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4"/>
  </p:notesMasterIdLst>
  <p:sldIdLst>
    <p:sldId id="4108" r:id="rId2"/>
    <p:sldId id="4019" r:id="rId3"/>
    <p:sldId id="4178" r:id="rId4"/>
    <p:sldId id="4179" r:id="rId5"/>
    <p:sldId id="4190" r:id="rId6"/>
    <p:sldId id="4144" r:id="rId7"/>
    <p:sldId id="4027" r:id="rId8"/>
    <p:sldId id="3910" r:id="rId9"/>
    <p:sldId id="3641" r:id="rId10"/>
    <p:sldId id="3908" r:id="rId11"/>
    <p:sldId id="4175" r:id="rId12"/>
    <p:sldId id="4176" r:id="rId13"/>
    <p:sldId id="4039" r:id="rId14"/>
    <p:sldId id="4155" r:id="rId15"/>
    <p:sldId id="4052" r:id="rId16"/>
    <p:sldId id="4177" r:id="rId17"/>
    <p:sldId id="4040" r:id="rId18"/>
    <p:sldId id="4041" r:id="rId19"/>
    <p:sldId id="4062" r:id="rId20"/>
    <p:sldId id="3750" r:id="rId21"/>
    <p:sldId id="4089" r:id="rId22"/>
    <p:sldId id="3778" r:id="rId23"/>
    <p:sldId id="3267" r:id="rId24"/>
    <p:sldId id="3268" r:id="rId25"/>
    <p:sldId id="4057" r:id="rId26"/>
    <p:sldId id="3224" r:id="rId27"/>
    <p:sldId id="3457" r:id="rId28"/>
    <p:sldId id="4124" r:id="rId29"/>
    <p:sldId id="4181" r:id="rId30"/>
    <p:sldId id="4135" r:id="rId31"/>
    <p:sldId id="3754" r:id="rId32"/>
    <p:sldId id="3924" r:id="rId33"/>
    <p:sldId id="3462" r:id="rId34"/>
    <p:sldId id="3782" r:id="rId35"/>
    <p:sldId id="3816" r:id="rId36"/>
    <p:sldId id="3807" r:id="rId37"/>
    <p:sldId id="3813" r:id="rId38"/>
    <p:sldId id="3810" r:id="rId39"/>
    <p:sldId id="3811" r:id="rId40"/>
    <p:sldId id="3808" r:id="rId41"/>
    <p:sldId id="4093" r:id="rId42"/>
    <p:sldId id="4165" r:id="rId43"/>
    <p:sldId id="4125" r:id="rId44"/>
    <p:sldId id="4032" r:id="rId45"/>
    <p:sldId id="3279" r:id="rId46"/>
    <p:sldId id="3495" r:id="rId47"/>
    <p:sldId id="3492" r:id="rId48"/>
    <p:sldId id="3260" r:id="rId49"/>
    <p:sldId id="3988" r:id="rId50"/>
    <p:sldId id="3235" r:id="rId51"/>
    <p:sldId id="3987" r:id="rId52"/>
    <p:sldId id="4126" r:id="rId53"/>
    <p:sldId id="3858" r:id="rId54"/>
    <p:sldId id="3255" r:id="rId55"/>
    <p:sldId id="3474" r:id="rId56"/>
    <p:sldId id="4034" r:id="rId57"/>
    <p:sldId id="3455" r:id="rId58"/>
    <p:sldId id="4053" r:id="rId59"/>
    <p:sldId id="4182" r:id="rId60"/>
    <p:sldId id="3091" r:id="rId61"/>
    <p:sldId id="3303" r:id="rId62"/>
    <p:sldId id="3306" r:id="rId63"/>
    <p:sldId id="3307" r:id="rId64"/>
    <p:sldId id="3308" r:id="rId65"/>
    <p:sldId id="3304" r:id="rId66"/>
    <p:sldId id="4054" r:id="rId67"/>
    <p:sldId id="4183" r:id="rId68"/>
    <p:sldId id="4195" r:id="rId69"/>
    <p:sldId id="4083" r:id="rId70"/>
    <p:sldId id="4084" r:id="rId71"/>
    <p:sldId id="4194" r:id="rId72"/>
    <p:sldId id="4192" r:id="rId73"/>
    <p:sldId id="4198" r:id="rId74"/>
    <p:sldId id="4148" r:id="rId75"/>
    <p:sldId id="3456" r:id="rId76"/>
    <p:sldId id="4055" r:id="rId77"/>
    <p:sldId id="3767" r:id="rId78"/>
    <p:sldId id="4197" r:id="rId79"/>
    <p:sldId id="3768" r:id="rId80"/>
    <p:sldId id="3769" r:id="rId81"/>
    <p:sldId id="3762" r:id="rId82"/>
    <p:sldId id="3680" r:id="rId83"/>
    <p:sldId id="4149" r:id="rId84"/>
    <p:sldId id="3683" r:id="rId85"/>
    <p:sldId id="3690" r:id="rId86"/>
    <p:sldId id="3691" r:id="rId87"/>
    <p:sldId id="4058" r:id="rId88"/>
    <p:sldId id="4056" r:id="rId89"/>
    <p:sldId id="3694" r:id="rId90"/>
    <p:sldId id="3695" r:id="rId91"/>
    <p:sldId id="3598" r:id="rId92"/>
    <p:sldId id="4077" r:id="rId93"/>
    <p:sldId id="3244" r:id="rId94"/>
    <p:sldId id="3823" r:id="rId95"/>
    <p:sldId id="3776" r:id="rId96"/>
    <p:sldId id="4141" r:id="rId97"/>
    <p:sldId id="4185" r:id="rId98"/>
    <p:sldId id="4091" r:id="rId99"/>
    <p:sldId id="4187" r:id="rId100"/>
    <p:sldId id="4172" r:id="rId101"/>
    <p:sldId id="4188" r:id="rId102"/>
    <p:sldId id="4047" r:id="rId103"/>
    <p:sldId id="4066" r:id="rId104"/>
    <p:sldId id="4170" r:id="rId105"/>
    <p:sldId id="4115" r:id="rId106"/>
    <p:sldId id="4169" r:id="rId107"/>
    <p:sldId id="4171" r:id="rId108"/>
    <p:sldId id="4142" r:id="rId109"/>
    <p:sldId id="4157" r:id="rId110"/>
    <p:sldId id="4158" r:id="rId111"/>
    <p:sldId id="4159" r:id="rId112"/>
    <p:sldId id="4160" r:id="rId113"/>
    <p:sldId id="4090" r:id="rId114"/>
    <p:sldId id="4161" r:id="rId115"/>
    <p:sldId id="4100" r:id="rId116"/>
    <p:sldId id="4162" r:id="rId117"/>
    <p:sldId id="4163" r:id="rId118"/>
    <p:sldId id="4105" r:id="rId119"/>
    <p:sldId id="4106" r:id="rId120"/>
    <p:sldId id="4107" r:id="rId121"/>
    <p:sldId id="4110" r:id="rId122"/>
    <p:sldId id="4111" r:id="rId123"/>
    <p:sldId id="4112" r:id="rId124"/>
    <p:sldId id="4113" r:id="rId125"/>
    <p:sldId id="4101" r:id="rId126"/>
    <p:sldId id="4104" r:id="rId127"/>
    <p:sldId id="4114" r:id="rId128"/>
    <p:sldId id="4145" r:id="rId129"/>
    <p:sldId id="4128" r:id="rId130"/>
    <p:sldId id="4129" r:id="rId131"/>
    <p:sldId id="4130" r:id="rId132"/>
    <p:sldId id="4131" r:id="rId133"/>
    <p:sldId id="4132" r:id="rId134"/>
    <p:sldId id="4133" r:id="rId135"/>
    <p:sldId id="4134" r:id="rId136"/>
    <p:sldId id="4136" r:id="rId137"/>
    <p:sldId id="4138" r:id="rId138"/>
    <p:sldId id="4139" r:id="rId139"/>
    <p:sldId id="4140" r:id="rId140"/>
    <p:sldId id="4164" r:id="rId141"/>
    <p:sldId id="4184" r:id="rId142"/>
    <p:sldId id="4152" r:id="rId143"/>
    <p:sldId id="3336" r:id="rId144"/>
    <p:sldId id="3716" r:id="rId145"/>
    <p:sldId id="4174" r:id="rId146"/>
    <p:sldId id="4154" r:id="rId147"/>
    <p:sldId id="4143" r:id="rId148"/>
    <p:sldId id="3269" r:id="rId149"/>
    <p:sldId id="4023" r:id="rId150"/>
    <p:sldId id="4024" r:id="rId151"/>
    <p:sldId id="4025" r:id="rId152"/>
    <p:sldId id="3087" r:id="rId153"/>
    <p:sldId id="3137" r:id="rId154"/>
    <p:sldId id="3138" r:id="rId155"/>
    <p:sldId id="3139" r:id="rId156"/>
    <p:sldId id="3140" r:id="rId157"/>
    <p:sldId id="4186" r:id="rId158"/>
    <p:sldId id="4191" r:id="rId159"/>
    <p:sldId id="4092" r:id="rId160"/>
    <p:sldId id="3227" r:id="rId161"/>
    <p:sldId id="4189" r:id="rId162"/>
    <p:sldId id="3237" r:id="rId16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33CC"/>
    <a:srgbClr val="0000FF"/>
    <a:srgbClr val="800080"/>
    <a:srgbClr val="6600CC"/>
    <a:srgbClr val="660066"/>
    <a:srgbClr val="9900CC"/>
    <a:srgbClr val="33CCFF"/>
    <a:srgbClr val="003300"/>
    <a:srgbClr val="00CC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75" autoAdjust="0"/>
    <p:restoredTop sz="94944" autoAdjust="0"/>
  </p:normalViewPr>
  <p:slideViewPr>
    <p:cSldViewPr>
      <p:cViewPr varScale="1">
        <p:scale>
          <a:sx n="69" d="100"/>
          <a:sy n="69" d="100"/>
        </p:scale>
        <p:origin x="-1200" y="-108"/>
      </p:cViewPr>
      <p:guideLst>
        <p:guide orient="horz" pos="2160"/>
        <p:guide pos="2880"/>
      </p:guideLst>
    </p:cSldViewPr>
  </p:slideViewPr>
  <p:outlineViewPr>
    <p:cViewPr>
      <p:scale>
        <a:sx n="33" d="100"/>
        <a:sy n="33" d="100"/>
      </p:scale>
      <p:origin x="48" y="22542"/>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AB026A52-4B85-4E2C-A5D3-EAD6551B6BF7}" type="datetimeFigureOut">
              <a:rPr lang="en-US"/>
              <a:pPr>
                <a:defRPr/>
              </a:pPr>
              <a:t>10/28/2017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20C5E4A5-29CE-4083-8DA2-6B82BAD0F9DC}" type="slidenum">
              <a:rPr lang="en-US"/>
              <a:pPr>
                <a:defRPr/>
              </a:pPr>
              <a:t>‹#›</a:t>
            </a:fld>
            <a:endParaRPr lang="en-US"/>
          </a:p>
        </p:txBody>
      </p:sp>
    </p:spTree>
    <p:extLst>
      <p:ext uri="{BB962C8B-B14F-4D97-AF65-F5344CB8AC3E}">
        <p14:creationId xmlns="" xmlns:p14="http://schemas.microsoft.com/office/powerpoint/2010/main" val="1020117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11</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16</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19</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38</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39</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40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43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44</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51</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66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76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97</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98</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99</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100</a:t>
            </a:fld>
            <a:endParaRPr lang="en-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101</a:t>
            </a:fld>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102</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103</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104</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105</a:t>
            </a:fld>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106</a:t>
            </a:fld>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107</a:t>
            </a:fld>
            <a:endParaRPr lang="en-C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113</a:t>
            </a:fld>
            <a:endParaRPr lang="en-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114</a:t>
            </a:fld>
            <a:endParaRPr lang="en-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sz="1200" b="1" dirty="0" smtClean="0">
              <a:latin typeface="Calibri" pitchFamily="34" charset="0"/>
              <a:cs typeface="Calibri" pitchFamily="34" charset="0"/>
            </a:endParaRPr>
          </a:p>
          <a:p>
            <a:r>
              <a:rPr lang="en-CA" sz="1200" b="1" dirty="0" smtClean="0">
                <a:latin typeface="Calibri" pitchFamily="34" charset="0"/>
                <a:cs typeface="Calibri" pitchFamily="34" charset="0"/>
              </a:rPr>
              <a:t>Will you become zealous for Jesus and repent?</a:t>
            </a:r>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115</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sz="1200" b="1" dirty="0" smtClean="0">
              <a:latin typeface="Calibri" pitchFamily="34" charset="0"/>
              <a:cs typeface="Calibri" pitchFamily="34" charset="0"/>
            </a:endParaRPr>
          </a:p>
          <a:p>
            <a:r>
              <a:rPr lang="en-CA" sz="1200" b="1" smtClean="0">
                <a:latin typeface="Calibri" pitchFamily="34" charset="0"/>
                <a:cs typeface="Calibri" pitchFamily="34" charset="0"/>
              </a:rPr>
              <a:t>Will you become zealous for Jesus and repent?</a:t>
            </a:r>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sz="1200" b="1" dirty="0" smtClean="0">
              <a:latin typeface="Calibri" pitchFamily="34" charset="0"/>
              <a:cs typeface="Calibri" pitchFamily="34" charset="0"/>
            </a:endParaRPr>
          </a:p>
          <a:p>
            <a:r>
              <a:rPr lang="en-CA" sz="1200" b="1" smtClean="0">
                <a:latin typeface="Calibri" pitchFamily="34" charset="0"/>
                <a:cs typeface="Calibri" pitchFamily="34" charset="0"/>
              </a:rPr>
              <a:t>Will you become zealous for Jesus and repent?</a:t>
            </a:r>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126</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sz="1200" b="1" dirty="0" smtClean="0">
              <a:latin typeface="Calibri" pitchFamily="34" charset="0"/>
              <a:cs typeface="Calibri" pitchFamily="34" charset="0"/>
            </a:endParaRPr>
          </a:p>
          <a:p>
            <a:r>
              <a:rPr lang="en-CA" sz="1200" b="1" smtClean="0">
                <a:latin typeface="Calibri" pitchFamily="34" charset="0"/>
                <a:cs typeface="Calibri" pitchFamily="34" charset="0"/>
              </a:rPr>
              <a:t>Will you become zealous for Jesus and repent?</a:t>
            </a:r>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127</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sz="1200" b="1" dirty="0" smtClean="0">
              <a:latin typeface="Calibri" pitchFamily="34" charset="0"/>
              <a:cs typeface="Calibri" pitchFamily="34" charset="0"/>
            </a:endParaRPr>
          </a:p>
          <a:p>
            <a:r>
              <a:rPr lang="en-CA" sz="1200" b="1" smtClean="0">
                <a:latin typeface="Calibri" pitchFamily="34" charset="0"/>
                <a:cs typeface="Calibri" pitchFamily="34" charset="0"/>
              </a:rPr>
              <a:t>Will you become zealous for Jesus and repent?</a:t>
            </a:r>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136</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139</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149</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150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CA5D935F-00FB-4E59-9D02-FD9E3138AD98}"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BCA5E7E9-CCA4-494D-B2BE-30D08DDE7F1E}"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90C0E5C9-FAAC-430A-9855-1597956E0E71}"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FDBBE389-1195-4638-B1AF-A0731A8EF3B5}"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8"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9" name="Rectangle 6"/>
          <p:cNvSpPr>
            <a:spLocks noGrp="1" noChangeArrowheads="1"/>
          </p:cNvSpPr>
          <p:nvPr>
            <p:ph type="sldNum" sz="quarter" idx="12"/>
          </p:nvPr>
        </p:nvSpPr>
        <p:spPr>
          <a:ln/>
        </p:spPr>
        <p:txBody>
          <a:bodyPr/>
          <a:lstStyle>
            <a:lvl1pPr>
              <a:defRPr/>
            </a:lvl1pPr>
          </a:lstStyle>
          <a:p>
            <a:pPr>
              <a:defRPr/>
            </a:pPr>
            <a:fld id="{D4C8EF94-96B4-40F0-B9AC-10DAC7D5B04D}"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4"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5" name="Rectangle 6"/>
          <p:cNvSpPr>
            <a:spLocks noGrp="1" noChangeArrowheads="1"/>
          </p:cNvSpPr>
          <p:nvPr>
            <p:ph type="sldNum" sz="quarter" idx="12"/>
          </p:nvPr>
        </p:nvSpPr>
        <p:spPr>
          <a:ln/>
        </p:spPr>
        <p:txBody>
          <a:bodyPr/>
          <a:lstStyle>
            <a:lvl1pPr>
              <a:defRPr/>
            </a:lvl1pPr>
          </a:lstStyle>
          <a:p>
            <a:pPr>
              <a:defRPr/>
            </a:pPr>
            <a:fld id="{55D1493F-F007-48B7-A5CF-42DCE1A59D8C}"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3"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4" name="Rectangle 6"/>
          <p:cNvSpPr>
            <a:spLocks noGrp="1" noChangeArrowheads="1"/>
          </p:cNvSpPr>
          <p:nvPr>
            <p:ph type="sldNum" sz="quarter" idx="12"/>
          </p:nvPr>
        </p:nvSpPr>
        <p:spPr>
          <a:ln/>
        </p:spPr>
        <p:txBody>
          <a:bodyPr/>
          <a:lstStyle>
            <a:lvl1pPr>
              <a:defRPr/>
            </a:lvl1pPr>
          </a:lstStyle>
          <a:p>
            <a:pPr>
              <a:defRPr/>
            </a:pPr>
            <a:fld id="{B9B67D5C-9B03-42D0-8577-B310C19384EF}"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9780CD8E-C87B-4EEA-A1D7-313B38D12A0C}"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197AC908-BD19-426B-9565-0089307922C9}"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57C9E319-8B69-47E9-9991-2DCC3E8D074F}"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77396060-33EC-45C0-BB86-CF583FC2BD60}"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굴림" pitchFamily="50" charset="-127"/>
                <a:cs typeface="Arial" charset="0"/>
              </a:defRPr>
            </a:lvl1pPr>
          </a:lstStyle>
          <a:p>
            <a:pPr>
              <a:defRPr/>
            </a:pPr>
            <a:endParaRPr lang="ko-KR" altLang="ko-K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굴림" pitchFamily="50" charset="-127"/>
                <a:cs typeface="Arial" charset="0"/>
              </a:defRPr>
            </a:lvl1pPr>
          </a:lstStyle>
          <a:p>
            <a:pPr>
              <a:defRPr/>
            </a:pPr>
            <a:endParaRPr lang="ko-KR" altLang="ko-K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굴림" pitchFamily="50" charset="-127"/>
                <a:cs typeface="Arial" charset="0"/>
              </a:defRPr>
            </a:lvl1pPr>
          </a:lstStyle>
          <a:p>
            <a:pPr>
              <a:defRPr/>
            </a:pPr>
            <a:fld id="{8FDDF2B8-257D-41E8-B6D6-D87559E1FF13}" type="slidenum">
              <a:rPr lang="en-US" altLang="ko-KR"/>
              <a:pPr>
                <a:defRPr/>
              </a:pPr>
              <a:t>‹#›</a:t>
            </a:fld>
            <a:endParaRPr lang="en-US" altLang="ko-K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gif"/><Relationship Id="rId2" Type="http://schemas.openxmlformats.org/officeDocument/2006/relationships/image" Target="../media/image5.gif"/><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png"/><Relationship Id="rId15" Type="http://schemas.openxmlformats.org/officeDocument/2006/relationships/image" Target="../media/image2.gif"/><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gif"/></Relationships>
</file>

<file path=ppt/slides/_rels/slide1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gif"/><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3.xml.rels><?xml version="1.0" encoding="UTF-8" standalone="yes"?>
<Relationships xmlns="http://schemas.openxmlformats.org/package/2006/relationships"><Relationship Id="rId2" Type="http://schemas.openxmlformats.org/officeDocument/2006/relationships/slide" Target="slide14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gif"/><Relationship Id="rId3" Type="http://schemas.openxmlformats.org/officeDocument/2006/relationships/image" Target="../media/image5.gif"/><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notesSlide" Target="../notesSlides/notesSlide5.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gif"/><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3.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27.wmf"/></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27.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gif"/><Relationship Id="rId3" Type="http://schemas.openxmlformats.org/officeDocument/2006/relationships/image" Target="../media/image5.gif"/><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notesSlide" Target="../notesSlides/notesSlide9.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gif"/><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4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31.gi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3.gif"/><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2.gi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5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gif"/><Relationship Id="rId3" Type="http://schemas.openxmlformats.org/officeDocument/2006/relationships/image" Target="../media/image5.gif"/><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notesSlide" Target="../notesSlides/notesSlide12.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gif"/><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53.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2.gif"/></Relationships>
</file>

<file path=ppt/slides/_rels/slide54.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23.gif"/><Relationship Id="rId4" Type="http://schemas.openxmlformats.org/officeDocument/2006/relationships/image" Target="../media/image35.png"/></Relationships>
</file>

<file path=ppt/slides/_rels/slide55.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6.wmf"/><Relationship Id="rId1" Type="http://schemas.openxmlformats.org/officeDocument/2006/relationships/slideLayout" Target="../slideLayouts/slideLayout6.xml"/><Relationship Id="rId5" Type="http://schemas.openxmlformats.org/officeDocument/2006/relationships/image" Target="../media/image23.gif"/><Relationship Id="rId4" Type="http://schemas.openxmlformats.org/officeDocument/2006/relationships/image" Target="../media/image3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gif"/><Relationship Id="rId3" Type="http://schemas.openxmlformats.org/officeDocument/2006/relationships/image" Target="../media/image5.gif"/><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notesSlide" Target="../notesSlides/notesSlide13.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gif"/><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5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gif"/><Relationship Id="rId3" Type="http://schemas.openxmlformats.org/officeDocument/2006/relationships/image" Target="../media/image5.gif"/><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notesSlide" Target="../notesSlides/notesSlide14.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gif"/><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6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38.png"/><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21.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38.png"/><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21.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gif"/><Relationship Id="rId3" Type="http://schemas.openxmlformats.org/officeDocument/2006/relationships/image" Target="../media/image5.gif"/><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notesSlide" Target="../notesSlides/notesSlide15.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gif"/><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7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www.gracegodchrist.com/" TargetMode="Externa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gif"/><Relationship Id="rId2" Type="http://schemas.openxmlformats.org/officeDocument/2006/relationships/image" Target="../media/image5.gif"/><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png"/><Relationship Id="rId15" Type="http://schemas.openxmlformats.org/officeDocument/2006/relationships/image" Target="../media/image2.gif"/><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gi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0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0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0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0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0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0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08.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gif"/><Relationship Id="rId2" Type="http://schemas.openxmlformats.org/officeDocument/2006/relationships/image" Target="../media/image5.gif"/><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png"/><Relationship Id="rId15" Type="http://schemas.openxmlformats.org/officeDocument/2006/relationships/image" Target="../media/image2.gif"/><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gif"/></Relationships>
</file>

<file path=ppt/slides/_rels/slide109.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gif"/><Relationship Id="rId2" Type="http://schemas.openxmlformats.org/officeDocument/2006/relationships/image" Target="../media/image5.gif"/><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png"/><Relationship Id="rId15" Type="http://schemas.openxmlformats.org/officeDocument/2006/relationships/image" Target="../media/image2.gif"/><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gif"/></Relationships>
</file>

<file path=ppt/slides/_rels/slide110.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gif"/><Relationship Id="rId2" Type="http://schemas.openxmlformats.org/officeDocument/2006/relationships/image" Target="../media/image5.gif"/><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png"/><Relationship Id="rId15" Type="http://schemas.openxmlformats.org/officeDocument/2006/relationships/image" Target="../media/image2.gif"/><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gif"/></Relationships>
</file>

<file path=ppt/slides/_rels/slide111.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gif"/><Relationship Id="rId2" Type="http://schemas.openxmlformats.org/officeDocument/2006/relationships/image" Target="../media/image5.gif"/><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png"/><Relationship Id="rId15" Type="http://schemas.openxmlformats.org/officeDocument/2006/relationships/image" Target="../media/image2.gif"/><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gif"/></Relationships>
</file>

<file path=ppt/slides/_rels/slide112.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gif"/><Relationship Id="rId2" Type="http://schemas.openxmlformats.org/officeDocument/2006/relationships/image" Target="../media/image5.gif"/><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png"/><Relationship Id="rId15" Type="http://schemas.openxmlformats.org/officeDocument/2006/relationships/image" Target="../media/image2.gif"/><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gif"/></Relationships>
</file>

<file path=ppt/slides/_rels/slide11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gif"/><Relationship Id="rId2" Type="http://schemas.openxmlformats.org/officeDocument/2006/relationships/image" Target="../media/image5.gif"/><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png"/><Relationship Id="rId15" Type="http://schemas.openxmlformats.org/officeDocument/2006/relationships/image" Target="../media/image2.gif"/><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gif"/></Relationships>
</file>

<file path=ppt/slides/_rels/slide117.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gif"/><Relationship Id="rId2" Type="http://schemas.openxmlformats.org/officeDocument/2006/relationships/image" Target="../media/image5.gif"/><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png"/><Relationship Id="rId15" Type="http://schemas.openxmlformats.org/officeDocument/2006/relationships/image" Target="../media/image2.gif"/><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gif"/></Relationships>
</file>

<file path=ppt/slides/_rels/slide1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2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2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2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3.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27.wmf"/></Relationships>
</file>

<file path=ppt/slides/_rels/slide1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3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3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3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3.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27.wmf"/></Relationships>
</file>

<file path=ppt/slides/_rels/slide1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3.gif"/><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2.gif"/></Relationships>
</file>

<file path=ppt/slides/_rels/slide1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gif"/><Relationship Id="rId3" Type="http://schemas.openxmlformats.org/officeDocument/2006/relationships/image" Target="../media/image5.gif"/><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notesSlide" Target="../notesSlides/notesSlide34.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gif"/><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egyptian.gif"/>
          <p:cNvPicPr>
            <a:picLocks noChangeAspect="1"/>
          </p:cNvPicPr>
          <p:nvPr/>
        </p:nvPicPr>
        <p:blipFill>
          <a:blip r:embed="rId3" cstate="print"/>
          <a:stretch>
            <a:fillRect/>
          </a:stretch>
        </p:blipFill>
        <p:spPr>
          <a:xfrm>
            <a:off x="3131840" y="1916832"/>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3823775" y="3200514"/>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433009" y="3200514"/>
            <a:ext cx="2743200" cy="1632858"/>
          </a:xfrm>
          <a:prstGeom prst="rect">
            <a:avLst/>
          </a:prstGeom>
        </p:spPr>
      </p:pic>
      <p:sp>
        <p:nvSpPr>
          <p:cNvPr id="9" name="TextBox 8"/>
          <p:cNvSpPr txBox="1">
            <a:spLocks noChangeArrowheads="1"/>
          </p:cNvSpPr>
          <p:nvPr/>
        </p:nvSpPr>
        <p:spPr bwMode="auto">
          <a:xfrm>
            <a:off x="107504" y="332656"/>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Finding true Joy.</a:t>
            </a:r>
          </a:p>
          <a:p>
            <a:pPr algn="ctr"/>
            <a:r>
              <a:rPr lang="en-CA" sz="2800" b="1" dirty="0" smtClean="0">
                <a:solidFill>
                  <a:schemeClr val="bg1"/>
                </a:solidFill>
                <a:latin typeface="Calibri" pitchFamily="34" charset="0"/>
              </a:rPr>
              <a:t>Would you like your heart to truly jump for joy</a:t>
            </a:r>
          </a:p>
          <a:p>
            <a:pPr algn="ctr"/>
            <a:r>
              <a:rPr lang="en-CA" sz="2800" b="1" dirty="0" smtClean="0">
                <a:solidFill>
                  <a:schemeClr val="bg1"/>
                </a:solidFill>
                <a:latin typeface="Calibri" pitchFamily="34" charset="0"/>
              </a:rPr>
              <a:t>no matter how things are going each day?</a:t>
            </a:r>
          </a:p>
        </p:txBody>
      </p:sp>
      <p:pic>
        <p:nvPicPr>
          <p:cNvPr id="13" name="Picture 12" descr="www.fg-a.com valentine 2-jumping-heart.gif"/>
          <p:cNvPicPr>
            <a:picLocks noChangeAspect="1"/>
          </p:cNvPicPr>
          <p:nvPr/>
        </p:nvPicPr>
        <p:blipFill>
          <a:blip r:embed="rId4" cstate="print"/>
          <a:stretch>
            <a:fillRect/>
          </a:stretch>
        </p:blipFill>
        <p:spPr>
          <a:xfrm>
            <a:off x="3851920" y="2708920"/>
            <a:ext cx="1368152" cy="1596177"/>
          </a:xfrm>
          <a:prstGeom prst="rect">
            <a:avLst/>
          </a:prstGeom>
        </p:spPr>
      </p:pic>
      <p:sp>
        <p:nvSpPr>
          <p:cNvPr id="15" name="TextBox 14"/>
          <p:cNvSpPr txBox="1"/>
          <p:nvPr/>
        </p:nvSpPr>
        <p:spPr>
          <a:xfrm>
            <a:off x="3491880" y="518913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2" name="Title 1"/>
          <p:cNvSpPr>
            <a:spLocks noGrp="1"/>
          </p:cNvSpPr>
          <p:nvPr>
            <p:ph type="title"/>
          </p:nvPr>
        </p:nvSpPr>
        <p:spPr>
          <a:xfrm rot="19958346">
            <a:off x="2112163" y="1522219"/>
            <a:ext cx="4962356" cy="2981928"/>
          </a:xfrm>
          <a:solidFill>
            <a:srgbClr val="6600CC"/>
          </a:solidFill>
          <a:ln>
            <a:solidFill>
              <a:srgbClr val="660066"/>
            </a:solidFill>
          </a:ln>
        </p:spPr>
        <p:txBody>
          <a:bodyPr/>
          <a:lstStyle/>
          <a:p>
            <a:r>
              <a:rPr lang="en-CA" sz="4000" dirty="0" smtClean="0">
                <a:solidFill>
                  <a:schemeClr val="tx1"/>
                </a:solidFill>
                <a:latin typeface="Arial Black" pitchFamily="34" charset="0"/>
              </a:rPr>
              <a:t>God’s gift of </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his Son</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Jesus Christ</a:t>
            </a:r>
            <a:endParaRPr lang="en-CA" sz="4000"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4" name="TextBox 13"/>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a:t>
            </a:r>
          </a:p>
          <a:p>
            <a:pPr algn="ctr"/>
            <a:r>
              <a:rPr lang="en-CA" dirty="0" smtClean="0"/>
              <a:t>blessing </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20" name="Title 1"/>
          <p:cNvSpPr txBox="1">
            <a:spLocks/>
          </p:cNvSpPr>
          <p:nvPr/>
        </p:nvSpPr>
        <p:spPr bwMode="auto">
          <a:xfrm rot="19958346">
            <a:off x="1517568" y="1972266"/>
            <a:ext cx="6035040" cy="2286000"/>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3600" kern="0" noProof="0" dirty="0" smtClean="0">
                <a:latin typeface="Arial Black" pitchFamily="34" charset="0"/>
                <a:ea typeface="+mj-ea"/>
                <a:cs typeface="+mj-cs"/>
              </a:rPr>
              <a:t>has</a:t>
            </a:r>
            <a:r>
              <a:rPr kumimoji="0" lang="en-CA" sz="3600" b="0" i="0" u="none" strike="noStrike" kern="0" cap="none" spc="0" normalizeH="0" baseline="0" noProof="0" dirty="0" smtClean="0">
                <a:ln>
                  <a:noFill/>
                </a:ln>
                <a:effectLst/>
                <a:uLnTx/>
                <a:uFillTx/>
                <a:latin typeface="Arial Black" pitchFamily="34" charset="0"/>
                <a:ea typeface="+mj-ea"/>
                <a:cs typeface="+mj-cs"/>
              </a:rPr>
              <a:t> many great gifts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3600" b="0" i="0" u="none" strike="noStrike" kern="0" cap="none" spc="0" normalizeH="0" baseline="0" noProof="0" dirty="0" smtClean="0">
                <a:ln>
                  <a:noFill/>
                </a:ln>
                <a:effectLst/>
                <a:uLnTx/>
                <a:uFillTx/>
                <a:latin typeface="Arial Black" pitchFamily="34" charset="0"/>
                <a:ea typeface="+mj-ea"/>
                <a:cs typeface="+mj-cs"/>
              </a:rPr>
              <a:t>in</a:t>
            </a:r>
            <a:r>
              <a:rPr kumimoji="0" lang="en-CA" sz="3600" b="0" i="0" u="none" strike="noStrike" kern="0" cap="none" spc="0" normalizeH="0" noProof="0" dirty="0" smtClean="0">
                <a:ln>
                  <a:noFill/>
                </a:ln>
                <a:effectLst/>
                <a:uLnTx/>
                <a:uFillTx/>
                <a:latin typeface="Arial Black" pitchFamily="34" charset="0"/>
                <a:ea typeface="+mj-ea"/>
                <a:cs typeface="+mj-cs"/>
              </a:rPr>
              <a:t> Christ to make us jump for joy in God.</a:t>
            </a:r>
            <a:endParaRPr kumimoji="0" lang="en-CA" sz="3600" b="0" i="0" u="none" strike="noStrike" kern="0" cap="none" spc="0" normalizeH="0" baseline="0" noProof="0" dirty="0">
              <a:ln>
                <a:noFill/>
              </a:ln>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7" name="Title 1"/>
          <p:cNvSpPr txBox="1">
            <a:spLocks/>
          </p:cNvSpPr>
          <p:nvPr/>
        </p:nvSpPr>
        <p:spPr bwMode="auto">
          <a:xfrm rot="19958346">
            <a:off x="1614923" y="1615784"/>
            <a:ext cx="5669280" cy="2926080"/>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3600" kern="0" noProof="0" dirty="0" smtClean="0">
                <a:latin typeface="Arial Black" pitchFamily="34" charset="0"/>
                <a:ea typeface="+mj-ea"/>
                <a:cs typeface="+mj-cs"/>
              </a:rPr>
              <a:t>Here are a few of the many gifts of joy and satisfaction the Lord provides through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3600" kern="0" noProof="0" dirty="0" smtClean="0">
                <a:latin typeface="Arial Black" pitchFamily="34" charset="0"/>
                <a:ea typeface="+mj-ea"/>
                <a:cs typeface="+mj-cs"/>
              </a:rPr>
              <a:t>the death of Christ.</a:t>
            </a:r>
            <a:endParaRPr kumimoji="0" lang="en-CA" sz="3600" b="0" i="0" u="none" strike="noStrike" kern="0" cap="none" spc="0" normalizeH="0" baseline="0" noProof="0" dirty="0">
              <a:ln>
                <a:noFill/>
              </a:ln>
              <a:effectLst/>
              <a:uLnTx/>
              <a:uFillTx/>
              <a:latin typeface="Arial Black" pitchFamily="34" charset="0"/>
              <a:ea typeface="+mj-ea"/>
              <a:cs typeface="+mj-cs"/>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a:t>
            </a:r>
          </a:p>
          <a:p>
            <a:pPr algn="ctr"/>
            <a:r>
              <a:rPr lang="en-CA" dirty="0" smtClean="0"/>
              <a:t>blessing </a:t>
            </a:r>
            <a:endParaRPr lang="en-CA"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0016"/>
            <a:ext cx="8229600" cy="1143000"/>
          </a:xfrm>
        </p:spPr>
        <p:txBody>
          <a:bodyPr/>
          <a:lstStyle/>
          <a:p>
            <a:r>
              <a:rPr lang="en-CA" sz="3600" dirty="0" smtClean="0"/>
              <a:t>To get this PPT to play properly so the </a:t>
            </a:r>
            <a:r>
              <a:rPr lang="en-CA" sz="3600" dirty="0" err="1" smtClean="0"/>
              <a:t>smileys</a:t>
            </a:r>
            <a:r>
              <a:rPr lang="en-CA" sz="3600" dirty="0" smtClean="0"/>
              <a:t> dance on your smart-phone or other device, you must download a free copy of Microsoft Office </a:t>
            </a:r>
            <a:r>
              <a:rPr lang="en-CA" sz="3600" dirty="0" err="1" smtClean="0"/>
              <a:t>Powerpoint</a:t>
            </a:r>
            <a:r>
              <a:rPr lang="en-CA" sz="3600" dirty="0" smtClean="0"/>
              <a:t> onto your phone, and when you go to this PPT, you must press the “play as a PPT” tab.  Otherwise the </a:t>
            </a:r>
            <a:r>
              <a:rPr lang="en-CA" sz="3600" dirty="0" err="1" smtClean="0"/>
              <a:t>smileys</a:t>
            </a:r>
            <a:r>
              <a:rPr lang="en-CA" sz="3600" dirty="0" smtClean="0"/>
              <a:t> stand still and the heart doesn’t jump for joy!</a:t>
            </a:r>
            <a:endParaRPr lang="en-CA"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2718048"/>
            <a:ext cx="8640960" cy="1143000"/>
          </a:xfrm>
        </p:spPr>
        <p:txBody>
          <a:bodyPr/>
          <a:lstStyle/>
          <a:p>
            <a:r>
              <a:rPr lang="en-CA" b="1" dirty="0" smtClean="0">
                <a:solidFill>
                  <a:schemeClr val="tx1"/>
                </a:solidFill>
                <a:latin typeface="Calibri" pitchFamily="34" charset="0"/>
              </a:rPr>
              <a:t>Sharing with a friend</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rgbClr val="002060"/>
                </a:solidFill>
                <a:latin typeface="Calibri" pitchFamily="34" charset="0"/>
              </a:rPr>
              <a:t>When you share this on your smart-phone,</a:t>
            </a:r>
            <a:br>
              <a:rPr lang="en-CA" sz="3200" b="1" dirty="0" smtClean="0">
                <a:solidFill>
                  <a:srgbClr val="002060"/>
                </a:solidFill>
                <a:latin typeface="Calibri" pitchFamily="34" charset="0"/>
              </a:rPr>
            </a:br>
            <a:r>
              <a:rPr lang="en-CA" sz="3200" b="1" dirty="0" smtClean="0">
                <a:solidFill>
                  <a:srgbClr val="002060"/>
                </a:solidFill>
                <a:latin typeface="Calibri" pitchFamily="34" charset="0"/>
              </a:rPr>
              <a:t>the slides are set up so you can ask simple</a:t>
            </a:r>
            <a:br>
              <a:rPr lang="en-CA" sz="3200" b="1" dirty="0" smtClean="0">
                <a:solidFill>
                  <a:srgbClr val="002060"/>
                </a:solidFill>
                <a:latin typeface="Calibri" pitchFamily="34" charset="0"/>
              </a:rPr>
            </a:br>
            <a:r>
              <a:rPr lang="en-CA" sz="3200" b="1" dirty="0" smtClean="0">
                <a:solidFill>
                  <a:srgbClr val="002060"/>
                </a:solidFill>
                <a:latin typeface="Calibri" pitchFamily="34" charset="0"/>
              </a:rPr>
              <a:t>who, what, when, where, why, how questions so there can be friendly discussion back and forth.</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instance, #1 justified: What do you see?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What’s the difference between the two?</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What does the Bible say?</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How did the one change?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Which one do you want to be?</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475656" y="116632"/>
            <a:ext cx="6912768"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403648" y="306710"/>
            <a:ext cx="7128792" cy="5611793"/>
          </a:xfrm>
          <a:prstGeom prst="rect">
            <a:avLst/>
          </a:prstGeom>
          <a:noFill/>
          <a:ln w="9525">
            <a:noFill/>
            <a:miter lim="800000"/>
            <a:headEnd/>
            <a:tailEnd/>
          </a:ln>
        </p:spPr>
        <p:txBody>
          <a:bodyPr wrap="square">
            <a:spAutoFit/>
          </a:bodyPr>
          <a:lstStyle/>
          <a:p>
            <a:pPr algn="ctr">
              <a:spcBef>
                <a:spcPts val="0"/>
              </a:spcBef>
            </a:pPr>
            <a:r>
              <a:rPr lang="en-US" sz="4800" b="1" dirty="0" smtClean="0">
                <a:solidFill>
                  <a:schemeClr val="bg1"/>
                </a:solidFill>
                <a:latin typeface="Calibri" pitchFamily="34" charset="0"/>
              </a:rPr>
              <a:t>in Christ</a:t>
            </a:r>
          </a:p>
          <a:p>
            <a:pPr algn="ctr">
              <a:lnSpc>
                <a:spcPts val="2800"/>
              </a:lnSpc>
              <a:spcBef>
                <a:spcPts val="0"/>
              </a:spcBef>
            </a:pPr>
            <a:endParaRPr lang="en-US" sz="2800" b="1" dirty="0" smtClean="0">
              <a:solidFill>
                <a:schemeClr val="bg1"/>
              </a:solidFill>
              <a:latin typeface="Calibri" pitchFamily="34" charset="0"/>
            </a:endParaRPr>
          </a:p>
          <a:p>
            <a:pPr algn="ctr">
              <a:lnSpc>
                <a:spcPts val="2800"/>
              </a:lnSpc>
              <a:spcBef>
                <a:spcPts val="0"/>
              </a:spcBef>
            </a:pPr>
            <a:r>
              <a:rPr lang="en-US" sz="3200" b="1" dirty="0" smtClean="0">
                <a:solidFill>
                  <a:schemeClr val="bg1"/>
                </a:solidFill>
                <a:latin typeface="Calibri" pitchFamily="34" charset="0"/>
              </a:rPr>
              <a:t>justified in Christ </a:t>
            </a:r>
          </a:p>
          <a:p>
            <a:pPr algn="ctr">
              <a:lnSpc>
                <a:spcPts val="2800"/>
              </a:lnSpc>
              <a:spcBef>
                <a:spcPts val="0"/>
              </a:spcBef>
            </a:pPr>
            <a:r>
              <a:rPr lang="en-US" sz="3200" b="1" dirty="0" smtClean="0">
                <a:solidFill>
                  <a:schemeClr val="bg1"/>
                </a:solidFill>
                <a:latin typeface="Calibri" pitchFamily="34" charset="0"/>
              </a:rPr>
              <a:t>the righteousness of God</a:t>
            </a:r>
          </a:p>
          <a:p>
            <a:pPr algn="ctr">
              <a:spcBef>
                <a:spcPts val="0"/>
              </a:spcBef>
            </a:pPr>
            <a:r>
              <a:rPr lang="en-US" sz="3200" b="1" dirty="0" smtClean="0">
                <a:latin typeface="Calibri" pitchFamily="34" charset="0"/>
              </a:rPr>
              <a:t>ransomed and redeemed</a:t>
            </a:r>
            <a:endParaRPr lang="en-US" sz="3200" b="1" dirty="0">
              <a:latin typeface="Calibri" pitchFamily="34" charset="0"/>
            </a:endParaRPr>
          </a:p>
          <a:p>
            <a:pPr algn="ctr">
              <a:spcBef>
                <a:spcPts val="0"/>
              </a:spcBef>
            </a:pPr>
            <a:endParaRPr lang="en-CA" sz="200" b="1" dirty="0" smtClean="0">
              <a:solidFill>
                <a:schemeClr val="bg1"/>
              </a:solidFill>
              <a:latin typeface="Calibri" pitchFamily="34" charset="0"/>
            </a:endParaRPr>
          </a:p>
          <a:p>
            <a:pPr algn="ctr">
              <a:spcBef>
                <a:spcPts val="0"/>
              </a:spcBef>
            </a:pPr>
            <a:endParaRPr lang="en-CA" sz="200" b="1" dirty="0" smtClean="0">
              <a:solidFill>
                <a:schemeClr val="bg1"/>
              </a:solidFill>
              <a:latin typeface="Calibri" pitchFamily="34" charset="0"/>
            </a:endParaRPr>
          </a:p>
          <a:p>
            <a:pPr algn="ctr">
              <a:lnSpc>
                <a:spcPts val="2800"/>
              </a:lnSpc>
              <a:spcBef>
                <a:spcPts val="0"/>
              </a:spcBef>
            </a:pPr>
            <a:r>
              <a:rPr lang="en-US" sz="3200" b="1" dirty="0" smtClean="0">
                <a:solidFill>
                  <a:schemeClr val="bg1"/>
                </a:solidFill>
                <a:latin typeface="Calibri" pitchFamily="34" charset="0"/>
              </a:rPr>
              <a:t>propitiation, atonement, </a:t>
            </a:r>
          </a:p>
          <a:p>
            <a:pPr algn="ctr">
              <a:lnSpc>
                <a:spcPts val="2800"/>
              </a:lnSpc>
              <a:spcBef>
                <a:spcPts val="0"/>
              </a:spcBef>
            </a:pPr>
            <a:r>
              <a:rPr lang="en-US" sz="3200" b="1" dirty="0" smtClean="0">
                <a:solidFill>
                  <a:schemeClr val="bg1"/>
                </a:solidFill>
                <a:latin typeface="Calibri" pitchFamily="34" charset="0"/>
              </a:rPr>
              <a:t>God’s wrath turned away     </a:t>
            </a:r>
            <a:endParaRPr lang="en-CA" sz="3200" b="1" dirty="0" smtClean="0">
              <a:solidFill>
                <a:schemeClr val="bg1"/>
              </a:solidFill>
              <a:latin typeface="Calibri" pitchFamily="34" charset="0"/>
            </a:endParaRPr>
          </a:p>
          <a:p>
            <a:pPr algn="ctr">
              <a:spcBef>
                <a:spcPts val="0"/>
              </a:spcBef>
            </a:pPr>
            <a:endParaRPr lang="en-CA" sz="200" b="1" dirty="0" smtClean="0">
              <a:solidFill>
                <a:schemeClr val="bg1"/>
              </a:solidFill>
              <a:latin typeface="Calibri" pitchFamily="34" charset="0"/>
            </a:endParaRPr>
          </a:p>
          <a:p>
            <a:pPr algn="ctr">
              <a:spcBef>
                <a:spcPts val="0"/>
              </a:spcBef>
            </a:pPr>
            <a:r>
              <a:rPr lang="en-US" sz="3200" b="1" dirty="0" smtClean="0">
                <a:latin typeface="Calibri" pitchFamily="34" charset="0"/>
              </a:rPr>
              <a:t>forgiven    </a:t>
            </a:r>
          </a:p>
          <a:p>
            <a:pPr algn="ctr">
              <a:spcBef>
                <a:spcPts val="0"/>
              </a:spcBef>
            </a:pPr>
            <a:r>
              <a:rPr lang="en-US" sz="3200" b="1" dirty="0" smtClean="0">
                <a:solidFill>
                  <a:schemeClr val="bg1"/>
                </a:solidFill>
                <a:latin typeface="Calibri" pitchFamily="34" charset="0"/>
              </a:rPr>
              <a:t>peace with God  </a:t>
            </a:r>
            <a:r>
              <a:rPr lang="en-US" sz="2800" b="1" dirty="0" smtClean="0">
                <a:solidFill>
                  <a:schemeClr val="bg1"/>
                </a:solidFill>
                <a:latin typeface="Calibri" pitchFamily="34" charset="0"/>
              </a:rPr>
              <a:t>  </a:t>
            </a:r>
          </a:p>
          <a:p>
            <a:pPr algn="ctr">
              <a:spcBef>
                <a:spcPts val="0"/>
              </a:spcBef>
            </a:pPr>
            <a:r>
              <a:rPr lang="en-US" sz="3200" b="1" dirty="0" smtClean="0">
                <a:latin typeface="Calibri" pitchFamily="34" charset="0"/>
              </a:rPr>
              <a:t>reconciled to God</a:t>
            </a:r>
            <a:endParaRPr lang="en-US" sz="3200" b="1" dirty="0" smtClean="0">
              <a:solidFill>
                <a:schemeClr val="bg1"/>
              </a:solidFill>
              <a:latin typeface="Calibri" pitchFamily="34" charset="0"/>
            </a:endParaRPr>
          </a:p>
          <a:p>
            <a:pPr algn="ctr">
              <a:spcBef>
                <a:spcPts val="0"/>
              </a:spcBef>
            </a:pPr>
            <a:r>
              <a:rPr lang="en-US" sz="3200" b="1" dirty="0" smtClean="0">
                <a:solidFill>
                  <a:schemeClr val="bg1"/>
                </a:solidFill>
                <a:latin typeface="Calibri" pitchFamily="34" charset="0"/>
              </a:rPr>
              <a:t>eternal life</a:t>
            </a:r>
            <a:endParaRPr lang="en-CA" sz="3200" b="1" dirty="0" smtClean="0">
              <a:solidFill>
                <a:schemeClr val="bg1"/>
              </a:solidFill>
            </a:endParaRPr>
          </a:p>
          <a:p>
            <a:pPr algn="ctr">
              <a:spcBef>
                <a:spcPts val="0"/>
              </a:spcBef>
            </a:pPr>
            <a:endParaRPr lang="en-CA" sz="2800" b="1" dirty="0">
              <a:solidFill>
                <a:schemeClr val="bg1"/>
              </a:solidFill>
            </a:endParaRPr>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951602"/>
            <a:ext cx="8919575"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for these great gifts that all provide connection with God the Father, Son and Spirit!</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7956376" y="3140968"/>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5" name="Rectangle 34"/>
          <p:cNvSpPr/>
          <p:nvPr/>
        </p:nvSpPr>
        <p:spPr>
          <a:xfrm>
            <a:off x="7812360" y="3284984"/>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6" name="Picture 35" descr="egyptian.gif"/>
          <p:cNvPicPr>
            <a:picLocks noChangeAspect="1"/>
          </p:cNvPicPr>
          <p:nvPr/>
        </p:nvPicPr>
        <p:blipFill>
          <a:blip r:embed="rId2" cstate="print"/>
          <a:stretch>
            <a:fillRect/>
          </a:stretch>
        </p:blipFill>
        <p:spPr>
          <a:xfrm>
            <a:off x="7164288" y="2567176"/>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TextBox 25"/>
          <p:cNvSpPr txBox="1"/>
          <p:nvPr/>
        </p:nvSpPr>
        <p:spPr>
          <a:xfrm>
            <a:off x="202432" y="25460"/>
            <a:ext cx="8712968"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endParaRPr lang="en-CA" sz="2800" dirty="0">
              <a:solidFill>
                <a:srgbClr val="FF0000"/>
              </a:solidFill>
              <a:latin typeface="Calibri" pitchFamily="34" charset="0"/>
              <a:cs typeface="Calibri" pitchFamily="34" charset="0"/>
            </a:endParaRPr>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3" name="TextBox 32"/>
          <p:cNvSpPr txBox="1"/>
          <p:nvPr/>
        </p:nvSpPr>
        <p:spPr>
          <a:xfrm>
            <a:off x="75376" y="609600"/>
            <a:ext cx="8961120" cy="1384995"/>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a:t>
            </a:r>
          </a:p>
          <a:p>
            <a:pPr algn="ctr"/>
            <a:r>
              <a:rPr lang="en-US" sz="2800" b="1" dirty="0" smtClean="0">
                <a:latin typeface="Calibri" pitchFamily="34" charset="0"/>
                <a:cs typeface="Calibri" pitchFamily="34" charset="0"/>
              </a:rPr>
              <a:t>“just-as-if-I’d”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sp>
        <p:nvSpPr>
          <p:cNvPr id="47" name="TextBox 46"/>
          <p:cNvSpPr txBox="1"/>
          <p:nvPr/>
        </p:nvSpPr>
        <p:spPr>
          <a:xfrm>
            <a:off x="683568" y="3195553"/>
            <a:ext cx="1844824" cy="1169551"/>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black</a:t>
            </a:r>
          </a:p>
          <a:p>
            <a:pPr algn="ctr">
              <a:lnSpc>
                <a:spcPts val="2800"/>
              </a:lnSpc>
            </a:pPr>
            <a:r>
              <a:rPr lang="en-CA" sz="2800" b="1" dirty="0" smtClean="0">
                <a:solidFill>
                  <a:schemeClr val="bg1"/>
                </a:solidFill>
                <a:latin typeface="Calibri" pitchFamily="34" charset="0"/>
                <a:cs typeface="Calibri" pitchFamily="34" charset="0"/>
              </a:rPr>
              <a:t>black </a:t>
            </a:r>
          </a:p>
          <a:p>
            <a:pPr algn="ctr">
              <a:lnSpc>
                <a:spcPts val="2800"/>
              </a:lnSpc>
            </a:pPr>
            <a:r>
              <a:rPr lang="en-CA" sz="2800" b="1" dirty="0" smtClean="0">
                <a:solidFill>
                  <a:schemeClr val="bg1"/>
                </a:solidFill>
                <a:latin typeface="Calibri" pitchFamily="34" charset="0"/>
                <a:cs typeface="Calibri" pitchFamily="34" charset="0"/>
              </a:rPr>
              <a:t>black</a:t>
            </a:r>
            <a:endParaRPr lang="en-CA" sz="2800" b="1" dirty="0">
              <a:solidFill>
                <a:schemeClr val="bg1"/>
              </a:solidFill>
              <a:latin typeface="Calibri" pitchFamily="34" charset="0"/>
              <a:cs typeface="Calibri" pitchFamily="34" charset="0"/>
            </a:endParaRPr>
          </a:p>
        </p:txBody>
      </p:sp>
      <p:sp>
        <p:nvSpPr>
          <p:cNvPr id="48" name="TextBox 47"/>
          <p:cNvSpPr txBox="1"/>
          <p:nvPr/>
        </p:nvSpPr>
        <p:spPr>
          <a:xfrm>
            <a:off x="2699792" y="3189076"/>
            <a:ext cx="2232248"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endParaRPr lang="en-CA" sz="2800" b="1" dirty="0">
              <a:solidFill>
                <a:schemeClr val="bg1"/>
              </a:solidFill>
              <a:latin typeface="Calibri" pitchFamily="34" charset="0"/>
              <a:cs typeface="Calibri" pitchFamily="34" charset="0"/>
            </a:endParaRPr>
          </a:p>
        </p:txBody>
      </p:sp>
      <p:sp>
        <p:nvSpPr>
          <p:cNvPr id="49" name="TextBox 48"/>
          <p:cNvSpPr txBox="1"/>
          <p:nvPr/>
        </p:nvSpPr>
        <p:spPr>
          <a:xfrm>
            <a:off x="5508104" y="3189076"/>
            <a:ext cx="1512168"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endParaRPr lang="en-CA" sz="2800" b="1" dirty="0">
              <a:solidFill>
                <a:schemeClr val="bg1"/>
              </a:solidFill>
              <a:latin typeface="Calibri" pitchFamily="34" charset="0"/>
              <a:cs typeface="Calibri" pitchFamily="34" charset="0"/>
            </a:endParaRPr>
          </a:p>
        </p:txBody>
      </p:sp>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43" name="TextBox 42"/>
          <p:cNvSpPr txBox="1">
            <a:spLocks noChangeArrowheads="1"/>
          </p:cNvSpPr>
          <p:nvPr/>
        </p:nvSpPr>
        <p:spPr bwMode="auto">
          <a:xfrm>
            <a:off x="251520" y="4535031"/>
            <a:ext cx="856895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“But now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has been manifested . . .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through </a:t>
            </a:r>
            <a:r>
              <a:rPr lang="en-CA" sz="2800" b="1" u="sng" dirty="0" smtClean="0">
                <a:solidFill>
                  <a:schemeClr val="bg1"/>
                </a:solidFill>
                <a:latin typeface="Calibri" pitchFamily="34" charset="0"/>
              </a:rPr>
              <a:t>faith</a:t>
            </a:r>
            <a:r>
              <a:rPr lang="en-CA" sz="2800" b="1" dirty="0" smtClean="0">
                <a:solidFill>
                  <a:schemeClr val="bg1"/>
                </a:solidFill>
                <a:latin typeface="Calibri" pitchFamily="34" charset="0"/>
              </a:rPr>
              <a:t> in Jesus Christ for all who </a:t>
            </a:r>
            <a:r>
              <a:rPr lang="en-CA" sz="2800" b="1" u="sng" dirty="0" smtClean="0">
                <a:solidFill>
                  <a:schemeClr val="bg1"/>
                </a:solidFill>
                <a:latin typeface="Calibri" pitchFamily="34" charset="0"/>
              </a:rPr>
              <a:t>believe</a:t>
            </a:r>
            <a:r>
              <a:rPr lang="en-CA" sz="2800" b="1" dirty="0" smtClean="0">
                <a:solidFill>
                  <a:schemeClr val="bg1"/>
                </a:solidFill>
                <a:latin typeface="Calibri" pitchFamily="34" charset="0"/>
              </a:rPr>
              <a:t>. . . . for all have sinned . . . </a:t>
            </a:r>
          </a:p>
          <a:p>
            <a:pPr algn="ctr"/>
            <a:r>
              <a:rPr lang="en-CA" sz="2800" b="1" dirty="0" smtClean="0">
                <a:solidFill>
                  <a:schemeClr val="bg1"/>
                </a:solidFill>
                <a:latin typeface="Calibri" pitchFamily="34" charset="0"/>
              </a:rPr>
              <a:t>and are </a:t>
            </a:r>
            <a:r>
              <a:rPr lang="en-CA" sz="2800" b="1" dirty="0" smtClean="0">
                <a:solidFill>
                  <a:srgbClr val="FF0000"/>
                </a:solidFill>
                <a:latin typeface="Calibri" pitchFamily="34" charset="0"/>
              </a:rPr>
              <a:t>justified</a:t>
            </a:r>
            <a:r>
              <a:rPr lang="en-CA" sz="2800" b="1" dirty="0" smtClean="0">
                <a:solidFill>
                  <a:schemeClr val="bg1"/>
                </a:solidFill>
                <a:latin typeface="Calibri" pitchFamily="34" charset="0"/>
              </a:rPr>
              <a:t> by his </a:t>
            </a:r>
            <a:r>
              <a:rPr lang="en-CA" sz="2800" b="1" u="sng" dirty="0" smtClean="0">
                <a:solidFill>
                  <a:schemeClr val="bg1"/>
                </a:solidFill>
                <a:latin typeface="Calibri" pitchFamily="34" charset="0"/>
              </a:rPr>
              <a:t>grace</a:t>
            </a:r>
            <a:r>
              <a:rPr lang="en-CA" sz="2800" b="1" dirty="0" smtClean="0">
                <a:solidFill>
                  <a:schemeClr val="bg1"/>
                </a:solidFill>
                <a:latin typeface="Calibri" pitchFamily="34" charset="0"/>
              </a:rPr>
              <a:t> as a gift, through the redemption that is </a:t>
            </a:r>
            <a:r>
              <a:rPr lang="en-CA" sz="2800" b="1" u="sng" dirty="0" smtClean="0">
                <a:solidFill>
                  <a:schemeClr val="bg1"/>
                </a:solidFill>
                <a:latin typeface="Calibri" pitchFamily="34" charset="0"/>
              </a:rPr>
              <a:t>in Christ Jesus</a:t>
            </a:r>
            <a:r>
              <a:rPr lang="en-CA" sz="2800" b="1" dirty="0" smtClean="0">
                <a:solidFill>
                  <a:schemeClr val="bg1"/>
                </a:solidFill>
                <a:latin typeface="Calibri" pitchFamily="34" charset="0"/>
              </a:rPr>
              <a:t>”  Rom 3:21-24</a:t>
            </a:r>
            <a:endParaRPr lang="en-CA" sz="2800" b="1" dirty="0">
              <a:solidFill>
                <a:schemeClr val="bg1"/>
              </a:solidFill>
              <a:latin typeface="Calibri" pitchFamily="34" charset="0"/>
            </a:endParaRPr>
          </a:p>
        </p:txBody>
      </p:sp>
      <p:sp>
        <p:nvSpPr>
          <p:cNvPr id="50" name="Right Arrow 49"/>
          <p:cNvSpPr/>
          <p:nvPr/>
        </p:nvSpPr>
        <p:spPr>
          <a:xfrm>
            <a:off x="1026448" y="2348880"/>
            <a:ext cx="1097280" cy="18288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Right Arrow 55"/>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1" name="Picture 40" descr="www.fg-a.com valentine 2-jumping-heart.gif"/>
          <p:cNvPicPr>
            <a:picLocks noChangeAspect="1"/>
          </p:cNvPicPr>
          <p:nvPr/>
        </p:nvPicPr>
        <p:blipFill>
          <a:blip r:embed="rId3" cstate="print"/>
          <a:stretch>
            <a:fillRect/>
          </a:stretch>
        </p:blipFill>
        <p:spPr>
          <a:xfrm>
            <a:off x="7461448" y="2708920"/>
            <a:ext cx="1143000" cy="1333500"/>
          </a:xfrm>
          <a:prstGeom prst="rect">
            <a:avLst/>
          </a:prstGeom>
        </p:spPr>
      </p:pic>
      <p:sp>
        <p:nvSpPr>
          <p:cNvPr id="39" name="TextBox 38"/>
          <p:cNvSpPr txBox="1"/>
          <p:nvPr/>
        </p:nvSpPr>
        <p:spPr>
          <a:xfrm>
            <a:off x="8784976" y="6453336"/>
            <a:ext cx="323528" cy="369332"/>
          </a:xfrm>
          <a:prstGeom prst="rect">
            <a:avLst/>
          </a:prstGeom>
          <a:noFill/>
        </p:spPr>
        <p:txBody>
          <a:bodyPr wrap="square" rtlCol="0">
            <a:spAutoFit/>
          </a:bodyPr>
          <a:lstStyle/>
          <a:p>
            <a:r>
              <a:rPr lang="en-CA" dirty="0" smtClean="0"/>
              <a:t>1</a:t>
            </a:r>
            <a:endParaRPr lang="en-C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7740352" y="544522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56376" y="544522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5257800" y="4648200"/>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436096" y="5471160"/>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685264" y="5471160"/>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5410200" y="4149279"/>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010400" y="40595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934200" y="525780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086600" y="62693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458200" y="40595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458200" y="62693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8200" y="52577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653908" y="4149279"/>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1" name="TextBox 20"/>
          <p:cNvSpPr txBox="1"/>
          <p:nvPr/>
        </p:nvSpPr>
        <p:spPr>
          <a:xfrm>
            <a:off x="429776" y="116632"/>
            <a:ext cx="3566160" cy="523220"/>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cs typeface="Calibri" pitchFamily="34" charset="0"/>
              </a:rPr>
              <a:t>Our greatest need</a:t>
            </a:r>
            <a:endParaRPr lang="en-CA" sz="2800" b="1" dirty="0">
              <a:solidFill>
                <a:srgbClr val="FF0000"/>
              </a:solidFill>
              <a:latin typeface="Calibri" pitchFamily="34" charset="0"/>
              <a:cs typeface="Calibri" pitchFamily="34" charset="0"/>
            </a:endParaRPr>
          </a:p>
        </p:txBody>
      </p:sp>
      <p:sp>
        <p:nvSpPr>
          <p:cNvPr id="30" name="TextBox 29"/>
          <p:cNvSpPr txBox="1"/>
          <p:nvPr/>
        </p:nvSpPr>
        <p:spPr>
          <a:xfrm>
            <a:off x="6934200" y="2590800"/>
            <a:ext cx="1920240" cy="1569660"/>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Accepted </a:t>
            </a:r>
          </a:p>
          <a:p>
            <a:pPr algn="ctr"/>
            <a:r>
              <a:rPr lang="en-CA" sz="2400" b="1" dirty="0" smtClean="0">
                <a:solidFill>
                  <a:schemeClr val="bg1"/>
                </a:solidFill>
                <a:latin typeface="Calibri" pitchFamily="34" charset="0"/>
                <a:cs typeface="Calibri" pitchFamily="34" charset="0"/>
              </a:rPr>
              <a:t>by God as righteous </a:t>
            </a:r>
          </a:p>
          <a:p>
            <a:pPr algn="ctr"/>
            <a:r>
              <a:rPr lang="en-CA" sz="2400" b="1" dirty="0" smtClean="0">
                <a:solidFill>
                  <a:schemeClr val="bg1"/>
                </a:solidFill>
                <a:latin typeface="Calibri" pitchFamily="34" charset="0"/>
                <a:cs typeface="Calibri" pitchFamily="34" charset="0"/>
              </a:rPr>
              <a:t>in Christ</a:t>
            </a:r>
            <a:endParaRPr lang="en-CA" sz="2400" b="1" dirty="0">
              <a:solidFill>
                <a:schemeClr val="bg1"/>
              </a:solidFill>
              <a:latin typeface="Calibri" pitchFamily="34" charset="0"/>
              <a:cs typeface="Calibri" pitchFamily="34" charset="0"/>
            </a:endParaRPr>
          </a:p>
        </p:txBody>
      </p:sp>
      <p:sp>
        <p:nvSpPr>
          <p:cNvPr id="31" name="TextBox 30"/>
          <p:cNvSpPr txBox="1"/>
          <p:nvPr/>
        </p:nvSpPr>
        <p:spPr>
          <a:xfrm>
            <a:off x="4724400" y="2590800"/>
            <a:ext cx="1920240" cy="1569660"/>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Opposed </a:t>
            </a:r>
          </a:p>
          <a:p>
            <a:pPr algn="ctr"/>
            <a:r>
              <a:rPr lang="en-CA" sz="2400" b="1" dirty="0" smtClean="0">
                <a:solidFill>
                  <a:schemeClr val="bg1"/>
                </a:solidFill>
                <a:latin typeface="Calibri" pitchFamily="34" charset="0"/>
                <a:cs typeface="Calibri" pitchFamily="34" charset="0"/>
              </a:rPr>
              <a:t>by God as unrighteous, </a:t>
            </a:r>
          </a:p>
          <a:p>
            <a:pPr algn="ctr"/>
            <a:r>
              <a:rPr lang="en-CA" sz="2400" b="1" dirty="0" smtClean="0">
                <a:solidFill>
                  <a:schemeClr val="bg1"/>
                </a:solidFill>
                <a:latin typeface="Calibri" pitchFamily="34" charset="0"/>
                <a:cs typeface="Calibri" pitchFamily="34" charset="0"/>
              </a:rPr>
              <a:t>black with sin</a:t>
            </a:r>
            <a:endParaRPr lang="en-CA" sz="2400" b="1" dirty="0">
              <a:solidFill>
                <a:schemeClr val="bg1"/>
              </a:solidFill>
              <a:latin typeface="Calibri" pitchFamily="34" charset="0"/>
              <a:cs typeface="Calibri" pitchFamily="34" charset="0"/>
            </a:endParaRPr>
          </a:p>
        </p:txBody>
      </p:sp>
      <p:sp>
        <p:nvSpPr>
          <p:cNvPr id="41" name="Rounded Rectangle 40"/>
          <p:cNvSpPr/>
          <p:nvPr/>
        </p:nvSpPr>
        <p:spPr>
          <a:xfrm>
            <a:off x="7543800" y="4648200"/>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8600" y="475488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96200" y="4907280"/>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144016" y="692696"/>
            <a:ext cx="4211960" cy="6124754"/>
          </a:xfrm>
          <a:prstGeom prst="rect">
            <a:avLst/>
          </a:prstGeom>
          <a:noFill/>
        </p:spPr>
        <p:txBody>
          <a:bodyPr wrap="square" rtlCol="0">
            <a:spAutoFit/>
          </a:bodyPr>
          <a:lstStyle/>
          <a:p>
            <a:pPr algn="ctr"/>
            <a:r>
              <a:rPr lang="en-US" sz="2800" b="1" dirty="0" smtClean="0">
                <a:latin typeface="Calibri" pitchFamily="34" charset="0"/>
              </a:rPr>
              <a:t>The holy Lord is the source of all lasting joy.</a:t>
            </a:r>
          </a:p>
          <a:p>
            <a:pPr algn="ctr"/>
            <a:r>
              <a:rPr lang="en-US" sz="2800" b="1" dirty="0" smtClean="0">
                <a:latin typeface="Calibri" pitchFamily="34" charset="0"/>
              </a:rPr>
              <a:t>If we want to be accepted into the holy love relationships God the Father, Son and Spirit enjoys within himself and wants to share, </a:t>
            </a:r>
            <a:r>
              <a:rPr lang="en-US" sz="2800" b="1" spc="-10" dirty="0" smtClean="0">
                <a:latin typeface="Calibri" pitchFamily="34" charset="0"/>
              </a:rPr>
              <a:t>then we need a way to be as righteous as God in God’s sight</a:t>
            </a:r>
            <a:r>
              <a:rPr lang="en-US" sz="2800" b="1" dirty="0" smtClean="0">
                <a:latin typeface="Calibri" pitchFamily="34" charset="0"/>
              </a:rPr>
              <a:t>, because the holy Lord won’t join himself to anyone with a speck of unrighteousness.</a:t>
            </a:r>
          </a:p>
        </p:txBody>
      </p:sp>
      <p:sp>
        <p:nvSpPr>
          <p:cNvPr id="42" name="TextBox 41"/>
          <p:cNvSpPr txBox="1"/>
          <p:nvPr/>
        </p:nvSpPr>
        <p:spPr>
          <a:xfrm>
            <a:off x="72008" y="6453336"/>
            <a:ext cx="323528" cy="369332"/>
          </a:xfrm>
          <a:prstGeom prst="rect">
            <a:avLst/>
          </a:prstGeom>
          <a:noFill/>
        </p:spPr>
        <p:txBody>
          <a:bodyPr wrap="square" rtlCol="0">
            <a:spAutoFit/>
          </a:bodyPr>
          <a:lstStyle/>
          <a:p>
            <a:r>
              <a:rPr lang="en-CA" dirty="0" smtClean="0"/>
              <a:t>1</a:t>
            </a:r>
            <a:endParaRPr lang="en-CA" dirty="0"/>
          </a:p>
        </p:txBody>
      </p:sp>
      <p:sp>
        <p:nvSpPr>
          <p:cNvPr id="52" name="Rectangle 51"/>
          <p:cNvSpPr/>
          <p:nvPr/>
        </p:nvSpPr>
        <p:spPr>
          <a:xfrm>
            <a:off x="6660232" y="1373912"/>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3" name="WordArt 2"/>
          <p:cNvSpPr>
            <a:spLocks noChangeArrowheads="1" noChangeShapeType="1" noTextEdit="1"/>
          </p:cNvSpPr>
          <p:nvPr/>
        </p:nvSpPr>
        <p:spPr bwMode="auto">
          <a:xfrm>
            <a:off x="5652120" y="476672"/>
            <a:ext cx="2376264" cy="1728192"/>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HOLY LORD</a:t>
            </a:r>
            <a:endParaRPr lang="en-CA" sz="1200" kern="10" spc="0" dirty="0">
              <a:ln w="9525">
                <a:solidFill>
                  <a:srgbClr val="000000"/>
                </a:solidFill>
                <a:round/>
                <a:headEnd/>
                <a:tailEnd/>
              </a:ln>
              <a:solidFill>
                <a:srgbClr val="FFC000"/>
              </a:solidFill>
              <a:effectLst/>
            </a:endParaRPr>
          </a:p>
        </p:txBody>
      </p:sp>
      <p:sp>
        <p:nvSpPr>
          <p:cNvPr id="54" name="Rectangle 53"/>
          <p:cNvSpPr/>
          <p:nvPr/>
        </p:nvSpPr>
        <p:spPr>
          <a:xfrm>
            <a:off x="6804248" y="125732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48" name="Picture 47" descr="egyptian.gif"/>
          <p:cNvPicPr>
            <a:picLocks noChangeAspect="1"/>
          </p:cNvPicPr>
          <p:nvPr/>
        </p:nvPicPr>
        <p:blipFill>
          <a:blip r:embed="rId2" cstate="print"/>
          <a:stretch>
            <a:fillRect/>
          </a:stretch>
        </p:blipFill>
        <p:spPr>
          <a:xfrm rot="14400000" flipH="1">
            <a:off x="5521193" y="1294837"/>
            <a:ext cx="1689812" cy="1005840"/>
          </a:xfrm>
          <a:prstGeom prst="rect">
            <a:avLst/>
          </a:prstGeom>
        </p:spPr>
      </p:pic>
      <p:pic>
        <p:nvPicPr>
          <p:cNvPr id="46" name="Picture 45" descr="egyptian.gif"/>
          <p:cNvPicPr>
            <a:picLocks noChangeAspect="1"/>
          </p:cNvPicPr>
          <p:nvPr/>
        </p:nvPicPr>
        <p:blipFill>
          <a:blip r:embed="rId2" cstate="print"/>
          <a:stretch>
            <a:fillRect/>
          </a:stretch>
        </p:blipFill>
        <p:spPr>
          <a:xfrm>
            <a:off x="6012160" y="550952"/>
            <a:ext cx="1689817" cy="1005840"/>
          </a:xfrm>
          <a:prstGeom prst="rect">
            <a:avLst/>
          </a:prstGeom>
        </p:spPr>
      </p:pic>
      <p:pic>
        <p:nvPicPr>
          <p:cNvPr id="49" name="Picture 48" descr="egyptian.gif"/>
          <p:cNvPicPr>
            <a:picLocks noChangeAspect="1"/>
          </p:cNvPicPr>
          <p:nvPr/>
        </p:nvPicPr>
        <p:blipFill>
          <a:blip r:embed="rId2" cstate="print"/>
          <a:stretch>
            <a:fillRect/>
          </a:stretch>
        </p:blipFill>
        <p:spPr>
          <a:xfrm rot="7200000">
            <a:off x="6529304" y="1294836"/>
            <a:ext cx="1689816" cy="100584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956376" y="3140968"/>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812360" y="3284984"/>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TextBox 25"/>
          <p:cNvSpPr txBox="1"/>
          <p:nvPr/>
        </p:nvSpPr>
        <p:spPr>
          <a:xfrm>
            <a:off x="202432" y="25460"/>
            <a:ext cx="8712968"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endParaRPr lang="en-CA" sz="2800" dirty="0">
              <a:solidFill>
                <a:srgbClr val="FF0000"/>
              </a:solidFill>
              <a:latin typeface="Calibri" pitchFamily="34" charset="0"/>
              <a:cs typeface="Calibri" pitchFamily="34" charset="0"/>
            </a:endParaRPr>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3" name="TextBox 32"/>
          <p:cNvSpPr txBox="1"/>
          <p:nvPr/>
        </p:nvSpPr>
        <p:spPr>
          <a:xfrm>
            <a:off x="75376" y="609600"/>
            <a:ext cx="8961120" cy="1384995"/>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a:t>
            </a:r>
          </a:p>
          <a:p>
            <a:pPr algn="ctr"/>
            <a:r>
              <a:rPr lang="en-US" sz="2800" b="1" dirty="0" smtClean="0">
                <a:latin typeface="Calibri" pitchFamily="34" charset="0"/>
                <a:cs typeface="Calibri" pitchFamily="34" charset="0"/>
              </a:rPr>
              <a:t>“just-as-if-I’d”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pic>
        <p:nvPicPr>
          <p:cNvPr id="36" name="Picture 35" descr="egyptian.gif"/>
          <p:cNvPicPr>
            <a:picLocks noChangeAspect="1"/>
          </p:cNvPicPr>
          <p:nvPr/>
        </p:nvPicPr>
        <p:blipFill>
          <a:blip r:embed="rId2" cstate="print"/>
          <a:stretch>
            <a:fillRect/>
          </a:stretch>
        </p:blipFill>
        <p:spPr>
          <a:xfrm>
            <a:off x="7164288"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1" name="TextBox 30"/>
          <p:cNvSpPr txBox="1">
            <a:spLocks noChangeArrowheads="1"/>
          </p:cNvSpPr>
          <p:nvPr/>
        </p:nvSpPr>
        <p:spPr bwMode="auto">
          <a:xfrm>
            <a:off x="144016" y="4797152"/>
            <a:ext cx="8820472"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“For our sake he (God) made him (Jesus) to be sin</a:t>
            </a:r>
          </a:p>
          <a:p>
            <a:pPr algn="ctr"/>
            <a:r>
              <a:rPr lang="en-CA" sz="2800" b="1" dirty="0" smtClean="0">
                <a:solidFill>
                  <a:schemeClr val="bg1"/>
                </a:solidFill>
                <a:latin typeface="Calibri" pitchFamily="34" charset="0"/>
                <a:cs typeface="Calibri" pitchFamily="34" charset="0"/>
              </a:rPr>
              <a:t> who knew no sin, so that </a:t>
            </a:r>
            <a:r>
              <a:rPr lang="en-CA" sz="2800" b="1" u="sng" dirty="0" smtClean="0">
                <a:solidFill>
                  <a:schemeClr val="bg1"/>
                </a:solidFill>
                <a:latin typeface="Calibri" pitchFamily="34" charset="0"/>
                <a:cs typeface="Calibri" pitchFamily="34" charset="0"/>
              </a:rPr>
              <a:t>in him</a:t>
            </a:r>
            <a:r>
              <a:rPr lang="en-CA" sz="2800" b="1" dirty="0" smtClean="0">
                <a:solidFill>
                  <a:schemeClr val="bg1"/>
                </a:solidFill>
                <a:latin typeface="Calibri" pitchFamily="34" charset="0"/>
                <a:cs typeface="Calibri" pitchFamily="34" charset="0"/>
              </a:rPr>
              <a:t> (Jesus) we might </a:t>
            </a:r>
          </a:p>
          <a:p>
            <a:pPr algn="ctr"/>
            <a:r>
              <a:rPr lang="en-CA" sz="2800" b="1" dirty="0" smtClean="0">
                <a:solidFill>
                  <a:schemeClr val="bg1"/>
                </a:solidFill>
                <a:latin typeface="Calibri" pitchFamily="34" charset="0"/>
                <a:cs typeface="Calibri" pitchFamily="34" charset="0"/>
              </a:rPr>
              <a:t>become </a:t>
            </a:r>
            <a:r>
              <a:rPr lang="en-CA" sz="2800" b="1" dirty="0" smtClean="0">
                <a:solidFill>
                  <a:srgbClr val="FF0000"/>
                </a:solidFill>
                <a:latin typeface="Calibri" pitchFamily="34" charset="0"/>
                <a:cs typeface="Calibri" pitchFamily="34" charset="0"/>
              </a:rPr>
              <a:t>the righteousness of God</a:t>
            </a:r>
            <a:r>
              <a:rPr lang="en-CA" sz="2800" b="1" dirty="0" smtClean="0">
                <a:solidFill>
                  <a:schemeClr val="bg1"/>
                </a:solidFill>
                <a:latin typeface="Calibri" pitchFamily="34" charset="0"/>
                <a:cs typeface="Calibri" pitchFamily="34" charset="0"/>
              </a:rPr>
              <a:t>.”  2 </a:t>
            </a:r>
            <a:r>
              <a:rPr lang="en-CA" sz="2800" b="1" dirty="0" err="1" smtClean="0">
                <a:solidFill>
                  <a:schemeClr val="bg1"/>
                </a:solidFill>
                <a:latin typeface="Calibri" pitchFamily="34" charset="0"/>
                <a:cs typeface="Calibri" pitchFamily="34" charset="0"/>
              </a:rPr>
              <a:t>Cor</a:t>
            </a:r>
            <a:r>
              <a:rPr lang="en-CA" sz="2800" b="1" dirty="0" smtClean="0">
                <a:solidFill>
                  <a:schemeClr val="bg1"/>
                </a:solidFill>
                <a:latin typeface="Calibri" pitchFamily="34" charset="0"/>
                <a:cs typeface="Calibri" pitchFamily="34" charset="0"/>
              </a:rPr>
              <a:t> 5:21 </a:t>
            </a:r>
          </a:p>
        </p:txBody>
      </p:sp>
      <p:sp>
        <p:nvSpPr>
          <p:cNvPr id="43" name="TextBox 42"/>
          <p:cNvSpPr txBox="1"/>
          <p:nvPr/>
        </p:nvSpPr>
        <p:spPr>
          <a:xfrm>
            <a:off x="683568" y="3140968"/>
            <a:ext cx="1844824" cy="1169551"/>
          </a:xfrm>
          <a:prstGeom prst="rect">
            <a:avLst/>
          </a:prstGeom>
          <a:noFill/>
        </p:spPr>
        <p:txBody>
          <a:bodyPr wrap="square" rtlCol="0">
            <a:spAutoFit/>
          </a:bodyPr>
          <a:lstStyle/>
          <a:p>
            <a:pPr algn="ctr">
              <a:lnSpc>
                <a:spcPts val="2800"/>
              </a:lnSpc>
            </a:pPr>
            <a:r>
              <a:rPr lang="en-CA" sz="2400" b="1" dirty="0" smtClean="0">
                <a:solidFill>
                  <a:schemeClr val="bg1"/>
                </a:solidFill>
                <a:latin typeface="Calibri" pitchFamily="34" charset="0"/>
                <a:cs typeface="Calibri" pitchFamily="34" charset="0"/>
              </a:rPr>
              <a:t>our sin and </a:t>
            </a:r>
          </a:p>
          <a:p>
            <a:pPr algn="ctr">
              <a:lnSpc>
                <a:spcPts val="2800"/>
              </a:lnSpc>
            </a:pPr>
            <a:r>
              <a:rPr lang="en-CA" sz="2400" b="1" dirty="0" smtClean="0">
                <a:solidFill>
                  <a:schemeClr val="bg1"/>
                </a:solidFill>
                <a:latin typeface="Calibri" pitchFamily="34" charset="0"/>
                <a:cs typeface="Calibri" pitchFamily="34" charset="0"/>
              </a:rPr>
              <a:t>punishment</a:t>
            </a:r>
          </a:p>
          <a:p>
            <a:pPr algn="ctr">
              <a:lnSpc>
                <a:spcPts val="2800"/>
              </a:lnSpc>
            </a:pPr>
            <a:r>
              <a:rPr lang="en-CA" sz="2400" b="1" dirty="0" smtClean="0">
                <a:solidFill>
                  <a:schemeClr val="bg1"/>
                </a:solidFill>
                <a:latin typeface="Calibri" pitchFamily="34" charset="0"/>
                <a:cs typeface="Calibri" pitchFamily="34" charset="0"/>
              </a:rPr>
              <a:t> to Christ</a:t>
            </a:r>
            <a:endParaRPr lang="en-CA" sz="2400" b="1" dirty="0">
              <a:solidFill>
                <a:schemeClr val="bg1"/>
              </a:solidFill>
              <a:latin typeface="Calibri" pitchFamily="34" charset="0"/>
              <a:cs typeface="Calibri" pitchFamily="34" charset="0"/>
            </a:endParaRPr>
          </a:p>
        </p:txBody>
      </p:sp>
      <p:sp>
        <p:nvSpPr>
          <p:cNvPr id="46" name="TextBox 45"/>
          <p:cNvSpPr txBox="1"/>
          <p:nvPr/>
        </p:nvSpPr>
        <p:spPr>
          <a:xfrm>
            <a:off x="2699792" y="3212976"/>
            <a:ext cx="2232248" cy="1104020"/>
          </a:xfrm>
          <a:prstGeom prst="rect">
            <a:avLst/>
          </a:prstGeom>
          <a:noFill/>
        </p:spPr>
        <p:txBody>
          <a:bodyPr wrap="square" rtlCol="0">
            <a:spAutoFit/>
          </a:bodyPr>
          <a:lstStyle/>
          <a:p>
            <a:pPr algn="ctr">
              <a:lnSpc>
                <a:spcPts val="2600"/>
              </a:lnSpc>
            </a:pPr>
            <a:r>
              <a:rPr lang="en-CA" sz="2400" b="1" dirty="0" smtClean="0">
                <a:solidFill>
                  <a:schemeClr val="bg1"/>
                </a:solidFill>
                <a:latin typeface="Calibri" pitchFamily="34" charset="0"/>
                <a:cs typeface="Calibri" pitchFamily="34" charset="0"/>
              </a:rPr>
              <a:t>Christ the righteousness </a:t>
            </a:r>
          </a:p>
          <a:p>
            <a:pPr algn="ctr">
              <a:lnSpc>
                <a:spcPts val="2600"/>
              </a:lnSpc>
            </a:pPr>
            <a:r>
              <a:rPr lang="en-CA" sz="2400" b="1" dirty="0" smtClean="0">
                <a:solidFill>
                  <a:schemeClr val="bg1"/>
                </a:solidFill>
                <a:latin typeface="Calibri" pitchFamily="34" charset="0"/>
                <a:cs typeface="Calibri" pitchFamily="34" charset="0"/>
              </a:rPr>
              <a:t>of God to us</a:t>
            </a:r>
            <a:endParaRPr lang="en-CA" sz="2400" b="1" dirty="0">
              <a:solidFill>
                <a:schemeClr val="bg1"/>
              </a:solidFill>
              <a:latin typeface="Calibri" pitchFamily="34" charset="0"/>
              <a:cs typeface="Calibri" pitchFamily="34" charset="0"/>
            </a:endParaRPr>
          </a:p>
        </p:txBody>
      </p:sp>
      <p:sp>
        <p:nvSpPr>
          <p:cNvPr id="50" name="TextBox 49"/>
          <p:cNvSpPr txBox="1"/>
          <p:nvPr/>
        </p:nvSpPr>
        <p:spPr>
          <a:xfrm>
            <a:off x="5076056" y="2564904"/>
            <a:ext cx="2160240" cy="1759456"/>
          </a:xfrm>
          <a:prstGeom prst="rect">
            <a:avLst/>
          </a:prstGeom>
          <a:noFill/>
        </p:spPr>
        <p:txBody>
          <a:bodyPr wrap="square" rtlCol="0">
            <a:spAutoFit/>
          </a:bodyPr>
          <a:lstStyle/>
          <a:p>
            <a:pPr algn="ctr">
              <a:lnSpc>
                <a:spcPts val="2600"/>
              </a:lnSpc>
            </a:pPr>
            <a:r>
              <a:rPr lang="en-CA" sz="2400" b="1" dirty="0" smtClean="0">
                <a:solidFill>
                  <a:schemeClr val="bg1"/>
                </a:solidFill>
                <a:latin typeface="Calibri" pitchFamily="34" charset="0"/>
                <a:cs typeface="Calibri" pitchFamily="34" charset="0"/>
              </a:rPr>
              <a:t>united with </a:t>
            </a:r>
          </a:p>
          <a:p>
            <a:pPr algn="ctr">
              <a:lnSpc>
                <a:spcPts val="2600"/>
              </a:lnSpc>
            </a:pPr>
            <a:r>
              <a:rPr lang="en-CA" sz="2400" b="1" dirty="0" smtClean="0">
                <a:solidFill>
                  <a:schemeClr val="bg1"/>
                </a:solidFill>
                <a:latin typeface="Calibri" pitchFamily="34" charset="0"/>
                <a:cs typeface="Calibri" pitchFamily="34" charset="0"/>
              </a:rPr>
              <a:t>the Lord </a:t>
            </a:r>
          </a:p>
          <a:p>
            <a:pPr algn="ctr">
              <a:lnSpc>
                <a:spcPts val="2600"/>
              </a:lnSpc>
            </a:pPr>
            <a:r>
              <a:rPr lang="en-CA" sz="2400" b="1" dirty="0" smtClean="0">
                <a:solidFill>
                  <a:schemeClr val="bg1"/>
                </a:solidFill>
                <a:latin typeface="Calibri" pitchFamily="34" charset="0"/>
                <a:cs typeface="Calibri" pitchFamily="34" charset="0"/>
              </a:rPr>
              <a:t>to enjoy </a:t>
            </a:r>
          </a:p>
          <a:p>
            <a:pPr algn="ctr">
              <a:lnSpc>
                <a:spcPts val="2600"/>
              </a:lnSpc>
            </a:pPr>
            <a:r>
              <a:rPr lang="en-CA" sz="2400" b="1" spc="-40" dirty="0" smtClean="0">
                <a:solidFill>
                  <a:schemeClr val="bg1"/>
                </a:solidFill>
                <a:latin typeface="Calibri" pitchFamily="34" charset="0"/>
                <a:cs typeface="Calibri" pitchFamily="34" charset="0"/>
              </a:rPr>
              <a:t>God the Father, </a:t>
            </a:r>
            <a:r>
              <a:rPr lang="en-CA" sz="2400" b="1" dirty="0" smtClean="0">
                <a:solidFill>
                  <a:schemeClr val="bg1"/>
                </a:solidFill>
                <a:latin typeface="Calibri" pitchFamily="34" charset="0"/>
                <a:cs typeface="Calibri" pitchFamily="34" charset="0"/>
              </a:rPr>
              <a:t>Son and Spirit</a:t>
            </a:r>
            <a:endParaRPr lang="en-CA" sz="2400" b="1" dirty="0">
              <a:solidFill>
                <a:schemeClr val="bg1"/>
              </a:solidFill>
              <a:latin typeface="Calibri" pitchFamily="34" charset="0"/>
              <a:cs typeface="Calibri" pitchFamily="34" charset="0"/>
            </a:endParaRPr>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TextBox 48"/>
          <p:cNvSpPr txBox="1"/>
          <p:nvPr/>
        </p:nvSpPr>
        <p:spPr>
          <a:xfrm>
            <a:off x="8784976" y="6453336"/>
            <a:ext cx="323528" cy="369332"/>
          </a:xfrm>
          <a:prstGeom prst="rect">
            <a:avLst/>
          </a:prstGeom>
          <a:noFill/>
        </p:spPr>
        <p:txBody>
          <a:bodyPr wrap="square" rtlCol="0">
            <a:spAutoFit/>
          </a:bodyPr>
          <a:lstStyle/>
          <a:p>
            <a:r>
              <a:rPr lang="en-CA" dirty="0" smtClean="0"/>
              <a:t>1</a:t>
            </a:r>
            <a:endParaRPr lang="en-C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4383400" y="3717032"/>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a:off x="4572000" y="3573016"/>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3307824" y="2409058"/>
            <a:ext cx="2560320" cy="1523998"/>
          </a:xfrm>
          <a:prstGeom prst="rect">
            <a:avLst/>
          </a:prstGeom>
        </p:spPr>
      </p:pic>
      <p:pic>
        <p:nvPicPr>
          <p:cNvPr id="7" name="Picture 6" descr="egyptian.gif"/>
          <p:cNvPicPr>
            <a:picLocks noChangeAspect="1"/>
          </p:cNvPicPr>
          <p:nvPr/>
        </p:nvPicPr>
        <p:blipFill>
          <a:blip r:embed="rId3" cstate="print"/>
          <a:stretch>
            <a:fillRect/>
          </a:stretch>
        </p:blipFill>
        <p:spPr>
          <a:xfrm rot="7200000">
            <a:off x="4015767" y="3559997"/>
            <a:ext cx="2560320" cy="152399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672752" y="3580588"/>
            <a:ext cx="2560320" cy="1523998"/>
          </a:xfrm>
          <a:prstGeom prst="rect">
            <a:avLst/>
          </a:prstGeom>
        </p:spPr>
      </p:pic>
      <p:sp>
        <p:nvSpPr>
          <p:cNvPr id="12" name="TextBox 11"/>
          <p:cNvSpPr txBox="1"/>
          <p:nvPr/>
        </p:nvSpPr>
        <p:spPr>
          <a:xfrm>
            <a:off x="8712968" y="6309320"/>
            <a:ext cx="323528" cy="369332"/>
          </a:xfrm>
          <a:prstGeom prst="rect">
            <a:avLst/>
          </a:prstGeom>
          <a:noFill/>
        </p:spPr>
        <p:txBody>
          <a:bodyPr wrap="square" rtlCol="0">
            <a:spAutoFit/>
          </a:bodyPr>
          <a:lstStyle/>
          <a:p>
            <a:r>
              <a:rPr lang="en-CA" dirty="0" smtClean="0"/>
              <a:t>1</a:t>
            </a:r>
            <a:endParaRPr lang="en-CA" dirty="0"/>
          </a:p>
        </p:txBody>
      </p:sp>
      <p:sp>
        <p:nvSpPr>
          <p:cNvPr id="10" name="TextBox 9"/>
          <p:cNvSpPr txBox="1">
            <a:spLocks noChangeArrowheads="1"/>
          </p:cNvSpPr>
          <p:nvPr/>
        </p:nvSpPr>
        <p:spPr bwMode="auto">
          <a:xfrm>
            <a:off x="107504" y="44624"/>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If we receive Christ the righteousness of God, </a:t>
            </a:r>
          </a:p>
          <a:p>
            <a:pPr algn="ctr"/>
            <a:r>
              <a:rPr lang="en-CA" sz="2800" b="1" dirty="0" smtClean="0">
                <a:solidFill>
                  <a:schemeClr val="bg1"/>
                </a:solidFill>
                <a:latin typeface="Calibri" pitchFamily="34" charset="0"/>
              </a:rPr>
              <a:t>the Lord counts us as righteous in Christ and unites with us </a:t>
            </a:r>
          </a:p>
          <a:p>
            <a:pPr algn="ct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love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relationship</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Christ,</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Spirit,</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God</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Father.</a:t>
            </a:r>
          </a:p>
        </p:txBody>
      </p:sp>
      <p:pic>
        <p:nvPicPr>
          <p:cNvPr id="15" name="Picture 14" descr="www.fg-a.com valentine 2-jumping-heart.gif"/>
          <p:cNvPicPr>
            <a:picLocks noChangeAspect="1"/>
          </p:cNvPicPr>
          <p:nvPr/>
        </p:nvPicPr>
        <p:blipFill>
          <a:blip r:embed="rId4" cstate="print"/>
          <a:stretch>
            <a:fillRect/>
          </a:stretch>
        </p:blipFill>
        <p:spPr>
          <a:xfrm>
            <a:off x="4077072" y="3247628"/>
            <a:ext cx="1143000" cy="1333500"/>
          </a:xfrm>
          <a:prstGeom prst="rect">
            <a:avLst/>
          </a:prstGeom>
        </p:spPr>
      </p:pic>
      <p:sp>
        <p:nvSpPr>
          <p:cNvPr id="17" name="TextBox 16"/>
          <p:cNvSpPr txBox="1"/>
          <p:nvPr/>
        </p:nvSpPr>
        <p:spPr>
          <a:xfrm>
            <a:off x="323528" y="6237312"/>
            <a:ext cx="2088232" cy="400110"/>
          </a:xfrm>
          <a:prstGeom prst="rect">
            <a:avLst/>
          </a:prstGeom>
          <a:noFill/>
        </p:spPr>
        <p:txBody>
          <a:bodyPr wrap="square" rtlCol="0">
            <a:spAutoFit/>
          </a:bodyPr>
          <a:lstStyle/>
          <a:p>
            <a:pPr algn="ctr"/>
            <a:r>
              <a:rPr lang="en-CA" sz="1000" dirty="0" smtClean="0">
                <a:solidFill>
                  <a:schemeClr val="tx1">
                    <a:lumMod val="85000"/>
                  </a:schemeClr>
                </a:solidFill>
              </a:rPr>
              <a:t> 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14" name="WordArt 2"/>
          <p:cNvSpPr>
            <a:spLocks noChangeArrowheads="1" noChangeShapeType="1" noTextEdit="1"/>
          </p:cNvSpPr>
          <p:nvPr/>
        </p:nvSpPr>
        <p:spPr bwMode="auto">
          <a:xfrm>
            <a:off x="3347864" y="2204864"/>
            <a:ext cx="2592288" cy="216024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6" name="TextBox 15"/>
          <p:cNvSpPr txBox="1">
            <a:spLocks noChangeArrowheads="1"/>
          </p:cNvSpPr>
          <p:nvPr/>
        </p:nvSpPr>
        <p:spPr bwMode="auto">
          <a:xfrm>
            <a:off x="72008" y="5355213"/>
            <a:ext cx="8964488" cy="954107"/>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 Lord’s love wants our hearts to jump for joy </a:t>
            </a:r>
          </a:p>
          <a:p>
            <a:pPr algn="ctr"/>
            <a:r>
              <a:rPr lang="en-CA" sz="2800" b="1" dirty="0" smtClean="0">
                <a:solidFill>
                  <a:schemeClr val="bg1"/>
                </a:solidFill>
                <a:latin typeface="Calibri" pitchFamily="34" charset="0"/>
              </a:rPr>
              <a:t>in God</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Father, Son and Spirit.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TextBox 25"/>
          <p:cNvSpPr txBox="1"/>
          <p:nvPr/>
        </p:nvSpPr>
        <p:spPr>
          <a:xfrm>
            <a:off x="202432" y="25460"/>
            <a:ext cx="8712968"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endParaRPr lang="en-CA" sz="2800" dirty="0">
              <a:solidFill>
                <a:srgbClr val="FF0000"/>
              </a:solidFill>
              <a:latin typeface="Calibri" pitchFamily="34" charset="0"/>
              <a:cs typeface="Calibri" pitchFamily="34" charset="0"/>
            </a:endParaRPr>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3" name="TextBox 32"/>
          <p:cNvSpPr txBox="1"/>
          <p:nvPr/>
        </p:nvSpPr>
        <p:spPr>
          <a:xfrm>
            <a:off x="75376" y="609600"/>
            <a:ext cx="8961120" cy="1384995"/>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a:t>
            </a:r>
          </a:p>
          <a:p>
            <a:pPr algn="ctr"/>
            <a:r>
              <a:rPr lang="en-US" sz="2800" b="1" dirty="0" smtClean="0">
                <a:latin typeface="Calibri" pitchFamily="34" charset="0"/>
                <a:cs typeface="Calibri" pitchFamily="34" charset="0"/>
              </a:rPr>
              <a:t>“just-as-if-I’d”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pic>
        <p:nvPicPr>
          <p:cNvPr id="36" name="Picture 35" descr="egyptian.gif"/>
          <p:cNvPicPr>
            <a:picLocks noChangeAspect="1"/>
          </p:cNvPicPr>
          <p:nvPr/>
        </p:nvPicPr>
        <p:blipFill>
          <a:blip r:embed="rId2" cstate="print"/>
          <a:stretch>
            <a:fillRect/>
          </a:stretch>
        </p:blipFill>
        <p:spPr>
          <a:xfrm>
            <a:off x="7164288"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4" name="TextBox 33"/>
          <p:cNvSpPr txBox="1"/>
          <p:nvPr/>
        </p:nvSpPr>
        <p:spPr>
          <a:xfrm>
            <a:off x="8784976" y="6453336"/>
            <a:ext cx="323528" cy="369332"/>
          </a:xfrm>
          <a:prstGeom prst="rect">
            <a:avLst/>
          </a:prstGeom>
          <a:noFill/>
        </p:spPr>
        <p:txBody>
          <a:bodyPr wrap="square" rtlCol="0">
            <a:spAutoFit/>
          </a:bodyPr>
          <a:lstStyle/>
          <a:p>
            <a:r>
              <a:rPr lang="en-CA" dirty="0" smtClean="0"/>
              <a:t>1</a:t>
            </a:r>
            <a:endParaRPr lang="en-CA" dirty="0"/>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TextBox 48"/>
          <p:cNvSpPr txBox="1">
            <a:spLocks noChangeArrowheads="1"/>
          </p:cNvSpPr>
          <p:nvPr/>
        </p:nvSpPr>
        <p:spPr bwMode="auto">
          <a:xfrm>
            <a:off x="144016" y="4494599"/>
            <a:ext cx="882047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“I count everything as loss . . . in order that </a:t>
            </a:r>
          </a:p>
          <a:p>
            <a:pPr algn="ctr"/>
            <a:r>
              <a:rPr lang="en-CA" sz="2800" b="1" dirty="0" smtClean="0">
                <a:solidFill>
                  <a:schemeClr val="bg1"/>
                </a:solidFill>
                <a:latin typeface="Calibri" pitchFamily="34" charset="0"/>
                <a:cs typeface="Calibri" pitchFamily="34" charset="0"/>
              </a:rPr>
              <a:t>I may </a:t>
            </a:r>
            <a:r>
              <a:rPr lang="en-CA" sz="2800" b="1" u="sng" dirty="0" smtClean="0">
                <a:solidFill>
                  <a:schemeClr val="bg1"/>
                </a:solidFill>
                <a:latin typeface="Calibri" pitchFamily="34" charset="0"/>
                <a:cs typeface="Calibri" pitchFamily="34" charset="0"/>
              </a:rPr>
              <a:t>gain Christ</a:t>
            </a:r>
            <a:r>
              <a:rPr lang="en-CA" sz="2800" b="1" dirty="0" smtClean="0">
                <a:solidFill>
                  <a:schemeClr val="bg1"/>
                </a:solidFill>
                <a:latin typeface="Calibri" pitchFamily="34" charset="0"/>
                <a:cs typeface="Calibri" pitchFamily="34" charset="0"/>
              </a:rPr>
              <a:t> and be </a:t>
            </a:r>
            <a:r>
              <a:rPr lang="en-CA" sz="2800" b="1" u="sng" dirty="0" smtClean="0">
                <a:solidFill>
                  <a:schemeClr val="bg1"/>
                </a:solidFill>
                <a:latin typeface="Calibri" pitchFamily="34" charset="0"/>
                <a:cs typeface="Calibri" pitchFamily="34" charset="0"/>
              </a:rPr>
              <a:t>found in him</a:t>
            </a:r>
            <a:r>
              <a:rPr lang="en-CA" sz="2800" b="1" dirty="0" smtClean="0">
                <a:solidFill>
                  <a:schemeClr val="bg1"/>
                </a:solidFill>
                <a:latin typeface="Calibri" pitchFamily="34" charset="0"/>
                <a:cs typeface="Calibri" pitchFamily="34" charset="0"/>
              </a:rPr>
              <a:t>, </a:t>
            </a:r>
          </a:p>
          <a:p>
            <a:pPr algn="ctr"/>
            <a:r>
              <a:rPr lang="en-CA" sz="2800" b="1" dirty="0" smtClean="0">
                <a:solidFill>
                  <a:srgbClr val="FF0000"/>
                </a:solidFill>
                <a:latin typeface="Calibri" pitchFamily="34" charset="0"/>
                <a:cs typeface="Calibri" pitchFamily="34" charset="0"/>
              </a:rPr>
              <a:t>not having a righteousness of my own</a:t>
            </a:r>
            <a:r>
              <a:rPr lang="en-CA" sz="2800" b="1" dirty="0" smtClean="0">
                <a:solidFill>
                  <a:schemeClr val="bg1"/>
                </a:solidFill>
                <a:latin typeface="Calibri" pitchFamily="34" charset="0"/>
                <a:cs typeface="Calibri" pitchFamily="34" charset="0"/>
              </a:rPr>
              <a:t> that comes from the law, but that which comes through </a:t>
            </a:r>
            <a:r>
              <a:rPr lang="en-CA" sz="2800" b="1" u="sng" dirty="0" smtClean="0">
                <a:solidFill>
                  <a:schemeClr val="bg1"/>
                </a:solidFill>
                <a:latin typeface="Calibri" pitchFamily="34" charset="0"/>
                <a:cs typeface="Calibri" pitchFamily="34" charset="0"/>
              </a:rPr>
              <a:t>faith in Christ</a:t>
            </a:r>
            <a:r>
              <a:rPr lang="en-CA" sz="2800" b="1" dirty="0" smtClean="0">
                <a:solidFill>
                  <a:schemeClr val="bg1"/>
                </a:solidFill>
                <a:latin typeface="Calibri" pitchFamily="34" charset="0"/>
                <a:cs typeface="Calibri" pitchFamily="34" charset="0"/>
              </a:rPr>
              <a:t>, </a:t>
            </a:r>
            <a:r>
              <a:rPr lang="en-CA" sz="2800" b="1" dirty="0" smtClean="0">
                <a:solidFill>
                  <a:srgbClr val="FF0000"/>
                </a:solidFill>
                <a:latin typeface="Calibri" pitchFamily="34" charset="0"/>
                <a:cs typeface="Calibri" pitchFamily="34" charset="0"/>
              </a:rPr>
              <a:t>the righteousness from God</a:t>
            </a:r>
            <a:r>
              <a:rPr lang="en-CA" sz="2800" b="1" dirty="0" smtClean="0">
                <a:solidFill>
                  <a:schemeClr val="bg1"/>
                </a:solidFill>
                <a:latin typeface="Calibri" pitchFamily="34" charset="0"/>
                <a:cs typeface="Calibri" pitchFamily="34" charset="0"/>
              </a:rPr>
              <a:t> that depends on </a:t>
            </a:r>
            <a:r>
              <a:rPr lang="en-CA" sz="2800" b="1" u="sng" dirty="0" smtClean="0">
                <a:solidFill>
                  <a:schemeClr val="bg1"/>
                </a:solidFill>
                <a:latin typeface="Calibri" pitchFamily="34" charset="0"/>
                <a:cs typeface="Calibri" pitchFamily="34" charset="0"/>
              </a:rPr>
              <a:t>faith</a:t>
            </a:r>
            <a:r>
              <a:rPr lang="en-CA" sz="2800" b="1" dirty="0" smtClean="0">
                <a:solidFill>
                  <a:schemeClr val="bg1"/>
                </a:solidFill>
                <a:latin typeface="Calibri" pitchFamily="34" charset="0"/>
                <a:cs typeface="Calibri" pitchFamily="34" charset="0"/>
              </a:rPr>
              <a:t>”  Phil 3:8-9</a:t>
            </a:r>
            <a:endParaRPr lang="x-none" sz="2800" b="1" smtClean="0">
              <a:latin typeface="Calibri" pitchFamily="34" charset="0"/>
              <a:cs typeface="Calibri" pitchFamily="34" charset="0"/>
            </a:endParaRPr>
          </a:p>
        </p:txBody>
      </p:sp>
      <p:sp>
        <p:nvSpPr>
          <p:cNvPr id="53" name="TextBox 52"/>
          <p:cNvSpPr txBox="1"/>
          <p:nvPr/>
        </p:nvSpPr>
        <p:spPr>
          <a:xfrm>
            <a:off x="683568" y="3195553"/>
            <a:ext cx="1844824" cy="1169551"/>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black</a:t>
            </a:r>
          </a:p>
          <a:p>
            <a:pPr algn="ctr">
              <a:lnSpc>
                <a:spcPts val="2800"/>
              </a:lnSpc>
            </a:pPr>
            <a:r>
              <a:rPr lang="en-CA" sz="2800" b="1" dirty="0" smtClean="0">
                <a:solidFill>
                  <a:schemeClr val="bg1"/>
                </a:solidFill>
                <a:latin typeface="Calibri" pitchFamily="34" charset="0"/>
                <a:cs typeface="Calibri" pitchFamily="34" charset="0"/>
              </a:rPr>
              <a:t>black </a:t>
            </a:r>
          </a:p>
          <a:p>
            <a:pPr algn="ctr">
              <a:lnSpc>
                <a:spcPts val="2800"/>
              </a:lnSpc>
            </a:pPr>
            <a:r>
              <a:rPr lang="en-CA" sz="2800" b="1" dirty="0" smtClean="0">
                <a:solidFill>
                  <a:schemeClr val="bg1"/>
                </a:solidFill>
                <a:latin typeface="Calibri" pitchFamily="34" charset="0"/>
                <a:cs typeface="Calibri" pitchFamily="34" charset="0"/>
              </a:rPr>
              <a:t>black</a:t>
            </a:r>
            <a:endParaRPr lang="en-CA" sz="2800" b="1" dirty="0">
              <a:solidFill>
                <a:schemeClr val="bg1"/>
              </a:solidFill>
              <a:latin typeface="Calibri" pitchFamily="34" charset="0"/>
              <a:cs typeface="Calibri" pitchFamily="34" charset="0"/>
            </a:endParaRPr>
          </a:p>
        </p:txBody>
      </p:sp>
      <p:sp>
        <p:nvSpPr>
          <p:cNvPr id="56" name="TextBox 55"/>
          <p:cNvSpPr txBox="1"/>
          <p:nvPr/>
        </p:nvSpPr>
        <p:spPr>
          <a:xfrm>
            <a:off x="2699792" y="3261084"/>
            <a:ext cx="2232248"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endParaRPr lang="en-CA" sz="2800" b="1" dirty="0">
              <a:solidFill>
                <a:schemeClr val="bg1"/>
              </a:solidFill>
              <a:latin typeface="Calibri" pitchFamily="34" charset="0"/>
              <a:cs typeface="Calibri" pitchFamily="34" charset="0"/>
            </a:endParaRPr>
          </a:p>
        </p:txBody>
      </p:sp>
      <p:sp>
        <p:nvSpPr>
          <p:cNvPr id="57" name="TextBox 56"/>
          <p:cNvSpPr txBox="1"/>
          <p:nvPr/>
        </p:nvSpPr>
        <p:spPr>
          <a:xfrm>
            <a:off x="5148064" y="3261084"/>
            <a:ext cx="2160240"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2478584" y="620688"/>
            <a:ext cx="4613696" cy="836613"/>
          </a:xfrm>
          <a:prstGeom prst="rect">
            <a:avLst/>
          </a:prstGeom>
          <a:noFill/>
          <a:ln w="9525">
            <a:noFill/>
            <a:miter lim="800000"/>
            <a:headEnd/>
            <a:tailEnd/>
          </a:ln>
        </p:spPr>
        <p:txBody>
          <a:bodyPr/>
          <a:lstStyle/>
          <a:p>
            <a:pPr algn="ctr">
              <a:spcAft>
                <a:spcPts val="1000"/>
              </a:spcAft>
            </a:pPr>
            <a:r>
              <a:rPr lang="en-CA" sz="2800" b="1" dirty="0">
                <a:solidFill>
                  <a:schemeClr val="bg1"/>
                </a:solidFill>
                <a:latin typeface="Calibri" pitchFamily="34" charset="0"/>
              </a:rPr>
              <a:t>My </a:t>
            </a:r>
            <a:r>
              <a:rPr lang="en-CA" sz="2800" b="1" dirty="0" smtClean="0">
                <a:solidFill>
                  <a:schemeClr val="bg1"/>
                </a:solidFill>
                <a:latin typeface="Calibri" pitchFamily="34" charset="0"/>
              </a:rPr>
              <a:t>unrighteousness</a:t>
            </a:r>
            <a:endParaRPr lang="en-CA" sz="2800" b="1" dirty="0">
              <a:solidFill>
                <a:schemeClr val="bg1"/>
              </a:solidFill>
              <a:latin typeface="Calibri" pitchFamily="34" charset="0"/>
            </a:endParaRPr>
          </a:p>
        </p:txBody>
      </p:sp>
      <p:sp>
        <p:nvSpPr>
          <p:cNvPr id="12294" name="Text Box 2"/>
          <p:cNvSpPr txBox="1">
            <a:spLocks noChangeArrowheads="1"/>
          </p:cNvSpPr>
          <p:nvPr/>
        </p:nvSpPr>
        <p:spPr bwMode="auto">
          <a:xfrm>
            <a:off x="1403648" y="3212976"/>
            <a:ext cx="6669360" cy="800100"/>
          </a:xfrm>
          <a:prstGeom prst="rect">
            <a:avLst/>
          </a:prstGeom>
          <a:noFill/>
          <a:ln w="9525">
            <a:noFill/>
            <a:miter lim="800000"/>
            <a:headEnd/>
            <a:tailEnd/>
          </a:ln>
        </p:spPr>
        <p:txBody>
          <a:bodyPr/>
          <a:lstStyle/>
          <a:p>
            <a:pPr algn="ctr">
              <a:spcAft>
                <a:spcPts val="1000"/>
              </a:spcAft>
            </a:pPr>
            <a:r>
              <a:rPr lang="en-CA" sz="2800" b="1" dirty="0">
                <a:latin typeface="Calibri" pitchFamily="34" charset="0"/>
              </a:rPr>
              <a:t>Christ </a:t>
            </a:r>
            <a:r>
              <a:rPr lang="en-CA" sz="2800" b="1" dirty="0" smtClean="0">
                <a:latin typeface="Calibri" pitchFamily="34" charset="0"/>
              </a:rPr>
              <a:t>the righteousness of God</a:t>
            </a:r>
            <a:endParaRPr lang="en-CA" sz="2800" b="1" dirty="0">
              <a:latin typeface="Calibri" pitchFamily="34" charset="0"/>
            </a:endParaRPr>
          </a:p>
        </p:txBody>
      </p:sp>
      <p:sp>
        <p:nvSpPr>
          <p:cNvPr id="16" name="Rectangle 15"/>
          <p:cNvSpPr/>
          <p:nvPr/>
        </p:nvSpPr>
        <p:spPr>
          <a:xfrm>
            <a:off x="755576" y="1268760"/>
            <a:ext cx="500063" cy="2468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79512" y="1772816"/>
            <a:ext cx="1655763"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32948" y="1124744"/>
            <a:ext cx="571500"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1772816"/>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0" name="Rectangle 19"/>
          <p:cNvSpPr/>
          <p:nvPr/>
        </p:nvSpPr>
        <p:spPr>
          <a:xfrm>
            <a:off x="8102104" y="2636912"/>
            <a:ext cx="214312" cy="1097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636912"/>
            <a:ext cx="214312" cy="1097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179512" y="1774775"/>
            <a:ext cx="1571625" cy="646113"/>
          </a:xfrm>
          <a:prstGeom prst="rect">
            <a:avLst/>
          </a:prstGeom>
          <a:noFill/>
          <a:ln w="9525">
            <a:noFill/>
            <a:miter lim="800000"/>
            <a:headEnd/>
            <a:tailEnd/>
          </a:ln>
        </p:spPr>
        <p:txBody>
          <a:bodyPr>
            <a:spAutoFit/>
          </a:bodyPr>
          <a:lstStyle/>
          <a:p>
            <a:pPr algn="ctr"/>
            <a:r>
              <a:rPr lang="en-US" sz="3600" b="1" dirty="0"/>
              <a:t>Christ</a:t>
            </a:r>
          </a:p>
        </p:txBody>
      </p:sp>
      <p:sp>
        <p:nvSpPr>
          <p:cNvPr id="12302" name="TextBox 13"/>
          <p:cNvSpPr txBox="1">
            <a:spLocks noChangeArrowheads="1"/>
          </p:cNvSpPr>
          <p:nvPr/>
        </p:nvSpPr>
        <p:spPr bwMode="auto">
          <a:xfrm>
            <a:off x="7963793" y="1918791"/>
            <a:ext cx="928687" cy="646113"/>
          </a:xfrm>
          <a:prstGeom prst="rect">
            <a:avLst/>
          </a:prstGeom>
          <a:noFill/>
          <a:ln w="9525">
            <a:noFill/>
            <a:miter lim="800000"/>
            <a:headEnd/>
            <a:tailEnd/>
          </a:ln>
        </p:spPr>
        <p:txBody>
          <a:bodyPr>
            <a:spAutoFit/>
          </a:bodyPr>
          <a:lstStyle/>
          <a:p>
            <a:r>
              <a:rPr lang="en-US" sz="3600" b="1" dirty="0">
                <a:solidFill>
                  <a:srgbClr val="0000FF"/>
                </a:solidFill>
              </a:rPr>
              <a:t>Me</a:t>
            </a:r>
          </a:p>
        </p:txBody>
      </p:sp>
      <p:sp>
        <p:nvSpPr>
          <p:cNvPr id="26" name="Curved Up Arrow 25"/>
          <p:cNvSpPr/>
          <p:nvPr/>
        </p:nvSpPr>
        <p:spPr>
          <a:xfrm rot="10800000">
            <a:off x="827584" y="1124745"/>
            <a:ext cx="7632848" cy="792088"/>
          </a:xfrm>
          <a:prstGeom prst="curved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7" name="Curved Up Arrow 26"/>
          <p:cNvSpPr/>
          <p:nvPr/>
        </p:nvSpPr>
        <p:spPr>
          <a:xfrm>
            <a:off x="971600" y="2420888"/>
            <a:ext cx="7632848" cy="792088"/>
          </a:xfrm>
          <a:prstGeom prst="curvedUp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1" name="TextBox 20"/>
          <p:cNvSpPr txBox="1">
            <a:spLocks noChangeArrowheads="1"/>
          </p:cNvSpPr>
          <p:nvPr/>
        </p:nvSpPr>
        <p:spPr bwMode="auto">
          <a:xfrm>
            <a:off x="72008" y="3766388"/>
            <a:ext cx="8964488" cy="3046988"/>
          </a:xfrm>
          <a:prstGeom prst="rect">
            <a:avLst/>
          </a:prstGeom>
          <a:noFill/>
          <a:ln w="9525">
            <a:noFill/>
            <a:miter lim="800000"/>
            <a:headEnd/>
            <a:tailEnd/>
          </a:ln>
        </p:spPr>
        <p:txBody>
          <a:bodyPr wrap="square">
            <a:spAutoFit/>
          </a:bodyPr>
          <a:lstStyle/>
          <a:p>
            <a:pPr algn="ctr"/>
            <a:r>
              <a:rPr lang="en-CA" sz="2800" b="1" dirty="0" smtClean="0">
                <a:solidFill>
                  <a:srgbClr val="0000FF"/>
                </a:solidFill>
                <a:latin typeface="Calibri" pitchFamily="34" charset="0"/>
              </a:rPr>
              <a:t>Jesus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lived</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in</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perfect</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obedience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to</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all</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God’s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righteous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ways.</a:t>
            </a:r>
          </a:p>
          <a:p>
            <a:pPr algn="ctr"/>
            <a:r>
              <a:rPr lang="en-CA" sz="2800" b="1" dirty="0" smtClean="0">
                <a:solidFill>
                  <a:srgbClr val="0000FF"/>
                </a:solidFill>
                <a:latin typeface="Calibri" pitchFamily="34" charset="0"/>
              </a:rPr>
              <a:t>Jesus died as punishment for all our unrighteousness.</a:t>
            </a:r>
          </a:p>
          <a:p>
            <a:pPr algn="ctr"/>
            <a:r>
              <a:rPr lang="en-CA" sz="2800" b="1" dirty="0" smtClean="0">
                <a:solidFill>
                  <a:srgbClr val="0000FF"/>
                </a:solidFill>
                <a:latin typeface="Calibri" pitchFamily="34" charset="0"/>
              </a:rPr>
              <a:t>In </a:t>
            </a:r>
            <a:r>
              <a:rPr lang="en-CA" sz="2800" b="1" dirty="0">
                <a:solidFill>
                  <a:srgbClr val="0000FF"/>
                </a:solidFill>
                <a:latin typeface="Calibri" pitchFamily="34" charset="0"/>
              </a:rPr>
              <a:t>justification, </a:t>
            </a:r>
            <a:r>
              <a:rPr lang="en-CA" sz="2800" b="1" dirty="0" smtClean="0">
                <a:solidFill>
                  <a:srgbClr val="0000FF"/>
                </a:solidFill>
                <a:latin typeface="Calibri" pitchFamily="34" charset="0"/>
              </a:rPr>
              <a:t>the LORD </a:t>
            </a:r>
            <a:r>
              <a:rPr lang="en-CA" sz="2800" b="1" u="sng" dirty="0" smtClean="0">
                <a:solidFill>
                  <a:srgbClr val="0000FF"/>
                </a:solidFill>
                <a:latin typeface="Calibri" pitchFamily="34" charset="0"/>
              </a:rPr>
              <a:t>counts</a:t>
            </a:r>
            <a:r>
              <a:rPr lang="en-CA" sz="2800" b="1" dirty="0" smtClean="0">
                <a:solidFill>
                  <a:srgbClr val="0000FF"/>
                </a:solidFill>
                <a:latin typeface="Calibri" pitchFamily="34" charset="0"/>
              </a:rPr>
              <a:t> / </a:t>
            </a:r>
            <a:r>
              <a:rPr lang="en-CA" sz="2800" b="1" u="sng" dirty="0" smtClean="0">
                <a:solidFill>
                  <a:srgbClr val="0000FF"/>
                </a:solidFill>
                <a:latin typeface="Calibri" pitchFamily="34" charset="0"/>
              </a:rPr>
              <a:t>credits</a:t>
            </a:r>
            <a:r>
              <a:rPr lang="en-CA" sz="2800" b="1" dirty="0" smtClean="0">
                <a:solidFill>
                  <a:srgbClr val="0000FF"/>
                </a:solidFill>
                <a:latin typeface="Calibri" pitchFamily="34" charset="0"/>
              </a:rPr>
              <a:t> to us Christ’s obedience as our righteousness, by faith apart from works, and doesn’t </a:t>
            </a:r>
            <a:r>
              <a:rPr lang="en-CA" sz="2800" b="1" u="sng" dirty="0">
                <a:solidFill>
                  <a:srgbClr val="0000FF"/>
                </a:solidFill>
                <a:latin typeface="Calibri" pitchFamily="34" charset="0"/>
              </a:rPr>
              <a:t>count</a:t>
            </a:r>
            <a:r>
              <a:rPr lang="en-CA" sz="2800" b="1" dirty="0">
                <a:solidFill>
                  <a:srgbClr val="0000FF"/>
                </a:solidFill>
                <a:latin typeface="Calibri" pitchFamily="34" charset="0"/>
              </a:rPr>
              <a:t> our sins against </a:t>
            </a:r>
            <a:r>
              <a:rPr lang="en-CA" sz="2800" b="1" dirty="0" smtClean="0">
                <a:solidFill>
                  <a:srgbClr val="0000FF"/>
                </a:solidFill>
                <a:latin typeface="Calibri" pitchFamily="34" charset="0"/>
              </a:rPr>
              <a:t>us as he </a:t>
            </a:r>
            <a:r>
              <a:rPr lang="en-CA" sz="2800" b="1" u="sng" dirty="0" smtClean="0">
                <a:solidFill>
                  <a:srgbClr val="0000FF"/>
                </a:solidFill>
                <a:latin typeface="Calibri" pitchFamily="34" charset="0"/>
              </a:rPr>
              <a:t>counts</a:t>
            </a:r>
            <a:r>
              <a:rPr lang="en-CA" sz="2800" b="1" dirty="0" smtClean="0">
                <a:solidFill>
                  <a:srgbClr val="0000FF"/>
                </a:solidFill>
                <a:latin typeface="Calibri" pitchFamily="34" charset="0"/>
              </a:rPr>
              <a:t> our punishment</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as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fully</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paid</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by</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our</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substitute,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the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Lamb</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of</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God  </a:t>
            </a:r>
          </a:p>
          <a:p>
            <a:pPr algn="ctr"/>
            <a:r>
              <a:rPr lang="en-CA" sz="2400" b="1" dirty="0" smtClean="0">
                <a:solidFill>
                  <a:srgbClr val="0000FF"/>
                </a:solidFill>
                <a:latin typeface="Calibri" pitchFamily="34" charset="0"/>
              </a:rPr>
              <a:t>(Greek </a:t>
            </a:r>
            <a:r>
              <a:rPr lang="en-CA" sz="2400" b="1" i="1" u="sng" dirty="0" err="1" smtClean="0">
                <a:solidFill>
                  <a:srgbClr val="0000FF"/>
                </a:solidFill>
                <a:latin typeface="Calibri" pitchFamily="34" charset="0"/>
              </a:rPr>
              <a:t>logizomai</a:t>
            </a:r>
            <a:r>
              <a:rPr lang="en-CA" sz="2400" b="1" i="1" u="sng" dirty="0" smtClean="0">
                <a:solidFill>
                  <a:srgbClr val="0000FF"/>
                </a:solidFill>
                <a:latin typeface="Calibri" pitchFamily="34" charset="0"/>
              </a:rPr>
              <a:t>,</a:t>
            </a:r>
            <a:r>
              <a:rPr lang="en-CA" sz="2400" b="1" u="sng" dirty="0" smtClean="0">
                <a:solidFill>
                  <a:srgbClr val="0000FF"/>
                </a:solidFill>
                <a:latin typeface="Calibri" pitchFamily="34" charset="0"/>
              </a:rPr>
              <a:t> </a:t>
            </a:r>
            <a:r>
              <a:rPr lang="en-CA" sz="2400" b="1" dirty="0" smtClean="0">
                <a:solidFill>
                  <a:srgbClr val="0000FF"/>
                </a:solidFill>
                <a:latin typeface="Calibri" pitchFamily="34" charset="0"/>
              </a:rPr>
              <a:t>Latin </a:t>
            </a:r>
            <a:r>
              <a:rPr lang="en-CA" sz="2400" b="1" i="1" dirty="0" err="1" smtClean="0">
                <a:solidFill>
                  <a:srgbClr val="0000FF"/>
                </a:solidFill>
                <a:latin typeface="Calibri" pitchFamily="34" charset="0"/>
              </a:rPr>
              <a:t>imputata</a:t>
            </a:r>
            <a:r>
              <a:rPr lang="en-CA" sz="2400" b="1" i="1" dirty="0" smtClean="0">
                <a:solidFill>
                  <a:srgbClr val="0000FF"/>
                </a:solidFill>
                <a:latin typeface="Calibri" pitchFamily="34" charset="0"/>
              </a:rPr>
              <a:t> </a:t>
            </a:r>
            <a:r>
              <a:rPr lang="en-CA" sz="2400" b="1" dirty="0" smtClean="0">
                <a:solidFill>
                  <a:srgbClr val="0000FF"/>
                </a:solidFill>
                <a:latin typeface="Calibri" pitchFamily="34" charset="0"/>
              </a:rPr>
              <a:t>Rom 4:3,4,5,6,8,9,10,11,22,23,24).</a:t>
            </a:r>
            <a:endParaRPr lang="en-CA" sz="2400" b="1" dirty="0">
              <a:solidFill>
                <a:srgbClr val="0000FF"/>
              </a:solidFill>
              <a:latin typeface="Calibri" pitchFamily="34" charset="0"/>
            </a:endParaRPr>
          </a:p>
        </p:txBody>
      </p:sp>
      <p:sp>
        <p:nvSpPr>
          <p:cNvPr id="25" name="TextBox 24"/>
          <p:cNvSpPr txBox="1"/>
          <p:nvPr/>
        </p:nvSpPr>
        <p:spPr>
          <a:xfrm>
            <a:off x="202432" y="0"/>
            <a:ext cx="8712968"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endParaRPr lang="en-CA" sz="2800" dirty="0">
              <a:solidFill>
                <a:srgbClr val="FF0000"/>
              </a:solidFill>
              <a:latin typeface="Calibri" pitchFamily="34" charset="0"/>
              <a:cs typeface="Calibri" pitchFamily="34" charset="0"/>
            </a:endParaRPr>
          </a:p>
        </p:txBody>
      </p:sp>
      <p:sp>
        <p:nvSpPr>
          <p:cNvPr id="28" name="Title 1"/>
          <p:cNvSpPr txBox="1">
            <a:spLocks/>
          </p:cNvSpPr>
          <p:nvPr/>
        </p:nvSpPr>
        <p:spPr>
          <a:xfrm>
            <a:off x="1763688" y="1124744"/>
            <a:ext cx="6175598" cy="1143000"/>
          </a:xfrm>
          <a:prstGeom prst="rect">
            <a:avLst/>
          </a:prstGeom>
        </p:spPr>
        <p:txBody>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Justified in Christ</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Counted </a:t>
            </a:r>
            <a:r>
              <a:rPr kumimoji="0" lang="en-CA" sz="2800" b="1" i="0" u="none" strike="noStrike" kern="0" cap="none" spc="0" normalizeH="0" baseline="0" noProof="0" dirty="0" smtClean="0">
                <a:ln>
                  <a:noFill/>
                </a:ln>
                <a:effectLst/>
                <a:uLnTx/>
                <a:uFillTx/>
                <a:latin typeface="Calibri" pitchFamily="34" charset="0"/>
                <a:ea typeface="+mj-ea"/>
                <a:cs typeface="+mj-cs"/>
              </a:rPr>
              <a:t>righteous in God’s sight</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in Christ alone</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noProof="0" dirty="0" smtClean="0">
                <a:latin typeface="Calibri" pitchFamily="34" charset="0"/>
                <a:ea typeface="+mj-ea"/>
                <a:cs typeface="+mj-cs"/>
              </a:rPr>
              <a:t>t</a:t>
            </a:r>
            <a:r>
              <a:rPr kumimoji="0" lang="en-CA" sz="2800" b="1" i="0" u="none" strike="noStrike" kern="0" cap="none" spc="0" normalizeH="0" baseline="0" noProof="0" dirty="0" smtClean="0">
                <a:ln>
                  <a:noFill/>
                </a:ln>
                <a:effectLst/>
                <a:uLnTx/>
                <a:uFillTx/>
                <a:latin typeface="Calibri" pitchFamily="34" charset="0"/>
                <a:ea typeface="+mj-ea"/>
                <a:cs typeface="+mj-cs"/>
              </a:rPr>
              <a:t>hrough faith alone</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by God’s grace alone</a:t>
            </a:r>
            <a:endParaRPr kumimoji="0" lang="en-CA" sz="2800" b="1"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0" name="Rectangle 19"/>
          <p:cNvSpPr/>
          <p:nvPr/>
        </p:nvSpPr>
        <p:spPr>
          <a:xfrm>
            <a:off x="4383400" y="170080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a:off x="4572000" y="1628800"/>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TextBox 39"/>
          <p:cNvSpPr txBox="1">
            <a:spLocks noChangeArrowheads="1"/>
          </p:cNvSpPr>
          <p:nvPr/>
        </p:nvSpPr>
        <p:spPr bwMode="auto">
          <a:xfrm>
            <a:off x="72008" y="3129930"/>
            <a:ext cx="8964488" cy="3539430"/>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There is nothing more breath-taking, delightful, exciting,  and satisfying than a personal relationship </a:t>
            </a:r>
          </a:p>
          <a:p>
            <a:pPr algn="ctr"/>
            <a:r>
              <a:rPr lang="en-CA" sz="2800" b="1" dirty="0" smtClean="0">
                <a:solidFill>
                  <a:schemeClr val="bg1"/>
                </a:solidFill>
                <a:latin typeface="Calibri" pitchFamily="34" charset="0"/>
              </a:rPr>
              <a:t>with God the Father, Son and Spirit to enjoy the supreme oneness, love, fellowship and cooperation the one holy Lord God Almighty enjoys in himself and shares with us.</a:t>
            </a:r>
          </a:p>
          <a:p>
            <a:pPr algn="ctr"/>
            <a:r>
              <a:rPr lang="en-CA" sz="2800" b="1" dirty="0" smtClean="0">
                <a:solidFill>
                  <a:schemeClr val="bg1"/>
                </a:solidFill>
                <a:latin typeface="Calibri" pitchFamily="34" charset="0"/>
              </a:rPr>
              <a:t>To enjoy God as God enjoys God – what glory!</a:t>
            </a:r>
          </a:p>
          <a:p>
            <a:pPr algn="ctr"/>
            <a:r>
              <a:rPr lang="en-CA" sz="2800" b="1" dirty="0" smtClean="0">
                <a:solidFill>
                  <a:schemeClr val="bg1"/>
                </a:solidFill>
                <a:latin typeface="Calibri" pitchFamily="34" charset="0"/>
                <a:cs typeface="Calibri" pitchFamily="34" charset="0"/>
              </a:rPr>
              <a:t>Heaven is a celebration of God, and life on earth is a bit of heaven when we rejoice in God as God rejoices in God!</a:t>
            </a:r>
            <a:endParaRPr lang="en-CA" sz="2800" b="1" dirty="0">
              <a:solidFill>
                <a:schemeClr val="bg1"/>
              </a:solidFill>
              <a:latin typeface="Calibri" pitchFamily="34" charset="0"/>
              <a:cs typeface="Calibri" pitchFamily="34" charset="0"/>
            </a:endParaRPr>
          </a:p>
        </p:txBody>
      </p:sp>
      <p:sp>
        <p:nvSpPr>
          <p:cNvPr id="44" name="WordArt 2"/>
          <p:cNvSpPr>
            <a:spLocks noChangeArrowheads="1" noChangeShapeType="1" noTextEdit="1"/>
          </p:cNvSpPr>
          <p:nvPr/>
        </p:nvSpPr>
        <p:spPr bwMode="auto">
          <a:xfrm>
            <a:off x="3347864" y="332656"/>
            <a:ext cx="2448272" cy="108012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11" name="Picture 10" descr="egyptian.gif"/>
          <p:cNvPicPr>
            <a:picLocks noChangeAspect="1"/>
          </p:cNvPicPr>
          <p:nvPr/>
        </p:nvPicPr>
        <p:blipFill>
          <a:blip r:embed="rId2" cstate="print"/>
          <a:stretch>
            <a:fillRect/>
          </a:stretch>
        </p:blipFill>
        <p:spPr>
          <a:xfrm>
            <a:off x="3307824" y="392834"/>
            <a:ext cx="2560320" cy="1523998"/>
          </a:xfrm>
          <a:prstGeom prst="rect">
            <a:avLst/>
          </a:prstGeom>
        </p:spPr>
      </p:pic>
      <p:pic>
        <p:nvPicPr>
          <p:cNvPr id="12" name="Picture 11" descr="egyptian.gif"/>
          <p:cNvPicPr>
            <a:picLocks noChangeAspect="1"/>
          </p:cNvPicPr>
          <p:nvPr/>
        </p:nvPicPr>
        <p:blipFill>
          <a:blip r:embed="rId2" cstate="print"/>
          <a:stretch>
            <a:fillRect/>
          </a:stretch>
        </p:blipFill>
        <p:spPr>
          <a:xfrm rot="14400000" flipH="1">
            <a:off x="2672752" y="1584491"/>
            <a:ext cx="2560320" cy="1523998"/>
          </a:xfrm>
          <a:prstGeom prst="rect">
            <a:avLst/>
          </a:prstGeom>
        </p:spPr>
      </p:pic>
      <p:pic>
        <p:nvPicPr>
          <p:cNvPr id="13" name="Picture 12" descr="egyptian.gif"/>
          <p:cNvPicPr>
            <a:picLocks noChangeAspect="1"/>
          </p:cNvPicPr>
          <p:nvPr/>
        </p:nvPicPr>
        <p:blipFill>
          <a:blip r:embed="rId2" cstate="print"/>
          <a:stretch>
            <a:fillRect/>
          </a:stretch>
        </p:blipFill>
        <p:spPr>
          <a:xfrm rot="7200000">
            <a:off x="4081892" y="1543773"/>
            <a:ext cx="2560320" cy="1523998"/>
          </a:xfrm>
          <a:prstGeom prst="rect">
            <a:avLst/>
          </a:prstGeom>
        </p:spPr>
      </p:pic>
      <p:pic>
        <p:nvPicPr>
          <p:cNvPr id="14" name="Picture 13" descr="www.fg-a.com valentine 2-jumping-heart.gif"/>
          <p:cNvPicPr>
            <a:picLocks noChangeAspect="1"/>
          </p:cNvPicPr>
          <p:nvPr/>
        </p:nvPicPr>
        <p:blipFill>
          <a:blip r:embed="rId3" cstate="print"/>
          <a:stretch>
            <a:fillRect/>
          </a:stretch>
        </p:blipFill>
        <p:spPr>
          <a:xfrm>
            <a:off x="4077072" y="1159396"/>
            <a:ext cx="1143000" cy="1333500"/>
          </a:xfrm>
          <a:prstGeom prst="rect">
            <a:avLst/>
          </a:prstGeom>
        </p:spPr>
      </p:pic>
      <p:sp>
        <p:nvSpPr>
          <p:cNvPr id="16" name="TextBox 15"/>
          <p:cNvSpPr txBox="1">
            <a:spLocks noChangeArrowheads="1"/>
          </p:cNvSpPr>
          <p:nvPr/>
        </p:nvSpPr>
        <p:spPr bwMode="auto">
          <a:xfrm>
            <a:off x="35496" y="387821"/>
            <a:ext cx="3339480"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“In your presence there is fullness </a:t>
            </a:r>
          </a:p>
          <a:p>
            <a:pPr algn="ctr"/>
            <a:r>
              <a:rPr lang="en-CA" sz="2800" b="1" dirty="0" smtClean="0">
                <a:latin typeface="Calibri" pitchFamily="34" charset="0"/>
                <a:cs typeface="Calibri" pitchFamily="34" charset="0"/>
              </a:rPr>
              <a:t>of joy; </a:t>
            </a:r>
            <a:endParaRPr lang="en-CA" sz="2800" b="1" dirty="0">
              <a:solidFill>
                <a:schemeClr val="bg1"/>
              </a:solidFill>
              <a:latin typeface="Calibri" pitchFamily="34" charset="0"/>
              <a:cs typeface="Calibri" pitchFamily="34" charset="0"/>
            </a:endParaRPr>
          </a:p>
        </p:txBody>
      </p:sp>
      <p:sp>
        <p:nvSpPr>
          <p:cNvPr id="17" name="TextBox 16"/>
          <p:cNvSpPr txBox="1">
            <a:spLocks noChangeArrowheads="1"/>
          </p:cNvSpPr>
          <p:nvPr/>
        </p:nvSpPr>
        <p:spPr bwMode="auto">
          <a:xfrm>
            <a:off x="5769024" y="392465"/>
            <a:ext cx="3339480" cy="1815882"/>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at your right hand are pleasures forevermore”  </a:t>
            </a:r>
          </a:p>
          <a:p>
            <a:pPr algn="ctr"/>
            <a:r>
              <a:rPr lang="en-CA" sz="2800" b="1" dirty="0" err="1" smtClean="0">
                <a:latin typeface="Calibri" pitchFamily="34" charset="0"/>
                <a:cs typeface="Calibri" pitchFamily="34" charset="0"/>
              </a:rPr>
              <a:t>Psa</a:t>
            </a:r>
            <a:r>
              <a:rPr lang="en-CA" sz="2800" b="1" dirty="0" smtClean="0">
                <a:latin typeface="Calibri" pitchFamily="34" charset="0"/>
                <a:cs typeface="Calibri" pitchFamily="34" charset="0"/>
              </a:rPr>
              <a:t> 16:11</a:t>
            </a:r>
            <a:endParaRPr lang="en-CA" sz="2800" b="1" dirty="0">
              <a:solidFill>
                <a:schemeClr val="bg1"/>
              </a:solidFill>
              <a:latin typeface="Calibri" pitchFamily="34" charset="0"/>
              <a:cs typeface="Calibri" pitchFamily="34" charset="0"/>
            </a:endParaRPr>
          </a:p>
        </p:txBody>
      </p:sp>
      <p:sp>
        <p:nvSpPr>
          <p:cNvPr id="18" name="TextBox 17"/>
          <p:cNvSpPr txBox="1"/>
          <p:nvPr/>
        </p:nvSpPr>
        <p:spPr>
          <a:xfrm>
            <a:off x="611560" y="2132856"/>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1" name="TextBox 20"/>
          <p:cNvSpPr txBox="1"/>
          <p:nvPr/>
        </p:nvSpPr>
        <p:spPr>
          <a:xfrm>
            <a:off x="8784976" y="6453336"/>
            <a:ext cx="323528" cy="369332"/>
          </a:xfrm>
          <a:prstGeom prst="rect">
            <a:avLst/>
          </a:prstGeom>
          <a:noFill/>
        </p:spPr>
        <p:txBody>
          <a:bodyPr wrap="square" rtlCol="0">
            <a:spAutoFit/>
          </a:bodyPr>
          <a:lstStyle/>
          <a:p>
            <a:r>
              <a:rPr lang="en-CA" dirty="0" smtClean="0"/>
              <a:t>1</a:t>
            </a:r>
            <a:endParaRPr lang="en-C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2" cstate="print"/>
          <a:stretch>
            <a:fillRect/>
          </a:stretch>
        </p:blipFill>
        <p:spPr>
          <a:xfrm>
            <a:off x="0" y="548680"/>
            <a:ext cx="4480560" cy="3360420"/>
          </a:xfrm>
          <a:prstGeom prst="rect">
            <a:avLst/>
          </a:prstGeom>
        </p:spPr>
      </p:pic>
      <p:pic>
        <p:nvPicPr>
          <p:cNvPr id="11" name="Picture 10" descr="DSCN9624e.JPG"/>
          <p:cNvPicPr>
            <a:picLocks noChangeAspect="1"/>
          </p:cNvPicPr>
          <p:nvPr/>
        </p:nvPicPr>
        <p:blipFill>
          <a:blip r:embed="rId3"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4"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5"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6"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7"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8"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9"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0"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1"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2"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3"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6" name="Rectangle 25"/>
          <p:cNvSpPr/>
          <p:nvPr/>
        </p:nvSpPr>
        <p:spPr>
          <a:xfrm>
            <a:off x="2202592" y="2132856"/>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2026568" y="2204864"/>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itle 1"/>
          <p:cNvSpPr txBox="1">
            <a:spLocks/>
          </p:cNvSpPr>
          <p:nvPr/>
        </p:nvSpPr>
        <p:spPr>
          <a:xfrm>
            <a:off x="0" y="5445224"/>
            <a:ext cx="9144000" cy="1412776"/>
          </a:xfrm>
          <a:prstGeom prst="rect">
            <a:avLst/>
          </a:prstGeom>
          <a:solidFill>
            <a:schemeClr val="bg1"/>
          </a:solidFill>
        </p:spPr>
        <p:txBody>
          <a:bodyPr>
            <a:noAutofit/>
          </a:bodyPr>
          <a:lstStyle/>
          <a:p>
            <a:pPr lvl="0" algn="ctr" eaLnBrk="0" hangingPunct="0">
              <a:defRPr/>
            </a:pPr>
            <a:r>
              <a:rPr lang="en-US" sz="2800" b="1" spc="-20" dirty="0" smtClean="0">
                <a:latin typeface="Calibri" pitchFamily="34" charset="0"/>
                <a:cs typeface="Calibri" pitchFamily="34" charset="0"/>
              </a:rPr>
              <a:t>Do you think beauty, music, smart-phones, sports, </a:t>
            </a:r>
          </a:p>
          <a:p>
            <a:pPr lvl="0" algn="ctr" eaLnBrk="0" hangingPunct="0">
              <a:defRPr/>
            </a:pPr>
            <a:r>
              <a:rPr lang="en-US" sz="2800" b="1" spc="-20" dirty="0" smtClean="0">
                <a:latin typeface="Calibri" pitchFamily="34" charset="0"/>
                <a:cs typeface="Calibri" pitchFamily="34" charset="0"/>
              </a:rPr>
              <a:t>cars, money, friends, romance, sex, food, drinking parties, homes or jobs are better than joy in God?</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29" name="TextBox 28"/>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pic>
        <p:nvPicPr>
          <p:cNvPr id="22" name="Picture 21" descr="egyptian.gif"/>
          <p:cNvPicPr>
            <a:picLocks noChangeAspect="1"/>
          </p:cNvPicPr>
          <p:nvPr/>
        </p:nvPicPr>
        <p:blipFill>
          <a:blip r:embed="rId14" cstate="print"/>
          <a:stretch>
            <a:fillRect/>
          </a:stretch>
        </p:blipFill>
        <p:spPr>
          <a:xfrm>
            <a:off x="1133872" y="1052736"/>
            <a:ext cx="2286000" cy="1360713"/>
          </a:xfrm>
          <a:prstGeom prst="rect">
            <a:avLst/>
          </a:prstGeom>
        </p:spPr>
      </p:pic>
      <p:pic>
        <p:nvPicPr>
          <p:cNvPr id="24" name="Picture 23" descr="egyptian.gif"/>
          <p:cNvPicPr>
            <a:picLocks noChangeAspect="1"/>
          </p:cNvPicPr>
          <p:nvPr/>
        </p:nvPicPr>
        <p:blipFill>
          <a:blip r:embed="rId14" cstate="print"/>
          <a:stretch>
            <a:fillRect/>
          </a:stretch>
        </p:blipFill>
        <p:spPr>
          <a:xfrm rot="14400000" flipH="1">
            <a:off x="520553" y="2028126"/>
            <a:ext cx="2286000" cy="1360713"/>
          </a:xfrm>
          <a:prstGeom prst="rect">
            <a:avLst/>
          </a:prstGeom>
        </p:spPr>
      </p:pic>
      <p:pic>
        <p:nvPicPr>
          <p:cNvPr id="23" name="Picture 22" descr="egyptian.gif"/>
          <p:cNvPicPr>
            <a:picLocks noChangeAspect="1"/>
          </p:cNvPicPr>
          <p:nvPr/>
        </p:nvPicPr>
        <p:blipFill>
          <a:blip r:embed="rId14" cstate="print"/>
          <a:stretch>
            <a:fillRect/>
          </a:stretch>
        </p:blipFill>
        <p:spPr>
          <a:xfrm rot="7200000">
            <a:off x="1701562" y="2056766"/>
            <a:ext cx="2286000" cy="1360713"/>
          </a:xfrm>
          <a:prstGeom prst="rect">
            <a:avLst/>
          </a:prstGeom>
        </p:spPr>
      </p:pic>
      <p:pic>
        <p:nvPicPr>
          <p:cNvPr id="27" name="Picture 26" descr="www.fg-a.com valentine 2-jumping-heart.gif"/>
          <p:cNvPicPr>
            <a:picLocks noChangeAspect="1"/>
          </p:cNvPicPr>
          <p:nvPr/>
        </p:nvPicPr>
        <p:blipFill>
          <a:blip r:embed="rId15" cstate="print"/>
          <a:stretch>
            <a:fillRect/>
          </a:stretch>
        </p:blipFill>
        <p:spPr>
          <a:xfrm>
            <a:off x="1700808" y="1700808"/>
            <a:ext cx="1143000" cy="13335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99392"/>
            <a:ext cx="9144000" cy="6858000"/>
          </a:xfrm>
          <a:prstGeom prst="rect">
            <a:avLst/>
          </a:prstGeom>
        </p:spPr>
      </p:pic>
      <p:sp>
        <p:nvSpPr>
          <p:cNvPr id="9" name="TextBox 8"/>
          <p:cNvSpPr txBox="1"/>
          <p:nvPr/>
        </p:nvSpPr>
        <p:spPr>
          <a:xfrm>
            <a:off x="-36512" y="1334373"/>
            <a:ext cx="9144000" cy="5262979"/>
          </a:xfrm>
          <a:prstGeom prst="rect">
            <a:avLst/>
          </a:prstGeom>
          <a:noFill/>
        </p:spPr>
        <p:txBody>
          <a:bodyPr wrap="square" rtlCol="0">
            <a:spAutoFit/>
          </a:bodyPr>
          <a:lstStyle/>
          <a:p>
            <a:pPr algn="ctr"/>
            <a:r>
              <a:rPr lang="en-US" sz="2400" b="1" dirty="0" smtClean="0">
                <a:solidFill>
                  <a:srgbClr val="FF0000"/>
                </a:solidFill>
              </a:rPr>
              <a:t>Alive, Self-existent</a:t>
            </a:r>
            <a:endParaRPr lang="en-CA" sz="2400" dirty="0" smtClean="0">
              <a:solidFill>
                <a:srgbClr val="FF0000"/>
              </a:solidFill>
            </a:endParaRPr>
          </a:p>
          <a:p>
            <a:pPr algn="ctr"/>
            <a:r>
              <a:rPr lang="en-US" sz="2400" b="1" dirty="0" smtClean="0">
                <a:solidFill>
                  <a:srgbClr val="FF0000"/>
                </a:solidFill>
              </a:rPr>
              <a:t>Spiritual                    Personal</a:t>
            </a:r>
            <a:endParaRPr lang="en-CA" sz="2400" dirty="0" smtClean="0">
              <a:solidFill>
                <a:srgbClr val="FF0000"/>
              </a:solidFill>
            </a:endParaRPr>
          </a:p>
          <a:p>
            <a:pPr algn="ctr"/>
            <a:r>
              <a:rPr lang="en-US" sz="2400" b="1" dirty="0" smtClean="0">
                <a:solidFill>
                  <a:srgbClr val="FF0000"/>
                </a:solidFill>
              </a:rPr>
              <a:t>Free Self-determining Independent </a:t>
            </a:r>
          </a:p>
          <a:p>
            <a:pPr algn="ctr"/>
            <a:r>
              <a:rPr lang="en-US" sz="2400" b="1" dirty="0" smtClean="0">
                <a:solidFill>
                  <a:srgbClr val="FF0000"/>
                </a:solidFill>
              </a:rPr>
              <a:t>Wise Intelligent Infinite Eternal Unchanging</a:t>
            </a:r>
          </a:p>
          <a:p>
            <a:pPr algn="ctr"/>
            <a:r>
              <a:rPr lang="en-US" sz="2400" b="1" dirty="0" smtClean="0">
                <a:solidFill>
                  <a:srgbClr val="FF0000"/>
                </a:solidFill>
              </a:rPr>
              <a:t>Immanent          Transcendent           Omniscient</a:t>
            </a:r>
          </a:p>
          <a:p>
            <a:pPr algn="ctr"/>
            <a:r>
              <a:rPr lang="en-US" sz="2400" b="1" dirty="0" smtClean="0">
                <a:solidFill>
                  <a:srgbClr val="FF0000"/>
                </a:solidFill>
              </a:rPr>
              <a:t>Omnipresent              Omnipotent             Sovereign</a:t>
            </a:r>
          </a:p>
          <a:p>
            <a:pPr algn="ctr"/>
            <a:r>
              <a:rPr lang="en-US" sz="2400" b="1" dirty="0" smtClean="0">
                <a:solidFill>
                  <a:srgbClr val="FF0000"/>
                </a:solidFill>
              </a:rPr>
              <a:t>Faithful       Righteous        Just       Holy        Perfect</a:t>
            </a:r>
          </a:p>
          <a:p>
            <a:pPr algn="ctr"/>
            <a:r>
              <a:rPr lang="en-US" sz="2400" b="1" dirty="0" smtClean="0">
                <a:solidFill>
                  <a:srgbClr val="FF0000"/>
                </a:solidFill>
              </a:rPr>
              <a:t>Humble            Love            Gracious            Merciful </a:t>
            </a:r>
          </a:p>
          <a:p>
            <a:pPr algn="ctr"/>
            <a:r>
              <a:rPr lang="en-US" sz="2400" b="1" dirty="0" smtClean="0">
                <a:solidFill>
                  <a:srgbClr val="FF0000"/>
                </a:solidFill>
              </a:rPr>
              <a:t>Good         Wrath         Longsuffering         Patient</a:t>
            </a:r>
          </a:p>
          <a:p>
            <a:pPr algn="ctr"/>
            <a:r>
              <a:rPr lang="en-US" sz="2400" b="1" dirty="0" smtClean="0">
                <a:solidFill>
                  <a:srgbClr val="FF0000"/>
                </a:solidFill>
              </a:rPr>
              <a:t>True     Truthful                   Jealous     Zealous </a:t>
            </a:r>
          </a:p>
          <a:p>
            <a:pPr algn="ctr"/>
            <a:r>
              <a:rPr lang="en-US" sz="2400" b="1" dirty="0" smtClean="0">
                <a:solidFill>
                  <a:srgbClr val="FF0000"/>
                </a:solidFill>
              </a:rPr>
              <a:t>Oneness and Trinity of Father, Son, Spirit </a:t>
            </a:r>
            <a:endParaRPr lang="en-CA" sz="2400" dirty="0" smtClean="0">
              <a:solidFill>
                <a:srgbClr val="FF0000"/>
              </a:solidFill>
            </a:endParaRPr>
          </a:p>
          <a:p>
            <a:pPr algn="ctr"/>
            <a:r>
              <a:rPr lang="en-US" sz="2400" b="1" dirty="0" smtClean="0">
                <a:solidFill>
                  <a:srgbClr val="FF0000"/>
                </a:solidFill>
              </a:rPr>
              <a:t>Creator  Upholder/Sustainer  Savior</a:t>
            </a:r>
            <a:endParaRPr lang="en-CA" sz="2400" dirty="0" smtClean="0">
              <a:solidFill>
                <a:srgbClr val="FF0000"/>
              </a:solidFill>
            </a:endParaRPr>
          </a:p>
          <a:p>
            <a:pPr algn="ctr"/>
            <a:r>
              <a:rPr lang="en-US" sz="2400" b="1" dirty="0" smtClean="0">
                <a:solidFill>
                  <a:srgbClr val="FF0000"/>
                </a:solidFill>
              </a:rPr>
              <a:t>Shepherd    Judge     King</a:t>
            </a:r>
            <a:endParaRPr lang="en-CA" sz="2400" dirty="0" smtClean="0">
              <a:solidFill>
                <a:srgbClr val="FF0000"/>
              </a:solidFill>
            </a:endParaRPr>
          </a:p>
          <a:p>
            <a:pPr algn="ctr"/>
            <a:r>
              <a:rPr lang="en-US" sz="2400" b="1" dirty="0" smtClean="0">
                <a:solidFill>
                  <a:srgbClr val="FF0000"/>
                </a:solidFill>
              </a:rPr>
              <a:t>Joy in Himself</a:t>
            </a:r>
            <a:endParaRPr lang="en-CA" sz="2400" dirty="0">
              <a:solidFill>
                <a:srgbClr val="FF0000"/>
              </a:solidFill>
            </a:endParaRPr>
          </a:p>
        </p:txBody>
      </p:sp>
      <p:sp>
        <p:nvSpPr>
          <p:cNvPr id="12" name="TextBox 11"/>
          <p:cNvSpPr txBox="1"/>
          <p:nvPr/>
        </p:nvSpPr>
        <p:spPr>
          <a:xfrm>
            <a:off x="8676456" y="6453336"/>
            <a:ext cx="323528" cy="369332"/>
          </a:xfrm>
          <a:prstGeom prst="rect">
            <a:avLst/>
          </a:prstGeom>
          <a:noFill/>
        </p:spPr>
        <p:txBody>
          <a:bodyPr wrap="square" rtlCol="0">
            <a:spAutoFit/>
          </a:bodyPr>
          <a:lstStyle/>
          <a:p>
            <a:r>
              <a:rPr lang="en-CA" dirty="0" smtClean="0"/>
              <a:t>1</a:t>
            </a:r>
            <a:endParaRPr lang="en-CA" dirty="0"/>
          </a:p>
        </p:txBody>
      </p:sp>
      <p:sp>
        <p:nvSpPr>
          <p:cNvPr id="11" name="Rectangle 10"/>
          <p:cNvSpPr/>
          <p:nvPr/>
        </p:nvSpPr>
        <p:spPr>
          <a:xfrm>
            <a:off x="4572000" y="3573016"/>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383400" y="3717032"/>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4015767" y="3559997"/>
            <a:ext cx="2560320" cy="1523998"/>
          </a:xfrm>
          <a:prstGeom prst="rect">
            <a:avLst/>
          </a:prstGeom>
        </p:spPr>
      </p:pic>
      <p:pic>
        <p:nvPicPr>
          <p:cNvPr id="3" name="Picture 2" descr="egyptian.gif"/>
          <p:cNvPicPr>
            <a:picLocks noChangeAspect="1"/>
          </p:cNvPicPr>
          <p:nvPr/>
        </p:nvPicPr>
        <p:blipFill>
          <a:blip r:embed="rId4" cstate="print"/>
          <a:stretch>
            <a:fillRect/>
          </a:stretch>
        </p:blipFill>
        <p:spPr>
          <a:xfrm>
            <a:off x="3307824" y="2409058"/>
            <a:ext cx="2560320" cy="1523998"/>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711929" y="3580588"/>
            <a:ext cx="2560320" cy="1523998"/>
          </a:xfrm>
          <a:prstGeom prst="rect">
            <a:avLst/>
          </a:prstGeom>
        </p:spPr>
      </p:pic>
      <p:pic>
        <p:nvPicPr>
          <p:cNvPr id="15" name="Picture 14" descr="www.fg-a.com valentine 2-jumping-heart.gif"/>
          <p:cNvPicPr>
            <a:picLocks noChangeAspect="1"/>
          </p:cNvPicPr>
          <p:nvPr/>
        </p:nvPicPr>
        <p:blipFill>
          <a:blip r:embed="rId5" cstate="print"/>
          <a:stretch>
            <a:fillRect/>
          </a:stretch>
        </p:blipFill>
        <p:spPr>
          <a:xfrm>
            <a:off x="4077072" y="3247628"/>
            <a:ext cx="1143000" cy="1333500"/>
          </a:xfrm>
          <a:prstGeom prst="rect">
            <a:avLst/>
          </a:prstGeom>
        </p:spPr>
      </p:pic>
      <p:sp>
        <p:nvSpPr>
          <p:cNvPr id="18" name="TextBox 17"/>
          <p:cNvSpPr txBox="1">
            <a:spLocks noChangeArrowheads="1"/>
          </p:cNvSpPr>
          <p:nvPr/>
        </p:nvSpPr>
        <p:spPr bwMode="auto">
          <a:xfrm>
            <a:off x="107504" y="44624"/>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Impossible!  Nothing else will ever satisfy </a:t>
            </a:r>
          </a:p>
          <a:p>
            <a:pPr algn="ctr"/>
            <a:r>
              <a:rPr lang="en-CA" sz="2800" b="1" dirty="0" smtClean="0">
                <a:solidFill>
                  <a:schemeClr val="bg1"/>
                </a:solidFill>
                <a:latin typeface="Calibri" pitchFamily="34" charset="0"/>
              </a:rPr>
              <a:t>the deep longings of our souls except God the Father, Son and Spirit in all his infinite perfections.</a:t>
            </a:r>
          </a:p>
        </p:txBody>
      </p:sp>
      <p:sp>
        <p:nvSpPr>
          <p:cNvPr id="19" name="TextBox 18"/>
          <p:cNvSpPr txBox="1"/>
          <p:nvPr/>
        </p:nvSpPr>
        <p:spPr>
          <a:xfrm>
            <a:off x="1115616" y="6187370"/>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6" name="Rectangle 15"/>
          <p:cNvSpPr/>
          <p:nvPr/>
        </p:nvSpPr>
        <p:spPr>
          <a:xfrm>
            <a:off x="1043608" y="764704"/>
            <a:ext cx="500063" cy="2880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467544" y="1484784"/>
            <a:ext cx="1655763"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7816924" y="764704"/>
            <a:ext cx="571500"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668344" y="1412776"/>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0" name="Rectangle 19"/>
          <p:cNvSpPr/>
          <p:nvPr/>
        </p:nvSpPr>
        <p:spPr>
          <a:xfrm>
            <a:off x="7886080" y="2420888"/>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172400" y="2420888"/>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539552" y="1412776"/>
            <a:ext cx="1571625" cy="646113"/>
          </a:xfrm>
          <a:prstGeom prst="rect">
            <a:avLst/>
          </a:prstGeom>
          <a:noFill/>
          <a:ln w="9525">
            <a:noFill/>
            <a:miter lim="800000"/>
            <a:headEnd/>
            <a:tailEnd/>
          </a:ln>
        </p:spPr>
        <p:txBody>
          <a:bodyPr>
            <a:spAutoFit/>
          </a:bodyPr>
          <a:lstStyle/>
          <a:p>
            <a:r>
              <a:rPr lang="en-US" sz="3600" b="1" dirty="0"/>
              <a:t>Christ</a:t>
            </a:r>
          </a:p>
        </p:txBody>
      </p:sp>
      <p:sp>
        <p:nvSpPr>
          <p:cNvPr id="12302" name="TextBox 13"/>
          <p:cNvSpPr txBox="1">
            <a:spLocks noChangeArrowheads="1"/>
          </p:cNvSpPr>
          <p:nvPr/>
        </p:nvSpPr>
        <p:spPr bwMode="auto">
          <a:xfrm>
            <a:off x="7740352" y="1556792"/>
            <a:ext cx="928687" cy="646113"/>
          </a:xfrm>
          <a:prstGeom prst="rect">
            <a:avLst/>
          </a:prstGeom>
          <a:noFill/>
          <a:ln w="9525">
            <a:noFill/>
            <a:miter lim="800000"/>
            <a:headEnd/>
            <a:tailEnd/>
          </a:ln>
        </p:spPr>
        <p:txBody>
          <a:bodyPr>
            <a:spAutoFit/>
          </a:bodyPr>
          <a:lstStyle/>
          <a:p>
            <a:r>
              <a:rPr lang="en-US" sz="3600" b="1" dirty="0">
                <a:solidFill>
                  <a:srgbClr val="0000FF"/>
                </a:solidFill>
              </a:rPr>
              <a:t>Me</a:t>
            </a:r>
          </a:p>
        </p:txBody>
      </p:sp>
      <p:sp>
        <p:nvSpPr>
          <p:cNvPr id="28" name="Text Box 2"/>
          <p:cNvSpPr txBox="1">
            <a:spLocks noChangeArrowheads="1"/>
          </p:cNvSpPr>
          <p:nvPr/>
        </p:nvSpPr>
        <p:spPr bwMode="auto">
          <a:xfrm>
            <a:off x="1431032" y="3204964"/>
            <a:ext cx="6669360" cy="800100"/>
          </a:xfrm>
          <a:prstGeom prst="rect">
            <a:avLst/>
          </a:prstGeom>
          <a:noFill/>
          <a:ln w="9525">
            <a:noFill/>
            <a:miter lim="800000"/>
            <a:headEnd/>
            <a:tailEnd/>
          </a:ln>
        </p:spPr>
        <p:txBody>
          <a:bodyPr/>
          <a:lstStyle/>
          <a:p>
            <a:pPr algn="ctr">
              <a:spcAft>
                <a:spcPts val="1000"/>
              </a:spcAft>
            </a:pPr>
            <a:r>
              <a:rPr lang="en-CA" sz="2800" b="1" dirty="0">
                <a:solidFill>
                  <a:srgbClr val="FFFF00"/>
                </a:solidFill>
                <a:latin typeface="Calibri" pitchFamily="34" charset="0"/>
              </a:rPr>
              <a:t>Christ </a:t>
            </a:r>
            <a:r>
              <a:rPr lang="en-CA" sz="2800" b="1" dirty="0" smtClean="0">
                <a:solidFill>
                  <a:srgbClr val="FFFF00"/>
                </a:solidFill>
                <a:latin typeface="Calibri" pitchFamily="34" charset="0"/>
              </a:rPr>
              <a:t>the righteousness of God</a:t>
            </a:r>
            <a:endParaRPr lang="en-CA" sz="2800" b="1" dirty="0">
              <a:solidFill>
                <a:srgbClr val="FFFF00"/>
              </a:solidFill>
              <a:latin typeface="Calibri" pitchFamily="34" charset="0"/>
            </a:endParaRPr>
          </a:p>
        </p:txBody>
      </p:sp>
      <p:sp>
        <p:nvSpPr>
          <p:cNvPr id="24" name="Text Box 2"/>
          <p:cNvSpPr txBox="1">
            <a:spLocks noChangeArrowheads="1"/>
          </p:cNvSpPr>
          <p:nvPr/>
        </p:nvSpPr>
        <p:spPr bwMode="auto">
          <a:xfrm>
            <a:off x="1614488" y="260648"/>
            <a:ext cx="6386512" cy="836613"/>
          </a:xfrm>
          <a:prstGeom prst="rect">
            <a:avLst/>
          </a:prstGeom>
          <a:noFill/>
          <a:ln w="9525">
            <a:noFill/>
            <a:miter lim="800000"/>
            <a:headEnd/>
            <a:tailEnd/>
          </a:ln>
        </p:spPr>
        <p:txBody>
          <a:bodyPr/>
          <a:lstStyle/>
          <a:p>
            <a:pPr algn="ctr">
              <a:spcAft>
                <a:spcPts val="1000"/>
              </a:spcAft>
            </a:pPr>
            <a:r>
              <a:rPr lang="en-CA" sz="2800" b="1" dirty="0">
                <a:solidFill>
                  <a:srgbClr val="FFFF00"/>
                </a:solidFill>
                <a:latin typeface="Calibri" pitchFamily="34" charset="0"/>
              </a:rPr>
              <a:t>My </a:t>
            </a:r>
            <a:r>
              <a:rPr lang="en-CA" sz="2800" b="1" dirty="0" smtClean="0">
                <a:solidFill>
                  <a:srgbClr val="FFFF00"/>
                </a:solidFill>
                <a:latin typeface="Calibri" pitchFamily="34" charset="0"/>
              </a:rPr>
              <a:t>unrighteousness</a:t>
            </a:r>
            <a:endParaRPr lang="en-CA" sz="2800" b="1" dirty="0">
              <a:solidFill>
                <a:srgbClr val="FFFF00"/>
              </a:solidFill>
              <a:latin typeface="Calibri" pitchFamily="34" charset="0"/>
            </a:endParaRPr>
          </a:p>
        </p:txBody>
      </p:sp>
      <p:sp>
        <p:nvSpPr>
          <p:cNvPr id="26" name="Title 1"/>
          <p:cNvSpPr txBox="1">
            <a:spLocks/>
          </p:cNvSpPr>
          <p:nvPr/>
        </p:nvSpPr>
        <p:spPr>
          <a:xfrm>
            <a:off x="1979712" y="1412776"/>
            <a:ext cx="5815558" cy="1143000"/>
          </a:xfrm>
          <a:prstGeom prst="rect">
            <a:avLst/>
          </a:prstGeom>
        </p:spPr>
        <p:txBody>
          <a:bodyPr/>
          <a:lstStyle/>
          <a:p>
            <a:pPr algn="ctr"/>
            <a:r>
              <a:rPr lang="en-CA" sz="2800" b="1" dirty="0" smtClean="0">
                <a:solidFill>
                  <a:srgbClr val="FFFF00"/>
                </a:solidFill>
                <a:latin typeface="Calibri" pitchFamily="34" charset="0"/>
              </a:rPr>
              <a:t>“For</a:t>
            </a:r>
            <a:r>
              <a:rPr lang="en-CA" sz="2400" b="1" dirty="0" smtClean="0">
                <a:solidFill>
                  <a:srgbClr val="FFFF00"/>
                </a:solidFill>
                <a:latin typeface="Calibri" pitchFamily="34" charset="0"/>
              </a:rPr>
              <a:t> </a:t>
            </a:r>
            <a:r>
              <a:rPr lang="en-CA" sz="2800" b="1" dirty="0" smtClean="0">
                <a:solidFill>
                  <a:srgbClr val="FFFF00"/>
                </a:solidFill>
                <a:latin typeface="Calibri" pitchFamily="34" charset="0"/>
              </a:rPr>
              <a:t>Christ</a:t>
            </a:r>
            <a:r>
              <a:rPr lang="en-CA" sz="2400" b="1" dirty="0" smtClean="0">
                <a:solidFill>
                  <a:srgbClr val="FFFF00"/>
                </a:solidFill>
                <a:latin typeface="Calibri" pitchFamily="34" charset="0"/>
              </a:rPr>
              <a:t> </a:t>
            </a:r>
            <a:r>
              <a:rPr lang="en-CA" sz="2800" b="1" dirty="0" smtClean="0">
                <a:solidFill>
                  <a:srgbClr val="FFFF00"/>
                </a:solidFill>
                <a:latin typeface="Calibri" pitchFamily="34" charset="0"/>
              </a:rPr>
              <a:t>also</a:t>
            </a:r>
            <a:r>
              <a:rPr lang="en-CA" sz="2400" b="1" dirty="0" smtClean="0">
                <a:solidFill>
                  <a:srgbClr val="FFFF00"/>
                </a:solidFill>
                <a:latin typeface="Calibri" pitchFamily="34" charset="0"/>
              </a:rPr>
              <a:t> </a:t>
            </a:r>
            <a:r>
              <a:rPr lang="en-CA" sz="2800" b="1" dirty="0" smtClean="0">
                <a:solidFill>
                  <a:srgbClr val="FFFF00"/>
                </a:solidFill>
                <a:latin typeface="Calibri" pitchFamily="34" charset="0"/>
              </a:rPr>
              <a:t>suffered</a:t>
            </a:r>
            <a:r>
              <a:rPr lang="en-CA" sz="2400" b="1" dirty="0" smtClean="0">
                <a:solidFill>
                  <a:srgbClr val="FFFF00"/>
                </a:solidFill>
                <a:latin typeface="Calibri" pitchFamily="34" charset="0"/>
              </a:rPr>
              <a:t> </a:t>
            </a:r>
            <a:r>
              <a:rPr lang="en-CA" sz="2800" b="1" dirty="0" smtClean="0">
                <a:solidFill>
                  <a:srgbClr val="FFFF00"/>
                </a:solidFill>
                <a:latin typeface="Calibri" pitchFamily="34" charset="0"/>
              </a:rPr>
              <a:t>once</a:t>
            </a:r>
            <a:r>
              <a:rPr lang="en-CA" sz="2400" b="1" dirty="0" smtClean="0">
                <a:solidFill>
                  <a:srgbClr val="FFFF00"/>
                </a:solidFill>
                <a:latin typeface="Calibri" pitchFamily="34" charset="0"/>
              </a:rPr>
              <a:t> </a:t>
            </a:r>
            <a:r>
              <a:rPr lang="en-CA" sz="2800" b="1" dirty="0" smtClean="0">
                <a:solidFill>
                  <a:srgbClr val="FFFF00"/>
                </a:solidFill>
                <a:latin typeface="Calibri" pitchFamily="34" charset="0"/>
              </a:rPr>
              <a:t>for</a:t>
            </a:r>
            <a:r>
              <a:rPr lang="en-CA" sz="2400" b="1" dirty="0" smtClean="0">
                <a:solidFill>
                  <a:srgbClr val="FFFF00"/>
                </a:solidFill>
                <a:latin typeface="Calibri" pitchFamily="34" charset="0"/>
              </a:rPr>
              <a:t> </a:t>
            </a:r>
            <a:r>
              <a:rPr lang="en-CA" sz="2800" b="1" dirty="0" smtClean="0">
                <a:solidFill>
                  <a:srgbClr val="FFFF00"/>
                </a:solidFill>
                <a:latin typeface="Calibri" pitchFamily="34" charset="0"/>
              </a:rPr>
              <a:t>sins, the righteous for the unrighteous, that he might bring us to God” </a:t>
            </a:r>
          </a:p>
          <a:p>
            <a:pPr algn="ctr"/>
            <a:r>
              <a:rPr lang="en-CA" sz="2800" b="1" dirty="0" smtClean="0">
                <a:solidFill>
                  <a:srgbClr val="FFFF00"/>
                </a:solidFill>
                <a:latin typeface="Calibri" pitchFamily="34" charset="0"/>
              </a:rPr>
              <a:t>1 Pet 3:18</a:t>
            </a:r>
            <a:endParaRPr lang="en-CA" sz="2800" dirty="0" smtClean="0">
              <a:solidFill>
                <a:srgbClr val="FFFF00"/>
              </a:solidFill>
            </a:endParaRPr>
          </a:p>
        </p:txBody>
      </p:sp>
      <p:sp>
        <p:nvSpPr>
          <p:cNvPr id="31" name="TextBox 30"/>
          <p:cNvSpPr txBox="1">
            <a:spLocks noChangeArrowheads="1"/>
          </p:cNvSpPr>
          <p:nvPr/>
        </p:nvSpPr>
        <p:spPr bwMode="auto">
          <a:xfrm>
            <a:off x="251520" y="4077072"/>
            <a:ext cx="8568952" cy="2246769"/>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Thank you, all-righteous Lord, that Christ suffered </a:t>
            </a:r>
          </a:p>
          <a:p>
            <a:pPr algn="ctr"/>
            <a:r>
              <a:rPr lang="en-CA" sz="2800" b="1" dirty="0" smtClean="0">
                <a:latin typeface="Calibri" pitchFamily="34" charset="0"/>
              </a:rPr>
              <a:t>once for sins, the righteous for the unrighteous, </a:t>
            </a:r>
          </a:p>
          <a:p>
            <a:pPr algn="ctr"/>
            <a:r>
              <a:rPr lang="en-CA" sz="2800" b="1" dirty="0" smtClean="0">
                <a:latin typeface="Calibri" pitchFamily="34" charset="0"/>
              </a:rPr>
              <a:t>to bring us to you, the supremely desirable God!  </a:t>
            </a:r>
          </a:p>
          <a:p>
            <a:pPr algn="ctr"/>
            <a:r>
              <a:rPr lang="en-CA" sz="2800" b="1" dirty="0" smtClean="0">
                <a:latin typeface="Calibri" pitchFamily="34" charset="0"/>
              </a:rPr>
              <a:t>We want </a:t>
            </a:r>
            <a:r>
              <a:rPr lang="en-CA" sz="2800" b="1" i="1" dirty="0" smtClean="0">
                <a:latin typeface="Calibri" pitchFamily="34" charset="0"/>
              </a:rPr>
              <a:t>you</a:t>
            </a:r>
            <a:r>
              <a:rPr lang="en-CA" sz="2800" b="1" dirty="0" smtClean="0">
                <a:latin typeface="Calibri" pitchFamily="34" charset="0"/>
              </a:rPr>
              <a:t>!  Your justification in Christ allows you to join yourself with us in eternal fellowship!  Wonderful! </a:t>
            </a:r>
            <a:endParaRPr lang="en-CA" sz="2800" b="1" dirty="0">
              <a:latin typeface="Calibri" pitchFamily="34" charset="0"/>
            </a:endParaRPr>
          </a:p>
        </p:txBody>
      </p:sp>
      <p:sp>
        <p:nvSpPr>
          <p:cNvPr id="23" name="Curved Up Arrow 22"/>
          <p:cNvSpPr/>
          <p:nvPr/>
        </p:nvSpPr>
        <p:spPr>
          <a:xfrm flipH="1" flipV="1">
            <a:off x="2195736" y="2564904"/>
            <a:ext cx="5616624" cy="648072"/>
          </a:xfrm>
          <a:prstGeom prst="curvedUpArrow">
            <a:avLst/>
          </a:prstGeom>
          <a:solidFill>
            <a:srgbClr val="00FF00"/>
          </a:solidFill>
          <a:ln>
            <a:solidFill>
              <a:srgbClr val="FFFF00"/>
            </a:solid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9" name="Curved Up Arrow 28"/>
          <p:cNvSpPr/>
          <p:nvPr/>
        </p:nvSpPr>
        <p:spPr>
          <a:xfrm>
            <a:off x="2123728" y="836712"/>
            <a:ext cx="5616624" cy="648072"/>
          </a:xfrm>
          <a:prstGeom prst="curvedUpArrow">
            <a:avLst/>
          </a:prstGeom>
          <a:solidFill>
            <a:srgbClr val="00FF00"/>
          </a:solidFill>
          <a:ln>
            <a:solidFill>
              <a:srgbClr val="FFFF00"/>
            </a:solid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1" name="TextBox 20"/>
          <p:cNvSpPr txBox="1"/>
          <p:nvPr/>
        </p:nvSpPr>
        <p:spPr>
          <a:xfrm>
            <a:off x="72008" y="6453336"/>
            <a:ext cx="323528" cy="369332"/>
          </a:xfrm>
          <a:prstGeom prst="rect">
            <a:avLst/>
          </a:prstGeom>
          <a:noFill/>
        </p:spPr>
        <p:txBody>
          <a:bodyPr wrap="square" rtlCol="0">
            <a:spAutoFit/>
          </a:bodyPr>
          <a:lstStyle/>
          <a:p>
            <a:r>
              <a:rPr lang="en-CA" dirty="0" smtClean="0"/>
              <a:t>1</a:t>
            </a:r>
            <a:endParaRPr lang="en-C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6" name="Rectangle 15"/>
          <p:cNvSpPr/>
          <p:nvPr/>
        </p:nvSpPr>
        <p:spPr>
          <a:xfrm>
            <a:off x="4139952" y="404664"/>
            <a:ext cx="500063" cy="274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3347864" y="692696"/>
            <a:ext cx="2103120" cy="57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1" name="Straight Arrow Connector 30"/>
          <p:cNvCxnSpPr/>
          <p:nvPr/>
        </p:nvCxnSpPr>
        <p:spPr>
          <a:xfrm flipV="1">
            <a:off x="5508104" y="1628603"/>
            <a:ext cx="647452" cy="197"/>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flipV="1">
            <a:off x="6804288" y="54868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651868" y="162880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04288" y="242088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460472" y="54868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460432" y="242088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60432" y="1700808"/>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2267744" y="1628603"/>
            <a:ext cx="647452" cy="197"/>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a:spLocks noChangeArrowheads="1"/>
          </p:cNvSpPr>
          <p:nvPr/>
        </p:nvSpPr>
        <p:spPr bwMode="auto">
          <a:xfrm>
            <a:off x="0" y="3356992"/>
            <a:ext cx="9108504" cy="3108543"/>
          </a:xfrm>
          <a:prstGeom prst="rect">
            <a:avLst/>
          </a:prstGeom>
          <a:noFill/>
          <a:ln w="9525">
            <a:noFill/>
            <a:miter lim="800000"/>
            <a:headEnd/>
            <a:tailEnd/>
          </a:ln>
        </p:spPr>
        <p:txBody>
          <a:bodyPr wrap="square">
            <a:spAutoFit/>
          </a:bodyPr>
          <a:lstStyle/>
          <a:p>
            <a:pPr algn="ctr"/>
            <a:r>
              <a:rPr lang="en-CA" sz="2800" b="1" kern="0" dirty="0" smtClean="0">
                <a:latin typeface="Calibri" pitchFamily="34" charset="0"/>
              </a:rPr>
              <a:t>We believe Jesus is the Son of God who died to change us from black, black, black to white, white, white in your sight!</a:t>
            </a:r>
          </a:p>
          <a:p>
            <a:pPr algn="ctr"/>
            <a:r>
              <a:rPr lang="en-CA" sz="2800" b="1" kern="0" dirty="0" smtClean="0">
                <a:latin typeface="Calibri" pitchFamily="34" charset="0"/>
              </a:rPr>
              <a:t>Lord, thank you, that no matter how messed up our past,</a:t>
            </a:r>
          </a:p>
          <a:p>
            <a:pPr algn="ctr"/>
            <a:r>
              <a:rPr lang="en-CA" sz="2800" b="1" kern="0" dirty="0" smtClean="0">
                <a:latin typeface="Calibri" pitchFamily="34" charset="0"/>
              </a:rPr>
              <a:t>you see those who believe as perfectly righteous in Christ, </a:t>
            </a:r>
          </a:p>
          <a:p>
            <a:pPr algn="ctr"/>
            <a:r>
              <a:rPr lang="en-CA" sz="2800" b="1" kern="0" dirty="0" smtClean="0">
                <a:latin typeface="Calibri" pitchFamily="34" charset="0"/>
              </a:rPr>
              <a:t>as righteous as your Son, as righteous as you are holy LORD, </a:t>
            </a:r>
          </a:p>
          <a:p>
            <a:pPr algn="ctr"/>
            <a:r>
              <a:rPr lang="en-CA" sz="2800" b="1" kern="0" dirty="0" smtClean="0">
                <a:latin typeface="Calibri" pitchFamily="34" charset="0"/>
              </a:rPr>
              <a:t>justified in Christ, just-as-if-I’d never sinned, </a:t>
            </a:r>
          </a:p>
          <a:p>
            <a:pPr algn="ctr"/>
            <a:r>
              <a:rPr lang="en-CA" sz="2800" b="1" kern="0" dirty="0" smtClean="0">
                <a:latin typeface="Calibri" pitchFamily="34" charset="0"/>
              </a:rPr>
              <a:t>just-as-if-I’d always obeyed!  Amazing, Lord!</a:t>
            </a:r>
          </a:p>
        </p:txBody>
      </p:sp>
      <p:sp>
        <p:nvSpPr>
          <p:cNvPr id="41" name="Oval 40"/>
          <p:cNvSpPr/>
          <p:nvPr/>
        </p:nvSpPr>
        <p:spPr>
          <a:xfrm>
            <a:off x="7528892" y="404664"/>
            <a:ext cx="571500" cy="6429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3" name="Rounded Rectangle 42"/>
          <p:cNvSpPr/>
          <p:nvPr/>
        </p:nvSpPr>
        <p:spPr>
          <a:xfrm>
            <a:off x="7387728" y="1052736"/>
            <a:ext cx="856680" cy="11430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6" name="Rectangle 45"/>
          <p:cNvSpPr/>
          <p:nvPr/>
        </p:nvSpPr>
        <p:spPr>
          <a:xfrm>
            <a:off x="1117328" y="1988840"/>
            <a:ext cx="214312" cy="12144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755576" y="1988840"/>
            <a:ext cx="214312" cy="12144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2" name="Rectangle 51"/>
          <p:cNvSpPr/>
          <p:nvPr/>
        </p:nvSpPr>
        <p:spPr>
          <a:xfrm>
            <a:off x="7884368" y="1916832"/>
            <a:ext cx="214312" cy="121443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3" name="Rectangle 52"/>
          <p:cNvSpPr/>
          <p:nvPr/>
        </p:nvSpPr>
        <p:spPr>
          <a:xfrm>
            <a:off x="7526040" y="1916832"/>
            <a:ext cx="214312" cy="121443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760140" y="332656"/>
            <a:ext cx="571500" cy="64293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611560" y="980728"/>
            <a:ext cx="856680" cy="11430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3491880" y="692696"/>
            <a:ext cx="1800200" cy="523220"/>
          </a:xfrm>
          <a:prstGeom prst="rect">
            <a:avLst/>
          </a:prstGeom>
          <a:noFill/>
        </p:spPr>
        <p:txBody>
          <a:bodyPr wrap="square" rtlCol="0">
            <a:spAutoFit/>
          </a:bodyPr>
          <a:lstStyle/>
          <a:p>
            <a:r>
              <a:rPr lang="en-CA" sz="2800" b="1" dirty="0" smtClean="0">
                <a:latin typeface="Calibri" pitchFamily="34" charset="0"/>
              </a:rPr>
              <a:t>Justified in</a:t>
            </a:r>
            <a:endParaRPr lang="en-CA" sz="2800" b="1" dirty="0">
              <a:latin typeface="Calibri" pitchFamily="34" charset="0"/>
            </a:endParaRPr>
          </a:p>
        </p:txBody>
      </p:sp>
      <p:sp>
        <p:nvSpPr>
          <p:cNvPr id="23" name="TextBox 22"/>
          <p:cNvSpPr txBox="1"/>
          <p:nvPr/>
        </p:nvSpPr>
        <p:spPr>
          <a:xfrm>
            <a:off x="4139952" y="1340768"/>
            <a:ext cx="504000" cy="1785104"/>
          </a:xfrm>
          <a:prstGeom prst="rect">
            <a:avLst/>
          </a:prstGeom>
          <a:noFill/>
        </p:spPr>
        <p:txBody>
          <a:bodyPr wrap="square" rtlCol="0">
            <a:spAutoFit/>
          </a:bodyPr>
          <a:lstStyle/>
          <a:p>
            <a:pPr algn="ctr">
              <a:lnSpc>
                <a:spcPts val="2200"/>
              </a:lnSpc>
            </a:pPr>
            <a:r>
              <a:rPr lang="en-CA" sz="2800" b="1" dirty="0" smtClean="0">
                <a:latin typeface="Calibri" pitchFamily="34" charset="0"/>
              </a:rPr>
              <a:t>my</a:t>
            </a:r>
          </a:p>
          <a:p>
            <a:pPr algn="ctr">
              <a:lnSpc>
                <a:spcPts val="2200"/>
              </a:lnSpc>
            </a:pPr>
            <a:r>
              <a:rPr lang="en-CA" sz="2800" b="1" dirty="0" smtClean="0">
                <a:latin typeface="Calibri" pitchFamily="34" charset="0"/>
              </a:rPr>
              <a:t> Son</a:t>
            </a:r>
            <a:endParaRPr lang="en-CA" sz="2800" b="1" dirty="0">
              <a:latin typeface="Calibri" pitchFamily="34" charset="0"/>
            </a:endParaRPr>
          </a:p>
        </p:txBody>
      </p:sp>
      <p:sp>
        <p:nvSpPr>
          <p:cNvPr id="25" name="TextBox 24"/>
          <p:cNvSpPr txBox="1"/>
          <p:nvPr/>
        </p:nvSpPr>
        <p:spPr>
          <a:xfrm>
            <a:off x="72008" y="6453336"/>
            <a:ext cx="323528" cy="369332"/>
          </a:xfrm>
          <a:prstGeom prst="rect">
            <a:avLst/>
          </a:prstGeom>
          <a:noFill/>
        </p:spPr>
        <p:txBody>
          <a:bodyPr wrap="square" rtlCol="0">
            <a:spAutoFit/>
          </a:bodyPr>
          <a:lstStyle/>
          <a:p>
            <a:r>
              <a:rPr lang="en-CA" dirty="0" smtClean="0"/>
              <a:t>1</a:t>
            </a:r>
            <a:endParaRPr lang="en-C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3" name="TextBox 12"/>
          <p:cNvSpPr txBox="1"/>
          <p:nvPr/>
        </p:nvSpPr>
        <p:spPr>
          <a:xfrm>
            <a:off x="72008" y="6453336"/>
            <a:ext cx="323528" cy="369332"/>
          </a:xfrm>
          <a:prstGeom prst="rect">
            <a:avLst/>
          </a:prstGeom>
          <a:noFill/>
        </p:spPr>
        <p:txBody>
          <a:bodyPr wrap="square" rtlCol="0">
            <a:spAutoFit/>
          </a:bodyPr>
          <a:lstStyle/>
          <a:p>
            <a:r>
              <a:rPr lang="en-CA" dirty="0" smtClean="0"/>
              <a:t>1</a:t>
            </a:r>
            <a:endParaRPr lang="en-CA" dirty="0"/>
          </a:p>
        </p:txBody>
      </p:sp>
      <p:sp>
        <p:nvSpPr>
          <p:cNvPr id="14" name="TextBox 13"/>
          <p:cNvSpPr txBox="1"/>
          <p:nvPr/>
        </p:nvSpPr>
        <p:spPr>
          <a:xfrm>
            <a:off x="3563888" y="4541058"/>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96964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5" name="TextBox 14"/>
          <p:cNvSpPr txBox="1"/>
          <p:nvPr/>
        </p:nvSpPr>
        <p:spPr>
          <a:xfrm>
            <a:off x="395536" y="4941168"/>
            <a:ext cx="8352928" cy="1384995"/>
          </a:xfrm>
          <a:prstGeom prst="rect">
            <a:avLst/>
          </a:prstGeom>
          <a:noFill/>
        </p:spPr>
        <p:txBody>
          <a:bodyPr wrap="square" rtlCol="0">
            <a:spAutoFit/>
          </a:bodyPr>
          <a:lstStyle/>
          <a:p>
            <a:pPr algn="ctr"/>
            <a:r>
              <a:rPr lang="en-CA" sz="2800" b="1" dirty="0" smtClean="0">
                <a:latin typeface="Calibri" pitchFamily="34" charset="0"/>
              </a:rPr>
              <a:t>All praise to you, Lord, that you unite yourself with all you justify in Christ so we are in Christ in God in the Spirit, blessed with all your riches of grace in Christ!    </a:t>
            </a:r>
            <a:endParaRPr lang="en-CA" sz="2800" b="1" dirty="0">
              <a:latin typeface="Calibri" pitchFamily="34" charset="0"/>
            </a:endParaRPr>
          </a:p>
        </p:txBody>
      </p:sp>
      <p:sp>
        <p:nvSpPr>
          <p:cNvPr id="10" name="Rectangle 9"/>
          <p:cNvSpPr/>
          <p:nvPr/>
        </p:nvSpPr>
        <p:spPr>
          <a:xfrm>
            <a:off x="4389120" y="2672328"/>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139952" y="2938656"/>
            <a:ext cx="8229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3" cstate="print"/>
          <a:stretch>
            <a:fillRect/>
          </a:stretch>
        </p:blipFill>
        <p:spPr>
          <a:xfrm rot="14400000" flipH="1">
            <a:off x="2195899" y="2743243"/>
            <a:ext cx="3072383" cy="1828800"/>
          </a:xfrm>
          <a:prstGeom prst="rect">
            <a:avLst/>
          </a:prstGeom>
        </p:spPr>
      </p:pic>
      <p:pic>
        <p:nvPicPr>
          <p:cNvPr id="7" name="Picture 6" descr="egyptian.gif"/>
          <p:cNvPicPr>
            <a:picLocks noChangeAspect="1"/>
          </p:cNvPicPr>
          <p:nvPr/>
        </p:nvPicPr>
        <p:blipFill>
          <a:blip r:embed="rId3" cstate="print"/>
          <a:stretch>
            <a:fillRect/>
          </a:stretch>
        </p:blipFill>
        <p:spPr>
          <a:xfrm rot="7200000">
            <a:off x="3803710" y="2743242"/>
            <a:ext cx="3072385" cy="1828800"/>
          </a:xfrm>
          <a:prstGeom prst="rect">
            <a:avLst/>
          </a:prstGeom>
        </p:spPr>
      </p:pic>
      <p:pic>
        <p:nvPicPr>
          <p:cNvPr id="3" name="Picture 2" descr="egyptian.gif"/>
          <p:cNvPicPr>
            <a:picLocks noChangeAspect="1"/>
          </p:cNvPicPr>
          <p:nvPr/>
        </p:nvPicPr>
        <p:blipFill>
          <a:blip r:embed="rId3" cstate="print"/>
          <a:stretch>
            <a:fillRect/>
          </a:stretch>
        </p:blipFill>
        <p:spPr>
          <a:xfrm>
            <a:off x="2987824" y="1340768"/>
            <a:ext cx="3072384" cy="1828800"/>
          </a:xfrm>
          <a:prstGeom prst="rect">
            <a:avLst/>
          </a:prstGeom>
        </p:spPr>
      </p:pic>
      <p:pic>
        <p:nvPicPr>
          <p:cNvPr id="11" name="Picture 10" descr="www.fg-a.com valentine 2-jumping-heart.gif"/>
          <p:cNvPicPr>
            <a:picLocks noChangeAspect="1"/>
          </p:cNvPicPr>
          <p:nvPr/>
        </p:nvPicPr>
        <p:blipFill>
          <a:blip r:embed="rId4" cstate="print"/>
          <a:stretch>
            <a:fillRect/>
          </a:stretch>
        </p:blipFill>
        <p:spPr>
          <a:xfrm>
            <a:off x="3923928" y="2276872"/>
            <a:ext cx="1143000" cy="13335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4" name="Rectangle 23"/>
          <p:cNvSpPr/>
          <p:nvPr/>
        </p:nvSpPr>
        <p:spPr>
          <a:xfrm>
            <a:off x="7504896" y="3861048"/>
            <a:ext cx="91440" cy="5486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7308304" y="3985632"/>
            <a:ext cx="457200" cy="914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9" name="Picture 18" descr="chains 3.JPG"/>
          <p:cNvPicPr>
            <a:picLocks noChangeAspect="1"/>
          </p:cNvPicPr>
          <p:nvPr/>
        </p:nvPicPr>
        <p:blipFill>
          <a:blip r:embed="rId2" cstate="print"/>
          <a:srcRect l="2863" t="3982" r="2625" b="8808"/>
          <a:stretch>
            <a:fillRect/>
          </a:stretch>
        </p:blipFill>
        <p:spPr>
          <a:xfrm>
            <a:off x="107504" y="2852936"/>
            <a:ext cx="2664296" cy="2448272"/>
          </a:xfrm>
          <a:prstGeom prst="rect">
            <a:avLst/>
          </a:prstGeom>
        </p:spPr>
      </p:pic>
      <p:sp>
        <p:nvSpPr>
          <p:cNvPr id="21" name="TextBox 20"/>
          <p:cNvSpPr txBox="1"/>
          <p:nvPr/>
        </p:nvSpPr>
        <p:spPr>
          <a:xfrm>
            <a:off x="323528" y="534159"/>
            <a:ext cx="8496944" cy="2246769"/>
          </a:xfrm>
          <a:prstGeom prst="rect">
            <a:avLst/>
          </a:prstGeom>
          <a:noFill/>
        </p:spPr>
        <p:txBody>
          <a:bodyPr wrap="square" rtlCol="0">
            <a:spAutoFit/>
          </a:bodyPr>
          <a:lstStyle/>
          <a:p>
            <a:r>
              <a:rPr lang="en-CA" sz="2800" b="1" dirty="0" smtClean="0">
                <a:solidFill>
                  <a:schemeClr val="bg1"/>
                </a:solidFill>
                <a:latin typeface="Calibri" pitchFamily="34" charset="0"/>
              </a:rPr>
              <a:t>“You were </a:t>
            </a:r>
            <a:r>
              <a:rPr lang="en-CA" sz="2800" b="1" dirty="0" smtClean="0">
                <a:solidFill>
                  <a:srgbClr val="FF0000"/>
                </a:solidFill>
                <a:latin typeface="Calibri" pitchFamily="34" charset="0"/>
              </a:rPr>
              <a:t>ransomed</a:t>
            </a:r>
            <a:r>
              <a:rPr lang="en-CA" sz="2800" b="1" dirty="0" smtClean="0">
                <a:solidFill>
                  <a:schemeClr val="bg1"/>
                </a:solidFill>
                <a:latin typeface="Calibri" pitchFamily="34" charset="0"/>
              </a:rPr>
              <a:t> . . . with the precious blood of Christ . . . a lamb without blemish” 1 Pet 1:18-19</a:t>
            </a:r>
            <a:endParaRPr lang="en-CA" sz="3200" b="1" dirty="0" smtClean="0">
              <a:solidFill>
                <a:schemeClr val="bg1"/>
              </a:solidFill>
              <a:latin typeface="Calibri" pitchFamily="34" charset="0"/>
            </a:endParaRPr>
          </a:p>
          <a:p>
            <a:r>
              <a:rPr lang="en-US" sz="2800" b="1" dirty="0" smtClean="0">
                <a:solidFill>
                  <a:schemeClr val="bg1"/>
                </a:solidFill>
                <a:latin typeface="Calibri" pitchFamily="34" charset="0"/>
              </a:rPr>
              <a:t>“</a:t>
            </a:r>
            <a:r>
              <a:rPr lang="en-CA" sz="2800" b="1" dirty="0" smtClean="0">
                <a:solidFill>
                  <a:schemeClr val="bg1"/>
                </a:solidFill>
                <a:latin typeface="Calibri" pitchFamily="34" charset="0"/>
              </a:rPr>
              <a:t>for all have sinned . . . and are justified by his grace as a gift, through the </a:t>
            </a:r>
            <a:r>
              <a:rPr lang="en-CA" sz="2800" b="1" dirty="0" smtClean="0">
                <a:solidFill>
                  <a:srgbClr val="FF0000"/>
                </a:solidFill>
                <a:latin typeface="Calibri" pitchFamily="34" charset="0"/>
              </a:rPr>
              <a:t>redemption</a:t>
            </a:r>
            <a:r>
              <a:rPr lang="en-CA" sz="2800" b="1" dirty="0" smtClean="0">
                <a:solidFill>
                  <a:schemeClr val="bg1"/>
                </a:solidFill>
                <a:latin typeface="Calibri" pitchFamily="34" charset="0"/>
              </a:rPr>
              <a:t> that is in Christ Jesus” Rom 3:23-24 </a:t>
            </a:r>
          </a:p>
        </p:txBody>
      </p:sp>
      <p:sp>
        <p:nvSpPr>
          <p:cNvPr id="25" name="Title 1"/>
          <p:cNvSpPr txBox="1">
            <a:spLocks/>
          </p:cNvSpPr>
          <p:nvPr/>
        </p:nvSpPr>
        <p:spPr bwMode="auto">
          <a:xfrm>
            <a:off x="35496" y="5589240"/>
            <a:ext cx="907300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kern="0" dirty="0" smtClean="0">
                <a:solidFill>
                  <a:srgbClr val="008000"/>
                </a:solidFill>
                <a:latin typeface="Calibri" pitchFamily="34" charset="0"/>
                <a:ea typeface="+mj-ea"/>
                <a:cs typeface="+mj-cs"/>
              </a:rPr>
              <a:t>Christ’s ransom payment redeems / frees us </a:t>
            </a:r>
            <a:r>
              <a:rPr kumimoji="0" lang="en-US" sz="2800" b="1" i="0" u="none" strike="noStrike" kern="0" cap="none" spc="0" normalizeH="0" baseline="0" noProof="0" dirty="0" smtClean="0">
                <a:ln>
                  <a:noFill/>
                </a:ln>
                <a:solidFill>
                  <a:srgbClr val="008000"/>
                </a:solidFill>
                <a:effectLst/>
                <a:uLnTx/>
                <a:uFillTx/>
                <a:latin typeface="Calibri" pitchFamily="34" charset="0"/>
                <a:ea typeface="+mj-ea"/>
                <a:cs typeface="+mj-cs"/>
              </a:rPr>
              <a:t>from </a:t>
            </a:r>
          </a:p>
          <a:p>
            <a:pPr lvl="0" algn="ctr" eaLnBrk="0" hangingPunct="0">
              <a:defRPr/>
            </a:pPr>
            <a:r>
              <a:rPr lang="en-US" sz="2800" b="1" kern="0" dirty="0" smtClean="0">
                <a:solidFill>
                  <a:srgbClr val="008000"/>
                </a:solidFill>
                <a:latin typeface="Calibri" pitchFamily="34" charset="0"/>
                <a:ea typeface="+mj-ea"/>
                <a:cs typeface="+mj-cs"/>
              </a:rPr>
              <a:t>s</a:t>
            </a:r>
            <a:r>
              <a:rPr kumimoji="0" lang="en-US" sz="2800" b="1" i="0" u="none" strike="noStrike" kern="0" cap="none" spc="0" normalizeH="0" baseline="0" noProof="0" dirty="0" err="1" smtClean="0">
                <a:ln>
                  <a:noFill/>
                </a:ln>
                <a:solidFill>
                  <a:srgbClr val="008000"/>
                </a:solidFill>
                <a:effectLst/>
                <a:uLnTx/>
                <a:uFillTx/>
                <a:latin typeface="Calibri" pitchFamily="34" charset="0"/>
                <a:ea typeface="+mj-ea"/>
                <a:cs typeface="+mj-cs"/>
              </a:rPr>
              <a:t>lavery</a:t>
            </a:r>
            <a:r>
              <a:rPr kumimoji="0" lang="en-US" sz="2800" b="1" i="0" u="none" strike="noStrike" kern="0" cap="none" spc="0" normalizeH="0" baseline="0" noProof="0" dirty="0" smtClean="0">
                <a:ln>
                  <a:noFill/>
                </a:ln>
                <a:solidFill>
                  <a:srgbClr val="008000"/>
                </a:solidFill>
                <a:effectLst/>
                <a:uLnTx/>
                <a:uFillTx/>
                <a:latin typeface="Calibri" pitchFamily="34" charset="0"/>
                <a:ea typeface="+mj-ea"/>
                <a:cs typeface="+mj-cs"/>
              </a:rPr>
              <a:t> to sin into fullness of life in Christ in the Spirit, </a:t>
            </a:r>
          </a:p>
          <a:p>
            <a:pPr lvl="0" algn="ctr" eaLnBrk="0" hangingPunct="0">
              <a:defRPr/>
            </a:pPr>
            <a:r>
              <a:rPr lang="en-US" sz="2800" b="1" kern="0" dirty="0" smtClean="0">
                <a:solidFill>
                  <a:srgbClr val="008000"/>
                </a:solidFill>
                <a:latin typeface="Calibri" pitchFamily="34" charset="0"/>
                <a:ea typeface="+mj-ea"/>
                <a:cs typeface="+mj-cs"/>
              </a:rPr>
              <a:t>including </a:t>
            </a:r>
            <a:r>
              <a:rPr kumimoji="0" lang="en-US" sz="2800" b="1" i="0" u="none" strike="noStrike" kern="0" cap="none" spc="0" normalizeH="0" baseline="0" noProof="0" dirty="0" smtClean="0">
                <a:ln>
                  <a:noFill/>
                </a:ln>
                <a:solidFill>
                  <a:srgbClr val="008000"/>
                </a:solidFill>
                <a:effectLst/>
                <a:uLnTx/>
                <a:uFillTx/>
                <a:latin typeface="Calibri" pitchFamily="34" charset="0"/>
                <a:ea typeface="+mj-ea"/>
                <a:cs typeface="+mj-cs"/>
              </a:rPr>
              <a:t>redemption of our bodies at Christ’s return </a:t>
            </a:r>
          </a:p>
        </p:txBody>
      </p:sp>
      <p:pic>
        <p:nvPicPr>
          <p:cNvPr id="26" name="Picture 25" descr="4you.png"/>
          <p:cNvPicPr>
            <a:picLocks noChangeAspect="1"/>
          </p:cNvPicPr>
          <p:nvPr/>
        </p:nvPicPr>
        <p:blipFill>
          <a:blip r:embed="rId3" cstate="print"/>
          <a:srcRect l="17780" t="14858" r="54067" b="44000"/>
          <a:stretch>
            <a:fillRect/>
          </a:stretch>
        </p:blipFill>
        <p:spPr>
          <a:xfrm>
            <a:off x="3563888" y="2852936"/>
            <a:ext cx="1944216" cy="2592288"/>
          </a:xfrm>
          <a:prstGeom prst="rect">
            <a:avLst/>
          </a:prstGeom>
        </p:spPr>
      </p:pic>
      <p:sp>
        <p:nvSpPr>
          <p:cNvPr id="28" name="TextBox 8"/>
          <p:cNvSpPr txBox="1">
            <a:spLocks noChangeArrowheads="1"/>
          </p:cNvSpPr>
          <p:nvPr/>
        </p:nvSpPr>
        <p:spPr bwMode="auto">
          <a:xfrm>
            <a:off x="3635895" y="4941168"/>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cxnSp>
        <p:nvCxnSpPr>
          <p:cNvPr id="29" name="Straight Arrow Connector 28"/>
          <p:cNvCxnSpPr/>
          <p:nvPr/>
        </p:nvCxnSpPr>
        <p:spPr>
          <a:xfrm>
            <a:off x="2915816" y="4005032"/>
            <a:ext cx="540000" cy="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580112" y="4005032"/>
            <a:ext cx="540000" cy="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52536" y="3717032"/>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0" name="TextBox 9"/>
          <p:cNvSpPr txBox="1">
            <a:spLocks noChangeArrowheads="1"/>
          </p:cNvSpPr>
          <p:nvPr/>
        </p:nvSpPr>
        <p:spPr bwMode="auto">
          <a:xfrm>
            <a:off x="3707904" y="2780928"/>
            <a:ext cx="1656184" cy="461665"/>
          </a:xfrm>
          <a:prstGeom prst="rect">
            <a:avLst/>
          </a:prstGeom>
          <a:noFill/>
          <a:ln w="9525">
            <a:noFill/>
            <a:miter lim="800000"/>
            <a:headEnd/>
            <a:tailEnd/>
          </a:ln>
        </p:spPr>
        <p:txBody>
          <a:bodyPr wrap="square">
            <a:spAutoFit/>
          </a:bodyPr>
          <a:lstStyle/>
          <a:p>
            <a:pPr algn="ctr"/>
            <a:r>
              <a:rPr lang="en-CA" sz="2400" b="1" dirty="0" smtClean="0"/>
              <a:t>ransom</a:t>
            </a:r>
            <a:endParaRPr lang="en-CA" sz="2400" b="1" dirty="0"/>
          </a:p>
        </p:txBody>
      </p:sp>
      <p:sp>
        <p:nvSpPr>
          <p:cNvPr id="33" name="TextBox 4"/>
          <p:cNvSpPr txBox="1">
            <a:spLocks noChangeArrowheads="1"/>
          </p:cNvSpPr>
          <p:nvPr/>
        </p:nvSpPr>
        <p:spPr bwMode="auto">
          <a:xfrm>
            <a:off x="1691680" y="2996952"/>
            <a:ext cx="1160895" cy="2308324"/>
          </a:xfrm>
          <a:prstGeom prst="rect">
            <a:avLst/>
          </a:prstGeom>
          <a:noFill/>
          <a:ln w="9525">
            <a:noFill/>
            <a:miter lim="800000"/>
            <a:headEnd/>
            <a:tailEnd/>
          </a:ln>
        </p:spPr>
        <p:txBody>
          <a:bodyPr wrap="none">
            <a:spAutoFit/>
          </a:bodyPr>
          <a:lstStyle/>
          <a:p>
            <a:pPr algn="ctr"/>
            <a:r>
              <a:rPr lang="en-CA" sz="2400" dirty="0" smtClean="0"/>
              <a:t>chains </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sp>
        <p:nvSpPr>
          <p:cNvPr id="27" name="TextBox 9"/>
          <p:cNvSpPr txBox="1">
            <a:spLocks noChangeArrowheads="1"/>
          </p:cNvSpPr>
          <p:nvPr/>
        </p:nvSpPr>
        <p:spPr bwMode="auto">
          <a:xfrm>
            <a:off x="6588224" y="2780928"/>
            <a:ext cx="1872208" cy="461665"/>
          </a:xfrm>
          <a:prstGeom prst="rect">
            <a:avLst/>
          </a:prstGeom>
          <a:noFill/>
          <a:ln w="9525">
            <a:noFill/>
            <a:miter lim="800000"/>
            <a:headEnd/>
            <a:tailEnd/>
          </a:ln>
        </p:spPr>
        <p:txBody>
          <a:bodyPr wrap="square">
            <a:spAutoFit/>
          </a:bodyPr>
          <a:lstStyle/>
          <a:p>
            <a:pPr algn="ctr"/>
            <a:r>
              <a:rPr lang="en-CA" sz="2400" b="1" dirty="0" smtClean="0">
                <a:solidFill>
                  <a:srgbClr val="FF0000"/>
                </a:solidFill>
              </a:rPr>
              <a:t>redemption</a:t>
            </a:r>
            <a:endParaRPr lang="en-CA" sz="2400" b="1" dirty="0">
              <a:solidFill>
                <a:srgbClr val="FF0000"/>
              </a:solidFill>
            </a:endParaRPr>
          </a:p>
        </p:txBody>
      </p:sp>
      <p:sp>
        <p:nvSpPr>
          <p:cNvPr id="31" name="TextBox 30"/>
          <p:cNvSpPr txBox="1"/>
          <p:nvPr/>
        </p:nvSpPr>
        <p:spPr>
          <a:xfrm>
            <a:off x="395536" y="44624"/>
            <a:ext cx="828092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 ransom, redemption</a:t>
            </a:r>
            <a:endParaRPr lang="en-CA" sz="2800" dirty="0">
              <a:solidFill>
                <a:srgbClr val="FF0000"/>
              </a:solidFill>
              <a:latin typeface="Calibri" pitchFamily="34" charset="0"/>
            </a:endParaRPr>
          </a:p>
        </p:txBody>
      </p:sp>
      <p:sp>
        <p:nvSpPr>
          <p:cNvPr id="23" name="Rectangle 22"/>
          <p:cNvSpPr/>
          <p:nvPr/>
        </p:nvSpPr>
        <p:spPr>
          <a:xfrm>
            <a:off x="6326005" y="5013176"/>
            <a:ext cx="2422459" cy="46166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f</a:t>
            </a:r>
            <a:r>
              <a:rPr lang="en-US" sz="2400" b="1" cap="none" spc="0" dirty="0" smtClean="0">
                <a:ln w="50800"/>
                <a:solidFill>
                  <a:schemeClr val="bg1">
                    <a:shade val="50000"/>
                  </a:schemeClr>
                </a:solidFill>
                <a:effectLst/>
              </a:rPr>
              <a:t>ree in the Lord</a:t>
            </a:r>
            <a:endParaRPr lang="en-US" sz="2400" b="1" cap="none" spc="0" dirty="0">
              <a:ln w="50800" cap="rnd"/>
              <a:solidFill>
                <a:schemeClr val="bg1">
                  <a:shade val="50000"/>
                </a:schemeClr>
              </a:solidFill>
              <a:effectLst/>
            </a:endParaRPr>
          </a:p>
        </p:txBody>
      </p:sp>
      <p:sp>
        <p:nvSpPr>
          <p:cNvPr id="35" name="TextBox 34"/>
          <p:cNvSpPr txBox="1"/>
          <p:nvPr/>
        </p:nvSpPr>
        <p:spPr>
          <a:xfrm>
            <a:off x="72008" y="6453336"/>
            <a:ext cx="323528" cy="369332"/>
          </a:xfrm>
          <a:prstGeom prst="rect">
            <a:avLst/>
          </a:prstGeom>
          <a:noFill/>
        </p:spPr>
        <p:txBody>
          <a:bodyPr wrap="square" rtlCol="0">
            <a:spAutoFit/>
          </a:bodyPr>
          <a:lstStyle/>
          <a:p>
            <a:r>
              <a:rPr lang="en-CA" dirty="0" smtClean="0"/>
              <a:t>2</a:t>
            </a:r>
            <a:endParaRPr lang="en-CA" dirty="0"/>
          </a:p>
        </p:txBody>
      </p:sp>
      <p:pic>
        <p:nvPicPr>
          <p:cNvPr id="36" name="Picture 35" descr="egyptian.gif"/>
          <p:cNvPicPr>
            <a:picLocks noChangeAspect="1"/>
          </p:cNvPicPr>
          <p:nvPr/>
        </p:nvPicPr>
        <p:blipFill>
          <a:blip r:embed="rId4" cstate="print"/>
          <a:stretch>
            <a:fillRect/>
          </a:stretch>
        </p:blipFill>
        <p:spPr>
          <a:xfrm>
            <a:off x="6660232" y="3140968"/>
            <a:ext cx="1689817" cy="1005840"/>
          </a:xfrm>
          <a:prstGeom prst="rect">
            <a:avLst/>
          </a:prstGeom>
        </p:spPr>
      </p:pic>
      <p:pic>
        <p:nvPicPr>
          <p:cNvPr id="37" name="Picture 36" descr="egyptian.gif"/>
          <p:cNvPicPr>
            <a:picLocks noChangeAspect="1"/>
          </p:cNvPicPr>
          <p:nvPr/>
        </p:nvPicPr>
        <p:blipFill>
          <a:blip r:embed="rId4" cstate="print"/>
          <a:stretch>
            <a:fillRect/>
          </a:stretch>
        </p:blipFill>
        <p:spPr>
          <a:xfrm rot="14400000" flipH="1">
            <a:off x="6276584" y="3981259"/>
            <a:ext cx="1689812" cy="1005840"/>
          </a:xfrm>
          <a:prstGeom prst="rect">
            <a:avLst/>
          </a:prstGeom>
        </p:spPr>
      </p:pic>
      <p:pic>
        <p:nvPicPr>
          <p:cNvPr id="38" name="Picture 37" descr="egyptian.gif"/>
          <p:cNvPicPr>
            <a:picLocks noChangeAspect="1"/>
          </p:cNvPicPr>
          <p:nvPr/>
        </p:nvPicPr>
        <p:blipFill>
          <a:blip r:embed="rId4" cstate="print"/>
          <a:stretch>
            <a:fillRect/>
          </a:stretch>
        </p:blipFill>
        <p:spPr>
          <a:xfrm rot="7200000">
            <a:off x="7151698" y="3977048"/>
            <a:ext cx="1689816" cy="1005840"/>
          </a:xfrm>
          <a:prstGeom prst="rect">
            <a:avLst/>
          </a:prstGeom>
        </p:spPr>
      </p:pic>
      <p:pic>
        <p:nvPicPr>
          <p:cNvPr id="39" name="Picture 38" descr="www.fg-a.com valentine 2-jumping-heart.gif"/>
          <p:cNvPicPr>
            <a:picLocks noChangeAspect="1"/>
          </p:cNvPicPr>
          <p:nvPr/>
        </p:nvPicPr>
        <p:blipFill>
          <a:blip r:embed="rId5" cstate="print"/>
          <a:stretch>
            <a:fillRect/>
          </a:stretch>
        </p:blipFill>
        <p:spPr>
          <a:xfrm>
            <a:off x="6948264" y="3319636"/>
            <a:ext cx="1143000" cy="1333500"/>
          </a:xfrm>
          <a:prstGeom prst="rect">
            <a:avLst/>
          </a:prstGeom>
        </p:spPr>
      </p:pic>
      <p:sp>
        <p:nvSpPr>
          <p:cNvPr id="40" name="TextBox 39"/>
          <p:cNvSpPr txBox="1"/>
          <p:nvPr/>
        </p:nvSpPr>
        <p:spPr>
          <a:xfrm rot="5400000">
            <a:off x="7760387" y="3841013"/>
            <a:ext cx="2088232" cy="400110"/>
          </a:xfrm>
          <a:prstGeom prst="rect">
            <a:avLst/>
          </a:prstGeom>
          <a:noFill/>
        </p:spPr>
        <p:txBody>
          <a:bodyPr wrap="square" rtlCol="0">
            <a:spAutoFit/>
          </a:bodyPr>
          <a:lstStyle/>
          <a:p>
            <a:pPr algn="ctr"/>
            <a:r>
              <a:rPr lang="en-CA" sz="1000" dirty="0" smtClean="0"/>
              <a:t>Egyptian smiley © sherv.net</a:t>
            </a:r>
          </a:p>
          <a:p>
            <a:r>
              <a:rPr lang="en-CA" sz="1000" dirty="0" smtClean="0"/>
              <a:t>Jumping heart © www.fg-a.com</a:t>
            </a:r>
            <a:endParaRPr lang="en-C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42" name="Rectangle 41"/>
          <p:cNvSpPr/>
          <p:nvPr/>
        </p:nvSpPr>
        <p:spPr>
          <a:xfrm>
            <a:off x="7504896" y="3888472"/>
            <a:ext cx="91440" cy="5486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Rectangle 40"/>
          <p:cNvSpPr/>
          <p:nvPr/>
        </p:nvSpPr>
        <p:spPr>
          <a:xfrm>
            <a:off x="7308304" y="4057640"/>
            <a:ext cx="457200" cy="914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8" name="Picture 37" descr="egyptian.gif"/>
          <p:cNvPicPr>
            <a:picLocks noChangeAspect="1"/>
          </p:cNvPicPr>
          <p:nvPr/>
        </p:nvPicPr>
        <p:blipFill>
          <a:blip r:embed="rId2" cstate="print"/>
          <a:stretch>
            <a:fillRect/>
          </a:stretch>
        </p:blipFill>
        <p:spPr>
          <a:xfrm rot="7200000">
            <a:off x="7151698" y="3977048"/>
            <a:ext cx="1689816" cy="1005840"/>
          </a:xfrm>
          <a:prstGeom prst="rect">
            <a:avLst/>
          </a:prstGeom>
        </p:spPr>
      </p:pic>
      <p:pic>
        <p:nvPicPr>
          <p:cNvPr id="36" name="Picture 35" descr="egyptian.gif"/>
          <p:cNvPicPr>
            <a:picLocks noChangeAspect="1"/>
          </p:cNvPicPr>
          <p:nvPr/>
        </p:nvPicPr>
        <p:blipFill>
          <a:blip r:embed="rId2" cstate="print"/>
          <a:stretch>
            <a:fillRect/>
          </a:stretch>
        </p:blipFill>
        <p:spPr>
          <a:xfrm>
            <a:off x="6660232" y="3140968"/>
            <a:ext cx="1689817" cy="1005840"/>
          </a:xfrm>
          <a:prstGeom prst="rect">
            <a:avLst/>
          </a:prstGeom>
        </p:spPr>
      </p:pic>
      <p:pic>
        <p:nvPicPr>
          <p:cNvPr id="19" name="Picture 18" descr="chains 3.JPG"/>
          <p:cNvPicPr>
            <a:picLocks noChangeAspect="1"/>
          </p:cNvPicPr>
          <p:nvPr/>
        </p:nvPicPr>
        <p:blipFill>
          <a:blip r:embed="rId3" cstate="print"/>
          <a:srcRect l="2863" t="3982" r="2625" b="8808"/>
          <a:stretch>
            <a:fillRect/>
          </a:stretch>
        </p:blipFill>
        <p:spPr>
          <a:xfrm>
            <a:off x="107504" y="2852936"/>
            <a:ext cx="2664296" cy="2448272"/>
          </a:xfrm>
          <a:prstGeom prst="rect">
            <a:avLst/>
          </a:prstGeom>
        </p:spPr>
      </p:pic>
      <p:sp>
        <p:nvSpPr>
          <p:cNvPr id="21" name="TextBox 20"/>
          <p:cNvSpPr txBox="1"/>
          <p:nvPr/>
        </p:nvSpPr>
        <p:spPr>
          <a:xfrm>
            <a:off x="323528" y="620688"/>
            <a:ext cx="8496944" cy="954107"/>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“the Son of Man came not to be served but to serve, and to give his life as a </a:t>
            </a:r>
            <a:r>
              <a:rPr lang="en-CA" sz="2800" b="1" dirty="0" smtClean="0">
                <a:solidFill>
                  <a:srgbClr val="FF0000"/>
                </a:solidFill>
                <a:latin typeface="Calibri" pitchFamily="34" charset="0"/>
                <a:cs typeface="Calibri" pitchFamily="34" charset="0"/>
              </a:rPr>
              <a:t>ransom</a:t>
            </a:r>
            <a:r>
              <a:rPr lang="en-CA" sz="2800" b="1" dirty="0" smtClean="0">
                <a:solidFill>
                  <a:schemeClr val="bg1"/>
                </a:solidFill>
                <a:latin typeface="Calibri" pitchFamily="34" charset="0"/>
                <a:cs typeface="Calibri" pitchFamily="34" charset="0"/>
              </a:rPr>
              <a:t> for many” Mat 20:28</a:t>
            </a:r>
            <a:endParaRPr lang="x-none" sz="2800" smtClean="0"/>
          </a:p>
        </p:txBody>
      </p:sp>
      <p:sp>
        <p:nvSpPr>
          <p:cNvPr id="25" name="Title 1"/>
          <p:cNvSpPr txBox="1">
            <a:spLocks/>
          </p:cNvSpPr>
          <p:nvPr/>
        </p:nvSpPr>
        <p:spPr bwMode="auto">
          <a:xfrm>
            <a:off x="35496" y="5589240"/>
            <a:ext cx="907300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kern="0" dirty="0" smtClean="0">
                <a:solidFill>
                  <a:srgbClr val="008000"/>
                </a:solidFill>
                <a:latin typeface="Calibri" pitchFamily="34" charset="0"/>
                <a:ea typeface="+mj-ea"/>
                <a:cs typeface="+mj-cs"/>
              </a:rPr>
              <a:t>Christ’s ransom payment redeems / frees us </a:t>
            </a:r>
            <a:r>
              <a:rPr kumimoji="0" lang="en-US" sz="2800" b="1" i="0" u="none" strike="noStrike" kern="0" cap="none" spc="0" normalizeH="0" baseline="0" noProof="0" dirty="0" smtClean="0">
                <a:ln>
                  <a:noFill/>
                </a:ln>
                <a:solidFill>
                  <a:srgbClr val="008000"/>
                </a:solidFill>
                <a:effectLst/>
                <a:uLnTx/>
                <a:uFillTx/>
                <a:latin typeface="Calibri" pitchFamily="34" charset="0"/>
                <a:ea typeface="+mj-ea"/>
                <a:cs typeface="+mj-cs"/>
              </a:rPr>
              <a:t>from </a:t>
            </a:r>
          </a:p>
          <a:p>
            <a:pPr lvl="0" algn="ctr" eaLnBrk="0" hangingPunct="0">
              <a:defRPr/>
            </a:pPr>
            <a:r>
              <a:rPr lang="en-US" sz="2800" b="1" kern="0" dirty="0" smtClean="0">
                <a:solidFill>
                  <a:srgbClr val="008000"/>
                </a:solidFill>
                <a:latin typeface="Calibri" pitchFamily="34" charset="0"/>
                <a:ea typeface="+mj-ea"/>
                <a:cs typeface="+mj-cs"/>
              </a:rPr>
              <a:t>s</a:t>
            </a:r>
            <a:r>
              <a:rPr kumimoji="0" lang="en-US" sz="2800" b="1" i="0" u="none" strike="noStrike" kern="0" cap="none" spc="0" normalizeH="0" baseline="0" noProof="0" dirty="0" err="1" smtClean="0">
                <a:ln>
                  <a:noFill/>
                </a:ln>
                <a:solidFill>
                  <a:srgbClr val="008000"/>
                </a:solidFill>
                <a:effectLst/>
                <a:uLnTx/>
                <a:uFillTx/>
                <a:latin typeface="Calibri" pitchFamily="34" charset="0"/>
                <a:ea typeface="+mj-ea"/>
                <a:cs typeface="+mj-cs"/>
              </a:rPr>
              <a:t>lavery</a:t>
            </a:r>
            <a:r>
              <a:rPr kumimoji="0" lang="en-US" sz="2800" b="1" i="0" u="none" strike="noStrike" kern="0" cap="none" spc="0" normalizeH="0" baseline="0" noProof="0" dirty="0" smtClean="0">
                <a:ln>
                  <a:noFill/>
                </a:ln>
                <a:solidFill>
                  <a:srgbClr val="008000"/>
                </a:solidFill>
                <a:effectLst/>
                <a:uLnTx/>
                <a:uFillTx/>
                <a:latin typeface="Calibri" pitchFamily="34" charset="0"/>
                <a:ea typeface="+mj-ea"/>
                <a:cs typeface="+mj-cs"/>
              </a:rPr>
              <a:t> to sin into fullness of life in Christ in the Spirit, </a:t>
            </a:r>
          </a:p>
          <a:p>
            <a:pPr lvl="0" algn="ctr" eaLnBrk="0" hangingPunct="0">
              <a:defRPr/>
            </a:pPr>
            <a:r>
              <a:rPr lang="en-US" sz="2800" b="1" kern="0" dirty="0" smtClean="0">
                <a:solidFill>
                  <a:srgbClr val="008000"/>
                </a:solidFill>
                <a:latin typeface="Calibri" pitchFamily="34" charset="0"/>
                <a:ea typeface="+mj-ea"/>
                <a:cs typeface="+mj-cs"/>
              </a:rPr>
              <a:t>including </a:t>
            </a:r>
            <a:r>
              <a:rPr kumimoji="0" lang="en-US" sz="2800" b="1" i="0" u="none" strike="noStrike" kern="0" cap="none" spc="0" normalizeH="0" baseline="0" noProof="0" dirty="0" smtClean="0">
                <a:ln>
                  <a:noFill/>
                </a:ln>
                <a:solidFill>
                  <a:srgbClr val="008000"/>
                </a:solidFill>
                <a:effectLst/>
                <a:uLnTx/>
                <a:uFillTx/>
                <a:latin typeface="Calibri" pitchFamily="34" charset="0"/>
                <a:ea typeface="+mj-ea"/>
                <a:cs typeface="+mj-cs"/>
              </a:rPr>
              <a:t>redemption of our bodies at Christ’s return </a:t>
            </a:r>
          </a:p>
        </p:txBody>
      </p:sp>
      <p:pic>
        <p:nvPicPr>
          <p:cNvPr id="26" name="Picture 25" descr="4you.png"/>
          <p:cNvPicPr>
            <a:picLocks noChangeAspect="1"/>
          </p:cNvPicPr>
          <p:nvPr/>
        </p:nvPicPr>
        <p:blipFill>
          <a:blip r:embed="rId4" cstate="print"/>
          <a:srcRect l="17780" t="14858" r="54067" b="44000"/>
          <a:stretch>
            <a:fillRect/>
          </a:stretch>
        </p:blipFill>
        <p:spPr>
          <a:xfrm>
            <a:off x="3563888" y="2852936"/>
            <a:ext cx="1944216" cy="2592288"/>
          </a:xfrm>
          <a:prstGeom prst="rect">
            <a:avLst/>
          </a:prstGeom>
        </p:spPr>
      </p:pic>
      <p:sp>
        <p:nvSpPr>
          <p:cNvPr id="28" name="TextBox 8"/>
          <p:cNvSpPr txBox="1">
            <a:spLocks noChangeArrowheads="1"/>
          </p:cNvSpPr>
          <p:nvPr/>
        </p:nvSpPr>
        <p:spPr bwMode="auto">
          <a:xfrm>
            <a:off x="3635895" y="4941168"/>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cxnSp>
        <p:nvCxnSpPr>
          <p:cNvPr id="29" name="Straight Arrow Connector 28"/>
          <p:cNvCxnSpPr/>
          <p:nvPr/>
        </p:nvCxnSpPr>
        <p:spPr>
          <a:xfrm>
            <a:off x="2915816" y="4005032"/>
            <a:ext cx="540000" cy="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580112" y="4005032"/>
            <a:ext cx="540000" cy="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52536" y="3717032"/>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0" name="TextBox 9"/>
          <p:cNvSpPr txBox="1">
            <a:spLocks noChangeArrowheads="1"/>
          </p:cNvSpPr>
          <p:nvPr/>
        </p:nvSpPr>
        <p:spPr bwMode="auto">
          <a:xfrm>
            <a:off x="3707904" y="2780928"/>
            <a:ext cx="1656184" cy="461665"/>
          </a:xfrm>
          <a:prstGeom prst="rect">
            <a:avLst/>
          </a:prstGeom>
          <a:noFill/>
          <a:ln w="9525">
            <a:noFill/>
            <a:miter lim="800000"/>
            <a:headEnd/>
            <a:tailEnd/>
          </a:ln>
        </p:spPr>
        <p:txBody>
          <a:bodyPr wrap="square">
            <a:spAutoFit/>
          </a:bodyPr>
          <a:lstStyle/>
          <a:p>
            <a:pPr algn="ctr"/>
            <a:r>
              <a:rPr lang="en-CA" sz="2400" b="1" dirty="0" smtClean="0"/>
              <a:t>ransom</a:t>
            </a:r>
            <a:endParaRPr lang="en-CA" sz="2400" b="1" dirty="0"/>
          </a:p>
        </p:txBody>
      </p:sp>
      <p:sp>
        <p:nvSpPr>
          <p:cNvPr id="33" name="TextBox 4"/>
          <p:cNvSpPr txBox="1">
            <a:spLocks noChangeArrowheads="1"/>
          </p:cNvSpPr>
          <p:nvPr/>
        </p:nvSpPr>
        <p:spPr bwMode="auto">
          <a:xfrm>
            <a:off x="1691680" y="2996952"/>
            <a:ext cx="1160895" cy="2308324"/>
          </a:xfrm>
          <a:prstGeom prst="rect">
            <a:avLst/>
          </a:prstGeom>
          <a:noFill/>
          <a:ln w="9525">
            <a:noFill/>
            <a:miter lim="800000"/>
            <a:headEnd/>
            <a:tailEnd/>
          </a:ln>
        </p:spPr>
        <p:txBody>
          <a:bodyPr wrap="none">
            <a:spAutoFit/>
          </a:bodyPr>
          <a:lstStyle/>
          <a:p>
            <a:pPr algn="ctr"/>
            <a:r>
              <a:rPr lang="en-CA" sz="2400" dirty="0" smtClean="0"/>
              <a:t>chains </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sp>
        <p:nvSpPr>
          <p:cNvPr id="27" name="TextBox 9"/>
          <p:cNvSpPr txBox="1">
            <a:spLocks noChangeArrowheads="1"/>
          </p:cNvSpPr>
          <p:nvPr/>
        </p:nvSpPr>
        <p:spPr bwMode="auto">
          <a:xfrm>
            <a:off x="6588224" y="2780928"/>
            <a:ext cx="1872208" cy="461665"/>
          </a:xfrm>
          <a:prstGeom prst="rect">
            <a:avLst/>
          </a:prstGeom>
          <a:noFill/>
          <a:ln w="9525">
            <a:noFill/>
            <a:miter lim="800000"/>
            <a:headEnd/>
            <a:tailEnd/>
          </a:ln>
        </p:spPr>
        <p:txBody>
          <a:bodyPr wrap="square">
            <a:spAutoFit/>
          </a:bodyPr>
          <a:lstStyle/>
          <a:p>
            <a:pPr algn="ctr"/>
            <a:r>
              <a:rPr lang="en-CA" sz="2400" b="1" dirty="0" smtClean="0">
                <a:solidFill>
                  <a:srgbClr val="FF0000"/>
                </a:solidFill>
              </a:rPr>
              <a:t>redemption</a:t>
            </a:r>
            <a:endParaRPr lang="en-CA" sz="2400" b="1" dirty="0">
              <a:solidFill>
                <a:srgbClr val="FF0000"/>
              </a:solidFill>
            </a:endParaRPr>
          </a:p>
        </p:txBody>
      </p:sp>
      <p:sp>
        <p:nvSpPr>
          <p:cNvPr id="31" name="TextBox 30"/>
          <p:cNvSpPr txBox="1"/>
          <p:nvPr/>
        </p:nvSpPr>
        <p:spPr>
          <a:xfrm>
            <a:off x="395536" y="44624"/>
            <a:ext cx="828092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 ransom, redemption</a:t>
            </a:r>
            <a:endParaRPr lang="en-CA" sz="2800" dirty="0">
              <a:solidFill>
                <a:srgbClr val="FF0000"/>
              </a:solidFill>
              <a:latin typeface="Calibri" pitchFamily="34" charset="0"/>
            </a:endParaRPr>
          </a:p>
        </p:txBody>
      </p:sp>
      <p:sp>
        <p:nvSpPr>
          <p:cNvPr id="23" name="Rectangle 22"/>
          <p:cNvSpPr/>
          <p:nvPr/>
        </p:nvSpPr>
        <p:spPr>
          <a:xfrm>
            <a:off x="6326005" y="5013176"/>
            <a:ext cx="2422459" cy="46166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f</a:t>
            </a:r>
            <a:r>
              <a:rPr lang="en-US" sz="2400" b="1" cap="none" spc="0" dirty="0" smtClean="0">
                <a:ln w="50800"/>
                <a:solidFill>
                  <a:schemeClr val="bg1">
                    <a:shade val="50000"/>
                  </a:schemeClr>
                </a:solidFill>
                <a:effectLst/>
              </a:rPr>
              <a:t>ree in the Lord</a:t>
            </a:r>
            <a:endParaRPr lang="en-US" sz="2400" b="1" cap="none" spc="0" dirty="0">
              <a:ln w="50800" cap="rnd"/>
              <a:solidFill>
                <a:schemeClr val="bg1">
                  <a:shade val="50000"/>
                </a:schemeClr>
              </a:solidFill>
              <a:effectLst/>
            </a:endParaRPr>
          </a:p>
        </p:txBody>
      </p:sp>
      <p:sp>
        <p:nvSpPr>
          <p:cNvPr id="35" name="TextBox 34"/>
          <p:cNvSpPr txBox="1"/>
          <p:nvPr/>
        </p:nvSpPr>
        <p:spPr>
          <a:xfrm>
            <a:off x="72008" y="6453336"/>
            <a:ext cx="323528" cy="369332"/>
          </a:xfrm>
          <a:prstGeom prst="rect">
            <a:avLst/>
          </a:prstGeom>
          <a:noFill/>
        </p:spPr>
        <p:txBody>
          <a:bodyPr wrap="square" rtlCol="0">
            <a:spAutoFit/>
          </a:bodyPr>
          <a:lstStyle/>
          <a:p>
            <a:r>
              <a:rPr lang="en-CA" dirty="0" smtClean="0"/>
              <a:t>2</a:t>
            </a:r>
            <a:endParaRPr lang="en-CA" dirty="0"/>
          </a:p>
        </p:txBody>
      </p:sp>
      <p:pic>
        <p:nvPicPr>
          <p:cNvPr id="37" name="Picture 36" descr="egyptian.gif"/>
          <p:cNvPicPr>
            <a:picLocks noChangeAspect="1"/>
          </p:cNvPicPr>
          <p:nvPr/>
        </p:nvPicPr>
        <p:blipFill>
          <a:blip r:embed="rId2" cstate="print"/>
          <a:stretch>
            <a:fillRect/>
          </a:stretch>
        </p:blipFill>
        <p:spPr>
          <a:xfrm rot="14400000" flipH="1">
            <a:off x="6276584" y="3981259"/>
            <a:ext cx="1689812" cy="1005840"/>
          </a:xfrm>
          <a:prstGeom prst="rect">
            <a:avLst/>
          </a:prstGeom>
        </p:spPr>
      </p:pic>
      <p:sp>
        <p:nvSpPr>
          <p:cNvPr id="40" name="TextBox 39"/>
          <p:cNvSpPr txBox="1"/>
          <p:nvPr/>
        </p:nvSpPr>
        <p:spPr>
          <a:xfrm rot="5400000">
            <a:off x="7760387" y="3841013"/>
            <a:ext cx="2088232" cy="400110"/>
          </a:xfrm>
          <a:prstGeom prst="rect">
            <a:avLst/>
          </a:prstGeom>
          <a:noFill/>
        </p:spPr>
        <p:txBody>
          <a:bodyPr wrap="square" rtlCol="0">
            <a:spAutoFit/>
          </a:bodyPr>
          <a:lstStyle/>
          <a:p>
            <a:pPr algn="ctr"/>
            <a:r>
              <a:rPr lang="en-CA" sz="1000" dirty="0" smtClean="0"/>
              <a:t>Egyptian smiley © sherv.net</a:t>
            </a:r>
          </a:p>
          <a:p>
            <a:r>
              <a:rPr lang="en-CA" sz="1000" dirty="0" smtClean="0"/>
              <a:t>Jumping heart © www.fg-a.com</a:t>
            </a:r>
            <a:endParaRPr lang="en-CA" dirty="0"/>
          </a:p>
        </p:txBody>
      </p:sp>
      <p:sp>
        <p:nvSpPr>
          <p:cNvPr id="22" name="TextBox 21"/>
          <p:cNvSpPr txBox="1"/>
          <p:nvPr/>
        </p:nvSpPr>
        <p:spPr>
          <a:xfrm>
            <a:off x="323528" y="1652607"/>
            <a:ext cx="2304256" cy="1200329"/>
          </a:xfrm>
          <a:prstGeom prst="rect">
            <a:avLst/>
          </a:prstGeom>
          <a:noFill/>
        </p:spPr>
        <p:txBody>
          <a:bodyPr wrap="square" rtlCol="0">
            <a:spAutoFit/>
          </a:bodyPr>
          <a:lstStyle/>
          <a:p>
            <a:r>
              <a:rPr lang="en-CA" sz="2400" dirty="0" smtClean="0">
                <a:solidFill>
                  <a:schemeClr val="bg1"/>
                </a:solidFill>
              </a:rPr>
              <a:t>chains     slave chains     slave</a:t>
            </a:r>
          </a:p>
          <a:p>
            <a:r>
              <a:rPr lang="en-CA" sz="2400" dirty="0" smtClean="0">
                <a:solidFill>
                  <a:schemeClr val="bg1"/>
                </a:solidFill>
              </a:rPr>
              <a:t>chains     slave</a:t>
            </a:r>
            <a:endParaRPr lang="en-CA" sz="2400" dirty="0">
              <a:solidFill>
                <a:schemeClr val="bg1"/>
              </a:solidFill>
            </a:endParaRPr>
          </a:p>
        </p:txBody>
      </p:sp>
      <p:sp>
        <p:nvSpPr>
          <p:cNvPr id="24" name="TextBox 23"/>
          <p:cNvSpPr txBox="1"/>
          <p:nvPr/>
        </p:nvSpPr>
        <p:spPr>
          <a:xfrm>
            <a:off x="6516216" y="1652607"/>
            <a:ext cx="2304256" cy="1200329"/>
          </a:xfrm>
          <a:prstGeom prst="rect">
            <a:avLst/>
          </a:prstGeom>
          <a:noFill/>
        </p:spPr>
        <p:txBody>
          <a:bodyPr wrap="square" rtlCol="0">
            <a:spAutoFit/>
          </a:bodyPr>
          <a:lstStyle/>
          <a:p>
            <a:r>
              <a:rPr lang="en-CA" sz="2400" dirty="0" smtClean="0">
                <a:solidFill>
                  <a:schemeClr val="bg1"/>
                </a:solidFill>
              </a:rPr>
              <a:t>free     bought free     bought</a:t>
            </a:r>
          </a:p>
          <a:p>
            <a:r>
              <a:rPr lang="en-CA" sz="2400" dirty="0" smtClean="0">
                <a:solidFill>
                  <a:schemeClr val="bg1"/>
                </a:solidFill>
              </a:rPr>
              <a:t>free     bought</a:t>
            </a:r>
            <a:endParaRPr lang="en-CA" sz="2400" dirty="0">
              <a:solidFill>
                <a:schemeClr val="bg1"/>
              </a:solidFill>
            </a:endParaRPr>
          </a:p>
        </p:txBody>
      </p:sp>
      <p:sp>
        <p:nvSpPr>
          <p:cNvPr id="34" name="TextBox 33"/>
          <p:cNvSpPr txBox="1"/>
          <p:nvPr/>
        </p:nvSpPr>
        <p:spPr>
          <a:xfrm>
            <a:off x="4139952" y="1652607"/>
            <a:ext cx="1008112" cy="1200329"/>
          </a:xfrm>
          <a:prstGeom prst="rect">
            <a:avLst/>
          </a:prstGeom>
          <a:noFill/>
        </p:spPr>
        <p:txBody>
          <a:bodyPr wrap="square" rtlCol="0">
            <a:spAutoFit/>
          </a:bodyPr>
          <a:lstStyle/>
          <a:p>
            <a:r>
              <a:rPr lang="en-CA" sz="2400" dirty="0" smtClean="0">
                <a:solidFill>
                  <a:schemeClr val="bg1"/>
                </a:solidFill>
              </a:rPr>
              <a:t>paid</a:t>
            </a:r>
          </a:p>
          <a:p>
            <a:r>
              <a:rPr lang="en-CA" sz="2400" dirty="0" smtClean="0">
                <a:solidFill>
                  <a:schemeClr val="bg1"/>
                </a:solidFill>
              </a:rPr>
              <a:t>paid</a:t>
            </a:r>
          </a:p>
          <a:p>
            <a:r>
              <a:rPr lang="en-CA" sz="2400" dirty="0" smtClean="0">
                <a:solidFill>
                  <a:schemeClr val="bg1"/>
                </a:solidFill>
              </a:rPr>
              <a:t>paid</a:t>
            </a:r>
            <a:endParaRPr lang="en-CA" sz="2400" dirty="0">
              <a:solidFill>
                <a:schemeClr val="bg1"/>
              </a:solidFill>
            </a:endParaRPr>
          </a:p>
        </p:txBody>
      </p:sp>
      <p:pic>
        <p:nvPicPr>
          <p:cNvPr id="39" name="Picture 38" descr="www.fg-a.com valentine 2-jumping-heart.gif"/>
          <p:cNvPicPr>
            <a:picLocks noChangeAspect="1"/>
          </p:cNvPicPr>
          <p:nvPr/>
        </p:nvPicPr>
        <p:blipFill>
          <a:blip r:embed="rId5" cstate="print"/>
          <a:stretch>
            <a:fillRect/>
          </a:stretch>
        </p:blipFill>
        <p:spPr>
          <a:xfrm>
            <a:off x="6948264" y="3319636"/>
            <a:ext cx="1143000" cy="13335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9" name="Rectangle 38"/>
          <p:cNvSpPr/>
          <p:nvPr/>
        </p:nvSpPr>
        <p:spPr>
          <a:xfrm>
            <a:off x="7524328" y="2670056"/>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668344" y="2564904"/>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7" name="Rectangle 36"/>
          <p:cNvSpPr/>
          <p:nvPr/>
        </p:nvSpPr>
        <p:spPr>
          <a:xfrm>
            <a:off x="7720920" y="2520320"/>
            <a:ext cx="91440" cy="5486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Rectangle 37"/>
          <p:cNvSpPr/>
          <p:nvPr/>
        </p:nvSpPr>
        <p:spPr>
          <a:xfrm>
            <a:off x="7524328" y="2689488"/>
            <a:ext cx="457200" cy="914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39552" y="198884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23" name="Trapezoid 22"/>
          <p:cNvSpPr/>
          <p:nvPr/>
        </p:nvSpPr>
        <p:spPr>
          <a:xfrm>
            <a:off x="395536" y="2420888"/>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611560" y="350100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755576" y="350100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rot="1500000">
            <a:off x="372399" y="2412768"/>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rot="20100000" flipV="1">
            <a:off x="981827" y="2412768"/>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p:cNvCxnSpPr/>
          <p:nvPr/>
        </p:nvCxnSpPr>
        <p:spPr>
          <a:xfrm>
            <a:off x="3447296"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148064"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TextBox 2"/>
          <p:cNvSpPr txBox="1">
            <a:spLocks noChangeArrowheads="1"/>
          </p:cNvSpPr>
          <p:nvPr/>
        </p:nvSpPr>
        <p:spPr bwMode="auto">
          <a:xfrm>
            <a:off x="107504" y="4941168"/>
            <a:ext cx="8856984" cy="1733808"/>
          </a:xfrm>
          <a:prstGeom prst="rect">
            <a:avLst/>
          </a:prstGeom>
          <a:noFill/>
          <a:ln w="9525">
            <a:noFill/>
            <a:miter lim="800000"/>
            <a:headEnd/>
            <a:tailEnd/>
          </a:ln>
        </p:spPr>
        <p:txBody>
          <a:bodyPr wrap="square">
            <a:spAutoFit/>
          </a:bodyPr>
          <a:lstStyle/>
          <a:p>
            <a:pPr algn="ctr">
              <a:lnSpc>
                <a:spcPts val="3200"/>
              </a:lnSpc>
            </a:pPr>
            <a:r>
              <a:rPr lang="en-CA" sz="2800" b="1" dirty="0" smtClean="0">
                <a:solidFill>
                  <a:schemeClr val="bg1"/>
                </a:solidFill>
                <a:latin typeface="Calibri" pitchFamily="34" charset="0"/>
              </a:rPr>
              <a:t>“Christ Jesus, whom God put forward as a propitiation (sacrifice of atonement, NIV) by his blood, to be received </a:t>
            </a:r>
          </a:p>
          <a:p>
            <a:pPr algn="ctr">
              <a:lnSpc>
                <a:spcPts val="3200"/>
              </a:lnSpc>
            </a:pPr>
            <a:r>
              <a:rPr lang="en-CA" sz="2800" b="1" dirty="0" smtClean="0">
                <a:solidFill>
                  <a:schemeClr val="bg1"/>
                </a:solidFill>
                <a:latin typeface="Calibri" pitchFamily="34" charset="0"/>
              </a:rPr>
              <a:t>by faith.  This was to show God’s righteousness . . . ”</a:t>
            </a:r>
          </a:p>
          <a:p>
            <a:pPr algn="ctr">
              <a:lnSpc>
                <a:spcPts val="3200"/>
              </a:lnSpc>
            </a:pPr>
            <a:r>
              <a:rPr lang="en-CA" sz="2800" b="1" dirty="0" smtClean="0">
                <a:solidFill>
                  <a:schemeClr val="bg1"/>
                </a:solidFill>
                <a:latin typeface="Calibri" pitchFamily="34" charset="0"/>
              </a:rPr>
              <a:t>Rom 3:24-25</a:t>
            </a:r>
            <a:endParaRPr lang="en-US" sz="2800" b="1" dirty="0">
              <a:solidFill>
                <a:schemeClr val="bg1"/>
              </a:solidFill>
              <a:latin typeface="Calibri" pitchFamily="34" charset="0"/>
            </a:endParaRPr>
          </a:p>
        </p:txBody>
      </p:sp>
      <p:pic>
        <p:nvPicPr>
          <p:cNvPr id="54" name="Picture 53" descr="ark of covenant jewishvirtuallibrary.org.jpg"/>
          <p:cNvPicPr>
            <a:picLocks noChangeAspect="1"/>
          </p:cNvPicPr>
          <p:nvPr/>
        </p:nvPicPr>
        <p:blipFill>
          <a:blip r:embed="rId2" cstate="print"/>
          <a:srcRect l="4468" t="1680" b="5267"/>
          <a:stretch>
            <a:fillRect/>
          </a:stretch>
        </p:blipFill>
        <p:spPr>
          <a:xfrm>
            <a:off x="2049105" y="1268760"/>
            <a:ext cx="3747031" cy="3096344"/>
          </a:xfrm>
          <a:prstGeom prst="rect">
            <a:avLst/>
          </a:prstGeom>
        </p:spPr>
      </p:pic>
      <p:sp>
        <p:nvSpPr>
          <p:cNvPr id="55" name="TextBox 54"/>
          <p:cNvSpPr txBox="1"/>
          <p:nvPr/>
        </p:nvSpPr>
        <p:spPr>
          <a:xfrm>
            <a:off x="73024" y="87015"/>
            <a:ext cx="9035480" cy="523220"/>
          </a:xfrm>
          <a:prstGeom prst="rect">
            <a:avLst/>
          </a:prstGeom>
          <a:solidFill>
            <a:srgbClr val="FFFFFF"/>
          </a:solidFill>
        </p:spPr>
        <p:txBody>
          <a:bodyPr wrap="square" rtlCol="0">
            <a:spAutoFit/>
          </a:bodyPr>
          <a:lstStyle/>
          <a:p>
            <a:pPr algn="ctr"/>
            <a:r>
              <a:rPr lang="en-CA" sz="2800" b="1" dirty="0" smtClean="0">
                <a:solidFill>
                  <a:srgbClr val="FF0000"/>
                </a:solidFill>
                <a:latin typeface="Calibri" pitchFamily="34" charset="0"/>
              </a:rPr>
              <a:t>3. propitiation, atonement, God’s wrath </a:t>
            </a:r>
            <a:r>
              <a:rPr lang="en-US" sz="2800" b="1" dirty="0" smtClean="0">
                <a:solidFill>
                  <a:srgbClr val="FF0000"/>
                </a:solidFill>
                <a:latin typeface="Calibri" pitchFamily="34" charset="0"/>
              </a:rPr>
              <a:t>turned away</a:t>
            </a:r>
            <a:endParaRPr lang="en-CA" sz="2800" dirty="0">
              <a:solidFill>
                <a:srgbClr val="FF0000"/>
              </a:solidFill>
              <a:latin typeface="Calibri" pitchFamily="34" charset="0"/>
            </a:endParaRPr>
          </a:p>
        </p:txBody>
      </p:sp>
      <p:sp>
        <p:nvSpPr>
          <p:cNvPr id="56" name="Right Arrow 55"/>
          <p:cNvSpPr/>
          <p:nvPr/>
        </p:nvSpPr>
        <p:spPr>
          <a:xfrm>
            <a:off x="1359064" y="2636912"/>
            <a:ext cx="548640" cy="27432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TextBox 56"/>
          <p:cNvSpPr txBox="1"/>
          <p:nvPr/>
        </p:nvSpPr>
        <p:spPr>
          <a:xfrm>
            <a:off x="180256" y="908720"/>
            <a:ext cx="1295400"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under God’s wrath</a:t>
            </a:r>
            <a:endParaRPr lang="en-CA" sz="2400" b="1" dirty="0">
              <a:solidFill>
                <a:schemeClr val="bg1"/>
              </a:solidFill>
              <a:latin typeface="Calibri" pitchFamily="34" charset="0"/>
              <a:cs typeface="Calibri" pitchFamily="34" charset="0"/>
            </a:endParaRPr>
          </a:p>
        </p:txBody>
      </p:sp>
      <p:sp>
        <p:nvSpPr>
          <p:cNvPr id="58" name="Rectangle 57"/>
          <p:cNvSpPr/>
          <p:nvPr/>
        </p:nvSpPr>
        <p:spPr>
          <a:xfrm>
            <a:off x="3635896" y="1772816"/>
            <a:ext cx="45720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0" name="Rectangle 59"/>
          <p:cNvSpPr/>
          <p:nvPr/>
        </p:nvSpPr>
        <p:spPr>
          <a:xfrm>
            <a:off x="3059832" y="2132856"/>
            <a:ext cx="15544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9" name="TextBox 58"/>
          <p:cNvSpPr txBox="1"/>
          <p:nvPr/>
        </p:nvSpPr>
        <p:spPr>
          <a:xfrm>
            <a:off x="3077344" y="2052137"/>
            <a:ext cx="1566664" cy="584775"/>
          </a:xfrm>
          <a:prstGeom prst="rect">
            <a:avLst/>
          </a:prstGeom>
          <a:noFill/>
          <a:ln>
            <a:noFill/>
          </a:ln>
        </p:spPr>
        <p:txBody>
          <a:bodyPr wrap="square" rtlCol="0">
            <a:spAutoFit/>
          </a:bodyPr>
          <a:lstStyle/>
          <a:p>
            <a:pPr algn="ctr"/>
            <a:r>
              <a:rPr lang="en-CA" sz="3200" b="1" dirty="0" smtClean="0"/>
              <a:t>Christ</a:t>
            </a:r>
            <a:endParaRPr lang="en-US" sz="3200" b="1" dirty="0"/>
          </a:p>
        </p:txBody>
      </p:sp>
      <p:sp>
        <p:nvSpPr>
          <p:cNvPr id="61" name="TextBox 60"/>
          <p:cNvSpPr txBox="1"/>
          <p:nvPr/>
        </p:nvSpPr>
        <p:spPr>
          <a:xfrm>
            <a:off x="6709320" y="908720"/>
            <a:ext cx="2039144"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wrath </a:t>
            </a:r>
          </a:p>
          <a:p>
            <a:pPr algn="ctr">
              <a:lnSpc>
                <a:spcPts val="2400"/>
              </a:lnSpc>
            </a:pPr>
            <a:r>
              <a:rPr lang="en-CA" sz="2400" b="1" dirty="0" smtClean="0">
                <a:solidFill>
                  <a:schemeClr val="bg1"/>
                </a:solidFill>
                <a:latin typeface="Calibri" pitchFamily="34" charset="0"/>
                <a:cs typeface="Calibri" pitchFamily="34" charset="0"/>
              </a:rPr>
              <a:t>turned </a:t>
            </a:r>
          </a:p>
          <a:p>
            <a:pPr algn="ctr">
              <a:lnSpc>
                <a:spcPts val="2400"/>
              </a:lnSpc>
            </a:pPr>
            <a:r>
              <a:rPr lang="en-CA" sz="2400" b="1" dirty="0" smtClean="0">
                <a:solidFill>
                  <a:schemeClr val="bg1"/>
                </a:solidFill>
                <a:latin typeface="Calibri" pitchFamily="34" charset="0"/>
                <a:cs typeface="Calibri" pitchFamily="34" charset="0"/>
              </a:rPr>
              <a:t>away</a:t>
            </a:r>
            <a:endParaRPr lang="en-CA" sz="2400" b="1" dirty="0">
              <a:solidFill>
                <a:schemeClr val="bg1"/>
              </a:solidFill>
              <a:latin typeface="Calibri" pitchFamily="34" charset="0"/>
              <a:cs typeface="Calibri" pitchFamily="34" charset="0"/>
            </a:endParaRPr>
          </a:p>
        </p:txBody>
      </p:sp>
      <p:sp>
        <p:nvSpPr>
          <p:cNvPr id="62" name="TextBox 61"/>
          <p:cNvSpPr txBox="1"/>
          <p:nvPr/>
        </p:nvSpPr>
        <p:spPr>
          <a:xfrm>
            <a:off x="2483768" y="4190891"/>
            <a:ext cx="2736304" cy="246221"/>
          </a:xfrm>
          <a:prstGeom prst="rect">
            <a:avLst/>
          </a:prstGeom>
          <a:noFill/>
        </p:spPr>
        <p:txBody>
          <a:bodyPr wrap="square" rtlCol="0">
            <a:spAutoFit/>
          </a:bodyPr>
          <a:lstStyle/>
          <a:p>
            <a:pPr algn="ctr"/>
            <a:r>
              <a:rPr lang="en-CA" sz="1000" dirty="0" smtClean="0">
                <a:solidFill>
                  <a:schemeClr val="bg1">
                    <a:lumMod val="50000"/>
                  </a:schemeClr>
                </a:solidFill>
              </a:rPr>
              <a:t>jewishvirtuallibrary.org</a:t>
            </a:r>
            <a:endParaRPr lang="en-CA" sz="1000" dirty="0">
              <a:solidFill>
                <a:schemeClr val="bg1">
                  <a:lumMod val="50000"/>
                </a:schemeClr>
              </a:solidFill>
            </a:endParaRPr>
          </a:p>
        </p:txBody>
      </p:sp>
      <p:sp>
        <p:nvSpPr>
          <p:cNvPr id="63" name="Right Arrow 62"/>
          <p:cNvSpPr/>
          <p:nvPr/>
        </p:nvSpPr>
        <p:spPr>
          <a:xfrm>
            <a:off x="5940152" y="2636912"/>
            <a:ext cx="548640" cy="2743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Rectangle 65"/>
          <p:cNvSpPr/>
          <p:nvPr/>
        </p:nvSpPr>
        <p:spPr>
          <a:xfrm>
            <a:off x="6744936" y="3606115"/>
            <a:ext cx="1961820"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latin typeface="Calibri" pitchFamily="34" charset="0"/>
                <a:cs typeface="Calibri" pitchFamily="34" charset="0"/>
              </a:rPr>
              <a:t>a</a:t>
            </a:r>
            <a:r>
              <a:rPr lang="en-US" sz="2400" b="1" cap="none" spc="0" dirty="0" smtClean="0">
                <a:ln w="50800"/>
                <a:solidFill>
                  <a:schemeClr val="bg1">
                    <a:shade val="50000"/>
                  </a:schemeClr>
                </a:solidFill>
                <a:effectLst/>
                <a:latin typeface="Calibri" pitchFamily="34" charset="0"/>
                <a:cs typeface="Calibri" pitchFamily="34" charset="0"/>
              </a:rPr>
              <a:t>t-one-</a:t>
            </a:r>
            <a:r>
              <a:rPr lang="en-US" sz="2400" b="1" cap="none" spc="0" dirty="0" err="1" smtClean="0">
                <a:ln w="50800"/>
                <a:solidFill>
                  <a:schemeClr val="bg1">
                    <a:shade val="50000"/>
                  </a:schemeClr>
                </a:solidFill>
                <a:effectLst/>
                <a:latin typeface="Calibri" pitchFamily="34" charset="0"/>
                <a:cs typeface="Calibri" pitchFamily="34" charset="0"/>
              </a:rPr>
              <a:t>ment</a:t>
            </a:r>
            <a:endParaRPr lang="en-US" sz="2400" b="1" cap="none" spc="0" dirty="0" smtClean="0">
              <a:ln w="50800"/>
              <a:solidFill>
                <a:schemeClr val="bg1">
                  <a:shade val="50000"/>
                </a:schemeClr>
              </a:solidFill>
              <a:effectLst/>
              <a:latin typeface="Calibri" pitchFamily="34" charset="0"/>
              <a:cs typeface="Calibri" pitchFamily="34" charset="0"/>
            </a:endParaRPr>
          </a:p>
          <a:p>
            <a:pPr algn="ctr"/>
            <a:r>
              <a:rPr lang="en-US" sz="2400" b="1" cap="none" spc="0" dirty="0" smtClean="0">
                <a:ln w="50800"/>
                <a:solidFill>
                  <a:schemeClr val="bg1">
                    <a:shade val="50000"/>
                  </a:schemeClr>
                </a:solidFill>
                <a:effectLst/>
                <a:latin typeface="Calibri" pitchFamily="34" charset="0"/>
                <a:cs typeface="Calibri" pitchFamily="34" charset="0"/>
              </a:rPr>
              <a:t> with the Lord</a:t>
            </a:r>
            <a:endParaRPr lang="en-US" sz="2400" b="1" cap="none" spc="0" dirty="0">
              <a:ln w="50800" cap="rnd"/>
              <a:solidFill>
                <a:schemeClr val="bg1">
                  <a:shade val="50000"/>
                </a:schemeClr>
              </a:solidFill>
              <a:effectLst/>
              <a:latin typeface="Calibri" pitchFamily="34" charset="0"/>
              <a:cs typeface="Calibri" pitchFamily="34" charset="0"/>
            </a:endParaRPr>
          </a:p>
        </p:txBody>
      </p:sp>
      <p:sp>
        <p:nvSpPr>
          <p:cNvPr id="29" name="TextBox 28"/>
          <p:cNvSpPr txBox="1"/>
          <p:nvPr/>
        </p:nvSpPr>
        <p:spPr>
          <a:xfrm>
            <a:off x="72008" y="6453336"/>
            <a:ext cx="323528" cy="369332"/>
          </a:xfrm>
          <a:prstGeom prst="rect">
            <a:avLst/>
          </a:prstGeom>
          <a:noFill/>
        </p:spPr>
        <p:txBody>
          <a:bodyPr wrap="square" rtlCol="0">
            <a:spAutoFit/>
          </a:bodyPr>
          <a:lstStyle/>
          <a:p>
            <a:r>
              <a:rPr lang="en-CA" dirty="0" smtClean="0"/>
              <a:t>3</a:t>
            </a:r>
            <a:endParaRPr lang="en-CA" dirty="0"/>
          </a:p>
        </p:txBody>
      </p:sp>
      <p:pic>
        <p:nvPicPr>
          <p:cNvPr id="31" name="Picture 30" descr="egyptian.gif"/>
          <p:cNvPicPr>
            <a:picLocks noChangeAspect="1"/>
          </p:cNvPicPr>
          <p:nvPr/>
        </p:nvPicPr>
        <p:blipFill>
          <a:blip r:embed="rId3" cstate="print"/>
          <a:stretch>
            <a:fillRect/>
          </a:stretch>
        </p:blipFill>
        <p:spPr>
          <a:xfrm>
            <a:off x="6948264" y="1847096"/>
            <a:ext cx="1689817" cy="1005840"/>
          </a:xfrm>
          <a:prstGeom prst="rect">
            <a:avLst/>
          </a:prstGeom>
        </p:spPr>
      </p:pic>
      <p:pic>
        <p:nvPicPr>
          <p:cNvPr id="32" name="Picture 31" descr="egyptian.gif"/>
          <p:cNvPicPr>
            <a:picLocks noChangeAspect="1"/>
          </p:cNvPicPr>
          <p:nvPr/>
        </p:nvPicPr>
        <p:blipFill>
          <a:blip r:embed="rId3" cstate="print"/>
          <a:stretch>
            <a:fillRect/>
          </a:stretch>
        </p:blipFill>
        <p:spPr>
          <a:xfrm rot="7200000">
            <a:off x="7359270" y="2667200"/>
            <a:ext cx="1689816" cy="1005840"/>
          </a:xfrm>
          <a:prstGeom prst="rect">
            <a:avLst/>
          </a:prstGeom>
        </p:spPr>
      </p:pic>
      <p:pic>
        <p:nvPicPr>
          <p:cNvPr id="34" name="Picture 33" descr="egyptian.gif"/>
          <p:cNvPicPr>
            <a:picLocks noChangeAspect="1"/>
          </p:cNvPicPr>
          <p:nvPr/>
        </p:nvPicPr>
        <p:blipFill>
          <a:blip r:embed="rId3" cstate="print"/>
          <a:stretch>
            <a:fillRect/>
          </a:stretch>
        </p:blipFill>
        <p:spPr>
          <a:xfrm rot="14400000" flipH="1">
            <a:off x="6434188" y="2669594"/>
            <a:ext cx="1689812" cy="1005840"/>
          </a:xfrm>
          <a:prstGeom prst="rect">
            <a:avLst/>
          </a:prstGeom>
        </p:spPr>
      </p:pic>
      <p:pic>
        <p:nvPicPr>
          <p:cNvPr id="30" name="Picture 29" descr="www.fg-a.com valentine 2-jumping-heart.gif"/>
          <p:cNvPicPr>
            <a:picLocks noChangeAspect="1"/>
          </p:cNvPicPr>
          <p:nvPr/>
        </p:nvPicPr>
        <p:blipFill>
          <a:blip r:embed="rId4" cstate="print"/>
          <a:stretch>
            <a:fillRect/>
          </a:stretch>
        </p:blipFill>
        <p:spPr>
          <a:xfrm>
            <a:off x="7173416" y="2095500"/>
            <a:ext cx="1143000" cy="1333500"/>
          </a:xfrm>
          <a:prstGeom prst="rect">
            <a:avLst/>
          </a:prstGeom>
        </p:spPr>
      </p:pic>
      <p:sp>
        <p:nvSpPr>
          <p:cNvPr id="36" name="TextBox 35"/>
          <p:cNvSpPr txBox="1"/>
          <p:nvPr/>
        </p:nvSpPr>
        <p:spPr>
          <a:xfrm rot="5400000">
            <a:off x="7864333" y="2688885"/>
            <a:ext cx="2088232" cy="400110"/>
          </a:xfrm>
          <a:prstGeom prst="rect">
            <a:avLst/>
          </a:prstGeom>
          <a:noFill/>
        </p:spPr>
        <p:txBody>
          <a:bodyPr wrap="square" rtlCol="0">
            <a:spAutoFit/>
          </a:bodyPr>
          <a:lstStyle/>
          <a:p>
            <a:pPr algn="ctr"/>
            <a:r>
              <a:rPr lang="en-CA" sz="1000" dirty="0" smtClean="0"/>
              <a:t>Egyptian smiley © sherv.net</a:t>
            </a:r>
          </a:p>
          <a:p>
            <a:r>
              <a:rPr lang="en-CA" sz="1000" dirty="0" smtClean="0"/>
              <a:t>Jumping heart © www.fg-a.com</a:t>
            </a:r>
            <a:endParaRPr lang="en-C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18048"/>
            <a:ext cx="8712968" cy="1143000"/>
          </a:xfrm>
        </p:spPr>
        <p:txBody>
          <a:bodyPr/>
          <a:lstStyle/>
          <a:p>
            <a:r>
              <a:rPr lang="en-CA" sz="2800" b="1" dirty="0" smtClean="0">
                <a:solidFill>
                  <a:schemeClr val="tx1"/>
                </a:solidFill>
                <a:latin typeface="Calibri" pitchFamily="34" charset="0"/>
                <a:cs typeface="Calibri" pitchFamily="34" charset="0"/>
              </a:rPr>
              <a:t>Thank you, Lord, for the two ways you are just to justify guilty sinners who deserve your just judgment.</a:t>
            </a:r>
            <a:br>
              <a:rPr lang="en-CA" sz="2800" b="1" dirty="0" smtClean="0">
                <a:solidFill>
                  <a:schemeClr val="tx1"/>
                </a:solidFill>
                <a:latin typeface="Calibri" pitchFamily="34" charset="0"/>
                <a:cs typeface="Calibri" pitchFamily="34" charset="0"/>
              </a:rPr>
            </a:br>
            <a:r>
              <a:rPr lang="en-CA" sz="1600" b="1" dirty="0" smtClean="0">
                <a:solidFill>
                  <a:schemeClr val="bg1"/>
                </a:solidFill>
                <a:latin typeface="Calibri" pitchFamily="34" charset="0"/>
                <a:cs typeface="Calibri" pitchFamily="34" charset="0"/>
              </a:rPr>
              <a:t/>
            </a:r>
            <a:br>
              <a:rPr lang="en-CA" sz="1600" b="1" dirty="0" smtClean="0">
                <a:solidFill>
                  <a:schemeClr val="bg1"/>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1.  Thank you for your infinitely righteous Son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being your truly just sacrifice of atonement / propitiation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so you justly count our sins as fully punished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in Christ our substitute punishment. </a:t>
            </a:r>
            <a:r>
              <a:rPr lang="en-CA" sz="2800" b="1" baseline="30000" dirty="0" smtClean="0">
                <a:solidFill>
                  <a:srgbClr val="FFC000"/>
                </a:solidFill>
                <a:latin typeface="Calibri" pitchFamily="34" charset="0"/>
                <a:cs typeface="Calibri" pitchFamily="34" charset="0"/>
                <a:hlinkClick r:id="rId2" action="ppaction://hlinksldjump"/>
              </a:rPr>
              <a:t>1</a:t>
            </a:r>
            <a:r>
              <a:rPr lang="en-CA" sz="2800" b="1" dirty="0" smtClean="0">
                <a:solidFill>
                  <a:srgbClr val="00FF00"/>
                </a:solidFill>
                <a:latin typeface="Calibri" pitchFamily="34" charset="0"/>
                <a:cs typeface="Calibri" pitchFamily="34" charset="0"/>
              </a:rPr>
              <a:t/>
            </a:r>
            <a:br>
              <a:rPr lang="en-CA" sz="2800" b="1" dirty="0" smtClean="0">
                <a:solidFill>
                  <a:srgbClr val="00FF00"/>
                </a:solidFill>
                <a:latin typeface="Calibri" pitchFamily="34" charset="0"/>
                <a:cs typeface="Calibri" pitchFamily="34" charset="0"/>
              </a:rPr>
            </a:br>
            <a:r>
              <a:rPr lang="en-CA" sz="1600" b="1" dirty="0" smtClean="0">
                <a:solidFill>
                  <a:srgbClr val="00FF00"/>
                </a:solidFill>
                <a:latin typeface="Calibri" pitchFamily="34" charset="0"/>
                <a:cs typeface="Calibri" pitchFamily="34" charset="0"/>
              </a:rPr>
              <a:t/>
            </a:r>
            <a:br>
              <a:rPr lang="en-CA" sz="16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2.  Thank you for your infinitely righteous Son </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obeying all your commands in the law on our behalf</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so you justly count us as fully righteous </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in Christ our substitute righteousness. </a:t>
            </a:r>
            <a:r>
              <a:rPr lang="en-CA" sz="2800" b="1" baseline="30000" dirty="0" smtClean="0">
                <a:solidFill>
                  <a:srgbClr val="00FF00"/>
                </a:solidFill>
                <a:latin typeface="Calibri" pitchFamily="34" charset="0"/>
                <a:cs typeface="Calibri" pitchFamily="34" charset="0"/>
                <a:hlinkClick r:id="rId2" action="ppaction://hlinksldjump"/>
              </a:rPr>
              <a:t>1</a:t>
            </a:r>
            <a:r>
              <a:rPr lang="en-CA" sz="2800" b="1" baseline="30000" dirty="0" smtClean="0">
                <a:solidFill>
                  <a:srgbClr val="00FF00"/>
                </a:solidFill>
                <a:latin typeface="Calibri" pitchFamily="34" charset="0"/>
                <a:cs typeface="Calibri" pitchFamily="34" charset="0"/>
              </a:rPr>
              <a:t/>
            </a:r>
            <a:br>
              <a:rPr lang="en-CA" sz="2800" b="1" baseline="30000" dirty="0" smtClean="0">
                <a:solidFill>
                  <a:srgbClr val="00FF00"/>
                </a:solidFill>
                <a:latin typeface="Calibri" pitchFamily="34" charset="0"/>
                <a:cs typeface="Calibri" pitchFamily="34" charset="0"/>
              </a:rPr>
            </a:br>
            <a:r>
              <a:rPr lang="en-CA" sz="1600" b="1" dirty="0" smtClean="0">
                <a:solidFill>
                  <a:srgbClr val="00FF00"/>
                </a:solidFill>
                <a:latin typeface="Calibri" pitchFamily="34" charset="0"/>
                <a:cs typeface="Calibri" pitchFamily="34" charset="0"/>
              </a:rPr>
              <a:t/>
            </a:r>
            <a:br>
              <a:rPr lang="en-CA" sz="16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You are just and the justifier of those who trust Jesus</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as their wrath-bearer and righteousness-provider! </a:t>
            </a:r>
            <a:r>
              <a:rPr lang="en-CA" sz="2800" b="1" baseline="30000" dirty="0" smtClean="0">
                <a:solidFill>
                  <a:srgbClr val="00FF00"/>
                </a:solidFill>
                <a:latin typeface="Calibri" pitchFamily="34" charset="0"/>
                <a:cs typeface="Calibri" pitchFamily="34" charset="0"/>
                <a:hlinkClick r:id="rId2" action="ppaction://hlinksldjump"/>
              </a:rPr>
              <a:t>1</a:t>
            </a:r>
            <a:endParaRPr lang="en-CA" sz="2800" b="1" baseline="30000" dirty="0">
              <a:solidFill>
                <a:srgbClr val="00FF00"/>
              </a:solidFill>
              <a:latin typeface="Calibri" pitchFamily="34" charset="0"/>
              <a:cs typeface="Calibri" pitchFamily="34" charset="0"/>
            </a:endParaRPr>
          </a:p>
        </p:txBody>
      </p:sp>
      <p:sp>
        <p:nvSpPr>
          <p:cNvPr id="3" name="TextBox 2"/>
          <p:cNvSpPr txBox="1"/>
          <p:nvPr/>
        </p:nvSpPr>
        <p:spPr>
          <a:xfrm>
            <a:off x="72008" y="6453336"/>
            <a:ext cx="323528" cy="369332"/>
          </a:xfrm>
          <a:prstGeom prst="rect">
            <a:avLst/>
          </a:prstGeom>
          <a:noFill/>
        </p:spPr>
        <p:txBody>
          <a:bodyPr wrap="square" rtlCol="0">
            <a:spAutoFit/>
          </a:bodyPr>
          <a:lstStyle/>
          <a:p>
            <a:r>
              <a:rPr lang="en-CA" dirty="0" smtClean="0"/>
              <a:t>3</a:t>
            </a:r>
            <a:endParaRPr lang="en-C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024" y="3294112"/>
            <a:ext cx="8820472" cy="2007096"/>
          </a:xfrm>
        </p:spPr>
        <p:txBody>
          <a:bodyPr/>
          <a:lstStyle/>
          <a:p>
            <a:r>
              <a:rPr lang="en-CA" sz="2800" b="1" dirty="0" smtClean="0">
                <a:solidFill>
                  <a:schemeClr val="tx1"/>
                </a:solidFill>
                <a:latin typeface="Calibri" pitchFamily="34" charset="0"/>
                <a:cs typeface="Calibri" pitchFamily="34" charset="0"/>
              </a:rPr>
              <a:t>Thank you that your justification, redemption and atonement in Christ shows your righteousness and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fully solves the greatest dilemma of every human being!</a:t>
            </a:r>
            <a:br>
              <a:rPr lang="en-CA" sz="2800" b="1" dirty="0" smtClean="0">
                <a:solidFill>
                  <a:schemeClr val="tx1"/>
                </a:solidFill>
                <a:latin typeface="Calibri" pitchFamily="34" charset="0"/>
                <a:cs typeface="Calibri" pitchFamily="34" charset="0"/>
              </a:rPr>
            </a:br>
            <a:r>
              <a:rPr lang="en-CA" sz="2000" b="1" dirty="0" smtClean="0">
                <a:solidFill>
                  <a:schemeClr val="tx1"/>
                </a:solidFill>
                <a:latin typeface="Calibri" pitchFamily="34" charset="0"/>
                <a:cs typeface="Calibri" pitchFamily="34" charset="0"/>
              </a:rPr>
              <a:t/>
            </a:r>
            <a:br>
              <a:rPr lang="en-CA" sz="2000" b="1" dirty="0" smtClean="0">
                <a:solidFill>
                  <a:schemeClr val="tx1"/>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“Because of your hard and impenitent heart </a:t>
            </a:r>
            <a:br>
              <a:rPr lang="en-CA" sz="2800" b="1" dirty="0" smtClean="0">
                <a:solidFill>
                  <a:srgbClr val="FFC000"/>
                </a:solidFill>
                <a:latin typeface="Calibri" pitchFamily="34" charset="0"/>
                <a:cs typeface="Calibri" pitchFamily="34" charset="0"/>
              </a:rPr>
            </a:br>
            <a:r>
              <a:rPr lang="en-CA" sz="2800" b="1" u="sng" dirty="0" smtClean="0">
                <a:solidFill>
                  <a:srgbClr val="FFC000"/>
                </a:solidFill>
                <a:latin typeface="Calibri" pitchFamily="34" charset="0"/>
                <a:cs typeface="Calibri" pitchFamily="34" charset="0"/>
              </a:rPr>
              <a:t>you are storing up wrath for yourself</a:t>
            </a:r>
            <a:r>
              <a:rPr lang="en-CA" sz="2800" b="1" dirty="0" smtClean="0">
                <a:solidFill>
                  <a:srgbClr val="FFC000"/>
                </a:solidFill>
                <a:latin typeface="Calibri" pitchFamily="34" charset="0"/>
                <a:cs typeface="Calibri" pitchFamily="34" charset="0"/>
              </a:rPr>
              <a:t>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on the day of wrath when</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 </a:t>
            </a:r>
            <a:r>
              <a:rPr lang="en-CA" sz="2800" b="1" u="sng" dirty="0" smtClean="0">
                <a:solidFill>
                  <a:srgbClr val="FFC000"/>
                </a:solidFill>
                <a:latin typeface="Calibri" pitchFamily="34" charset="0"/>
                <a:cs typeface="Calibri" pitchFamily="34" charset="0"/>
              </a:rPr>
              <a:t>God's righteous judgment will be revealed</a:t>
            </a:r>
            <a:r>
              <a:rPr lang="en-CA" sz="2800" b="1" dirty="0" smtClean="0">
                <a:solidFill>
                  <a:srgbClr val="FFC000"/>
                </a:solidFill>
                <a:latin typeface="Calibri" pitchFamily="34" charset="0"/>
                <a:cs typeface="Calibri" pitchFamily="34" charset="0"/>
              </a:rPr>
              <a:t>”  Rom 2:5</a:t>
            </a:r>
            <a:br>
              <a:rPr lang="en-CA" sz="2800" b="1" dirty="0" smtClean="0">
                <a:solidFill>
                  <a:srgbClr val="FFC000"/>
                </a:solidFill>
                <a:latin typeface="Calibri" pitchFamily="34" charset="0"/>
                <a:cs typeface="Calibri" pitchFamily="34" charset="0"/>
              </a:rPr>
            </a:br>
            <a:r>
              <a:rPr lang="en-CA" sz="2000" b="1" dirty="0" smtClean="0">
                <a:latin typeface="Calibri" pitchFamily="34" charset="0"/>
                <a:cs typeface="Calibri" pitchFamily="34" charset="0"/>
              </a:rPr>
              <a:t/>
            </a:r>
            <a:br>
              <a:rPr lang="en-CA" sz="2000" b="1" dirty="0" smtClean="0">
                <a:latin typeface="Calibri" pitchFamily="34" charset="0"/>
                <a:cs typeface="Calibri" pitchFamily="34" charset="0"/>
              </a:rPr>
            </a:br>
            <a:r>
              <a:rPr lang="en-CA" sz="2800" b="1" dirty="0" smtClean="0">
                <a:solidFill>
                  <a:srgbClr val="FFFF00"/>
                </a:solidFill>
                <a:latin typeface="Calibri" pitchFamily="34" charset="0"/>
                <a:cs typeface="Calibri" pitchFamily="34" charset="0"/>
              </a:rPr>
              <a:t>“Both Jews and Greeks, are under sin, </a:t>
            </a:r>
            <a:br>
              <a:rPr lang="en-CA" sz="2800" b="1" dirty="0" smtClean="0">
                <a:solidFill>
                  <a:srgbClr val="FFFF00"/>
                </a:solidFill>
                <a:latin typeface="Calibri" pitchFamily="34" charset="0"/>
                <a:cs typeface="Calibri" pitchFamily="34" charset="0"/>
              </a:rPr>
            </a:br>
            <a:r>
              <a:rPr lang="en-CA" sz="2800" b="1" dirty="0" smtClean="0">
                <a:solidFill>
                  <a:srgbClr val="FFFF00"/>
                </a:solidFill>
                <a:latin typeface="Calibri" pitchFamily="34" charset="0"/>
                <a:cs typeface="Calibri" pitchFamily="34" charset="0"/>
              </a:rPr>
              <a:t>as it is written: “</a:t>
            </a:r>
            <a:r>
              <a:rPr lang="en-CA" sz="2800" b="1" u="sng" dirty="0" smtClean="0">
                <a:solidFill>
                  <a:srgbClr val="FFFF00"/>
                </a:solidFill>
                <a:latin typeface="Calibri" pitchFamily="34" charset="0"/>
                <a:cs typeface="Calibri" pitchFamily="34" charset="0"/>
              </a:rPr>
              <a:t>None is righteous</a:t>
            </a:r>
            <a:r>
              <a:rPr lang="en-CA" sz="2800" b="1" dirty="0" smtClean="0">
                <a:solidFill>
                  <a:srgbClr val="FFFF00"/>
                </a:solidFill>
                <a:latin typeface="Calibri" pitchFamily="34" charset="0"/>
                <a:cs typeface="Calibri" pitchFamily="34" charset="0"/>
              </a:rPr>
              <a:t>, no, not one”” </a:t>
            </a:r>
            <a:br>
              <a:rPr lang="en-CA" sz="2800" b="1" dirty="0" smtClean="0">
                <a:solidFill>
                  <a:srgbClr val="FFFF00"/>
                </a:solidFill>
                <a:latin typeface="Calibri" pitchFamily="34" charset="0"/>
                <a:cs typeface="Calibri" pitchFamily="34" charset="0"/>
              </a:rPr>
            </a:br>
            <a:r>
              <a:rPr lang="en-CA" sz="2800" b="1" dirty="0" smtClean="0">
                <a:solidFill>
                  <a:srgbClr val="FFFF00"/>
                </a:solidFill>
                <a:latin typeface="Calibri" pitchFamily="34" charset="0"/>
                <a:cs typeface="Calibri" pitchFamily="34" charset="0"/>
              </a:rPr>
              <a:t>Rom 3:9-10</a:t>
            </a:r>
            <a:br>
              <a:rPr lang="en-CA" sz="2800" b="1" dirty="0" smtClean="0">
                <a:solidFill>
                  <a:srgbClr val="FFFF00"/>
                </a:solidFill>
                <a:latin typeface="Calibri" pitchFamily="34" charset="0"/>
                <a:cs typeface="Calibri" pitchFamily="34" charset="0"/>
              </a:rPr>
            </a:br>
            <a:r>
              <a:rPr lang="en-CA" sz="2000" b="1" dirty="0" smtClean="0">
                <a:solidFill>
                  <a:srgbClr val="FFFF00"/>
                </a:solidFill>
                <a:latin typeface="Calibri" pitchFamily="34" charset="0"/>
                <a:cs typeface="Calibri" pitchFamily="34" charset="0"/>
              </a:rPr>
              <a:t/>
            </a:r>
            <a:br>
              <a:rPr lang="en-CA" sz="2000" b="1" dirty="0" smtClean="0">
                <a:solidFill>
                  <a:srgbClr val="FFFF00"/>
                </a:solidFill>
                <a:latin typeface="Calibri" pitchFamily="34" charset="0"/>
                <a:cs typeface="Calibri" pitchFamily="34" charset="0"/>
              </a:rPr>
            </a:br>
            <a:r>
              <a:rPr lang="en-CA" sz="2800" dirty="0" smtClean="0">
                <a:solidFill>
                  <a:srgbClr val="00FF00"/>
                </a:solidFill>
                <a:latin typeface="Calibri" pitchFamily="34" charset="0"/>
                <a:cs typeface="Calibri" pitchFamily="34" charset="0"/>
              </a:rPr>
              <a:t>“</a:t>
            </a:r>
            <a:r>
              <a:rPr lang="en-CA" sz="2800" b="1" dirty="0" smtClean="0">
                <a:solidFill>
                  <a:srgbClr val="00FF00"/>
                </a:solidFill>
                <a:latin typeface="Calibri" pitchFamily="34" charset="0"/>
                <a:cs typeface="Calibri" pitchFamily="34" charset="0"/>
              </a:rPr>
              <a:t>For </a:t>
            </a:r>
            <a:r>
              <a:rPr lang="en-CA" sz="2800" b="1" u="sng" dirty="0" smtClean="0">
                <a:solidFill>
                  <a:srgbClr val="00FF00"/>
                </a:solidFill>
                <a:latin typeface="Calibri" pitchFamily="34" charset="0"/>
                <a:cs typeface="Calibri" pitchFamily="34" charset="0"/>
              </a:rPr>
              <a:t>by works of the law no human being </a:t>
            </a:r>
            <a:br>
              <a:rPr lang="en-CA" sz="2800" b="1" u="sng" dirty="0" smtClean="0">
                <a:solidFill>
                  <a:srgbClr val="00FF00"/>
                </a:solidFill>
                <a:latin typeface="Calibri" pitchFamily="34" charset="0"/>
                <a:cs typeface="Calibri" pitchFamily="34" charset="0"/>
              </a:rPr>
            </a:br>
            <a:r>
              <a:rPr lang="en-CA" sz="2800" b="1" u="sng" dirty="0" smtClean="0">
                <a:solidFill>
                  <a:srgbClr val="00FF00"/>
                </a:solidFill>
                <a:latin typeface="Calibri" pitchFamily="34" charset="0"/>
                <a:cs typeface="Calibri" pitchFamily="34" charset="0"/>
              </a:rPr>
              <a:t>will be justified in his sight</a:t>
            </a:r>
            <a:r>
              <a:rPr lang="en-CA" sz="2800" b="1" dirty="0" smtClean="0">
                <a:solidFill>
                  <a:srgbClr val="00FF00"/>
                </a:solidFill>
                <a:latin typeface="Calibri" pitchFamily="34" charset="0"/>
                <a:cs typeface="Calibri" pitchFamily="34" charset="0"/>
              </a:rPr>
              <a:t>, since through the law </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comes knowledge of sin”  Rom 3:20</a:t>
            </a:r>
            <a:r>
              <a:rPr lang="en-CA" sz="2800" b="1" dirty="0" smtClean="0">
                <a:solidFill>
                  <a:schemeClr val="tx1"/>
                </a:solidFill>
                <a:latin typeface="Calibri" pitchFamily="34" charset="0"/>
                <a:cs typeface="Calibri" pitchFamily="34" charset="0"/>
              </a:rPr>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
            </a:r>
            <a:br>
              <a:rPr lang="en-CA" sz="2800" b="1" dirty="0" smtClean="0">
                <a:solidFill>
                  <a:schemeClr val="tx1"/>
                </a:solidFill>
                <a:latin typeface="Calibri" pitchFamily="34" charset="0"/>
                <a:cs typeface="Calibri" pitchFamily="34" charset="0"/>
              </a:rPr>
            </a:br>
            <a:r>
              <a:rPr lang="en-CA" sz="2800" b="1" dirty="0" smtClean="0">
                <a:latin typeface="+mn-lt"/>
              </a:rPr>
              <a:t/>
            </a:r>
            <a:br>
              <a:rPr lang="en-CA" sz="2800" b="1" dirty="0" smtClean="0">
                <a:latin typeface="+mn-lt"/>
              </a:rPr>
            </a:br>
            <a:r>
              <a:rPr lang="en-CA" sz="3200" dirty="0" smtClean="0"/>
              <a:t/>
            </a:r>
            <a:br>
              <a:rPr lang="en-CA" sz="3200" dirty="0" smtClean="0"/>
            </a:br>
            <a:endParaRPr lang="en-CA" sz="3200" dirty="0"/>
          </a:p>
        </p:txBody>
      </p:sp>
      <p:sp>
        <p:nvSpPr>
          <p:cNvPr id="3" name="TextBox 2"/>
          <p:cNvSpPr txBox="1"/>
          <p:nvPr/>
        </p:nvSpPr>
        <p:spPr>
          <a:xfrm>
            <a:off x="72008" y="6453336"/>
            <a:ext cx="323528" cy="369332"/>
          </a:xfrm>
          <a:prstGeom prst="rect">
            <a:avLst/>
          </a:prstGeom>
          <a:noFill/>
        </p:spPr>
        <p:txBody>
          <a:bodyPr wrap="square" rtlCol="0">
            <a:spAutoFit/>
          </a:bodyPr>
          <a:lstStyle/>
          <a:p>
            <a:r>
              <a:rPr lang="en-CA" dirty="0" smtClean="0"/>
              <a:t>3</a:t>
            </a:r>
            <a:endParaRPr lang="en-C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6" name="Heart 25"/>
          <p:cNvSpPr/>
          <p:nvPr/>
        </p:nvSpPr>
        <p:spPr>
          <a:xfrm>
            <a:off x="4860031" y="44624"/>
            <a:ext cx="3960441" cy="2952328"/>
          </a:xfrm>
          <a:prstGeom prst="heart">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 name="Heart 2"/>
          <p:cNvSpPr/>
          <p:nvPr/>
        </p:nvSpPr>
        <p:spPr>
          <a:xfrm>
            <a:off x="251520" y="2132856"/>
            <a:ext cx="4032448" cy="2952328"/>
          </a:xfrm>
          <a:prstGeom prst="hear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 name="Freeform 3"/>
          <p:cNvSpPr/>
          <p:nvPr/>
        </p:nvSpPr>
        <p:spPr>
          <a:xfrm rot="10800000">
            <a:off x="649586" y="2860105"/>
            <a:ext cx="754062" cy="496887"/>
          </a:xfrm>
          <a:custGeom>
            <a:avLst/>
            <a:gdLst>
              <a:gd name="connsiteX0" fmla="*/ 296883 w 754812"/>
              <a:gd name="connsiteY0" fmla="*/ 82380 h 495899"/>
              <a:gd name="connsiteX1" fmla="*/ 296883 w 754812"/>
              <a:gd name="connsiteY1" fmla="*/ 82380 h 495899"/>
              <a:gd name="connsiteX2" fmla="*/ 172192 w 754812"/>
              <a:gd name="connsiteY2" fmla="*/ 110090 h 495899"/>
              <a:gd name="connsiteX3" fmla="*/ 130628 w 754812"/>
              <a:gd name="connsiteY3" fmla="*/ 123944 h 495899"/>
              <a:gd name="connsiteX4" fmla="*/ 102919 w 754812"/>
              <a:gd name="connsiteY4" fmla="*/ 165508 h 495899"/>
              <a:gd name="connsiteX5" fmla="*/ 61356 w 754812"/>
              <a:gd name="connsiteY5" fmla="*/ 207071 h 495899"/>
              <a:gd name="connsiteX6" fmla="*/ 19792 w 754812"/>
              <a:gd name="connsiteY6" fmla="*/ 290199 h 495899"/>
              <a:gd name="connsiteX7" fmla="*/ 61356 w 754812"/>
              <a:gd name="connsiteY7" fmla="*/ 304053 h 495899"/>
              <a:gd name="connsiteX8" fmla="*/ 130628 w 754812"/>
              <a:gd name="connsiteY8" fmla="*/ 373326 h 495899"/>
              <a:gd name="connsiteX9" fmla="*/ 241465 w 754812"/>
              <a:gd name="connsiteY9" fmla="*/ 428744 h 495899"/>
              <a:gd name="connsiteX10" fmla="*/ 380010 w 754812"/>
              <a:gd name="connsiteY10" fmla="*/ 470308 h 495899"/>
              <a:gd name="connsiteX11" fmla="*/ 546265 w 754812"/>
              <a:gd name="connsiteY11" fmla="*/ 442599 h 495899"/>
              <a:gd name="connsiteX12" fmla="*/ 532410 w 754812"/>
              <a:gd name="connsiteY12" fmla="*/ 401035 h 495899"/>
              <a:gd name="connsiteX13" fmla="*/ 449283 w 754812"/>
              <a:gd name="connsiteY13" fmla="*/ 359471 h 495899"/>
              <a:gd name="connsiteX14" fmla="*/ 421574 w 754812"/>
              <a:gd name="connsiteY14" fmla="*/ 317908 h 495899"/>
              <a:gd name="connsiteX15" fmla="*/ 380010 w 754812"/>
              <a:gd name="connsiteY15" fmla="*/ 304053 h 495899"/>
              <a:gd name="connsiteX16" fmla="*/ 463138 w 754812"/>
              <a:gd name="connsiteY16" fmla="*/ 262490 h 495899"/>
              <a:gd name="connsiteX17" fmla="*/ 490847 w 754812"/>
              <a:gd name="connsiteY17" fmla="*/ 234780 h 495899"/>
              <a:gd name="connsiteX18" fmla="*/ 670956 w 754812"/>
              <a:gd name="connsiteY18" fmla="*/ 262490 h 495899"/>
              <a:gd name="connsiteX19" fmla="*/ 712519 w 754812"/>
              <a:gd name="connsiteY19" fmla="*/ 248635 h 495899"/>
              <a:gd name="connsiteX20" fmla="*/ 726374 w 754812"/>
              <a:gd name="connsiteY20" fmla="*/ 151653 h 495899"/>
              <a:gd name="connsiteX21" fmla="*/ 643247 w 754812"/>
              <a:gd name="connsiteY21" fmla="*/ 96235 h 495899"/>
              <a:gd name="connsiteX22" fmla="*/ 601683 w 754812"/>
              <a:gd name="connsiteY22" fmla="*/ 54671 h 495899"/>
              <a:gd name="connsiteX23" fmla="*/ 518556 w 754812"/>
              <a:gd name="connsiteY23" fmla="*/ 26962 h 495899"/>
              <a:gd name="connsiteX24" fmla="*/ 476992 w 754812"/>
              <a:gd name="connsiteY24" fmla="*/ 13108 h 495899"/>
              <a:gd name="connsiteX25" fmla="*/ 380010 w 754812"/>
              <a:gd name="connsiteY25" fmla="*/ 54671 h 495899"/>
              <a:gd name="connsiteX26" fmla="*/ 296883 w 754812"/>
              <a:gd name="connsiteY26" fmla="*/ 82380 h 495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4812" h="495899">
                <a:moveTo>
                  <a:pt x="296883" y="82380"/>
                </a:moveTo>
                <a:lnTo>
                  <a:pt x="296883" y="82380"/>
                </a:lnTo>
                <a:cubicBezTo>
                  <a:pt x="255319" y="91617"/>
                  <a:pt x="213498" y="99763"/>
                  <a:pt x="172192" y="110090"/>
                </a:cubicBezTo>
                <a:cubicBezTo>
                  <a:pt x="158024" y="113632"/>
                  <a:pt x="142032" y="114821"/>
                  <a:pt x="130628" y="123944"/>
                </a:cubicBezTo>
                <a:cubicBezTo>
                  <a:pt x="117626" y="134346"/>
                  <a:pt x="113579" y="152716"/>
                  <a:pt x="102919" y="165508"/>
                </a:cubicBezTo>
                <a:cubicBezTo>
                  <a:pt x="90376" y="180560"/>
                  <a:pt x="73899" y="192019"/>
                  <a:pt x="61356" y="207071"/>
                </a:cubicBezTo>
                <a:cubicBezTo>
                  <a:pt x="31515" y="242881"/>
                  <a:pt x="33678" y="248543"/>
                  <a:pt x="19792" y="290199"/>
                </a:cubicBezTo>
                <a:cubicBezTo>
                  <a:pt x="33647" y="294817"/>
                  <a:pt x="49952" y="294930"/>
                  <a:pt x="61356" y="304053"/>
                </a:cubicBezTo>
                <a:cubicBezTo>
                  <a:pt x="173513" y="393778"/>
                  <a:pt x="0" y="302074"/>
                  <a:pt x="130628" y="373326"/>
                </a:cubicBezTo>
                <a:cubicBezTo>
                  <a:pt x="166891" y="393106"/>
                  <a:pt x="202278" y="415682"/>
                  <a:pt x="241465" y="428744"/>
                </a:cubicBezTo>
                <a:cubicBezTo>
                  <a:pt x="342656" y="462474"/>
                  <a:pt x="296256" y="449369"/>
                  <a:pt x="380010" y="470308"/>
                </a:cubicBezTo>
                <a:cubicBezTo>
                  <a:pt x="435428" y="461072"/>
                  <a:pt x="564032" y="495899"/>
                  <a:pt x="546265" y="442599"/>
                </a:cubicBezTo>
                <a:cubicBezTo>
                  <a:pt x="541647" y="428744"/>
                  <a:pt x="541533" y="412439"/>
                  <a:pt x="532410" y="401035"/>
                </a:cubicBezTo>
                <a:cubicBezTo>
                  <a:pt x="512878" y="376619"/>
                  <a:pt x="476663" y="368598"/>
                  <a:pt x="449283" y="359471"/>
                </a:cubicBezTo>
                <a:cubicBezTo>
                  <a:pt x="440047" y="345617"/>
                  <a:pt x="434576" y="328310"/>
                  <a:pt x="421574" y="317908"/>
                </a:cubicBezTo>
                <a:cubicBezTo>
                  <a:pt x="410170" y="308785"/>
                  <a:pt x="380010" y="318657"/>
                  <a:pt x="380010" y="304053"/>
                </a:cubicBezTo>
                <a:cubicBezTo>
                  <a:pt x="380010" y="286147"/>
                  <a:pt x="452889" y="265906"/>
                  <a:pt x="463138" y="262490"/>
                </a:cubicBezTo>
                <a:cubicBezTo>
                  <a:pt x="472374" y="253253"/>
                  <a:pt x="477830" y="235865"/>
                  <a:pt x="490847" y="234780"/>
                </a:cubicBezTo>
                <a:cubicBezTo>
                  <a:pt x="576569" y="227636"/>
                  <a:pt x="606556" y="241023"/>
                  <a:pt x="670956" y="262490"/>
                </a:cubicBezTo>
                <a:cubicBezTo>
                  <a:pt x="684810" y="257872"/>
                  <a:pt x="701115" y="257758"/>
                  <a:pt x="712519" y="248635"/>
                </a:cubicBezTo>
                <a:cubicBezTo>
                  <a:pt x="741568" y="225395"/>
                  <a:pt x="754812" y="184154"/>
                  <a:pt x="726374" y="151653"/>
                </a:cubicBezTo>
                <a:cubicBezTo>
                  <a:pt x="704444" y="126591"/>
                  <a:pt x="666795" y="119783"/>
                  <a:pt x="643247" y="96235"/>
                </a:cubicBezTo>
                <a:cubicBezTo>
                  <a:pt x="629392" y="82380"/>
                  <a:pt x="618811" y="64186"/>
                  <a:pt x="601683" y="54671"/>
                </a:cubicBezTo>
                <a:cubicBezTo>
                  <a:pt x="576151" y="40486"/>
                  <a:pt x="546265" y="36198"/>
                  <a:pt x="518556" y="26962"/>
                </a:cubicBezTo>
                <a:lnTo>
                  <a:pt x="476992" y="13108"/>
                </a:lnTo>
                <a:cubicBezTo>
                  <a:pt x="330400" y="49755"/>
                  <a:pt x="503021" y="0"/>
                  <a:pt x="380010" y="54671"/>
                </a:cubicBezTo>
                <a:cubicBezTo>
                  <a:pt x="353320" y="66533"/>
                  <a:pt x="310737" y="77762"/>
                  <a:pt x="296883" y="8238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 name="Freeform 4"/>
          <p:cNvSpPr/>
          <p:nvPr/>
        </p:nvSpPr>
        <p:spPr>
          <a:xfrm>
            <a:off x="1619672" y="2924944"/>
            <a:ext cx="1318965" cy="1080120"/>
          </a:xfrm>
          <a:custGeom>
            <a:avLst/>
            <a:gdLst>
              <a:gd name="connsiteX0" fmla="*/ 512715 w 1751342"/>
              <a:gd name="connsiteY0" fmla="*/ 439173 h 1276569"/>
              <a:gd name="connsiteX1" fmla="*/ 512715 w 1751342"/>
              <a:gd name="connsiteY1" fmla="*/ 439173 h 1276569"/>
              <a:gd name="connsiteX2" fmla="*/ 388024 w 1751342"/>
              <a:gd name="connsiteY2" fmla="*/ 466882 h 1276569"/>
              <a:gd name="connsiteX3" fmla="*/ 346460 w 1751342"/>
              <a:gd name="connsiteY3" fmla="*/ 508446 h 1276569"/>
              <a:gd name="connsiteX4" fmla="*/ 291042 w 1751342"/>
              <a:gd name="connsiteY4" fmla="*/ 550010 h 1276569"/>
              <a:gd name="connsiteX5" fmla="*/ 249478 w 1751342"/>
              <a:gd name="connsiteY5" fmla="*/ 591573 h 1276569"/>
              <a:gd name="connsiteX6" fmla="*/ 180205 w 1751342"/>
              <a:gd name="connsiteY6" fmla="*/ 646992 h 1276569"/>
              <a:gd name="connsiteX7" fmla="*/ 678969 w 1751342"/>
              <a:gd name="connsiteY7" fmla="*/ 702410 h 1276569"/>
              <a:gd name="connsiteX8" fmla="*/ 706678 w 1751342"/>
              <a:gd name="connsiteY8" fmla="*/ 743973 h 1276569"/>
              <a:gd name="connsiteX9" fmla="*/ 692824 w 1751342"/>
              <a:gd name="connsiteY9" fmla="*/ 840955 h 1276569"/>
              <a:gd name="connsiteX10" fmla="*/ 554278 w 1751342"/>
              <a:gd name="connsiteY10" fmla="*/ 951792 h 1276569"/>
              <a:gd name="connsiteX11" fmla="*/ 512715 w 1751342"/>
              <a:gd name="connsiteY11" fmla="*/ 965646 h 1276569"/>
              <a:gd name="connsiteX12" fmla="*/ 249478 w 1751342"/>
              <a:gd name="connsiteY12" fmla="*/ 951792 h 1276569"/>
              <a:gd name="connsiteX13" fmla="*/ 221769 w 1751342"/>
              <a:gd name="connsiteY13" fmla="*/ 924082 h 1276569"/>
              <a:gd name="connsiteX14" fmla="*/ 110933 w 1751342"/>
              <a:gd name="connsiteY14" fmla="*/ 854810 h 1276569"/>
              <a:gd name="connsiteX15" fmla="*/ 69369 w 1751342"/>
              <a:gd name="connsiteY15" fmla="*/ 868664 h 1276569"/>
              <a:gd name="connsiteX16" fmla="*/ 55515 w 1751342"/>
              <a:gd name="connsiteY16" fmla="*/ 910228 h 1276569"/>
              <a:gd name="connsiteX17" fmla="*/ 83224 w 1751342"/>
              <a:gd name="connsiteY17" fmla="*/ 1159610 h 1276569"/>
              <a:gd name="connsiteX18" fmla="*/ 221769 w 1751342"/>
              <a:gd name="connsiteY18" fmla="*/ 1173464 h 1276569"/>
              <a:gd name="connsiteX19" fmla="*/ 346460 w 1751342"/>
              <a:gd name="connsiteY19" fmla="*/ 1228882 h 1276569"/>
              <a:gd name="connsiteX20" fmla="*/ 415733 w 1751342"/>
              <a:gd name="connsiteY20" fmla="*/ 1242737 h 1276569"/>
              <a:gd name="connsiteX21" fmla="*/ 471151 w 1751342"/>
              <a:gd name="connsiteY21" fmla="*/ 1270446 h 1276569"/>
              <a:gd name="connsiteX22" fmla="*/ 623551 w 1751342"/>
              <a:gd name="connsiteY22" fmla="*/ 1228882 h 1276569"/>
              <a:gd name="connsiteX23" fmla="*/ 845224 w 1751342"/>
              <a:gd name="connsiteY23" fmla="*/ 1215028 h 1276569"/>
              <a:gd name="connsiteX24" fmla="*/ 831369 w 1751342"/>
              <a:gd name="connsiteY24" fmla="*/ 1090337 h 1276569"/>
              <a:gd name="connsiteX25" fmla="*/ 817515 w 1751342"/>
              <a:gd name="connsiteY25" fmla="*/ 1048773 h 1276569"/>
              <a:gd name="connsiteX26" fmla="*/ 831369 w 1751342"/>
              <a:gd name="connsiteY26" fmla="*/ 979501 h 1276569"/>
              <a:gd name="connsiteX27" fmla="*/ 914496 w 1751342"/>
              <a:gd name="connsiteY27" fmla="*/ 951792 h 1276569"/>
              <a:gd name="connsiteX28" fmla="*/ 956060 w 1751342"/>
              <a:gd name="connsiteY28" fmla="*/ 910228 h 1276569"/>
              <a:gd name="connsiteX29" fmla="*/ 1066896 w 1751342"/>
              <a:gd name="connsiteY29" fmla="*/ 827101 h 1276569"/>
              <a:gd name="connsiteX30" fmla="*/ 1136169 w 1751342"/>
              <a:gd name="connsiteY30" fmla="*/ 702410 h 1276569"/>
              <a:gd name="connsiteX31" fmla="*/ 1039187 w 1751342"/>
              <a:gd name="connsiteY31" fmla="*/ 605428 h 1276569"/>
              <a:gd name="connsiteX32" fmla="*/ 1053042 w 1751342"/>
              <a:gd name="connsiteY32" fmla="*/ 550010 h 1276569"/>
              <a:gd name="connsiteX33" fmla="*/ 1094605 w 1751342"/>
              <a:gd name="connsiteY33" fmla="*/ 522301 h 1276569"/>
              <a:gd name="connsiteX34" fmla="*/ 1122315 w 1751342"/>
              <a:gd name="connsiteY34" fmla="*/ 494592 h 1276569"/>
              <a:gd name="connsiteX35" fmla="*/ 1219296 w 1751342"/>
              <a:gd name="connsiteY35" fmla="*/ 466882 h 1276569"/>
              <a:gd name="connsiteX36" fmla="*/ 1274715 w 1751342"/>
              <a:gd name="connsiteY36" fmla="*/ 425319 h 1276569"/>
              <a:gd name="connsiteX37" fmla="*/ 1330133 w 1751342"/>
              <a:gd name="connsiteY37" fmla="*/ 411464 h 1276569"/>
              <a:gd name="connsiteX38" fmla="*/ 1676496 w 1751342"/>
              <a:gd name="connsiteY38" fmla="*/ 369901 h 1276569"/>
              <a:gd name="connsiteX39" fmla="*/ 1690351 w 1751342"/>
              <a:gd name="connsiteY39" fmla="*/ 314482 h 1276569"/>
              <a:gd name="connsiteX40" fmla="*/ 1704205 w 1751342"/>
              <a:gd name="connsiteY40" fmla="*/ 231355 h 1276569"/>
              <a:gd name="connsiteX41" fmla="*/ 1718060 w 1751342"/>
              <a:gd name="connsiteY41" fmla="*/ 189792 h 1276569"/>
              <a:gd name="connsiteX42" fmla="*/ 1718060 w 1751342"/>
              <a:gd name="connsiteY42" fmla="*/ 37392 h 1276569"/>
              <a:gd name="connsiteX43" fmla="*/ 1593369 w 1751342"/>
              <a:gd name="connsiteY43" fmla="*/ 51246 h 1276569"/>
              <a:gd name="connsiteX44" fmla="*/ 1496387 w 1751342"/>
              <a:gd name="connsiteY44" fmla="*/ 134373 h 1276569"/>
              <a:gd name="connsiteX45" fmla="*/ 1413260 w 1751342"/>
              <a:gd name="connsiteY45" fmla="*/ 189792 h 1276569"/>
              <a:gd name="connsiteX46" fmla="*/ 1371696 w 1751342"/>
              <a:gd name="connsiteY46" fmla="*/ 217501 h 1276569"/>
              <a:gd name="connsiteX47" fmla="*/ 1343987 w 1751342"/>
              <a:gd name="connsiteY47" fmla="*/ 259064 h 1276569"/>
              <a:gd name="connsiteX48" fmla="*/ 1302424 w 1751342"/>
              <a:gd name="connsiteY48" fmla="*/ 286773 h 1276569"/>
              <a:gd name="connsiteX49" fmla="*/ 1011478 w 1751342"/>
              <a:gd name="connsiteY49" fmla="*/ 314482 h 1276569"/>
              <a:gd name="connsiteX50" fmla="*/ 942205 w 1751342"/>
              <a:gd name="connsiteY50" fmla="*/ 328337 h 1276569"/>
              <a:gd name="connsiteX51" fmla="*/ 900642 w 1751342"/>
              <a:gd name="connsiteY51" fmla="*/ 356046 h 1276569"/>
              <a:gd name="connsiteX52" fmla="*/ 859078 w 1751342"/>
              <a:gd name="connsiteY52" fmla="*/ 369901 h 1276569"/>
              <a:gd name="connsiteX53" fmla="*/ 831369 w 1751342"/>
              <a:gd name="connsiteY53" fmla="*/ 411464 h 1276569"/>
              <a:gd name="connsiteX54" fmla="*/ 415733 w 1751342"/>
              <a:gd name="connsiteY54" fmla="*/ 425319 h 1276569"/>
              <a:gd name="connsiteX55" fmla="*/ 512715 w 1751342"/>
              <a:gd name="connsiteY55" fmla="*/ 439173 h 1276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51342" h="1276569">
                <a:moveTo>
                  <a:pt x="512715" y="439173"/>
                </a:moveTo>
                <a:lnTo>
                  <a:pt x="512715" y="439173"/>
                </a:lnTo>
                <a:cubicBezTo>
                  <a:pt x="471151" y="448409"/>
                  <a:pt x="427326" y="450506"/>
                  <a:pt x="388024" y="466882"/>
                </a:cubicBezTo>
                <a:cubicBezTo>
                  <a:pt x="369938" y="474418"/>
                  <a:pt x="361336" y="495695"/>
                  <a:pt x="346460" y="508446"/>
                </a:cubicBezTo>
                <a:cubicBezTo>
                  <a:pt x="328928" y="523473"/>
                  <a:pt x="308574" y="534983"/>
                  <a:pt x="291042" y="550010"/>
                </a:cubicBezTo>
                <a:cubicBezTo>
                  <a:pt x="276166" y="562761"/>
                  <a:pt x="264530" y="579030"/>
                  <a:pt x="249478" y="591573"/>
                </a:cubicBezTo>
                <a:cubicBezTo>
                  <a:pt x="144621" y="678953"/>
                  <a:pt x="260817" y="566380"/>
                  <a:pt x="180205" y="646992"/>
                </a:cubicBezTo>
                <a:cubicBezTo>
                  <a:pt x="111201" y="854008"/>
                  <a:pt x="164588" y="649653"/>
                  <a:pt x="678969" y="702410"/>
                </a:cubicBezTo>
                <a:cubicBezTo>
                  <a:pt x="695533" y="704109"/>
                  <a:pt x="697442" y="730119"/>
                  <a:pt x="706678" y="743973"/>
                </a:cubicBezTo>
                <a:cubicBezTo>
                  <a:pt x="702060" y="776300"/>
                  <a:pt x="708306" y="812203"/>
                  <a:pt x="692824" y="840955"/>
                </a:cubicBezTo>
                <a:cubicBezTo>
                  <a:pt x="662316" y="897613"/>
                  <a:pt x="609315" y="928204"/>
                  <a:pt x="554278" y="951792"/>
                </a:cubicBezTo>
                <a:cubicBezTo>
                  <a:pt x="540855" y="957545"/>
                  <a:pt x="526569" y="961028"/>
                  <a:pt x="512715" y="965646"/>
                </a:cubicBezTo>
                <a:cubicBezTo>
                  <a:pt x="424969" y="961028"/>
                  <a:pt x="336462" y="964218"/>
                  <a:pt x="249478" y="951792"/>
                </a:cubicBezTo>
                <a:cubicBezTo>
                  <a:pt x="236547" y="949945"/>
                  <a:pt x="231804" y="932444"/>
                  <a:pt x="221769" y="924082"/>
                </a:cubicBezTo>
                <a:cubicBezTo>
                  <a:pt x="167817" y="879121"/>
                  <a:pt x="170915" y="884801"/>
                  <a:pt x="110933" y="854810"/>
                </a:cubicBezTo>
                <a:cubicBezTo>
                  <a:pt x="97078" y="859428"/>
                  <a:pt x="79696" y="858337"/>
                  <a:pt x="69369" y="868664"/>
                </a:cubicBezTo>
                <a:cubicBezTo>
                  <a:pt x="59042" y="878991"/>
                  <a:pt x="54820" y="895641"/>
                  <a:pt x="55515" y="910228"/>
                </a:cubicBezTo>
                <a:cubicBezTo>
                  <a:pt x="59493" y="993772"/>
                  <a:pt x="0" y="1151288"/>
                  <a:pt x="83224" y="1159610"/>
                </a:cubicBezTo>
                <a:lnTo>
                  <a:pt x="221769" y="1173464"/>
                </a:lnTo>
                <a:cubicBezTo>
                  <a:pt x="384019" y="1214028"/>
                  <a:pt x="146721" y="1148987"/>
                  <a:pt x="346460" y="1228882"/>
                </a:cubicBezTo>
                <a:cubicBezTo>
                  <a:pt x="368324" y="1237628"/>
                  <a:pt x="392642" y="1238119"/>
                  <a:pt x="415733" y="1242737"/>
                </a:cubicBezTo>
                <a:cubicBezTo>
                  <a:pt x="434206" y="1251973"/>
                  <a:pt x="450624" y="1268165"/>
                  <a:pt x="471151" y="1270446"/>
                </a:cubicBezTo>
                <a:cubicBezTo>
                  <a:pt x="526261" y="1276569"/>
                  <a:pt x="571176" y="1232155"/>
                  <a:pt x="623551" y="1228882"/>
                </a:cubicBezTo>
                <a:lnTo>
                  <a:pt x="845224" y="1215028"/>
                </a:lnTo>
                <a:cubicBezTo>
                  <a:pt x="840606" y="1173464"/>
                  <a:pt x="838244" y="1131587"/>
                  <a:pt x="831369" y="1090337"/>
                </a:cubicBezTo>
                <a:cubicBezTo>
                  <a:pt x="828968" y="1075932"/>
                  <a:pt x="817515" y="1063377"/>
                  <a:pt x="817515" y="1048773"/>
                </a:cubicBezTo>
                <a:cubicBezTo>
                  <a:pt x="817515" y="1025225"/>
                  <a:pt x="814718" y="996152"/>
                  <a:pt x="831369" y="979501"/>
                </a:cubicBezTo>
                <a:cubicBezTo>
                  <a:pt x="852022" y="958848"/>
                  <a:pt x="914496" y="951792"/>
                  <a:pt x="914496" y="951792"/>
                </a:cubicBezTo>
                <a:cubicBezTo>
                  <a:pt x="928351" y="937937"/>
                  <a:pt x="940896" y="922635"/>
                  <a:pt x="956060" y="910228"/>
                </a:cubicBezTo>
                <a:cubicBezTo>
                  <a:pt x="991803" y="880984"/>
                  <a:pt x="1066896" y="827101"/>
                  <a:pt x="1066896" y="827101"/>
                </a:cubicBezTo>
                <a:cubicBezTo>
                  <a:pt x="1130416" y="731822"/>
                  <a:pt x="1111784" y="775567"/>
                  <a:pt x="1136169" y="702410"/>
                </a:cubicBezTo>
                <a:cubicBezTo>
                  <a:pt x="1040891" y="638891"/>
                  <a:pt x="1063573" y="678585"/>
                  <a:pt x="1039187" y="605428"/>
                </a:cubicBezTo>
                <a:cubicBezTo>
                  <a:pt x="1043805" y="586955"/>
                  <a:pt x="1042480" y="565853"/>
                  <a:pt x="1053042" y="550010"/>
                </a:cubicBezTo>
                <a:cubicBezTo>
                  <a:pt x="1062278" y="536156"/>
                  <a:pt x="1081603" y="532703"/>
                  <a:pt x="1094605" y="522301"/>
                </a:cubicBezTo>
                <a:cubicBezTo>
                  <a:pt x="1104805" y="514141"/>
                  <a:pt x="1111114" y="501313"/>
                  <a:pt x="1122315" y="494592"/>
                </a:cubicBezTo>
                <a:cubicBezTo>
                  <a:pt x="1136513" y="486073"/>
                  <a:pt x="1208943" y="469470"/>
                  <a:pt x="1219296" y="466882"/>
                </a:cubicBezTo>
                <a:cubicBezTo>
                  <a:pt x="1237769" y="453028"/>
                  <a:pt x="1254062" y="435646"/>
                  <a:pt x="1274715" y="425319"/>
                </a:cubicBezTo>
                <a:cubicBezTo>
                  <a:pt x="1291746" y="416804"/>
                  <a:pt x="1312069" y="417485"/>
                  <a:pt x="1330133" y="411464"/>
                </a:cubicBezTo>
                <a:cubicBezTo>
                  <a:pt x="1521770" y="347584"/>
                  <a:pt x="1238837" y="391783"/>
                  <a:pt x="1676496" y="369901"/>
                </a:cubicBezTo>
                <a:cubicBezTo>
                  <a:pt x="1681114" y="351428"/>
                  <a:pt x="1686617" y="333154"/>
                  <a:pt x="1690351" y="314482"/>
                </a:cubicBezTo>
                <a:cubicBezTo>
                  <a:pt x="1695860" y="286936"/>
                  <a:pt x="1698111" y="258777"/>
                  <a:pt x="1704205" y="231355"/>
                </a:cubicBezTo>
                <a:cubicBezTo>
                  <a:pt x="1707373" y="217099"/>
                  <a:pt x="1713442" y="203646"/>
                  <a:pt x="1718060" y="189792"/>
                </a:cubicBezTo>
                <a:cubicBezTo>
                  <a:pt x="1719183" y="183054"/>
                  <a:pt x="1751342" y="50705"/>
                  <a:pt x="1718060" y="37392"/>
                </a:cubicBezTo>
                <a:cubicBezTo>
                  <a:pt x="1679232" y="21861"/>
                  <a:pt x="1634933" y="46628"/>
                  <a:pt x="1593369" y="51246"/>
                </a:cubicBezTo>
                <a:cubicBezTo>
                  <a:pt x="1465837" y="136266"/>
                  <a:pt x="1664352" y="0"/>
                  <a:pt x="1496387" y="134373"/>
                </a:cubicBezTo>
                <a:cubicBezTo>
                  <a:pt x="1470382" y="155177"/>
                  <a:pt x="1440969" y="171319"/>
                  <a:pt x="1413260" y="189792"/>
                </a:cubicBezTo>
                <a:lnTo>
                  <a:pt x="1371696" y="217501"/>
                </a:lnTo>
                <a:cubicBezTo>
                  <a:pt x="1362460" y="231355"/>
                  <a:pt x="1355761" y="247290"/>
                  <a:pt x="1343987" y="259064"/>
                </a:cubicBezTo>
                <a:cubicBezTo>
                  <a:pt x="1332213" y="270838"/>
                  <a:pt x="1317317" y="279326"/>
                  <a:pt x="1302424" y="286773"/>
                </a:cubicBezTo>
                <a:cubicBezTo>
                  <a:pt x="1227081" y="324445"/>
                  <a:pt x="1017744" y="314134"/>
                  <a:pt x="1011478" y="314482"/>
                </a:cubicBezTo>
                <a:cubicBezTo>
                  <a:pt x="988387" y="319100"/>
                  <a:pt x="964254" y="320069"/>
                  <a:pt x="942205" y="328337"/>
                </a:cubicBezTo>
                <a:cubicBezTo>
                  <a:pt x="926614" y="334184"/>
                  <a:pt x="915535" y="348599"/>
                  <a:pt x="900642" y="356046"/>
                </a:cubicBezTo>
                <a:cubicBezTo>
                  <a:pt x="887580" y="362577"/>
                  <a:pt x="872933" y="365283"/>
                  <a:pt x="859078" y="369901"/>
                </a:cubicBezTo>
                <a:cubicBezTo>
                  <a:pt x="849842" y="383755"/>
                  <a:pt x="847891" y="409399"/>
                  <a:pt x="831369" y="411464"/>
                </a:cubicBezTo>
                <a:cubicBezTo>
                  <a:pt x="693817" y="428658"/>
                  <a:pt x="415733" y="425319"/>
                  <a:pt x="415733" y="425319"/>
                </a:cubicBezTo>
                <a:lnTo>
                  <a:pt x="512715" y="43917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 name="Freeform 5"/>
          <p:cNvSpPr/>
          <p:nvPr/>
        </p:nvSpPr>
        <p:spPr>
          <a:xfrm>
            <a:off x="3275856" y="2324422"/>
            <a:ext cx="720080" cy="456506"/>
          </a:xfrm>
          <a:custGeom>
            <a:avLst/>
            <a:gdLst>
              <a:gd name="connsiteX0" fmla="*/ 290946 w 1004870"/>
              <a:gd name="connsiteY0" fmla="*/ 360218 h 745477"/>
              <a:gd name="connsiteX1" fmla="*/ 290946 w 1004870"/>
              <a:gd name="connsiteY1" fmla="*/ 360218 h 745477"/>
              <a:gd name="connsiteX2" fmla="*/ 277091 w 1004870"/>
              <a:gd name="connsiteY2" fmla="*/ 526472 h 745477"/>
              <a:gd name="connsiteX3" fmla="*/ 221673 w 1004870"/>
              <a:gd name="connsiteY3" fmla="*/ 623454 h 745477"/>
              <a:gd name="connsiteX4" fmla="*/ 235528 w 1004870"/>
              <a:gd name="connsiteY4" fmla="*/ 706582 h 745477"/>
              <a:gd name="connsiteX5" fmla="*/ 401782 w 1004870"/>
              <a:gd name="connsiteY5" fmla="*/ 692727 h 745477"/>
              <a:gd name="connsiteX6" fmla="*/ 609600 w 1004870"/>
              <a:gd name="connsiteY6" fmla="*/ 706582 h 745477"/>
              <a:gd name="connsiteX7" fmla="*/ 789709 w 1004870"/>
              <a:gd name="connsiteY7" fmla="*/ 706582 h 745477"/>
              <a:gd name="connsiteX8" fmla="*/ 775855 w 1004870"/>
              <a:gd name="connsiteY8" fmla="*/ 637309 h 745477"/>
              <a:gd name="connsiteX9" fmla="*/ 720437 w 1004870"/>
              <a:gd name="connsiteY9" fmla="*/ 554182 h 745477"/>
              <a:gd name="connsiteX10" fmla="*/ 665018 w 1004870"/>
              <a:gd name="connsiteY10" fmla="*/ 484909 h 745477"/>
              <a:gd name="connsiteX11" fmla="*/ 637309 w 1004870"/>
              <a:gd name="connsiteY11" fmla="*/ 443345 h 745477"/>
              <a:gd name="connsiteX12" fmla="*/ 595746 w 1004870"/>
              <a:gd name="connsiteY12" fmla="*/ 415636 h 745477"/>
              <a:gd name="connsiteX13" fmla="*/ 512618 w 1004870"/>
              <a:gd name="connsiteY13" fmla="*/ 443345 h 745477"/>
              <a:gd name="connsiteX14" fmla="*/ 471055 w 1004870"/>
              <a:gd name="connsiteY14" fmla="*/ 457200 h 745477"/>
              <a:gd name="connsiteX15" fmla="*/ 443346 w 1004870"/>
              <a:gd name="connsiteY15" fmla="*/ 360218 h 745477"/>
              <a:gd name="connsiteX16" fmla="*/ 471055 w 1004870"/>
              <a:gd name="connsiteY16" fmla="*/ 304800 h 745477"/>
              <a:gd name="connsiteX17" fmla="*/ 568037 w 1004870"/>
              <a:gd name="connsiteY17" fmla="*/ 290945 h 745477"/>
              <a:gd name="connsiteX18" fmla="*/ 623455 w 1004870"/>
              <a:gd name="connsiteY18" fmla="*/ 277091 h 745477"/>
              <a:gd name="connsiteX19" fmla="*/ 706582 w 1004870"/>
              <a:gd name="connsiteY19" fmla="*/ 290945 h 745477"/>
              <a:gd name="connsiteX20" fmla="*/ 789709 w 1004870"/>
              <a:gd name="connsiteY20" fmla="*/ 346363 h 745477"/>
              <a:gd name="connsiteX21" fmla="*/ 817418 w 1004870"/>
              <a:gd name="connsiteY21" fmla="*/ 387927 h 745477"/>
              <a:gd name="connsiteX22" fmla="*/ 845128 w 1004870"/>
              <a:gd name="connsiteY22" fmla="*/ 512618 h 745477"/>
              <a:gd name="connsiteX23" fmla="*/ 858982 w 1004870"/>
              <a:gd name="connsiteY23" fmla="*/ 554182 h 745477"/>
              <a:gd name="connsiteX24" fmla="*/ 872837 w 1004870"/>
              <a:gd name="connsiteY24" fmla="*/ 609600 h 745477"/>
              <a:gd name="connsiteX25" fmla="*/ 914400 w 1004870"/>
              <a:gd name="connsiteY25" fmla="*/ 581891 h 745477"/>
              <a:gd name="connsiteX26" fmla="*/ 942109 w 1004870"/>
              <a:gd name="connsiteY26" fmla="*/ 498763 h 745477"/>
              <a:gd name="connsiteX27" fmla="*/ 969818 w 1004870"/>
              <a:gd name="connsiteY27" fmla="*/ 457200 h 745477"/>
              <a:gd name="connsiteX28" fmla="*/ 969818 w 1004870"/>
              <a:gd name="connsiteY28" fmla="*/ 249382 h 745477"/>
              <a:gd name="connsiteX29" fmla="*/ 858982 w 1004870"/>
              <a:gd name="connsiteY29" fmla="*/ 152400 h 745477"/>
              <a:gd name="connsiteX30" fmla="*/ 817418 w 1004870"/>
              <a:gd name="connsiteY30" fmla="*/ 110836 h 745477"/>
              <a:gd name="connsiteX31" fmla="*/ 775855 w 1004870"/>
              <a:gd name="connsiteY31" fmla="*/ 96982 h 745477"/>
              <a:gd name="connsiteX32" fmla="*/ 706582 w 1004870"/>
              <a:gd name="connsiteY32" fmla="*/ 41563 h 745477"/>
              <a:gd name="connsiteX33" fmla="*/ 651164 w 1004870"/>
              <a:gd name="connsiteY33" fmla="*/ 27709 h 745477"/>
              <a:gd name="connsiteX34" fmla="*/ 568037 w 1004870"/>
              <a:gd name="connsiteY34" fmla="*/ 0 h 745477"/>
              <a:gd name="connsiteX35" fmla="*/ 512618 w 1004870"/>
              <a:gd name="connsiteY35" fmla="*/ 27709 h 745477"/>
              <a:gd name="connsiteX36" fmla="*/ 471055 w 1004870"/>
              <a:gd name="connsiteY36" fmla="*/ 41563 h 745477"/>
              <a:gd name="connsiteX37" fmla="*/ 429491 w 1004870"/>
              <a:gd name="connsiteY37" fmla="*/ 69272 h 745477"/>
              <a:gd name="connsiteX38" fmla="*/ 401782 w 1004870"/>
              <a:gd name="connsiteY38" fmla="*/ 96982 h 745477"/>
              <a:gd name="connsiteX39" fmla="*/ 360218 w 1004870"/>
              <a:gd name="connsiteY39" fmla="*/ 110836 h 745477"/>
              <a:gd name="connsiteX40" fmla="*/ 69273 w 1004870"/>
              <a:gd name="connsiteY40" fmla="*/ 124691 h 745477"/>
              <a:gd name="connsiteX41" fmla="*/ 0 w 1004870"/>
              <a:gd name="connsiteY41" fmla="*/ 138545 h 745477"/>
              <a:gd name="connsiteX42" fmla="*/ 13855 w 1004870"/>
              <a:gd name="connsiteY42" fmla="*/ 221672 h 745477"/>
              <a:gd name="connsiteX43" fmla="*/ 41564 w 1004870"/>
              <a:gd name="connsiteY43" fmla="*/ 249382 h 745477"/>
              <a:gd name="connsiteX44" fmla="*/ 69273 w 1004870"/>
              <a:gd name="connsiteY44" fmla="*/ 290945 h 745477"/>
              <a:gd name="connsiteX45" fmla="*/ 96982 w 1004870"/>
              <a:gd name="connsiteY45" fmla="*/ 346363 h 745477"/>
              <a:gd name="connsiteX46" fmla="*/ 138546 w 1004870"/>
              <a:gd name="connsiteY46" fmla="*/ 304800 h 745477"/>
              <a:gd name="connsiteX47" fmla="*/ 180109 w 1004870"/>
              <a:gd name="connsiteY47" fmla="*/ 290945 h 745477"/>
              <a:gd name="connsiteX48" fmla="*/ 221673 w 1004870"/>
              <a:gd name="connsiteY48" fmla="*/ 304800 h 745477"/>
              <a:gd name="connsiteX49" fmla="*/ 290946 w 1004870"/>
              <a:gd name="connsiteY49" fmla="*/ 360218 h 74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04870" h="745477">
                <a:moveTo>
                  <a:pt x="290946" y="360218"/>
                </a:moveTo>
                <a:lnTo>
                  <a:pt x="290946" y="360218"/>
                </a:lnTo>
                <a:cubicBezTo>
                  <a:pt x="286328" y="415636"/>
                  <a:pt x="287339" y="471814"/>
                  <a:pt x="277091" y="526472"/>
                </a:cubicBezTo>
                <a:cubicBezTo>
                  <a:pt x="272505" y="550931"/>
                  <a:pt x="236193" y="601674"/>
                  <a:pt x="221673" y="623454"/>
                </a:cubicBezTo>
                <a:cubicBezTo>
                  <a:pt x="226291" y="651163"/>
                  <a:pt x="209309" y="696498"/>
                  <a:pt x="235528" y="706582"/>
                </a:cubicBezTo>
                <a:cubicBezTo>
                  <a:pt x="287431" y="726545"/>
                  <a:pt x="346172" y="692727"/>
                  <a:pt x="401782" y="692727"/>
                </a:cubicBezTo>
                <a:cubicBezTo>
                  <a:pt x="471208" y="692727"/>
                  <a:pt x="540327" y="701964"/>
                  <a:pt x="609600" y="706582"/>
                </a:cubicBezTo>
                <a:cubicBezTo>
                  <a:pt x="663811" y="720134"/>
                  <a:pt x="737849" y="745477"/>
                  <a:pt x="789709" y="706582"/>
                </a:cubicBezTo>
                <a:cubicBezTo>
                  <a:pt x="808548" y="692453"/>
                  <a:pt x="785599" y="658747"/>
                  <a:pt x="775855" y="637309"/>
                </a:cubicBezTo>
                <a:cubicBezTo>
                  <a:pt x="762075" y="606992"/>
                  <a:pt x="738910" y="581891"/>
                  <a:pt x="720437" y="554182"/>
                </a:cubicBezTo>
                <a:cubicBezTo>
                  <a:pt x="635148" y="426247"/>
                  <a:pt x="743989" y="583621"/>
                  <a:pt x="665018" y="484909"/>
                </a:cubicBezTo>
                <a:cubicBezTo>
                  <a:pt x="654616" y="471907"/>
                  <a:pt x="649083" y="455119"/>
                  <a:pt x="637309" y="443345"/>
                </a:cubicBezTo>
                <a:cubicBezTo>
                  <a:pt x="625535" y="431571"/>
                  <a:pt x="609600" y="424872"/>
                  <a:pt x="595746" y="415636"/>
                </a:cubicBezTo>
                <a:lnTo>
                  <a:pt x="512618" y="443345"/>
                </a:lnTo>
                <a:lnTo>
                  <a:pt x="471055" y="457200"/>
                </a:lnTo>
                <a:cubicBezTo>
                  <a:pt x="465734" y="441237"/>
                  <a:pt x="441764" y="372872"/>
                  <a:pt x="443346" y="360218"/>
                </a:cubicBezTo>
                <a:cubicBezTo>
                  <a:pt x="445908" y="339724"/>
                  <a:pt x="453001" y="314830"/>
                  <a:pt x="471055" y="304800"/>
                </a:cubicBezTo>
                <a:cubicBezTo>
                  <a:pt x="499601" y="288941"/>
                  <a:pt x="535908" y="296787"/>
                  <a:pt x="568037" y="290945"/>
                </a:cubicBezTo>
                <a:cubicBezTo>
                  <a:pt x="586771" y="287539"/>
                  <a:pt x="604982" y="281709"/>
                  <a:pt x="623455" y="277091"/>
                </a:cubicBezTo>
                <a:cubicBezTo>
                  <a:pt x="651164" y="281709"/>
                  <a:pt x="680652" y="280141"/>
                  <a:pt x="706582" y="290945"/>
                </a:cubicBezTo>
                <a:cubicBezTo>
                  <a:pt x="737322" y="303753"/>
                  <a:pt x="789709" y="346363"/>
                  <a:pt x="789709" y="346363"/>
                </a:cubicBezTo>
                <a:cubicBezTo>
                  <a:pt x="798945" y="360218"/>
                  <a:pt x="810859" y="372622"/>
                  <a:pt x="817418" y="387927"/>
                </a:cubicBezTo>
                <a:cubicBezTo>
                  <a:pt x="825952" y="407840"/>
                  <a:pt x="841183" y="496836"/>
                  <a:pt x="845128" y="512618"/>
                </a:cubicBezTo>
                <a:cubicBezTo>
                  <a:pt x="848670" y="526786"/>
                  <a:pt x="854970" y="540140"/>
                  <a:pt x="858982" y="554182"/>
                </a:cubicBezTo>
                <a:cubicBezTo>
                  <a:pt x="864213" y="572491"/>
                  <a:pt x="868219" y="591127"/>
                  <a:pt x="872837" y="609600"/>
                </a:cubicBezTo>
                <a:cubicBezTo>
                  <a:pt x="886691" y="600364"/>
                  <a:pt x="905575" y="596011"/>
                  <a:pt x="914400" y="581891"/>
                </a:cubicBezTo>
                <a:cubicBezTo>
                  <a:pt x="929880" y="557122"/>
                  <a:pt x="925907" y="523066"/>
                  <a:pt x="942109" y="498763"/>
                </a:cubicBezTo>
                <a:lnTo>
                  <a:pt x="969818" y="457200"/>
                </a:lnTo>
                <a:cubicBezTo>
                  <a:pt x="988776" y="381371"/>
                  <a:pt x="1004870" y="342855"/>
                  <a:pt x="969818" y="249382"/>
                </a:cubicBezTo>
                <a:cubicBezTo>
                  <a:pt x="950195" y="197053"/>
                  <a:pt x="896397" y="183579"/>
                  <a:pt x="858982" y="152400"/>
                </a:cubicBezTo>
                <a:cubicBezTo>
                  <a:pt x="843930" y="139857"/>
                  <a:pt x="833721" y="121704"/>
                  <a:pt x="817418" y="110836"/>
                </a:cubicBezTo>
                <a:cubicBezTo>
                  <a:pt x="805267" y="102735"/>
                  <a:pt x="789709" y="101600"/>
                  <a:pt x="775855" y="96982"/>
                </a:cubicBezTo>
                <a:cubicBezTo>
                  <a:pt x="753509" y="74635"/>
                  <a:pt x="737169" y="54672"/>
                  <a:pt x="706582" y="41563"/>
                </a:cubicBezTo>
                <a:cubicBezTo>
                  <a:pt x="689080" y="34062"/>
                  <a:pt x="669402" y="33180"/>
                  <a:pt x="651164" y="27709"/>
                </a:cubicBezTo>
                <a:cubicBezTo>
                  <a:pt x="623188" y="19316"/>
                  <a:pt x="568037" y="0"/>
                  <a:pt x="568037" y="0"/>
                </a:cubicBezTo>
                <a:cubicBezTo>
                  <a:pt x="549564" y="9236"/>
                  <a:pt x="531601" y="19573"/>
                  <a:pt x="512618" y="27709"/>
                </a:cubicBezTo>
                <a:cubicBezTo>
                  <a:pt x="499195" y="33462"/>
                  <a:pt x="484117" y="35032"/>
                  <a:pt x="471055" y="41563"/>
                </a:cubicBezTo>
                <a:cubicBezTo>
                  <a:pt x="456162" y="49010"/>
                  <a:pt x="442493" y="58870"/>
                  <a:pt x="429491" y="69272"/>
                </a:cubicBezTo>
                <a:cubicBezTo>
                  <a:pt x="419291" y="77432"/>
                  <a:pt x="412983" y="90261"/>
                  <a:pt x="401782" y="96982"/>
                </a:cubicBezTo>
                <a:cubicBezTo>
                  <a:pt x="389259" y="104496"/>
                  <a:pt x="374073" y="106218"/>
                  <a:pt x="360218" y="110836"/>
                </a:cubicBezTo>
                <a:cubicBezTo>
                  <a:pt x="244949" y="187683"/>
                  <a:pt x="357446" y="124691"/>
                  <a:pt x="69273" y="124691"/>
                </a:cubicBezTo>
                <a:cubicBezTo>
                  <a:pt x="45725" y="124691"/>
                  <a:pt x="23091" y="133927"/>
                  <a:pt x="0" y="138545"/>
                </a:cubicBezTo>
                <a:cubicBezTo>
                  <a:pt x="4618" y="166254"/>
                  <a:pt x="3991" y="195369"/>
                  <a:pt x="13855" y="221672"/>
                </a:cubicBezTo>
                <a:cubicBezTo>
                  <a:pt x="18442" y="233903"/>
                  <a:pt x="33404" y="239182"/>
                  <a:pt x="41564" y="249382"/>
                </a:cubicBezTo>
                <a:cubicBezTo>
                  <a:pt x="51966" y="262384"/>
                  <a:pt x="60037" y="277091"/>
                  <a:pt x="69273" y="290945"/>
                </a:cubicBezTo>
                <a:cubicBezTo>
                  <a:pt x="64654" y="304800"/>
                  <a:pt x="27709" y="369454"/>
                  <a:pt x="96982" y="346363"/>
                </a:cubicBezTo>
                <a:cubicBezTo>
                  <a:pt x="115570" y="340167"/>
                  <a:pt x="122243" y="315668"/>
                  <a:pt x="138546" y="304800"/>
                </a:cubicBezTo>
                <a:cubicBezTo>
                  <a:pt x="150697" y="296699"/>
                  <a:pt x="166255" y="295563"/>
                  <a:pt x="180109" y="290945"/>
                </a:cubicBezTo>
                <a:cubicBezTo>
                  <a:pt x="193964" y="295563"/>
                  <a:pt x="207631" y="300788"/>
                  <a:pt x="221673" y="304800"/>
                </a:cubicBezTo>
                <a:cubicBezTo>
                  <a:pt x="239982" y="310031"/>
                  <a:pt x="279401" y="350982"/>
                  <a:pt x="290946" y="3602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7" name="Freeform 6"/>
          <p:cNvSpPr/>
          <p:nvPr/>
        </p:nvSpPr>
        <p:spPr>
          <a:xfrm>
            <a:off x="614512" y="2852936"/>
            <a:ext cx="1509216" cy="1296144"/>
          </a:xfrm>
          <a:custGeom>
            <a:avLst/>
            <a:gdLst>
              <a:gd name="connsiteX0" fmla="*/ 176052 w 1985644"/>
              <a:gd name="connsiteY0" fmla="*/ 665018 h 1722095"/>
              <a:gd name="connsiteX1" fmla="*/ 176052 w 1985644"/>
              <a:gd name="connsiteY1" fmla="*/ 665018 h 1722095"/>
              <a:gd name="connsiteX2" fmla="*/ 65215 w 1985644"/>
              <a:gd name="connsiteY2" fmla="*/ 720437 h 1722095"/>
              <a:gd name="connsiteX3" fmla="*/ 9797 w 1985644"/>
              <a:gd name="connsiteY3" fmla="*/ 762000 h 1722095"/>
              <a:gd name="connsiteX4" fmla="*/ 23652 w 1985644"/>
              <a:gd name="connsiteY4" fmla="*/ 872837 h 1722095"/>
              <a:gd name="connsiteX5" fmla="*/ 51361 w 1985644"/>
              <a:gd name="connsiteY5" fmla="*/ 955964 h 1722095"/>
              <a:gd name="connsiteX6" fmla="*/ 65215 w 1985644"/>
              <a:gd name="connsiteY6" fmla="*/ 1052946 h 1722095"/>
              <a:gd name="connsiteX7" fmla="*/ 273034 w 1985644"/>
              <a:gd name="connsiteY7" fmla="*/ 1108364 h 1722095"/>
              <a:gd name="connsiteX8" fmla="*/ 328452 w 1985644"/>
              <a:gd name="connsiteY8" fmla="*/ 1136073 h 1722095"/>
              <a:gd name="connsiteX9" fmla="*/ 550124 w 1985644"/>
              <a:gd name="connsiteY9" fmla="*/ 1177637 h 1722095"/>
              <a:gd name="connsiteX10" fmla="*/ 550124 w 1985644"/>
              <a:gd name="connsiteY10" fmla="*/ 1316182 h 1722095"/>
              <a:gd name="connsiteX11" fmla="*/ 508561 w 1985644"/>
              <a:gd name="connsiteY11" fmla="*/ 1357746 h 1722095"/>
              <a:gd name="connsiteX12" fmla="*/ 480852 w 1985644"/>
              <a:gd name="connsiteY12" fmla="*/ 1440873 h 1722095"/>
              <a:gd name="connsiteX13" fmla="*/ 453143 w 1985644"/>
              <a:gd name="connsiteY13" fmla="*/ 1551709 h 1722095"/>
              <a:gd name="connsiteX14" fmla="*/ 494706 w 1985644"/>
              <a:gd name="connsiteY14" fmla="*/ 1648691 h 1722095"/>
              <a:gd name="connsiteX15" fmla="*/ 536270 w 1985644"/>
              <a:gd name="connsiteY15" fmla="*/ 1676400 h 1722095"/>
              <a:gd name="connsiteX16" fmla="*/ 550124 w 1985644"/>
              <a:gd name="connsiteY16" fmla="*/ 1717964 h 1722095"/>
              <a:gd name="connsiteX17" fmla="*/ 633252 w 1985644"/>
              <a:gd name="connsiteY17" fmla="*/ 1690255 h 1722095"/>
              <a:gd name="connsiteX18" fmla="*/ 716379 w 1985644"/>
              <a:gd name="connsiteY18" fmla="*/ 1634837 h 1722095"/>
              <a:gd name="connsiteX19" fmla="*/ 757943 w 1985644"/>
              <a:gd name="connsiteY19" fmla="*/ 1607127 h 1722095"/>
              <a:gd name="connsiteX20" fmla="*/ 799506 w 1985644"/>
              <a:gd name="connsiteY20" fmla="*/ 1593273 h 1722095"/>
              <a:gd name="connsiteX21" fmla="*/ 785652 w 1985644"/>
              <a:gd name="connsiteY21" fmla="*/ 1468582 h 1722095"/>
              <a:gd name="connsiteX22" fmla="*/ 757943 w 1985644"/>
              <a:gd name="connsiteY22" fmla="*/ 1427018 h 1722095"/>
              <a:gd name="connsiteX23" fmla="*/ 771797 w 1985644"/>
              <a:gd name="connsiteY23" fmla="*/ 1330037 h 1722095"/>
              <a:gd name="connsiteX24" fmla="*/ 785652 w 1985644"/>
              <a:gd name="connsiteY24" fmla="*/ 1288473 h 1722095"/>
              <a:gd name="connsiteX25" fmla="*/ 938052 w 1985644"/>
              <a:gd name="connsiteY25" fmla="*/ 1219200 h 1722095"/>
              <a:gd name="connsiteX26" fmla="*/ 1104306 w 1985644"/>
              <a:gd name="connsiteY26" fmla="*/ 1205346 h 1722095"/>
              <a:gd name="connsiteX27" fmla="*/ 1132015 w 1985644"/>
              <a:gd name="connsiteY27" fmla="*/ 1122218 h 1722095"/>
              <a:gd name="connsiteX28" fmla="*/ 1145870 w 1985644"/>
              <a:gd name="connsiteY28" fmla="*/ 1080655 h 1722095"/>
              <a:gd name="connsiteX29" fmla="*/ 1173579 w 1985644"/>
              <a:gd name="connsiteY29" fmla="*/ 886691 h 1722095"/>
              <a:gd name="connsiteX30" fmla="*/ 1201288 w 1985644"/>
              <a:gd name="connsiteY30" fmla="*/ 845127 h 1722095"/>
              <a:gd name="connsiteX31" fmla="*/ 1242852 w 1985644"/>
              <a:gd name="connsiteY31" fmla="*/ 817418 h 1722095"/>
              <a:gd name="connsiteX32" fmla="*/ 1298270 w 1985644"/>
              <a:gd name="connsiteY32" fmla="*/ 734291 h 1722095"/>
              <a:gd name="connsiteX33" fmla="*/ 1325979 w 1985644"/>
              <a:gd name="connsiteY33" fmla="*/ 692727 h 1722095"/>
              <a:gd name="connsiteX34" fmla="*/ 1409106 w 1985644"/>
              <a:gd name="connsiteY34" fmla="*/ 637309 h 1722095"/>
              <a:gd name="connsiteX35" fmla="*/ 1450670 w 1985644"/>
              <a:gd name="connsiteY35" fmla="*/ 609600 h 1722095"/>
              <a:gd name="connsiteX36" fmla="*/ 1519943 w 1985644"/>
              <a:gd name="connsiteY36" fmla="*/ 484909 h 1722095"/>
              <a:gd name="connsiteX37" fmla="*/ 1575361 w 1985644"/>
              <a:gd name="connsiteY37" fmla="*/ 457200 h 1722095"/>
              <a:gd name="connsiteX38" fmla="*/ 1658488 w 1985644"/>
              <a:gd name="connsiteY38" fmla="*/ 429491 h 1722095"/>
              <a:gd name="connsiteX39" fmla="*/ 1935579 w 1985644"/>
              <a:gd name="connsiteY39" fmla="*/ 429491 h 1722095"/>
              <a:gd name="connsiteX40" fmla="*/ 1894015 w 1985644"/>
              <a:gd name="connsiteY40" fmla="*/ 235527 h 1722095"/>
              <a:gd name="connsiteX41" fmla="*/ 1810888 w 1985644"/>
              <a:gd name="connsiteY41" fmla="*/ 180109 h 1722095"/>
              <a:gd name="connsiteX42" fmla="*/ 1741615 w 1985644"/>
              <a:gd name="connsiteY42" fmla="*/ 83127 h 1722095"/>
              <a:gd name="connsiteX43" fmla="*/ 1713906 w 1985644"/>
              <a:gd name="connsiteY43" fmla="*/ 41564 h 1722095"/>
              <a:gd name="connsiteX44" fmla="*/ 1672343 w 1985644"/>
              <a:gd name="connsiteY44" fmla="*/ 27709 h 1722095"/>
              <a:gd name="connsiteX45" fmla="*/ 1630779 w 1985644"/>
              <a:gd name="connsiteY45" fmla="*/ 0 h 1722095"/>
              <a:gd name="connsiteX46" fmla="*/ 1589215 w 1985644"/>
              <a:gd name="connsiteY46" fmla="*/ 55418 h 1722095"/>
              <a:gd name="connsiteX47" fmla="*/ 1519943 w 1985644"/>
              <a:gd name="connsiteY47" fmla="*/ 110837 h 1722095"/>
              <a:gd name="connsiteX48" fmla="*/ 1464524 w 1985644"/>
              <a:gd name="connsiteY48" fmla="*/ 180109 h 1722095"/>
              <a:gd name="connsiteX49" fmla="*/ 1450670 w 1985644"/>
              <a:gd name="connsiteY49" fmla="*/ 221673 h 1722095"/>
              <a:gd name="connsiteX50" fmla="*/ 1367543 w 1985644"/>
              <a:gd name="connsiteY50" fmla="*/ 277091 h 1722095"/>
              <a:gd name="connsiteX51" fmla="*/ 1270561 w 1985644"/>
              <a:gd name="connsiteY51" fmla="*/ 332509 h 1722095"/>
              <a:gd name="connsiteX52" fmla="*/ 1228997 w 1985644"/>
              <a:gd name="connsiteY52" fmla="*/ 346364 h 1722095"/>
              <a:gd name="connsiteX53" fmla="*/ 1201288 w 1985644"/>
              <a:gd name="connsiteY53" fmla="*/ 429491 h 1722095"/>
              <a:gd name="connsiteX54" fmla="*/ 1173579 w 1985644"/>
              <a:gd name="connsiteY54" fmla="*/ 581891 h 1722095"/>
              <a:gd name="connsiteX55" fmla="*/ 1159724 w 1985644"/>
              <a:gd name="connsiteY55" fmla="*/ 637309 h 1722095"/>
              <a:gd name="connsiteX56" fmla="*/ 1118161 w 1985644"/>
              <a:gd name="connsiteY56" fmla="*/ 665018 h 1722095"/>
              <a:gd name="connsiteX57" fmla="*/ 1076597 w 1985644"/>
              <a:gd name="connsiteY57" fmla="*/ 651164 h 1722095"/>
              <a:gd name="connsiteX58" fmla="*/ 993470 w 1985644"/>
              <a:gd name="connsiteY58" fmla="*/ 665018 h 1722095"/>
              <a:gd name="connsiteX59" fmla="*/ 951906 w 1985644"/>
              <a:gd name="connsiteY59" fmla="*/ 706582 h 1722095"/>
              <a:gd name="connsiteX60" fmla="*/ 868779 w 1985644"/>
              <a:gd name="connsiteY60" fmla="*/ 762000 h 1722095"/>
              <a:gd name="connsiteX61" fmla="*/ 771797 w 1985644"/>
              <a:gd name="connsiteY61" fmla="*/ 789709 h 1722095"/>
              <a:gd name="connsiteX62" fmla="*/ 591688 w 1985644"/>
              <a:gd name="connsiteY62" fmla="*/ 775855 h 1722095"/>
              <a:gd name="connsiteX63" fmla="*/ 508561 w 1985644"/>
              <a:gd name="connsiteY63" fmla="*/ 748146 h 1722095"/>
              <a:gd name="connsiteX64" fmla="*/ 425434 w 1985644"/>
              <a:gd name="connsiteY64" fmla="*/ 692727 h 1722095"/>
              <a:gd name="connsiteX65" fmla="*/ 383870 w 1985644"/>
              <a:gd name="connsiteY65" fmla="*/ 706582 h 1722095"/>
              <a:gd name="connsiteX66" fmla="*/ 342306 w 1985644"/>
              <a:gd name="connsiteY66" fmla="*/ 748146 h 1722095"/>
              <a:gd name="connsiteX67" fmla="*/ 106779 w 1985644"/>
              <a:gd name="connsiteY67" fmla="*/ 692727 h 1722095"/>
              <a:gd name="connsiteX68" fmla="*/ 176052 w 1985644"/>
              <a:gd name="connsiteY68" fmla="*/ 665018 h 172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985644" h="1722095">
                <a:moveTo>
                  <a:pt x="176052" y="665018"/>
                </a:moveTo>
                <a:lnTo>
                  <a:pt x="176052" y="665018"/>
                </a:lnTo>
                <a:cubicBezTo>
                  <a:pt x="139106" y="683491"/>
                  <a:pt x="100895" y="699624"/>
                  <a:pt x="65215" y="720437"/>
                </a:cubicBezTo>
                <a:cubicBezTo>
                  <a:pt x="45270" y="732072"/>
                  <a:pt x="15872" y="739723"/>
                  <a:pt x="9797" y="762000"/>
                </a:cubicBezTo>
                <a:cubicBezTo>
                  <a:pt x="0" y="797921"/>
                  <a:pt x="15851" y="836430"/>
                  <a:pt x="23652" y="872837"/>
                </a:cubicBezTo>
                <a:cubicBezTo>
                  <a:pt x="29772" y="901396"/>
                  <a:pt x="51361" y="955964"/>
                  <a:pt x="51361" y="955964"/>
                </a:cubicBezTo>
                <a:cubicBezTo>
                  <a:pt x="55979" y="988291"/>
                  <a:pt x="42124" y="1029855"/>
                  <a:pt x="65215" y="1052946"/>
                </a:cubicBezTo>
                <a:cubicBezTo>
                  <a:pt x="95482" y="1083213"/>
                  <a:pt x="224321" y="1100245"/>
                  <a:pt x="273034" y="1108364"/>
                </a:cubicBezTo>
                <a:cubicBezTo>
                  <a:pt x="291507" y="1117600"/>
                  <a:pt x="308080" y="1132678"/>
                  <a:pt x="328452" y="1136073"/>
                </a:cubicBezTo>
                <a:cubicBezTo>
                  <a:pt x="559100" y="1174514"/>
                  <a:pt x="471815" y="1099325"/>
                  <a:pt x="550124" y="1177637"/>
                </a:cubicBezTo>
                <a:cubicBezTo>
                  <a:pt x="568481" y="1232705"/>
                  <a:pt x="579070" y="1243817"/>
                  <a:pt x="550124" y="1316182"/>
                </a:cubicBezTo>
                <a:cubicBezTo>
                  <a:pt x="542847" y="1334374"/>
                  <a:pt x="522415" y="1343891"/>
                  <a:pt x="508561" y="1357746"/>
                </a:cubicBezTo>
                <a:cubicBezTo>
                  <a:pt x="499325" y="1385455"/>
                  <a:pt x="486580" y="1412232"/>
                  <a:pt x="480852" y="1440873"/>
                </a:cubicBezTo>
                <a:cubicBezTo>
                  <a:pt x="464133" y="1524466"/>
                  <a:pt x="474443" y="1487806"/>
                  <a:pt x="453143" y="1551709"/>
                </a:cubicBezTo>
                <a:cubicBezTo>
                  <a:pt x="463741" y="1594104"/>
                  <a:pt x="462813" y="1616798"/>
                  <a:pt x="494706" y="1648691"/>
                </a:cubicBezTo>
                <a:cubicBezTo>
                  <a:pt x="506480" y="1660465"/>
                  <a:pt x="522415" y="1667164"/>
                  <a:pt x="536270" y="1676400"/>
                </a:cubicBezTo>
                <a:cubicBezTo>
                  <a:pt x="540888" y="1690255"/>
                  <a:pt x="535667" y="1715899"/>
                  <a:pt x="550124" y="1717964"/>
                </a:cubicBezTo>
                <a:cubicBezTo>
                  <a:pt x="579039" y="1722095"/>
                  <a:pt x="633252" y="1690255"/>
                  <a:pt x="633252" y="1690255"/>
                </a:cubicBezTo>
                <a:lnTo>
                  <a:pt x="716379" y="1634837"/>
                </a:lnTo>
                <a:cubicBezTo>
                  <a:pt x="730234" y="1625600"/>
                  <a:pt x="742146" y="1612393"/>
                  <a:pt x="757943" y="1607127"/>
                </a:cubicBezTo>
                <a:lnTo>
                  <a:pt x="799506" y="1593273"/>
                </a:lnTo>
                <a:cubicBezTo>
                  <a:pt x="794888" y="1551709"/>
                  <a:pt x="795795" y="1509153"/>
                  <a:pt x="785652" y="1468582"/>
                </a:cubicBezTo>
                <a:cubicBezTo>
                  <a:pt x="781614" y="1452428"/>
                  <a:pt x="759600" y="1443587"/>
                  <a:pt x="757943" y="1427018"/>
                </a:cubicBezTo>
                <a:cubicBezTo>
                  <a:pt x="754694" y="1394525"/>
                  <a:pt x="765393" y="1362058"/>
                  <a:pt x="771797" y="1330037"/>
                </a:cubicBezTo>
                <a:cubicBezTo>
                  <a:pt x="774661" y="1315716"/>
                  <a:pt x="775325" y="1298800"/>
                  <a:pt x="785652" y="1288473"/>
                </a:cubicBezTo>
                <a:cubicBezTo>
                  <a:pt x="836112" y="1238013"/>
                  <a:pt x="873078" y="1226844"/>
                  <a:pt x="938052" y="1219200"/>
                </a:cubicBezTo>
                <a:cubicBezTo>
                  <a:pt x="993281" y="1212702"/>
                  <a:pt x="1048888" y="1209964"/>
                  <a:pt x="1104306" y="1205346"/>
                </a:cubicBezTo>
                <a:lnTo>
                  <a:pt x="1132015" y="1122218"/>
                </a:lnTo>
                <a:lnTo>
                  <a:pt x="1145870" y="1080655"/>
                </a:lnTo>
                <a:cubicBezTo>
                  <a:pt x="1149410" y="1041710"/>
                  <a:pt x="1146924" y="940000"/>
                  <a:pt x="1173579" y="886691"/>
                </a:cubicBezTo>
                <a:cubicBezTo>
                  <a:pt x="1181026" y="871798"/>
                  <a:pt x="1189514" y="856901"/>
                  <a:pt x="1201288" y="845127"/>
                </a:cubicBezTo>
                <a:cubicBezTo>
                  <a:pt x="1213062" y="833353"/>
                  <a:pt x="1228997" y="826654"/>
                  <a:pt x="1242852" y="817418"/>
                </a:cubicBezTo>
                <a:lnTo>
                  <a:pt x="1298270" y="734291"/>
                </a:lnTo>
                <a:cubicBezTo>
                  <a:pt x="1307506" y="720436"/>
                  <a:pt x="1312124" y="701963"/>
                  <a:pt x="1325979" y="692727"/>
                </a:cubicBezTo>
                <a:lnTo>
                  <a:pt x="1409106" y="637309"/>
                </a:lnTo>
                <a:lnTo>
                  <a:pt x="1450670" y="609600"/>
                </a:lnTo>
                <a:cubicBezTo>
                  <a:pt x="1463914" y="569868"/>
                  <a:pt x="1481830" y="503965"/>
                  <a:pt x="1519943" y="484909"/>
                </a:cubicBezTo>
                <a:cubicBezTo>
                  <a:pt x="1538416" y="475673"/>
                  <a:pt x="1556185" y="464870"/>
                  <a:pt x="1575361" y="457200"/>
                </a:cubicBezTo>
                <a:cubicBezTo>
                  <a:pt x="1602480" y="446352"/>
                  <a:pt x="1658488" y="429491"/>
                  <a:pt x="1658488" y="429491"/>
                </a:cubicBezTo>
                <a:cubicBezTo>
                  <a:pt x="1710056" y="435937"/>
                  <a:pt x="1903158" y="467806"/>
                  <a:pt x="1935579" y="429491"/>
                </a:cubicBezTo>
                <a:cubicBezTo>
                  <a:pt x="1985644" y="370323"/>
                  <a:pt x="1945776" y="274349"/>
                  <a:pt x="1894015" y="235527"/>
                </a:cubicBezTo>
                <a:cubicBezTo>
                  <a:pt x="1867373" y="215546"/>
                  <a:pt x="1810888" y="180109"/>
                  <a:pt x="1810888" y="180109"/>
                </a:cubicBezTo>
                <a:cubicBezTo>
                  <a:pt x="1776523" y="77013"/>
                  <a:pt x="1829273" y="214613"/>
                  <a:pt x="1741615" y="83127"/>
                </a:cubicBezTo>
                <a:cubicBezTo>
                  <a:pt x="1732379" y="69273"/>
                  <a:pt x="1726908" y="51966"/>
                  <a:pt x="1713906" y="41564"/>
                </a:cubicBezTo>
                <a:cubicBezTo>
                  <a:pt x="1702502" y="32441"/>
                  <a:pt x="1685405" y="34240"/>
                  <a:pt x="1672343" y="27709"/>
                </a:cubicBezTo>
                <a:cubicBezTo>
                  <a:pt x="1657450" y="20262"/>
                  <a:pt x="1644634" y="9236"/>
                  <a:pt x="1630779" y="0"/>
                </a:cubicBezTo>
                <a:cubicBezTo>
                  <a:pt x="1616924" y="18473"/>
                  <a:pt x="1605543" y="39090"/>
                  <a:pt x="1589215" y="55418"/>
                </a:cubicBezTo>
                <a:cubicBezTo>
                  <a:pt x="1517201" y="127432"/>
                  <a:pt x="1574788" y="42281"/>
                  <a:pt x="1519943" y="110837"/>
                </a:cubicBezTo>
                <a:cubicBezTo>
                  <a:pt x="1450044" y="198212"/>
                  <a:pt x="1531422" y="113214"/>
                  <a:pt x="1464524" y="180109"/>
                </a:cubicBezTo>
                <a:cubicBezTo>
                  <a:pt x="1459906" y="193964"/>
                  <a:pt x="1458771" y="209522"/>
                  <a:pt x="1450670" y="221673"/>
                </a:cubicBezTo>
                <a:cubicBezTo>
                  <a:pt x="1421019" y="266151"/>
                  <a:pt x="1411118" y="262566"/>
                  <a:pt x="1367543" y="277091"/>
                </a:cubicBezTo>
                <a:cubicBezTo>
                  <a:pt x="1325801" y="304919"/>
                  <a:pt x="1319779" y="311416"/>
                  <a:pt x="1270561" y="332509"/>
                </a:cubicBezTo>
                <a:cubicBezTo>
                  <a:pt x="1257138" y="338262"/>
                  <a:pt x="1242852" y="341746"/>
                  <a:pt x="1228997" y="346364"/>
                </a:cubicBezTo>
                <a:cubicBezTo>
                  <a:pt x="1219761" y="374073"/>
                  <a:pt x="1204911" y="400509"/>
                  <a:pt x="1201288" y="429491"/>
                </a:cubicBezTo>
                <a:cubicBezTo>
                  <a:pt x="1178364" y="612892"/>
                  <a:pt x="1202056" y="482226"/>
                  <a:pt x="1173579" y="581891"/>
                </a:cubicBezTo>
                <a:cubicBezTo>
                  <a:pt x="1168348" y="600200"/>
                  <a:pt x="1170286" y="621466"/>
                  <a:pt x="1159724" y="637309"/>
                </a:cubicBezTo>
                <a:cubicBezTo>
                  <a:pt x="1150488" y="651163"/>
                  <a:pt x="1132015" y="655782"/>
                  <a:pt x="1118161" y="665018"/>
                </a:cubicBezTo>
                <a:cubicBezTo>
                  <a:pt x="1104306" y="660400"/>
                  <a:pt x="1091201" y="651164"/>
                  <a:pt x="1076597" y="651164"/>
                </a:cubicBezTo>
                <a:cubicBezTo>
                  <a:pt x="1048506" y="651164"/>
                  <a:pt x="1019140" y="653609"/>
                  <a:pt x="993470" y="665018"/>
                </a:cubicBezTo>
                <a:cubicBezTo>
                  <a:pt x="975565" y="672976"/>
                  <a:pt x="967372" y="694553"/>
                  <a:pt x="951906" y="706582"/>
                </a:cubicBezTo>
                <a:cubicBezTo>
                  <a:pt x="925619" y="727028"/>
                  <a:pt x="900372" y="751469"/>
                  <a:pt x="868779" y="762000"/>
                </a:cubicBezTo>
                <a:cubicBezTo>
                  <a:pt x="809151" y="781876"/>
                  <a:pt x="841383" y="772313"/>
                  <a:pt x="771797" y="789709"/>
                </a:cubicBezTo>
                <a:cubicBezTo>
                  <a:pt x="711761" y="785091"/>
                  <a:pt x="651165" y="785246"/>
                  <a:pt x="591688" y="775855"/>
                </a:cubicBezTo>
                <a:cubicBezTo>
                  <a:pt x="562838" y="771300"/>
                  <a:pt x="508561" y="748146"/>
                  <a:pt x="508561" y="748146"/>
                </a:cubicBezTo>
                <a:cubicBezTo>
                  <a:pt x="483573" y="723158"/>
                  <a:pt x="465534" y="692727"/>
                  <a:pt x="425434" y="692727"/>
                </a:cubicBezTo>
                <a:cubicBezTo>
                  <a:pt x="410830" y="692727"/>
                  <a:pt x="397725" y="701964"/>
                  <a:pt x="383870" y="706582"/>
                </a:cubicBezTo>
                <a:cubicBezTo>
                  <a:pt x="370015" y="720437"/>
                  <a:pt x="361792" y="746095"/>
                  <a:pt x="342306" y="748146"/>
                </a:cubicBezTo>
                <a:cubicBezTo>
                  <a:pt x="118822" y="771671"/>
                  <a:pt x="141529" y="796973"/>
                  <a:pt x="106779" y="692727"/>
                </a:cubicBezTo>
                <a:lnTo>
                  <a:pt x="176052" y="665018"/>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8" name="Freeform 7"/>
          <p:cNvSpPr/>
          <p:nvPr/>
        </p:nvSpPr>
        <p:spPr>
          <a:xfrm>
            <a:off x="1261567" y="4005064"/>
            <a:ext cx="790153" cy="432048"/>
          </a:xfrm>
          <a:custGeom>
            <a:avLst/>
            <a:gdLst>
              <a:gd name="connsiteX0" fmla="*/ 224469 w 1235578"/>
              <a:gd name="connsiteY0" fmla="*/ 0 h 775854"/>
              <a:gd name="connsiteX1" fmla="*/ 224469 w 1235578"/>
              <a:gd name="connsiteY1" fmla="*/ 0 h 775854"/>
              <a:gd name="connsiteX2" fmla="*/ 210615 w 1235578"/>
              <a:gd name="connsiteY2" fmla="*/ 138545 h 775854"/>
              <a:gd name="connsiteX3" fmla="*/ 182905 w 1235578"/>
              <a:gd name="connsiteY3" fmla="*/ 166254 h 775854"/>
              <a:gd name="connsiteX4" fmla="*/ 155196 w 1235578"/>
              <a:gd name="connsiteY4" fmla="*/ 207818 h 775854"/>
              <a:gd name="connsiteX5" fmla="*/ 141342 w 1235578"/>
              <a:gd name="connsiteY5" fmla="*/ 249381 h 775854"/>
              <a:gd name="connsiteX6" fmla="*/ 58215 w 1235578"/>
              <a:gd name="connsiteY6" fmla="*/ 290945 h 775854"/>
              <a:gd name="connsiteX7" fmla="*/ 155196 w 1235578"/>
              <a:gd name="connsiteY7" fmla="*/ 346363 h 775854"/>
              <a:gd name="connsiteX8" fmla="*/ 238324 w 1235578"/>
              <a:gd name="connsiteY8" fmla="*/ 387927 h 775854"/>
              <a:gd name="connsiteX9" fmla="*/ 321451 w 1235578"/>
              <a:gd name="connsiteY9" fmla="*/ 401781 h 775854"/>
              <a:gd name="connsiteX10" fmla="*/ 363015 w 1235578"/>
              <a:gd name="connsiteY10" fmla="*/ 429490 h 775854"/>
              <a:gd name="connsiteX11" fmla="*/ 390724 w 1235578"/>
              <a:gd name="connsiteY11" fmla="*/ 457200 h 775854"/>
              <a:gd name="connsiteX12" fmla="*/ 432287 w 1235578"/>
              <a:gd name="connsiteY12" fmla="*/ 471054 h 775854"/>
              <a:gd name="connsiteX13" fmla="*/ 501560 w 1235578"/>
              <a:gd name="connsiteY13" fmla="*/ 457200 h 775854"/>
              <a:gd name="connsiteX14" fmla="*/ 515415 w 1235578"/>
              <a:gd name="connsiteY14" fmla="*/ 401781 h 775854"/>
              <a:gd name="connsiteX15" fmla="*/ 501560 w 1235578"/>
              <a:gd name="connsiteY15" fmla="*/ 277090 h 775854"/>
              <a:gd name="connsiteX16" fmla="*/ 335305 w 1235578"/>
              <a:gd name="connsiteY16" fmla="*/ 235527 h 775854"/>
              <a:gd name="connsiteX17" fmla="*/ 321451 w 1235578"/>
              <a:gd name="connsiteY17" fmla="*/ 193963 h 775854"/>
              <a:gd name="connsiteX18" fmla="*/ 363015 w 1235578"/>
              <a:gd name="connsiteY18" fmla="*/ 180109 h 775854"/>
              <a:gd name="connsiteX19" fmla="*/ 418433 w 1235578"/>
              <a:gd name="connsiteY19" fmla="*/ 166254 h 775854"/>
              <a:gd name="connsiteX20" fmla="*/ 501560 w 1235578"/>
              <a:gd name="connsiteY20" fmla="*/ 193963 h 775854"/>
              <a:gd name="connsiteX21" fmla="*/ 556978 w 1235578"/>
              <a:gd name="connsiteY21" fmla="*/ 207818 h 775854"/>
              <a:gd name="connsiteX22" fmla="*/ 681669 w 1235578"/>
              <a:gd name="connsiteY22" fmla="*/ 249381 h 775854"/>
              <a:gd name="connsiteX23" fmla="*/ 723233 w 1235578"/>
              <a:gd name="connsiteY23" fmla="*/ 277090 h 775854"/>
              <a:gd name="connsiteX24" fmla="*/ 764796 w 1235578"/>
              <a:gd name="connsiteY24" fmla="*/ 290945 h 775854"/>
              <a:gd name="connsiteX25" fmla="*/ 778651 w 1235578"/>
              <a:gd name="connsiteY25" fmla="*/ 332509 h 775854"/>
              <a:gd name="connsiteX26" fmla="*/ 903342 w 1235578"/>
              <a:gd name="connsiteY26" fmla="*/ 387927 h 775854"/>
              <a:gd name="connsiteX27" fmla="*/ 889487 w 1235578"/>
              <a:gd name="connsiteY27" fmla="*/ 457200 h 775854"/>
              <a:gd name="connsiteX28" fmla="*/ 806360 w 1235578"/>
              <a:gd name="connsiteY28" fmla="*/ 526472 h 775854"/>
              <a:gd name="connsiteX29" fmla="*/ 764796 w 1235578"/>
              <a:gd name="connsiteY29" fmla="*/ 540327 h 775854"/>
              <a:gd name="connsiteX30" fmla="*/ 723233 w 1235578"/>
              <a:gd name="connsiteY30" fmla="*/ 568036 h 775854"/>
              <a:gd name="connsiteX31" fmla="*/ 612396 w 1235578"/>
              <a:gd name="connsiteY31" fmla="*/ 581890 h 775854"/>
              <a:gd name="connsiteX32" fmla="*/ 584687 w 1235578"/>
              <a:gd name="connsiteY32" fmla="*/ 637309 h 775854"/>
              <a:gd name="connsiteX33" fmla="*/ 473851 w 1235578"/>
              <a:gd name="connsiteY33" fmla="*/ 678872 h 775854"/>
              <a:gd name="connsiteX34" fmla="*/ 85924 w 1235578"/>
              <a:gd name="connsiteY34" fmla="*/ 665018 h 775854"/>
              <a:gd name="connsiteX35" fmla="*/ 30505 w 1235578"/>
              <a:gd name="connsiteY35" fmla="*/ 637309 h 775854"/>
              <a:gd name="connsiteX36" fmla="*/ 2796 w 1235578"/>
              <a:gd name="connsiteY36" fmla="*/ 595745 h 775854"/>
              <a:gd name="connsiteX37" fmla="*/ 16651 w 1235578"/>
              <a:gd name="connsiteY37" fmla="*/ 526472 h 775854"/>
              <a:gd name="connsiteX38" fmla="*/ 30505 w 1235578"/>
              <a:gd name="connsiteY38" fmla="*/ 568036 h 775854"/>
              <a:gd name="connsiteX39" fmla="*/ 44360 w 1235578"/>
              <a:gd name="connsiteY39" fmla="*/ 706581 h 775854"/>
              <a:gd name="connsiteX40" fmla="*/ 85924 w 1235578"/>
              <a:gd name="connsiteY40" fmla="*/ 734290 h 775854"/>
              <a:gd name="connsiteX41" fmla="*/ 169051 w 1235578"/>
              <a:gd name="connsiteY41" fmla="*/ 762000 h 775854"/>
              <a:gd name="connsiteX42" fmla="*/ 210615 w 1235578"/>
              <a:gd name="connsiteY42" fmla="*/ 775854 h 775854"/>
              <a:gd name="connsiteX43" fmla="*/ 529269 w 1235578"/>
              <a:gd name="connsiteY43" fmla="*/ 762000 h 775854"/>
              <a:gd name="connsiteX44" fmla="*/ 598542 w 1235578"/>
              <a:gd name="connsiteY44" fmla="*/ 748145 h 775854"/>
              <a:gd name="connsiteX45" fmla="*/ 709378 w 1235578"/>
              <a:gd name="connsiteY45" fmla="*/ 734290 h 775854"/>
              <a:gd name="connsiteX46" fmla="*/ 792505 w 1235578"/>
              <a:gd name="connsiteY46" fmla="*/ 706581 h 775854"/>
              <a:gd name="connsiteX47" fmla="*/ 834069 w 1235578"/>
              <a:gd name="connsiteY47" fmla="*/ 692727 h 775854"/>
              <a:gd name="connsiteX48" fmla="*/ 944905 w 1235578"/>
              <a:gd name="connsiteY48" fmla="*/ 665018 h 775854"/>
              <a:gd name="connsiteX49" fmla="*/ 986469 w 1235578"/>
              <a:gd name="connsiteY49" fmla="*/ 651163 h 775854"/>
              <a:gd name="connsiteX50" fmla="*/ 1028033 w 1235578"/>
              <a:gd name="connsiteY50" fmla="*/ 623454 h 775854"/>
              <a:gd name="connsiteX51" fmla="*/ 1055742 w 1235578"/>
              <a:gd name="connsiteY51" fmla="*/ 540327 h 775854"/>
              <a:gd name="connsiteX52" fmla="*/ 1069596 w 1235578"/>
              <a:gd name="connsiteY52" fmla="*/ 498763 h 775854"/>
              <a:gd name="connsiteX53" fmla="*/ 1055742 w 1235578"/>
              <a:gd name="connsiteY53" fmla="*/ 318654 h 775854"/>
              <a:gd name="connsiteX54" fmla="*/ 1014178 w 1235578"/>
              <a:gd name="connsiteY54" fmla="*/ 235527 h 775854"/>
              <a:gd name="connsiteX55" fmla="*/ 972615 w 1235578"/>
              <a:gd name="connsiteY55" fmla="*/ 221672 h 775854"/>
              <a:gd name="connsiteX56" fmla="*/ 806360 w 1235578"/>
              <a:gd name="connsiteY56" fmla="*/ 152400 h 775854"/>
              <a:gd name="connsiteX57" fmla="*/ 820215 w 1235578"/>
              <a:gd name="connsiteY57" fmla="*/ 110836 h 775854"/>
              <a:gd name="connsiteX58" fmla="*/ 861778 w 1235578"/>
              <a:gd name="connsiteY58" fmla="*/ 96981 h 775854"/>
              <a:gd name="connsiteX59" fmla="*/ 1000324 w 1235578"/>
              <a:gd name="connsiteY59" fmla="*/ 110836 h 775854"/>
              <a:gd name="connsiteX60" fmla="*/ 1041887 w 1235578"/>
              <a:gd name="connsiteY60" fmla="*/ 124690 h 775854"/>
              <a:gd name="connsiteX61" fmla="*/ 1097305 w 1235578"/>
              <a:gd name="connsiteY61" fmla="*/ 193963 h 775854"/>
              <a:gd name="connsiteX62" fmla="*/ 1125015 w 1235578"/>
              <a:gd name="connsiteY62" fmla="*/ 221672 h 775854"/>
              <a:gd name="connsiteX63" fmla="*/ 1180433 w 1235578"/>
              <a:gd name="connsiteY63" fmla="*/ 304800 h 775854"/>
              <a:gd name="connsiteX64" fmla="*/ 1208142 w 1235578"/>
              <a:gd name="connsiteY64" fmla="*/ 277090 h 775854"/>
              <a:gd name="connsiteX65" fmla="*/ 1208142 w 1235578"/>
              <a:gd name="connsiteY65" fmla="*/ 138545 h 775854"/>
              <a:gd name="connsiteX66" fmla="*/ 1083451 w 1235578"/>
              <a:gd name="connsiteY66" fmla="*/ 83127 h 775854"/>
              <a:gd name="connsiteX67" fmla="*/ 1041887 w 1235578"/>
              <a:gd name="connsiteY67" fmla="*/ 69272 h 775854"/>
              <a:gd name="connsiteX68" fmla="*/ 349160 w 1235578"/>
              <a:gd name="connsiteY68" fmla="*/ 69272 h 775854"/>
              <a:gd name="connsiteX69" fmla="*/ 266033 w 1235578"/>
              <a:gd name="connsiteY69" fmla="*/ 41563 h 775854"/>
              <a:gd name="connsiteX70" fmla="*/ 224469 w 1235578"/>
              <a:gd name="connsiteY70" fmla="*/ 0 h 7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35578" h="775854">
                <a:moveTo>
                  <a:pt x="224469" y="0"/>
                </a:moveTo>
                <a:lnTo>
                  <a:pt x="224469" y="0"/>
                </a:lnTo>
                <a:cubicBezTo>
                  <a:pt x="219851" y="46182"/>
                  <a:pt x="221872" y="93519"/>
                  <a:pt x="210615" y="138545"/>
                </a:cubicBezTo>
                <a:cubicBezTo>
                  <a:pt x="207447" y="151217"/>
                  <a:pt x="191065" y="156054"/>
                  <a:pt x="182905" y="166254"/>
                </a:cubicBezTo>
                <a:cubicBezTo>
                  <a:pt x="172503" y="179256"/>
                  <a:pt x="164432" y="193963"/>
                  <a:pt x="155196" y="207818"/>
                </a:cubicBezTo>
                <a:cubicBezTo>
                  <a:pt x="150578" y="221672"/>
                  <a:pt x="150465" y="237977"/>
                  <a:pt x="141342" y="249381"/>
                </a:cubicBezTo>
                <a:cubicBezTo>
                  <a:pt x="121810" y="273796"/>
                  <a:pt x="85594" y="281818"/>
                  <a:pt x="58215" y="290945"/>
                </a:cubicBezTo>
                <a:cubicBezTo>
                  <a:pt x="161809" y="368642"/>
                  <a:pt x="68647" y="307897"/>
                  <a:pt x="155196" y="346363"/>
                </a:cubicBezTo>
                <a:cubicBezTo>
                  <a:pt x="183506" y="358945"/>
                  <a:pt x="208934" y="378130"/>
                  <a:pt x="238324" y="387927"/>
                </a:cubicBezTo>
                <a:cubicBezTo>
                  <a:pt x="264974" y="396810"/>
                  <a:pt x="293742" y="397163"/>
                  <a:pt x="321451" y="401781"/>
                </a:cubicBezTo>
                <a:cubicBezTo>
                  <a:pt x="335306" y="411017"/>
                  <a:pt x="350013" y="419088"/>
                  <a:pt x="363015" y="429490"/>
                </a:cubicBezTo>
                <a:cubicBezTo>
                  <a:pt x="373215" y="437650"/>
                  <a:pt x="379523" y="450479"/>
                  <a:pt x="390724" y="457200"/>
                </a:cubicBezTo>
                <a:cubicBezTo>
                  <a:pt x="403247" y="464714"/>
                  <a:pt x="418433" y="466436"/>
                  <a:pt x="432287" y="471054"/>
                </a:cubicBezTo>
                <a:cubicBezTo>
                  <a:pt x="455378" y="466436"/>
                  <a:pt x="483470" y="472275"/>
                  <a:pt x="501560" y="457200"/>
                </a:cubicBezTo>
                <a:cubicBezTo>
                  <a:pt x="516188" y="445010"/>
                  <a:pt x="515415" y="420823"/>
                  <a:pt x="515415" y="401781"/>
                </a:cubicBezTo>
                <a:cubicBezTo>
                  <a:pt x="515415" y="359962"/>
                  <a:pt x="524012" y="312371"/>
                  <a:pt x="501560" y="277090"/>
                </a:cubicBezTo>
                <a:cubicBezTo>
                  <a:pt x="488535" y="256622"/>
                  <a:pt x="354189" y="238674"/>
                  <a:pt x="335305" y="235527"/>
                </a:cubicBezTo>
                <a:cubicBezTo>
                  <a:pt x="330687" y="221672"/>
                  <a:pt x="314920" y="207025"/>
                  <a:pt x="321451" y="193963"/>
                </a:cubicBezTo>
                <a:cubicBezTo>
                  <a:pt x="327982" y="180901"/>
                  <a:pt x="348973" y="184121"/>
                  <a:pt x="363015" y="180109"/>
                </a:cubicBezTo>
                <a:cubicBezTo>
                  <a:pt x="381324" y="174878"/>
                  <a:pt x="399960" y="170872"/>
                  <a:pt x="418433" y="166254"/>
                </a:cubicBezTo>
                <a:cubicBezTo>
                  <a:pt x="446142" y="175490"/>
                  <a:pt x="473224" y="186879"/>
                  <a:pt x="501560" y="193963"/>
                </a:cubicBezTo>
                <a:cubicBezTo>
                  <a:pt x="520033" y="198581"/>
                  <a:pt x="539149" y="201132"/>
                  <a:pt x="556978" y="207818"/>
                </a:cubicBezTo>
                <a:cubicBezTo>
                  <a:pt x="688081" y="256982"/>
                  <a:pt x="529864" y="219021"/>
                  <a:pt x="681669" y="249381"/>
                </a:cubicBezTo>
                <a:cubicBezTo>
                  <a:pt x="695524" y="258617"/>
                  <a:pt x="708340" y="269643"/>
                  <a:pt x="723233" y="277090"/>
                </a:cubicBezTo>
                <a:cubicBezTo>
                  <a:pt x="736295" y="283621"/>
                  <a:pt x="754470" y="280618"/>
                  <a:pt x="764796" y="290945"/>
                </a:cubicBezTo>
                <a:cubicBezTo>
                  <a:pt x="775123" y="301272"/>
                  <a:pt x="770550" y="320358"/>
                  <a:pt x="778651" y="332509"/>
                </a:cubicBezTo>
                <a:cubicBezTo>
                  <a:pt x="817043" y="390096"/>
                  <a:pt x="833915" y="376355"/>
                  <a:pt x="903342" y="387927"/>
                </a:cubicBezTo>
                <a:cubicBezTo>
                  <a:pt x="898724" y="411018"/>
                  <a:pt x="900018" y="436138"/>
                  <a:pt x="889487" y="457200"/>
                </a:cubicBezTo>
                <a:cubicBezTo>
                  <a:pt x="879273" y="477628"/>
                  <a:pt x="827578" y="515863"/>
                  <a:pt x="806360" y="526472"/>
                </a:cubicBezTo>
                <a:cubicBezTo>
                  <a:pt x="793298" y="533003"/>
                  <a:pt x="777858" y="533796"/>
                  <a:pt x="764796" y="540327"/>
                </a:cubicBezTo>
                <a:cubicBezTo>
                  <a:pt x="749903" y="547774"/>
                  <a:pt x="739297" y="563655"/>
                  <a:pt x="723233" y="568036"/>
                </a:cubicBezTo>
                <a:cubicBezTo>
                  <a:pt x="687312" y="577833"/>
                  <a:pt x="649342" y="577272"/>
                  <a:pt x="612396" y="581890"/>
                </a:cubicBezTo>
                <a:cubicBezTo>
                  <a:pt x="603160" y="600363"/>
                  <a:pt x="600368" y="623868"/>
                  <a:pt x="584687" y="637309"/>
                </a:cubicBezTo>
                <a:cubicBezTo>
                  <a:pt x="574142" y="646347"/>
                  <a:pt x="496559" y="671303"/>
                  <a:pt x="473851" y="678872"/>
                </a:cubicBezTo>
                <a:cubicBezTo>
                  <a:pt x="344542" y="674254"/>
                  <a:pt x="214751" y="677095"/>
                  <a:pt x="85924" y="665018"/>
                </a:cubicBezTo>
                <a:cubicBezTo>
                  <a:pt x="65361" y="663090"/>
                  <a:pt x="46371" y="650531"/>
                  <a:pt x="30505" y="637309"/>
                </a:cubicBezTo>
                <a:cubicBezTo>
                  <a:pt x="17713" y="626649"/>
                  <a:pt x="12032" y="609600"/>
                  <a:pt x="2796" y="595745"/>
                </a:cubicBezTo>
                <a:cubicBezTo>
                  <a:pt x="7414" y="572654"/>
                  <a:pt x="0" y="543123"/>
                  <a:pt x="16651" y="526472"/>
                </a:cubicBezTo>
                <a:cubicBezTo>
                  <a:pt x="26978" y="516145"/>
                  <a:pt x="28284" y="553602"/>
                  <a:pt x="30505" y="568036"/>
                </a:cubicBezTo>
                <a:cubicBezTo>
                  <a:pt x="37562" y="613908"/>
                  <a:pt x="29683" y="662551"/>
                  <a:pt x="44360" y="706581"/>
                </a:cubicBezTo>
                <a:cubicBezTo>
                  <a:pt x="49626" y="722378"/>
                  <a:pt x="70708" y="727527"/>
                  <a:pt x="85924" y="734290"/>
                </a:cubicBezTo>
                <a:cubicBezTo>
                  <a:pt x="112615" y="746153"/>
                  <a:pt x="141342" y="752764"/>
                  <a:pt x="169051" y="762000"/>
                </a:cubicBezTo>
                <a:lnTo>
                  <a:pt x="210615" y="775854"/>
                </a:lnTo>
                <a:cubicBezTo>
                  <a:pt x="316833" y="771236"/>
                  <a:pt x="423221" y="769575"/>
                  <a:pt x="529269" y="762000"/>
                </a:cubicBezTo>
                <a:cubicBezTo>
                  <a:pt x="552757" y="760322"/>
                  <a:pt x="575268" y="751726"/>
                  <a:pt x="598542" y="748145"/>
                </a:cubicBezTo>
                <a:cubicBezTo>
                  <a:pt x="635342" y="742483"/>
                  <a:pt x="672433" y="738908"/>
                  <a:pt x="709378" y="734290"/>
                </a:cubicBezTo>
                <a:lnTo>
                  <a:pt x="792505" y="706581"/>
                </a:lnTo>
                <a:cubicBezTo>
                  <a:pt x="806360" y="701963"/>
                  <a:pt x="819901" y="696269"/>
                  <a:pt x="834069" y="692727"/>
                </a:cubicBezTo>
                <a:cubicBezTo>
                  <a:pt x="871014" y="683491"/>
                  <a:pt x="908777" y="677061"/>
                  <a:pt x="944905" y="665018"/>
                </a:cubicBezTo>
                <a:cubicBezTo>
                  <a:pt x="958760" y="660400"/>
                  <a:pt x="973407" y="657694"/>
                  <a:pt x="986469" y="651163"/>
                </a:cubicBezTo>
                <a:cubicBezTo>
                  <a:pt x="1001362" y="643716"/>
                  <a:pt x="1014178" y="632690"/>
                  <a:pt x="1028033" y="623454"/>
                </a:cubicBezTo>
                <a:lnTo>
                  <a:pt x="1055742" y="540327"/>
                </a:lnTo>
                <a:lnTo>
                  <a:pt x="1069596" y="498763"/>
                </a:lnTo>
                <a:cubicBezTo>
                  <a:pt x="1064978" y="438727"/>
                  <a:pt x="1063211" y="378403"/>
                  <a:pt x="1055742" y="318654"/>
                </a:cubicBezTo>
                <a:cubicBezTo>
                  <a:pt x="1052953" y="296344"/>
                  <a:pt x="1031367" y="249278"/>
                  <a:pt x="1014178" y="235527"/>
                </a:cubicBezTo>
                <a:cubicBezTo>
                  <a:pt x="1002774" y="226404"/>
                  <a:pt x="985910" y="227715"/>
                  <a:pt x="972615" y="221672"/>
                </a:cubicBezTo>
                <a:cubicBezTo>
                  <a:pt x="816337" y="150636"/>
                  <a:pt x="914947" y="179546"/>
                  <a:pt x="806360" y="152400"/>
                </a:cubicBezTo>
                <a:cubicBezTo>
                  <a:pt x="810978" y="138545"/>
                  <a:pt x="809888" y="121163"/>
                  <a:pt x="820215" y="110836"/>
                </a:cubicBezTo>
                <a:cubicBezTo>
                  <a:pt x="830541" y="100509"/>
                  <a:pt x="847174" y="96981"/>
                  <a:pt x="861778" y="96981"/>
                </a:cubicBezTo>
                <a:cubicBezTo>
                  <a:pt x="908190" y="96981"/>
                  <a:pt x="954142" y="106218"/>
                  <a:pt x="1000324" y="110836"/>
                </a:cubicBezTo>
                <a:cubicBezTo>
                  <a:pt x="1014178" y="115454"/>
                  <a:pt x="1029364" y="117176"/>
                  <a:pt x="1041887" y="124690"/>
                </a:cubicBezTo>
                <a:cubicBezTo>
                  <a:pt x="1067618" y="140129"/>
                  <a:pt x="1079880" y="172183"/>
                  <a:pt x="1097305" y="193963"/>
                </a:cubicBezTo>
                <a:cubicBezTo>
                  <a:pt x="1105465" y="204163"/>
                  <a:pt x="1117178" y="211222"/>
                  <a:pt x="1125015" y="221672"/>
                </a:cubicBezTo>
                <a:cubicBezTo>
                  <a:pt x="1144996" y="248314"/>
                  <a:pt x="1180433" y="304800"/>
                  <a:pt x="1180433" y="304800"/>
                </a:cubicBezTo>
                <a:cubicBezTo>
                  <a:pt x="1189669" y="295563"/>
                  <a:pt x="1204011" y="289482"/>
                  <a:pt x="1208142" y="277090"/>
                </a:cubicBezTo>
                <a:cubicBezTo>
                  <a:pt x="1216780" y="251176"/>
                  <a:pt x="1235578" y="172841"/>
                  <a:pt x="1208142" y="138545"/>
                </a:cubicBezTo>
                <a:cubicBezTo>
                  <a:pt x="1184191" y="108606"/>
                  <a:pt x="1108850" y="91593"/>
                  <a:pt x="1083451" y="83127"/>
                </a:cubicBezTo>
                <a:lnTo>
                  <a:pt x="1041887" y="69272"/>
                </a:lnTo>
                <a:cubicBezTo>
                  <a:pt x="755948" y="82889"/>
                  <a:pt x="656317" y="95600"/>
                  <a:pt x="349160" y="69272"/>
                </a:cubicBezTo>
                <a:cubicBezTo>
                  <a:pt x="320059" y="66778"/>
                  <a:pt x="294369" y="48647"/>
                  <a:pt x="266033" y="41563"/>
                </a:cubicBezTo>
                <a:lnTo>
                  <a:pt x="22446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0" name="Freeform 9"/>
          <p:cNvSpPr/>
          <p:nvPr/>
        </p:nvSpPr>
        <p:spPr>
          <a:xfrm>
            <a:off x="2538686" y="2348880"/>
            <a:ext cx="521146" cy="432048"/>
          </a:xfrm>
          <a:custGeom>
            <a:avLst/>
            <a:gdLst>
              <a:gd name="connsiteX0" fmla="*/ 207818 w 665018"/>
              <a:gd name="connsiteY0" fmla="*/ 152400 h 512618"/>
              <a:gd name="connsiteX1" fmla="*/ 207818 w 665018"/>
              <a:gd name="connsiteY1" fmla="*/ 152400 h 512618"/>
              <a:gd name="connsiteX2" fmla="*/ 124691 w 665018"/>
              <a:gd name="connsiteY2" fmla="*/ 235528 h 512618"/>
              <a:gd name="connsiteX3" fmla="*/ 83127 w 665018"/>
              <a:gd name="connsiteY3" fmla="*/ 263237 h 512618"/>
              <a:gd name="connsiteX4" fmla="*/ 27709 w 665018"/>
              <a:gd name="connsiteY4" fmla="*/ 346364 h 512618"/>
              <a:gd name="connsiteX5" fmla="*/ 0 w 665018"/>
              <a:gd name="connsiteY5" fmla="*/ 387928 h 512618"/>
              <a:gd name="connsiteX6" fmla="*/ 41564 w 665018"/>
              <a:gd name="connsiteY6" fmla="*/ 498764 h 512618"/>
              <a:gd name="connsiteX7" fmla="*/ 83127 w 665018"/>
              <a:gd name="connsiteY7" fmla="*/ 512618 h 512618"/>
              <a:gd name="connsiteX8" fmla="*/ 277091 w 665018"/>
              <a:gd name="connsiteY8" fmla="*/ 498764 h 512618"/>
              <a:gd name="connsiteX9" fmla="*/ 360218 w 665018"/>
              <a:gd name="connsiteY9" fmla="*/ 471055 h 512618"/>
              <a:gd name="connsiteX10" fmla="*/ 401782 w 665018"/>
              <a:gd name="connsiteY10" fmla="*/ 443346 h 512618"/>
              <a:gd name="connsiteX11" fmla="*/ 443346 w 665018"/>
              <a:gd name="connsiteY11" fmla="*/ 429491 h 512618"/>
              <a:gd name="connsiteX12" fmla="*/ 512618 w 665018"/>
              <a:gd name="connsiteY12" fmla="*/ 360218 h 512618"/>
              <a:gd name="connsiteX13" fmla="*/ 554182 w 665018"/>
              <a:gd name="connsiteY13" fmla="*/ 277091 h 512618"/>
              <a:gd name="connsiteX14" fmla="*/ 568036 w 665018"/>
              <a:gd name="connsiteY14" fmla="*/ 235528 h 512618"/>
              <a:gd name="connsiteX15" fmla="*/ 595746 w 665018"/>
              <a:gd name="connsiteY15" fmla="*/ 96982 h 512618"/>
              <a:gd name="connsiteX16" fmla="*/ 623455 w 665018"/>
              <a:gd name="connsiteY16" fmla="*/ 55418 h 512618"/>
              <a:gd name="connsiteX17" fmla="*/ 665018 w 665018"/>
              <a:gd name="connsiteY17" fmla="*/ 27709 h 512618"/>
              <a:gd name="connsiteX18" fmla="*/ 623455 w 665018"/>
              <a:gd name="connsiteY18" fmla="*/ 0 h 512618"/>
              <a:gd name="connsiteX19" fmla="*/ 540327 w 665018"/>
              <a:gd name="connsiteY19" fmla="*/ 27709 h 512618"/>
              <a:gd name="connsiteX20" fmla="*/ 457200 w 665018"/>
              <a:gd name="connsiteY20" fmla="*/ 69273 h 512618"/>
              <a:gd name="connsiteX21" fmla="*/ 415636 w 665018"/>
              <a:gd name="connsiteY21" fmla="*/ 96982 h 512618"/>
              <a:gd name="connsiteX22" fmla="*/ 332509 w 665018"/>
              <a:gd name="connsiteY22" fmla="*/ 124691 h 512618"/>
              <a:gd name="connsiteX23" fmla="*/ 290946 w 665018"/>
              <a:gd name="connsiteY23" fmla="*/ 138546 h 512618"/>
              <a:gd name="connsiteX24" fmla="*/ 207818 w 665018"/>
              <a:gd name="connsiteY24" fmla="*/ 152400 h 5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5018" h="512618">
                <a:moveTo>
                  <a:pt x="207818" y="152400"/>
                </a:moveTo>
                <a:lnTo>
                  <a:pt x="207818" y="152400"/>
                </a:lnTo>
                <a:cubicBezTo>
                  <a:pt x="180109" y="180109"/>
                  <a:pt x="153979" y="209494"/>
                  <a:pt x="124691" y="235528"/>
                </a:cubicBezTo>
                <a:cubicBezTo>
                  <a:pt x="112246" y="246590"/>
                  <a:pt x="94092" y="250706"/>
                  <a:pt x="83127" y="263237"/>
                </a:cubicBezTo>
                <a:cubicBezTo>
                  <a:pt x="61197" y="288299"/>
                  <a:pt x="46182" y="318655"/>
                  <a:pt x="27709" y="346364"/>
                </a:cubicBezTo>
                <a:lnTo>
                  <a:pt x="0" y="387928"/>
                </a:lnTo>
                <a:cubicBezTo>
                  <a:pt x="7510" y="425478"/>
                  <a:pt x="7589" y="471584"/>
                  <a:pt x="41564" y="498764"/>
                </a:cubicBezTo>
                <a:cubicBezTo>
                  <a:pt x="52968" y="507887"/>
                  <a:pt x="69273" y="508000"/>
                  <a:pt x="83127" y="512618"/>
                </a:cubicBezTo>
                <a:cubicBezTo>
                  <a:pt x="147782" y="508000"/>
                  <a:pt x="212989" y="508379"/>
                  <a:pt x="277091" y="498764"/>
                </a:cubicBezTo>
                <a:cubicBezTo>
                  <a:pt x="305976" y="494431"/>
                  <a:pt x="360218" y="471055"/>
                  <a:pt x="360218" y="471055"/>
                </a:cubicBezTo>
                <a:cubicBezTo>
                  <a:pt x="374073" y="461819"/>
                  <a:pt x="386889" y="450793"/>
                  <a:pt x="401782" y="443346"/>
                </a:cubicBezTo>
                <a:cubicBezTo>
                  <a:pt x="414844" y="436815"/>
                  <a:pt x="431663" y="438254"/>
                  <a:pt x="443346" y="429491"/>
                </a:cubicBezTo>
                <a:cubicBezTo>
                  <a:pt x="469470" y="409898"/>
                  <a:pt x="512618" y="360218"/>
                  <a:pt x="512618" y="360218"/>
                </a:cubicBezTo>
                <a:cubicBezTo>
                  <a:pt x="547445" y="255742"/>
                  <a:pt x="500464" y="384528"/>
                  <a:pt x="554182" y="277091"/>
                </a:cubicBezTo>
                <a:cubicBezTo>
                  <a:pt x="560713" y="264029"/>
                  <a:pt x="563418" y="249382"/>
                  <a:pt x="568036" y="235528"/>
                </a:cubicBezTo>
                <a:cubicBezTo>
                  <a:pt x="573142" y="199785"/>
                  <a:pt x="576400" y="135673"/>
                  <a:pt x="595746" y="96982"/>
                </a:cubicBezTo>
                <a:cubicBezTo>
                  <a:pt x="603193" y="82089"/>
                  <a:pt x="611681" y="67192"/>
                  <a:pt x="623455" y="55418"/>
                </a:cubicBezTo>
                <a:cubicBezTo>
                  <a:pt x="635229" y="43644"/>
                  <a:pt x="651164" y="36945"/>
                  <a:pt x="665018" y="27709"/>
                </a:cubicBezTo>
                <a:cubicBezTo>
                  <a:pt x="651164" y="18473"/>
                  <a:pt x="640106" y="0"/>
                  <a:pt x="623455" y="0"/>
                </a:cubicBezTo>
                <a:cubicBezTo>
                  <a:pt x="594247" y="0"/>
                  <a:pt x="540327" y="27709"/>
                  <a:pt x="540327" y="27709"/>
                </a:cubicBezTo>
                <a:cubicBezTo>
                  <a:pt x="421220" y="107115"/>
                  <a:pt x="571915" y="11915"/>
                  <a:pt x="457200" y="69273"/>
                </a:cubicBezTo>
                <a:cubicBezTo>
                  <a:pt x="442307" y="76720"/>
                  <a:pt x="430852" y="90219"/>
                  <a:pt x="415636" y="96982"/>
                </a:cubicBezTo>
                <a:cubicBezTo>
                  <a:pt x="388946" y="108844"/>
                  <a:pt x="360218" y="115455"/>
                  <a:pt x="332509" y="124691"/>
                </a:cubicBezTo>
                <a:cubicBezTo>
                  <a:pt x="318655" y="129309"/>
                  <a:pt x="303097" y="130445"/>
                  <a:pt x="290946" y="138546"/>
                </a:cubicBezTo>
                <a:cubicBezTo>
                  <a:pt x="245539" y="168817"/>
                  <a:pt x="221673" y="150091"/>
                  <a:pt x="207818" y="15240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1" name="Freeform 10"/>
          <p:cNvSpPr/>
          <p:nvPr/>
        </p:nvSpPr>
        <p:spPr>
          <a:xfrm>
            <a:off x="1187624" y="2348880"/>
            <a:ext cx="648072" cy="504056"/>
          </a:xfrm>
          <a:custGeom>
            <a:avLst/>
            <a:gdLst>
              <a:gd name="connsiteX0" fmla="*/ 332509 w 748145"/>
              <a:gd name="connsiteY0" fmla="*/ 41563 h 404182"/>
              <a:gd name="connsiteX1" fmla="*/ 332509 w 748145"/>
              <a:gd name="connsiteY1" fmla="*/ 41563 h 404182"/>
              <a:gd name="connsiteX2" fmla="*/ 207818 w 748145"/>
              <a:gd name="connsiteY2" fmla="*/ 27709 h 404182"/>
              <a:gd name="connsiteX3" fmla="*/ 166254 w 748145"/>
              <a:gd name="connsiteY3" fmla="*/ 13854 h 404182"/>
              <a:gd name="connsiteX4" fmla="*/ 0 w 748145"/>
              <a:gd name="connsiteY4" fmla="*/ 27709 h 404182"/>
              <a:gd name="connsiteX5" fmla="*/ 13854 w 748145"/>
              <a:gd name="connsiteY5" fmla="*/ 96981 h 404182"/>
              <a:gd name="connsiteX6" fmla="*/ 27709 w 748145"/>
              <a:gd name="connsiteY6" fmla="*/ 138545 h 404182"/>
              <a:gd name="connsiteX7" fmla="*/ 152400 w 748145"/>
              <a:gd name="connsiteY7" fmla="*/ 152400 h 404182"/>
              <a:gd name="connsiteX8" fmla="*/ 277091 w 748145"/>
              <a:gd name="connsiteY8" fmla="*/ 180109 h 404182"/>
              <a:gd name="connsiteX9" fmla="*/ 304800 w 748145"/>
              <a:gd name="connsiteY9" fmla="*/ 221672 h 404182"/>
              <a:gd name="connsiteX10" fmla="*/ 318654 w 748145"/>
              <a:gd name="connsiteY10" fmla="*/ 277090 h 404182"/>
              <a:gd name="connsiteX11" fmla="*/ 387927 w 748145"/>
              <a:gd name="connsiteY11" fmla="*/ 332509 h 404182"/>
              <a:gd name="connsiteX12" fmla="*/ 457200 w 748145"/>
              <a:gd name="connsiteY12" fmla="*/ 401781 h 404182"/>
              <a:gd name="connsiteX13" fmla="*/ 498763 w 748145"/>
              <a:gd name="connsiteY13" fmla="*/ 387927 h 404182"/>
              <a:gd name="connsiteX14" fmla="*/ 581891 w 748145"/>
              <a:gd name="connsiteY14" fmla="*/ 332509 h 404182"/>
              <a:gd name="connsiteX15" fmla="*/ 665018 w 748145"/>
              <a:gd name="connsiteY15" fmla="*/ 263236 h 404182"/>
              <a:gd name="connsiteX16" fmla="*/ 748145 w 748145"/>
              <a:gd name="connsiteY16" fmla="*/ 249381 h 404182"/>
              <a:gd name="connsiteX17" fmla="*/ 720436 w 748145"/>
              <a:gd name="connsiteY17" fmla="*/ 124690 h 404182"/>
              <a:gd name="connsiteX18" fmla="*/ 692727 w 748145"/>
              <a:gd name="connsiteY18" fmla="*/ 83127 h 404182"/>
              <a:gd name="connsiteX19" fmla="*/ 623454 w 748145"/>
              <a:gd name="connsiteY19" fmla="*/ 69272 h 404182"/>
              <a:gd name="connsiteX20" fmla="*/ 540327 w 748145"/>
              <a:gd name="connsiteY20" fmla="*/ 41563 h 404182"/>
              <a:gd name="connsiteX21" fmla="*/ 498763 w 748145"/>
              <a:gd name="connsiteY21" fmla="*/ 13854 h 404182"/>
              <a:gd name="connsiteX22" fmla="*/ 387927 w 748145"/>
              <a:gd name="connsiteY22" fmla="*/ 0 h 404182"/>
              <a:gd name="connsiteX23" fmla="*/ 318654 w 748145"/>
              <a:gd name="connsiteY23" fmla="*/ 13854 h 404182"/>
              <a:gd name="connsiteX24" fmla="*/ 332509 w 748145"/>
              <a:gd name="connsiteY24" fmla="*/ 41563 h 40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48145" h="404182">
                <a:moveTo>
                  <a:pt x="332509" y="41563"/>
                </a:moveTo>
                <a:lnTo>
                  <a:pt x="332509" y="41563"/>
                </a:lnTo>
                <a:cubicBezTo>
                  <a:pt x="290945" y="36945"/>
                  <a:pt x="249068" y="34584"/>
                  <a:pt x="207818" y="27709"/>
                </a:cubicBezTo>
                <a:cubicBezTo>
                  <a:pt x="193413" y="25308"/>
                  <a:pt x="180858" y="13854"/>
                  <a:pt x="166254" y="13854"/>
                </a:cubicBezTo>
                <a:cubicBezTo>
                  <a:pt x="110644" y="13854"/>
                  <a:pt x="55418" y="23091"/>
                  <a:pt x="0" y="27709"/>
                </a:cubicBezTo>
                <a:cubicBezTo>
                  <a:pt x="4618" y="50800"/>
                  <a:pt x="8143" y="74136"/>
                  <a:pt x="13854" y="96981"/>
                </a:cubicBezTo>
                <a:cubicBezTo>
                  <a:pt x="17396" y="111149"/>
                  <a:pt x="14149" y="133121"/>
                  <a:pt x="27709" y="138545"/>
                </a:cubicBezTo>
                <a:cubicBezTo>
                  <a:pt x="66537" y="154077"/>
                  <a:pt x="111001" y="146486"/>
                  <a:pt x="152400" y="152400"/>
                </a:cubicBezTo>
                <a:cubicBezTo>
                  <a:pt x="193447" y="158264"/>
                  <a:pt x="236749" y="170023"/>
                  <a:pt x="277091" y="180109"/>
                </a:cubicBezTo>
                <a:cubicBezTo>
                  <a:pt x="286327" y="193963"/>
                  <a:pt x="298241" y="206367"/>
                  <a:pt x="304800" y="221672"/>
                </a:cubicBezTo>
                <a:cubicBezTo>
                  <a:pt x="312301" y="239174"/>
                  <a:pt x="310139" y="260059"/>
                  <a:pt x="318654" y="277090"/>
                </a:cubicBezTo>
                <a:cubicBezTo>
                  <a:pt x="328526" y="296834"/>
                  <a:pt x="373241" y="322719"/>
                  <a:pt x="387927" y="332509"/>
                </a:cubicBezTo>
                <a:cubicBezTo>
                  <a:pt x="404091" y="356755"/>
                  <a:pt x="422563" y="396008"/>
                  <a:pt x="457200" y="401781"/>
                </a:cubicBezTo>
                <a:cubicBezTo>
                  <a:pt x="471605" y="404182"/>
                  <a:pt x="484909" y="392545"/>
                  <a:pt x="498763" y="387927"/>
                </a:cubicBezTo>
                <a:cubicBezTo>
                  <a:pt x="526472" y="369454"/>
                  <a:pt x="558343" y="356058"/>
                  <a:pt x="581891" y="332509"/>
                </a:cubicBezTo>
                <a:cubicBezTo>
                  <a:pt x="601185" y="313215"/>
                  <a:pt x="636083" y="272881"/>
                  <a:pt x="665018" y="263236"/>
                </a:cubicBezTo>
                <a:cubicBezTo>
                  <a:pt x="691668" y="254353"/>
                  <a:pt x="720436" y="253999"/>
                  <a:pt x="748145" y="249381"/>
                </a:cubicBezTo>
                <a:cubicBezTo>
                  <a:pt x="742823" y="217450"/>
                  <a:pt x="737490" y="158798"/>
                  <a:pt x="720436" y="124690"/>
                </a:cubicBezTo>
                <a:cubicBezTo>
                  <a:pt x="712989" y="109797"/>
                  <a:pt x="707184" y="91388"/>
                  <a:pt x="692727" y="83127"/>
                </a:cubicBezTo>
                <a:cubicBezTo>
                  <a:pt x="672281" y="71444"/>
                  <a:pt x="646173" y="75468"/>
                  <a:pt x="623454" y="69272"/>
                </a:cubicBezTo>
                <a:cubicBezTo>
                  <a:pt x="595275" y="61587"/>
                  <a:pt x="564629" y="57764"/>
                  <a:pt x="540327" y="41563"/>
                </a:cubicBezTo>
                <a:cubicBezTo>
                  <a:pt x="526472" y="32327"/>
                  <a:pt x="514827" y="18235"/>
                  <a:pt x="498763" y="13854"/>
                </a:cubicBezTo>
                <a:cubicBezTo>
                  <a:pt x="462842" y="4058"/>
                  <a:pt x="424872" y="4618"/>
                  <a:pt x="387927" y="0"/>
                </a:cubicBezTo>
                <a:cubicBezTo>
                  <a:pt x="364836" y="4618"/>
                  <a:pt x="338247" y="792"/>
                  <a:pt x="318654" y="13854"/>
                </a:cubicBezTo>
                <a:cubicBezTo>
                  <a:pt x="306503" y="21955"/>
                  <a:pt x="330200" y="36945"/>
                  <a:pt x="332509" y="4156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 name="Freeform 11"/>
          <p:cNvSpPr/>
          <p:nvPr/>
        </p:nvSpPr>
        <p:spPr>
          <a:xfrm>
            <a:off x="395536" y="2348880"/>
            <a:ext cx="720080" cy="648072"/>
          </a:xfrm>
          <a:custGeom>
            <a:avLst/>
            <a:gdLst>
              <a:gd name="connsiteX0" fmla="*/ 471054 w 907343"/>
              <a:gd name="connsiteY0" fmla="*/ 55418 h 914400"/>
              <a:gd name="connsiteX1" fmla="*/ 471054 w 907343"/>
              <a:gd name="connsiteY1" fmla="*/ 55418 h 914400"/>
              <a:gd name="connsiteX2" fmla="*/ 290945 w 907343"/>
              <a:gd name="connsiteY2" fmla="*/ 193963 h 914400"/>
              <a:gd name="connsiteX3" fmla="*/ 249381 w 907343"/>
              <a:gd name="connsiteY3" fmla="*/ 221672 h 914400"/>
              <a:gd name="connsiteX4" fmla="*/ 207818 w 907343"/>
              <a:gd name="connsiteY4" fmla="*/ 235527 h 914400"/>
              <a:gd name="connsiteX5" fmla="*/ 180109 w 907343"/>
              <a:gd name="connsiteY5" fmla="*/ 277091 h 914400"/>
              <a:gd name="connsiteX6" fmla="*/ 166254 w 907343"/>
              <a:gd name="connsiteY6" fmla="*/ 318654 h 914400"/>
              <a:gd name="connsiteX7" fmla="*/ 124690 w 907343"/>
              <a:gd name="connsiteY7" fmla="*/ 346363 h 914400"/>
              <a:gd name="connsiteX8" fmla="*/ 110836 w 907343"/>
              <a:gd name="connsiteY8" fmla="*/ 387927 h 914400"/>
              <a:gd name="connsiteX9" fmla="*/ 96981 w 907343"/>
              <a:gd name="connsiteY9" fmla="*/ 457200 h 914400"/>
              <a:gd name="connsiteX10" fmla="*/ 41563 w 907343"/>
              <a:gd name="connsiteY10" fmla="*/ 540327 h 914400"/>
              <a:gd name="connsiteX11" fmla="*/ 13854 w 907343"/>
              <a:gd name="connsiteY11" fmla="*/ 581891 h 914400"/>
              <a:gd name="connsiteX12" fmla="*/ 27709 w 907343"/>
              <a:gd name="connsiteY12" fmla="*/ 651163 h 914400"/>
              <a:gd name="connsiteX13" fmla="*/ 41563 w 907343"/>
              <a:gd name="connsiteY13" fmla="*/ 692727 h 914400"/>
              <a:gd name="connsiteX14" fmla="*/ 0 w 907343"/>
              <a:gd name="connsiteY14" fmla="*/ 775854 h 914400"/>
              <a:gd name="connsiteX15" fmla="*/ 41563 w 907343"/>
              <a:gd name="connsiteY15" fmla="*/ 789709 h 914400"/>
              <a:gd name="connsiteX16" fmla="*/ 83127 w 907343"/>
              <a:gd name="connsiteY16" fmla="*/ 775854 h 914400"/>
              <a:gd name="connsiteX17" fmla="*/ 124690 w 907343"/>
              <a:gd name="connsiteY17" fmla="*/ 803563 h 914400"/>
              <a:gd name="connsiteX18" fmla="*/ 152400 w 907343"/>
              <a:gd name="connsiteY18" fmla="*/ 845127 h 914400"/>
              <a:gd name="connsiteX19" fmla="*/ 221672 w 907343"/>
              <a:gd name="connsiteY19" fmla="*/ 831272 h 914400"/>
              <a:gd name="connsiteX20" fmla="*/ 263236 w 907343"/>
              <a:gd name="connsiteY20" fmla="*/ 803563 h 914400"/>
              <a:gd name="connsiteX21" fmla="*/ 415636 w 907343"/>
              <a:gd name="connsiteY21" fmla="*/ 831272 h 914400"/>
              <a:gd name="connsiteX22" fmla="*/ 498763 w 907343"/>
              <a:gd name="connsiteY22" fmla="*/ 858982 h 914400"/>
              <a:gd name="connsiteX23" fmla="*/ 581890 w 907343"/>
              <a:gd name="connsiteY23" fmla="*/ 886691 h 914400"/>
              <a:gd name="connsiteX24" fmla="*/ 623454 w 907343"/>
              <a:gd name="connsiteY24" fmla="*/ 900545 h 914400"/>
              <a:gd name="connsiteX25" fmla="*/ 720436 w 907343"/>
              <a:gd name="connsiteY25" fmla="*/ 914400 h 914400"/>
              <a:gd name="connsiteX26" fmla="*/ 706581 w 907343"/>
              <a:gd name="connsiteY26" fmla="*/ 872836 h 914400"/>
              <a:gd name="connsiteX27" fmla="*/ 665018 w 907343"/>
              <a:gd name="connsiteY27" fmla="*/ 845127 h 914400"/>
              <a:gd name="connsiteX28" fmla="*/ 595745 w 907343"/>
              <a:gd name="connsiteY28" fmla="*/ 803563 h 914400"/>
              <a:gd name="connsiteX29" fmla="*/ 512618 w 907343"/>
              <a:gd name="connsiteY29" fmla="*/ 775854 h 914400"/>
              <a:gd name="connsiteX30" fmla="*/ 429490 w 907343"/>
              <a:gd name="connsiteY30" fmla="*/ 720436 h 914400"/>
              <a:gd name="connsiteX31" fmla="*/ 401781 w 907343"/>
              <a:gd name="connsiteY31" fmla="*/ 637309 h 914400"/>
              <a:gd name="connsiteX32" fmla="*/ 387927 w 907343"/>
              <a:gd name="connsiteY32" fmla="*/ 595745 h 914400"/>
              <a:gd name="connsiteX33" fmla="*/ 401781 w 907343"/>
              <a:gd name="connsiteY33" fmla="*/ 415636 h 914400"/>
              <a:gd name="connsiteX34" fmla="*/ 415636 w 907343"/>
              <a:gd name="connsiteY34" fmla="*/ 374072 h 914400"/>
              <a:gd name="connsiteX35" fmla="*/ 498763 w 907343"/>
              <a:gd name="connsiteY35" fmla="*/ 318654 h 914400"/>
              <a:gd name="connsiteX36" fmla="*/ 554181 w 907343"/>
              <a:gd name="connsiteY36" fmla="*/ 235527 h 914400"/>
              <a:gd name="connsiteX37" fmla="*/ 637309 w 907343"/>
              <a:gd name="connsiteY37" fmla="*/ 180109 h 914400"/>
              <a:gd name="connsiteX38" fmla="*/ 886690 w 907343"/>
              <a:gd name="connsiteY38" fmla="*/ 180109 h 914400"/>
              <a:gd name="connsiteX39" fmla="*/ 803563 w 907343"/>
              <a:gd name="connsiteY39" fmla="*/ 152400 h 914400"/>
              <a:gd name="connsiteX40" fmla="*/ 762000 w 907343"/>
              <a:gd name="connsiteY40" fmla="*/ 138545 h 914400"/>
              <a:gd name="connsiteX41" fmla="*/ 734290 w 907343"/>
              <a:gd name="connsiteY41" fmla="*/ 110836 h 914400"/>
              <a:gd name="connsiteX42" fmla="*/ 678872 w 907343"/>
              <a:gd name="connsiteY42" fmla="*/ 27709 h 914400"/>
              <a:gd name="connsiteX43" fmla="*/ 637309 w 907343"/>
              <a:gd name="connsiteY43" fmla="*/ 0 h 914400"/>
              <a:gd name="connsiteX44" fmla="*/ 554181 w 907343"/>
              <a:gd name="connsiteY44" fmla="*/ 27709 h 914400"/>
              <a:gd name="connsiteX45" fmla="*/ 471054 w 907343"/>
              <a:gd name="connsiteY45" fmla="*/ 55418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07343" h="914400">
                <a:moveTo>
                  <a:pt x="471054" y="55418"/>
                </a:moveTo>
                <a:lnTo>
                  <a:pt x="471054" y="55418"/>
                </a:lnTo>
                <a:cubicBezTo>
                  <a:pt x="348789" y="160216"/>
                  <a:pt x="409497" y="114929"/>
                  <a:pt x="290945" y="193963"/>
                </a:cubicBezTo>
                <a:cubicBezTo>
                  <a:pt x="277090" y="203199"/>
                  <a:pt x="265178" y="216406"/>
                  <a:pt x="249381" y="221672"/>
                </a:cubicBezTo>
                <a:lnTo>
                  <a:pt x="207818" y="235527"/>
                </a:lnTo>
                <a:cubicBezTo>
                  <a:pt x="198582" y="249382"/>
                  <a:pt x="187556" y="262198"/>
                  <a:pt x="180109" y="277091"/>
                </a:cubicBezTo>
                <a:cubicBezTo>
                  <a:pt x="173578" y="290153"/>
                  <a:pt x="175377" y="307250"/>
                  <a:pt x="166254" y="318654"/>
                </a:cubicBezTo>
                <a:cubicBezTo>
                  <a:pt x="155852" y="331656"/>
                  <a:pt x="138545" y="337127"/>
                  <a:pt x="124690" y="346363"/>
                </a:cubicBezTo>
                <a:cubicBezTo>
                  <a:pt x="120072" y="360218"/>
                  <a:pt x="114378" y="373759"/>
                  <a:pt x="110836" y="387927"/>
                </a:cubicBezTo>
                <a:cubicBezTo>
                  <a:pt x="105125" y="410772"/>
                  <a:pt x="106725" y="435762"/>
                  <a:pt x="96981" y="457200"/>
                </a:cubicBezTo>
                <a:cubicBezTo>
                  <a:pt x="83200" y="487517"/>
                  <a:pt x="60036" y="512618"/>
                  <a:pt x="41563" y="540327"/>
                </a:cubicBezTo>
                <a:lnTo>
                  <a:pt x="13854" y="581891"/>
                </a:lnTo>
                <a:cubicBezTo>
                  <a:pt x="18472" y="604982"/>
                  <a:pt x="21998" y="628318"/>
                  <a:pt x="27709" y="651163"/>
                </a:cubicBezTo>
                <a:cubicBezTo>
                  <a:pt x="31251" y="665331"/>
                  <a:pt x="41563" y="678123"/>
                  <a:pt x="41563" y="692727"/>
                </a:cubicBezTo>
                <a:cubicBezTo>
                  <a:pt x="41563" y="721409"/>
                  <a:pt x="14011" y="754838"/>
                  <a:pt x="0" y="775854"/>
                </a:cubicBezTo>
                <a:cubicBezTo>
                  <a:pt x="13854" y="780472"/>
                  <a:pt x="26959" y="789709"/>
                  <a:pt x="41563" y="789709"/>
                </a:cubicBezTo>
                <a:cubicBezTo>
                  <a:pt x="56167" y="789709"/>
                  <a:pt x="68722" y="773453"/>
                  <a:pt x="83127" y="775854"/>
                </a:cubicBezTo>
                <a:cubicBezTo>
                  <a:pt x="99551" y="778591"/>
                  <a:pt x="110836" y="794327"/>
                  <a:pt x="124690" y="803563"/>
                </a:cubicBezTo>
                <a:cubicBezTo>
                  <a:pt x="133927" y="817418"/>
                  <a:pt x="139398" y="834725"/>
                  <a:pt x="152400" y="845127"/>
                </a:cubicBezTo>
                <a:cubicBezTo>
                  <a:pt x="195935" y="879955"/>
                  <a:pt x="192957" y="854244"/>
                  <a:pt x="221672" y="831272"/>
                </a:cubicBezTo>
                <a:cubicBezTo>
                  <a:pt x="234674" y="820870"/>
                  <a:pt x="249381" y="812799"/>
                  <a:pt x="263236" y="803563"/>
                </a:cubicBezTo>
                <a:cubicBezTo>
                  <a:pt x="376992" y="841483"/>
                  <a:pt x="196310" y="784273"/>
                  <a:pt x="415636" y="831272"/>
                </a:cubicBezTo>
                <a:cubicBezTo>
                  <a:pt x="444196" y="837392"/>
                  <a:pt x="471054" y="849746"/>
                  <a:pt x="498763" y="858982"/>
                </a:cubicBezTo>
                <a:lnTo>
                  <a:pt x="581890" y="886691"/>
                </a:lnTo>
                <a:cubicBezTo>
                  <a:pt x="595745" y="891309"/>
                  <a:pt x="608997" y="898480"/>
                  <a:pt x="623454" y="900545"/>
                </a:cubicBezTo>
                <a:lnTo>
                  <a:pt x="720436" y="914400"/>
                </a:lnTo>
                <a:cubicBezTo>
                  <a:pt x="720436" y="914400"/>
                  <a:pt x="715704" y="884240"/>
                  <a:pt x="706581" y="872836"/>
                </a:cubicBezTo>
                <a:cubicBezTo>
                  <a:pt x="696179" y="859834"/>
                  <a:pt x="679138" y="853952"/>
                  <a:pt x="665018" y="845127"/>
                </a:cubicBezTo>
                <a:cubicBezTo>
                  <a:pt x="642183" y="830855"/>
                  <a:pt x="620260" y="814706"/>
                  <a:pt x="595745" y="803563"/>
                </a:cubicBezTo>
                <a:cubicBezTo>
                  <a:pt x="569155" y="791477"/>
                  <a:pt x="536920" y="792055"/>
                  <a:pt x="512618" y="775854"/>
                </a:cubicBezTo>
                <a:lnTo>
                  <a:pt x="429490" y="720436"/>
                </a:lnTo>
                <a:lnTo>
                  <a:pt x="401781" y="637309"/>
                </a:lnTo>
                <a:lnTo>
                  <a:pt x="387927" y="595745"/>
                </a:lnTo>
                <a:cubicBezTo>
                  <a:pt x="392545" y="535709"/>
                  <a:pt x="394312" y="475385"/>
                  <a:pt x="401781" y="415636"/>
                </a:cubicBezTo>
                <a:cubicBezTo>
                  <a:pt x="403592" y="401145"/>
                  <a:pt x="405309" y="384399"/>
                  <a:pt x="415636" y="374072"/>
                </a:cubicBezTo>
                <a:cubicBezTo>
                  <a:pt x="439184" y="350524"/>
                  <a:pt x="498763" y="318654"/>
                  <a:pt x="498763" y="318654"/>
                </a:cubicBezTo>
                <a:cubicBezTo>
                  <a:pt x="517236" y="290945"/>
                  <a:pt x="526472" y="254000"/>
                  <a:pt x="554181" y="235527"/>
                </a:cubicBezTo>
                <a:lnTo>
                  <a:pt x="637309" y="180109"/>
                </a:lnTo>
                <a:cubicBezTo>
                  <a:pt x="670558" y="183803"/>
                  <a:pt x="853440" y="213359"/>
                  <a:pt x="886690" y="180109"/>
                </a:cubicBezTo>
                <a:cubicBezTo>
                  <a:pt x="907343" y="159456"/>
                  <a:pt x="831272" y="161636"/>
                  <a:pt x="803563" y="152400"/>
                </a:cubicBezTo>
                <a:lnTo>
                  <a:pt x="762000" y="138545"/>
                </a:lnTo>
                <a:cubicBezTo>
                  <a:pt x="752763" y="129309"/>
                  <a:pt x="742127" y="121286"/>
                  <a:pt x="734290" y="110836"/>
                </a:cubicBezTo>
                <a:cubicBezTo>
                  <a:pt x="714309" y="84194"/>
                  <a:pt x="706581" y="46182"/>
                  <a:pt x="678872" y="27709"/>
                </a:cubicBezTo>
                <a:lnTo>
                  <a:pt x="637309" y="0"/>
                </a:lnTo>
                <a:cubicBezTo>
                  <a:pt x="609600" y="9236"/>
                  <a:pt x="578484" y="11507"/>
                  <a:pt x="554181" y="27709"/>
                </a:cubicBezTo>
                <a:cubicBezTo>
                  <a:pt x="504933" y="60541"/>
                  <a:pt x="484908" y="50800"/>
                  <a:pt x="471054" y="554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3" name="Freeform 12"/>
          <p:cNvSpPr/>
          <p:nvPr/>
        </p:nvSpPr>
        <p:spPr>
          <a:xfrm>
            <a:off x="1979712" y="4005064"/>
            <a:ext cx="792088" cy="504056"/>
          </a:xfrm>
          <a:custGeom>
            <a:avLst/>
            <a:gdLst>
              <a:gd name="connsiteX0" fmla="*/ 313562 w 1020144"/>
              <a:gd name="connsiteY0" fmla="*/ 0 h 707960"/>
              <a:gd name="connsiteX1" fmla="*/ 313562 w 1020144"/>
              <a:gd name="connsiteY1" fmla="*/ 0 h 707960"/>
              <a:gd name="connsiteX2" fmla="*/ 271999 w 1020144"/>
              <a:gd name="connsiteY2" fmla="*/ 332509 h 707960"/>
              <a:gd name="connsiteX3" fmla="*/ 230435 w 1020144"/>
              <a:gd name="connsiteY3" fmla="*/ 360218 h 707960"/>
              <a:gd name="connsiteX4" fmla="*/ 202726 w 1020144"/>
              <a:gd name="connsiteY4" fmla="*/ 401782 h 707960"/>
              <a:gd name="connsiteX5" fmla="*/ 133453 w 1020144"/>
              <a:gd name="connsiteY5" fmla="*/ 498764 h 707960"/>
              <a:gd name="connsiteX6" fmla="*/ 188872 w 1020144"/>
              <a:gd name="connsiteY6" fmla="*/ 554182 h 707960"/>
              <a:gd name="connsiteX7" fmla="*/ 147308 w 1020144"/>
              <a:gd name="connsiteY7" fmla="*/ 595746 h 707960"/>
              <a:gd name="connsiteX8" fmla="*/ 105744 w 1020144"/>
              <a:gd name="connsiteY8" fmla="*/ 623455 h 707960"/>
              <a:gd name="connsiteX9" fmla="*/ 22617 w 1020144"/>
              <a:gd name="connsiteY9" fmla="*/ 651164 h 707960"/>
              <a:gd name="connsiteX10" fmla="*/ 8762 w 1020144"/>
              <a:gd name="connsiteY10" fmla="*/ 692727 h 707960"/>
              <a:gd name="connsiteX11" fmla="*/ 64181 w 1020144"/>
              <a:gd name="connsiteY11" fmla="*/ 706582 h 707960"/>
              <a:gd name="connsiteX12" fmla="*/ 216581 w 1020144"/>
              <a:gd name="connsiteY12" fmla="*/ 692727 h 707960"/>
              <a:gd name="connsiteX13" fmla="*/ 382835 w 1020144"/>
              <a:gd name="connsiteY13" fmla="*/ 665018 h 707960"/>
              <a:gd name="connsiteX14" fmla="*/ 424399 w 1020144"/>
              <a:gd name="connsiteY14" fmla="*/ 651164 h 707960"/>
              <a:gd name="connsiteX15" fmla="*/ 646072 w 1020144"/>
              <a:gd name="connsiteY15" fmla="*/ 651164 h 707960"/>
              <a:gd name="connsiteX16" fmla="*/ 618362 w 1020144"/>
              <a:gd name="connsiteY16" fmla="*/ 623455 h 707960"/>
              <a:gd name="connsiteX17" fmla="*/ 576799 w 1020144"/>
              <a:gd name="connsiteY17" fmla="*/ 595746 h 707960"/>
              <a:gd name="connsiteX18" fmla="*/ 493672 w 1020144"/>
              <a:gd name="connsiteY18" fmla="*/ 540327 h 707960"/>
              <a:gd name="connsiteX19" fmla="*/ 465962 w 1020144"/>
              <a:gd name="connsiteY19" fmla="*/ 512618 h 707960"/>
              <a:gd name="connsiteX20" fmla="*/ 424399 w 1020144"/>
              <a:gd name="connsiteY20" fmla="*/ 498764 h 707960"/>
              <a:gd name="connsiteX21" fmla="*/ 535235 w 1020144"/>
              <a:gd name="connsiteY21" fmla="*/ 471055 h 707960"/>
              <a:gd name="connsiteX22" fmla="*/ 632217 w 1020144"/>
              <a:gd name="connsiteY22" fmla="*/ 443346 h 707960"/>
              <a:gd name="connsiteX23" fmla="*/ 590653 w 1020144"/>
              <a:gd name="connsiteY23" fmla="*/ 429491 h 707960"/>
              <a:gd name="connsiteX24" fmla="*/ 576799 w 1020144"/>
              <a:gd name="connsiteY24" fmla="*/ 387927 h 707960"/>
              <a:gd name="connsiteX25" fmla="*/ 632217 w 1020144"/>
              <a:gd name="connsiteY25" fmla="*/ 374073 h 707960"/>
              <a:gd name="connsiteX26" fmla="*/ 770762 w 1020144"/>
              <a:gd name="connsiteY26" fmla="*/ 360218 h 707960"/>
              <a:gd name="connsiteX27" fmla="*/ 729199 w 1020144"/>
              <a:gd name="connsiteY27" fmla="*/ 374073 h 707960"/>
              <a:gd name="connsiteX28" fmla="*/ 687635 w 1020144"/>
              <a:gd name="connsiteY28" fmla="*/ 401782 h 707960"/>
              <a:gd name="connsiteX29" fmla="*/ 632217 w 1020144"/>
              <a:gd name="connsiteY29" fmla="*/ 387927 h 707960"/>
              <a:gd name="connsiteX30" fmla="*/ 646072 w 1020144"/>
              <a:gd name="connsiteY30" fmla="*/ 318655 h 707960"/>
              <a:gd name="connsiteX31" fmla="*/ 687635 w 1020144"/>
              <a:gd name="connsiteY31" fmla="*/ 277091 h 707960"/>
              <a:gd name="connsiteX32" fmla="*/ 715344 w 1020144"/>
              <a:gd name="connsiteY32" fmla="*/ 235527 h 707960"/>
              <a:gd name="connsiteX33" fmla="*/ 840035 w 1020144"/>
              <a:gd name="connsiteY33" fmla="*/ 138546 h 707960"/>
              <a:gd name="connsiteX34" fmla="*/ 881599 w 1020144"/>
              <a:gd name="connsiteY34" fmla="*/ 110837 h 707960"/>
              <a:gd name="connsiteX35" fmla="*/ 937017 w 1020144"/>
              <a:gd name="connsiteY35" fmla="*/ 83127 h 707960"/>
              <a:gd name="connsiteX36" fmla="*/ 1020144 w 1020144"/>
              <a:gd name="connsiteY36" fmla="*/ 55418 h 707960"/>
              <a:gd name="connsiteX37" fmla="*/ 978581 w 1020144"/>
              <a:gd name="connsiteY37" fmla="*/ 110837 h 707960"/>
              <a:gd name="connsiteX38" fmla="*/ 743053 w 1020144"/>
              <a:gd name="connsiteY38" fmla="*/ 138546 h 707960"/>
              <a:gd name="connsiteX39" fmla="*/ 659926 w 1020144"/>
              <a:gd name="connsiteY39" fmla="*/ 124691 h 707960"/>
              <a:gd name="connsiteX40" fmla="*/ 576799 w 1020144"/>
              <a:gd name="connsiteY40" fmla="*/ 96982 h 707960"/>
              <a:gd name="connsiteX41" fmla="*/ 535235 w 1020144"/>
              <a:gd name="connsiteY41" fmla="*/ 55418 h 707960"/>
              <a:gd name="connsiteX42" fmla="*/ 493672 w 1020144"/>
              <a:gd name="connsiteY42" fmla="*/ 41564 h 707960"/>
              <a:gd name="connsiteX43" fmla="*/ 396690 w 1020144"/>
              <a:gd name="connsiteY43" fmla="*/ 13855 h 707960"/>
              <a:gd name="connsiteX44" fmla="*/ 313562 w 1020144"/>
              <a:gd name="connsiteY44" fmla="*/ 0 h 70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20144" h="707960">
                <a:moveTo>
                  <a:pt x="313562" y="0"/>
                </a:moveTo>
                <a:lnTo>
                  <a:pt x="313562" y="0"/>
                </a:lnTo>
                <a:cubicBezTo>
                  <a:pt x="310806" y="57882"/>
                  <a:pt x="351526" y="252983"/>
                  <a:pt x="271999" y="332509"/>
                </a:cubicBezTo>
                <a:cubicBezTo>
                  <a:pt x="260225" y="344283"/>
                  <a:pt x="244290" y="350982"/>
                  <a:pt x="230435" y="360218"/>
                </a:cubicBezTo>
                <a:cubicBezTo>
                  <a:pt x="221199" y="374073"/>
                  <a:pt x="212404" y="388232"/>
                  <a:pt x="202726" y="401782"/>
                </a:cubicBezTo>
                <a:cubicBezTo>
                  <a:pt x="116802" y="522076"/>
                  <a:pt x="198755" y="400810"/>
                  <a:pt x="133453" y="498764"/>
                </a:cubicBezTo>
                <a:cubicBezTo>
                  <a:pt x="93490" y="618656"/>
                  <a:pt x="135372" y="447181"/>
                  <a:pt x="188872" y="554182"/>
                </a:cubicBezTo>
                <a:cubicBezTo>
                  <a:pt x="197634" y="571707"/>
                  <a:pt x="162360" y="583203"/>
                  <a:pt x="147308" y="595746"/>
                </a:cubicBezTo>
                <a:cubicBezTo>
                  <a:pt x="134516" y="606406"/>
                  <a:pt x="120960" y="616692"/>
                  <a:pt x="105744" y="623455"/>
                </a:cubicBezTo>
                <a:cubicBezTo>
                  <a:pt x="79054" y="635317"/>
                  <a:pt x="22617" y="651164"/>
                  <a:pt x="22617" y="651164"/>
                </a:cubicBezTo>
                <a:cubicBezTo>
                  <a:pt x="17999" y="665018"/>
                  <a:pt x="0" y="681044"/>
                  <a:pt x="8762" y="692727"/>
                </a:cubicBezTo>
                <a:cubicBezTo>
                  <a:pt x="20187" y="707960"/>
                  <a:pt x="45139" y="706582"/>
                  <a:pt x="64181" y="706582"/>
                </a:cubicBezTo>
                <a:cubicBezTo>
                  <a:pt x="115190" y="706582"/>
                  <a:pt x="165781" y="697345"/>
                  <a:pt x="216581" y="692727"/>
                </a:cubicBezTo>
                <a:cubicBezTo>
                  <a:pt x="314021" y="660248"/>
                  <a:pt x="197230" y="695952"/>
                  <a:pt x="382835" y="665018"/>
                </a:cubicBezTo>
                <a:cubicBezTo>
                  <a:pt x="397240" y="662617"/>
                  <a:pt x="410544" y="655782"/>
                  <a:pt x="424399" y="651164"/>
                </a:cubicBezTo>
                <a:cubicBezTo>
                  <a:pt x="494606" y="661193"/>
                  <a:pt x="576231" y="681096"/>
                  <a:pt x="646072" y="651164"/>
                </a:cubicBezTo>
                <a:cubicBezTo>
                  <a:pt x="658078" y="646019"/>
                  <a:pt x="628562" y="631615"/>
                  <a:pt x="618362" y="623455"/>
                </a:cubicBezTo>
                <a:cubicBezTo>
                  <a:pt x="605360" y="613053"/>
                  <a:pt x="589591" y="606406"/>
                  <a:pt x="576799" y="595746"/>
                </a:cubicBezTo>
                <a:cubicBezTo>
                  <a:pt x="507612" y="538090"/>
                  <a:pt x="566715" y="564676"/>
                  <a:pt x="493672" y="540327"/>
                </a:cubicBezTo>
                <a:cubicBezTo>
                  <a:pt x="484435" y="531091"/>
                  <a:pt x="477163" y="519338"/>
                  <a:pt x="465962" y="512618"/>
                </a:cubicBezTo>
                <a:cubicBezTo>
                  <a:pt x="453439" y="505105"/>
                  <a:pt x="411876" y="506277"/>
                  <a:pt x="424399" y="498764"/>
                </a:cubicBezTo>
                <a:cubicBezTo>
                  <a:pt x="457055" y="479171"/>
                  <a:pt x="499107" y="483098"/>
                  <a:pt x="535235" y="471055"/>
                </a:cubicBezTo>
                <a:cubicBezTo>
                  <a:pt x="594863" y="451179"/>
                  <a:pt x="562631" y="460742"/>
                  <a:pt x="632217" y="443346"/>
                </a:cubicBezTo>
                <a:cubicBezTo>
                  <a:pt x="618362" y="438728"/>
                  <a:pt x="600980" y="439818"/>
                  <a:pt x="590653" y="429491"/>
                </a:cubicBezTo>
                <a:cubicBezTo>
                  <a:pt x="580326" y="419164"/>
                  <a:pt x="568037" y="399610"/>
                  <a:pt x="576799" y="387927"/>
                </a:cubicBezTo>
                <a:cubicBezTo>
                  <a:pt x="588224" y="372694"/>
                  <a:pt x="613367" y="376766"/>
                  <a:pt x="632217" y="374073"/>
                </a:cubicBezTo>
                <a:cubicBezTo>
                  <a:pt x="678163" y="367509"/>
                  <a:pt x="724580" y="364836"/>
                  <a:pt x="770762" y="360218"/>
                </a:cubicBezTo>
                <a:cubicBezTo>
                  <a:pt x="756908" y="364836"/>
                  <a:pt x="742261" y="367542"/>
                  <a:pt x="729199" y="374073"/>
                </a:cubicBezTo>
                <a:cubicBezTo>
                  <a:pt x="714306" y="381520"/>
                  <a:pt x="704119" y="399427"/>
                  <a:pt x="687635" y="401782"/>
                </a:cubicBezTo>
                <a:cubicBezTo>
                  <a:pt x="668785" y="404475"/>
                  <a:pt x="650690" y="392545"/>
                  <a:pt x="632217" y="387927"/>
                </a:cubicBezTo>
                <a:cubicBezTo>
                  <a:pt x="636835" y="364836"/>
                  <a:pt x="635541" y="339717"/>
                  <a:pt x="646072" y="318655"/>
                </a:cubicBezTo>
                <a:cubicBezTo>
                  <a:pt x="654834" y="301130"/>
                  <a:pt x="675092" y="292143"/>
                  <a:pt x="687635" y="277091"/>
                </a:cubicBezTo>
                <a:cubicBezTo>
                  <a:pt x="698295" y="264299"/>
                  <a:pt x="704684" y="248319"/>
                  <a:pt x="715344" y="235527"/>
                </a:cubicBezTo>
                <a:cubicBezTo>
                  <a:pt x="756037" y="186696"/>
                  <a:pt x="782111" y="177162"/>
                  <a:pt x="840035" y="138546"/>
                </a:cubicBezTo>
                <a:cubicBezTo>
                  <a:pt x="853890" y="129310"/>
                  <a:pt x="866706" y="118284"/>
                  <a:pt x="881599" y="110837"/>
                </a:cubicBezTo>
                <a:cubicBezTo>
                  <a:pt x="900072" y="101600"/>
                  <a:pt x="917841" y="90798"/>
                  <a:pt x="937017" y="83127"/>
                </a:cubicBezTo>
                <a:cubicBezTo>
                  <a:pt x="964136" y="72279"/>
                  <a:pt x="1020144" y="55418"/>
                  <a:pt x="1020144" y="55418"/>
                </a:cubicBezTo>
                <a:cubicBezTo>
                  <a:pt x="1006290" y="73891"/>
                  <a:pt x="994909" y="94509"/>
                  <a:pt x="978581" y="110837"/>
                </a:cubicBezTo>
                <a:cubicBezTo>
                  <a:pt x="899041" y="190377"/>
                  <a:pt x="883470" y="149347"/>
                  <a:pt x="743053" y="138546"/>
                </a:cubicBezTo>
                <a:cubicBezTo>
                  <a:pt x="715344" y="133928"/>
                  <a:pt x="687178" y="131504"/>
                  <a:pt x="659926" y="124691"/>
                </a:cubicBezTo>
                <a:cubicBezTo>
                  <a:pt x="631590" y="117607"/>
                  <a:pt x="576799" y="96982"/>
                  <a:pt x="576799" y="96982"/>
                </a:cubicBezTo>
                <a:cubicBezTo>
                  <a:pt x="562944" y="83127"/>
                  <a:pt x="551538" y="66286"/>
                  <a:pt x="535235" y="55418"/>
                </a:cubicBezTo>
                <a:cubicBezTo>
                  <a:pt x="523084" y="47317"/>
                  <a:pt x="507714" y="45576"/>
                  <a:pt x="493672" y="41564"/>
                </a:cubicBezTo>
                <a:cubicBezTo>
                  <a:pt x="371897" y="6771"/>
                  <a:pt x="496343" y="47072"/>
                  <a:pt x="396690" y="13855"/>
                </a:cubicBezTo>
                <a:cubicBezTo>
                  <a:pt x="346364" y="30630"/>
                  <a:pt x="327417" y="2309"/>
                  <a:pt x="313562"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4" name="Freeform 13"/>
          <p:cNvSpPr/>
          <p:nvPr/>
        </p:nvSpPr>
        <p:spPr>
          <a:xfrm rot="21222876">
            <a:off x="2572120" y="2865122"/>
            <a:ext cx="1152128" cy="1080120"/>
          </a:xfrm>
          <a:custGeom>
            <a:avLst/>
            <a:gdLst>
              <a:gd name="connsiteX0" fmla="*/ 194713 w 997889"/>
              <a:gd name="connsiteY0" fmla="*/ 484910 h 1069147"/>
              <a:gd name="connsiteX1" fmla="*/ 194713 w 997889"/>
              <a:gd name="connsiteY1" fmla="*/ 484910 h 1069147"/>
              <a:gd name="connsiteX2" fmla="*/ 83877 w 997889"/>
              <a:gd name="connsiteY2" fmla="*/ 623455 h 1069147"/>
              <a:gd name="connsiteX3" fmla="*/ 42313 w 997889"/>
              <a:gd name="connsiteY3" fmla="*/ 651164 h 1069147"/>
              <a:gd name="connsiteX4" fmla="*/ 14604 w 997889"/>
              <a:gd name="connsiteY4" fmla="*/ 609600 h 1069147"/>
              <a:gd name="connsiteX5" fmla="*/ 28458 w 997889"/>
              <a:gd name="connsiteY5" fmla="*/ 651164 h 1069147"/>
              <a:gd name="connsiteX6" fmla="*/ 56168 w 997889"/>
              <a:gd name="connsiteY6" fmla="*/ 678873 h 1069147"/>
              <a:gd name="connsiteX7" fmla="*/ 125440 w 997889"/>
              <a:gd name="connsiteY7" fmla="*/ 762000 h 1069147"/>
              <a:gd name="connsiteX8" fmla="*/ 180858 w 997889"/>
              <a:gd name="connsiteY8" fmla="*/ 748146 h 1069147"/>
              <a:gd name="connsiteX9" fmla="*/ 222422 w 997889"/>
              <a:gd name="connsiteY9" fmla="*/ 734291 h 1069147"/>
              <a:gd name="connsiteX10" fmla="*/ 236277 w 997889"/>
              <a:gd name="connsiteY10" fmla="*/ 775855 h 1069147"/>
              <a:gd name="connsiteX11" fmla="*/ 194713 w 997889"/>
              <a:gd name="connsiteY11" fmla="*/ 914400 h 1069147"/>
              <a:gd name="connsiteX12" fmla="*/ 167004 w 997889"/>
              <a:gd name="connsiteY12" fmla="*/ 942110 h 1069147"/>
              <a:gd name="connsiteX13" fmla="*/ 83877 w 997889"/>
              <a:gd name="connsiteY13" fmla="*/ 955964 h 1069147"/>
              <a:gd name="connsiteX14" fmla="*/ 42313 w 997889"/>
              <a:gd name="connsiteY14" fmla="*/ 997528 h 1069147"/>
              <a:gd name="connsiteX15" fmla="*/ 83877 w 997889"/>
              <a:gd name="connsiteY15" fmla="*/ 1011382 h 1069147"/>
              <a:gd name="connsiteX16" fmla="*/ 236277 w 997889"/>
              <a:gd name="connsiteY16" fmla="*/ 1025237 h 1069147"/>
              <a:gd name="connsiteX17" fmla="*/ 360968 w 997889"/>
              <a:gd name="connsiteY17" fmla="*/ 1025237 h 1069147"/>
              <a:gd name="connsiteX18" fmla="*/ 430240 w 997889"/>
              <a:gd name="connsiteY18" fmla="*/ 969819 h 1069147"/>
              <a:gd name="connsiteX19" fmla="*/ 471804 w 997889"/>
              <a:gd name="connsiteY19" fmla="*/ 983673 h 1069147"/>
              <a:gd name="connsiteX20" fmla="*/ 679622 w 997889"/>
              <a:gd name="connsiteY20" fmla="*/ 969819 h 1069147"/>
              <a:gd name="connsiteX21" fmla="*/ 693477 w 997889"/>
              <a:gd name="connsiteY21" fmla="*/ 928255 h 1069147"/>
              <a:gd name="connsiteX22" fmla="*/ 651913 w 997889"/>
              <a:gd name="connsiteY22" fmla="*/ 831273 h 1069147"/>
              <a:gd name="connsiteX23" fmla="*/ 665768 w 997889"/>
              <a:gd name="connsiteY23" fmla="*/ 789710 h 1069147"/>
              <a:gd name="connsiteX24" fmla="*/ 776604 w 997889"/>
              <a:gd name="connsiteY24" fmla="*/ 692728 h 1069147"/>
              <a:gd name="connsiteX25" fmla="*/ 818168 w 997889"/>
              <a:gd name="connsiteY25" fmla="*/ 678873 h 1069147"/>
              <a:gd name="connsiteX26" fmla="*/ 901295 w 997889"/>
              <a:gd name="connsiteY26" fmla="*/ 609600 h 1069147"/>
              <a:gd name="connsiteX27" fmla="*/ 942858 w 997889"/>
              <a:gd name="connsiteY27" fmla="*/ 595746 h 1069147"/>
              <a:gd name="connsiteX28" fmla="*/ 956713 w 997889"/>
              <a:gd name="connsiteY28" fmla="*/ 110837 h 1069147"/>
              <a:gd name="connsiteX29" fmla="*/ 901295 w 997889"/>
              <a:gd name="connsiteY29" fmla="*/ 27710 h 1069147"/>
              <a:gd name="connsiteX30" fmla="*/ 845877 w 997889"/>
              <a:gd name="connsiteY30" fmla="*/ 13855 h 1069147"/>
              <a:gd name="connsiteX31" fmla="*/ 804313 w 997889"/>
              <a:gd name="connsiteY31" fmla="*/ 0 h 1069147"/>
              <a:gd name="connsiteX32" fmla="*/ 762749 w 997889"/>
              <a:gd name="connsiteY32" fmla="*/ 13855 h 1069147"/>
              <a:gd name="connsiteX33" fmla="*/ 748895 w 997889"/>
              <a:gd name="connsiteY33" fmla="*/ 110837 h 1069147"/>
              <a:gd name="connsiteX34" fmla="*/ 735040 w 997889"/>
              <a:gd name="connsiteY34" fmla="*/ 152400 h 1069147"/>
              <a:gd name="connsiteX35" fmla="*/ 748895 w 997889"/>
              <a:gd name="connsiteY35" fmla="*/ 235528 h 1069147"/>
              <a:gd name="connsiteX36" fmla="*/ 735040 w 997889"/>
              <a:gd name="connsiteY36" fmla="*/ 318655 h 1069147"/>
              <a:gd name="connsiteX37" fmla="*/ 693477 w 997889"/>
              <a:gd name="connsiteY37" fmla="*/ 346364 h 1069147"/>
              <a:gd name="connsiteX38" fmla="*/ 610349 w 997889"/>
              <a:gd name="connsiteY38" fmla="*/ 374073 h 1069147"/>
              <a:gd name="connsiteX39" fmla="*/ 568786 w 997889"/>
              <a:gd name="connsiteY39" fmla="*/ 401782 h 1069147"/>
              <a:gd name="connsiteX40" fmla="*/ 527222 w 997889"/>
              <a:gd name="connsiteY40" fmla="*/ 443346 h 1069147"/>
              <a:gd name="connsiteX41" fmla="*/ 485658 w 997889"/>
              <a:gd name="connsiteY41" fmla="*/ 457200 h 1069147"/>
              <a:gd name="connsiteX42" fmla="*/ 457949 w 997889"/>
              <a:gd name="connsiteY42" fmla="*/ 484910 h 1069147"/>
              <a:gd name="connsiteX43" fmla="*/ 250131 w 997889"/>
              <a:gd name="connsiteY43" fmla="*/ 498764 h 1069147"/>
              <a:gd name="connsiteX44" fmla="*/ 194713 w 997889"/>
              <a:gd name="connsiteY44" fmla="*/ 484910 h 1069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7889" h="1069147">
                <a:moveTo>
                  <a:pt x="194713" y="484910"/>
                </a:moveTo>
                <a:lnTo>
                  <a:pt x="194713" y="484910"/>
                </a:lnTo>
                <a:cubicBezTo>
                  <a:pt x="155596" y="539673"/>
                  <a:pt x="133041" y="582484"/>
                  <a:pt x="83877" y="623455"/>
                </a:cubicBezTo>
                <a:cubicBezTo>
                  <a:pt x="71085" y="634115"/>
                  <a:pt x="56168" y="641928"/>
                  <a:pt x="42313" y="651164"/>
                </a:cubicBezTo>
                <a:cubicBezTo>
                  <a:pt x="33077" y="637309"/>
                  <a:pt x="31255" y="609600"/>
                  <a:pt x="14604" y="609600"/>
                </a:cubicBezTo>
                <a:cubicBezTo>
                  <a:pt x="0" y="609600"/>
                  <a:pt x="20944" y="638641"/>
                  <a:pt x="28458" y="651164"/>
                </a:cubicBezTo>
                <a:cubicBezTo>
                  <a:pt x="35179" y="662365"/>
                  <a:pt x="48008" y="668673"/>
                  <a:pt x="56168" y="678873"/>
                </a:cubicBezTo>
                <a:cubicBezTo>
                  <a:pt x="133329" y="775324"/>
                  <a:pt x="26702" y="663262"/>
                  <a:pt x="125440" y="762000"/>
                </a:cubicBezTo>
                <a:cubicBezTo>
                  <a:pt x="143913" y="757382"/>
                  <a:pt x="162549" y="753377"/>
                  <a:pt x="180858" y="748146"/>
                </a:cubicBezTo>
                <a:cubicBezTo>
                  <a:pt x="194900" y="744134"/>
                  <a:pt x="209360" y="727760"/>
                  <a:pt x="222422" y="734291"/>
                </a:cubicBezTo>
                <a:cubicBezTo>
                  <a:pt x="235484" y="740822"/>
                  <a:pt x="231659" y="762000"/>
                  <a:pt x="236277" y="775855"/>
                </a:cubicBezTo>
                <a:cubicBezTo>
                  <a:pt x="229998" y="800970"/>
                  <a:pt x="205956" y="903157"/>
                  <a:pt x="194713" y="914400"/>
                </a:cubicBezTo>
                <a:cubicBezTo>
                  <a:pt x="185477" y="923637"/>
                  <a:pt x="179235" y="937523"/>
                  <a:pt x="167004" y="942110"/>
                </a:cubicBezTo>
                <a:cubicBezTo>
                  <a:pt x="140701" y="951974"/>
                  <a:pt x="111586" y="951346"/>
                  <a:pt x="83877" y="955964"/>
                </a:cubicBezTo>
                <a:cubicBezTo>
                  <a:pt x="70022" y="969819"/>
                  <a:pt x="42313" y="977935"/>
                  <a:pt x="42313" y="997528"/>
                </a:cubicBezTo>
                <a:cubicBezTo>
                  <a:pt x="42313" y="1012132"/>
                  <a:pt x="69420" y="1009317"/>
                  <a:pt x="83877" y="1011382"/>
                </a:cubicBezTo>
                <a:cubicBezTo>
                  <a:pt x="134374" y="1018596"/>
                  <a:pt x="185477" y="1020619"/>
                  <a:pt x="236277" y="1025237"/>
                </a:cubicBezTo>
                <a:cubicBezTo>
                  <a:pt x="335201" y="1058212"/>
                  <a:pt x="295102" y="1069147"/>
                  <a:pt x="360968" y="1025237"/>
                </a:cubicBezTo>
                <a:cubicBezTo>
                  <a:pt x="382244" y="993322"/>
                  <a:pt x="385626" y="969819"/>
                  <a:pt x="430240" y="969819"/>
                </a:cubicBezTo>
                <a:cubicBezTo>
                  <a:pt x="444844" y="969819"/>
                  <a:pt x="457949" y="979055"/>
                  <a:pt x="471804" y="983673"/>
                </a:cubicBezTo>
                <a:cubicBezTo>
                  <a:pt x="541077" y="979055"/>
                  <a:pt x="612268" y="986657"/>
                  <a:pt x="679622" y="969819"/>
                </a:cubicBezTo>
                <a:cubicBezTo>
                  <a:pt x="693790" y="966277"/>
                  <a:pt x="693477" y="942859"/>
                  <a:pt x="693477" y="928255"/>
                </a:cubicBezTo>
                <a:cubicBezTo>
                  <a:pt x="693477" y="883524"/>
                  <a:pt x="674536" y="865209"/>
                  <a:pt x="651913" y="831273"/>
                </a:cubicBezTo>
                <a:cubicBezTo>
                  <a:pt x="656531" y="817419"/>
                  <a:pt x="657006" y="801393"/>
                  <a:pt x="665768" y="789710"/>
                </a:cubicBezTo>
                <a:cubicBezTo>
                  <a:pt x="687438" y="760816"/>
                  <a:pt x="738145" y="711958"/>
                  <a:pt x="776604" y="692728"/>
                </a:cubicBezTo>
                <a:cubicBezTo>
                  <a:pt x="789666" y="686197"/>
                  <a:pt x="805106" y="685404"/>
                  <a:pt x="818168" y="678873"/>
                </a:cubicBezTo>
                <a:cubicBezTo>
                  <a:pt x="908824" y="633545"/>
                  <a:pt x="809372" y="670882"/>
                  <a:pt x="901295" y="609600"/>
                </a:cubicBezTo>
                <a:cubicBezTo>
                  <a:pt x="913446" y="601499"/>
                  <a:pt x="929004" y="600364"/>
                  <a:pt x="942858" y="595746"/>
                </a:cubicBezTo>
                <a:cubicBezTo>
                  <a:pt x="997889" y="375628"/>
                  <a:pt x="981618" y="484405"/>
                  <a:pt x="956713" y="110837"/>
                </a:cubicBezTo>
                <a:cubicBezTo>
                  <a:pt x="954487" y="77447"/>
                  <a:pt x="929271" y="43696"/>
                  <a:pt x="901295" y="27710"/>
                </a:cubicBezTo>
                <a:cubicBezTo>
                  <a:pt x="884763" y="18263"/>
                  <a:pt x="864186" y="19086"/>
                  <a:pt x="845877" y="13855"/>
                </a:cubicBezTo>
                <a:cubicBezTo>
                  <a:pt x="831835" y="9843"/>
                  <a:pt x="818168" y="4618"/>
                  <a:pt x="804313" y="0"/>
                </a:cubicBezTo>
                <a:cubicBezTo>
                  <a:pt x="790458" y="4618"/>
                  <a:pt x="769280" y="793"/>
                  <a:pt x="762749" y="13855"/>
                </a:cubicBezTo>
                <a:cubicBezTo>
                  <a:pt x="748145" y="43063"/>
                  <a:pt x="755299" y="78816"/>
                  <a:pt x="748895" y="110837"/>
                </a:cubicBezTo>
                <a:cubicBezTo>
                  <a:pt x="746031" y="125157"/>
                  <a:pt x="739658" y="138546"/>
                  <a:pt x="735040" y="152400"/>
                </a:cubicBezTo>
                <a:cubicBezTo>
                  <a:pt x="739658" y="180109"/>
                  <a:pt x="742801" y="208105"/>
                  <a:pt x="748895" y="235528"/>
                </a:cubicBezTo>
                <a:cubicBezTo>
                  <a:pt x="759945" y="285254"/>
                  <a:pt x="780050" y="273644"/>
                  <a:pt x="735040" y="318655"/>
                </a:cubicBezTo>
                <a:cubicBezTo>
                  <a:pt x="723266" y="330429"/>
                  <a:pt x="708693" y="339601"/>
                  <a:pt x="693477" y="346364"/>
                </a:cubicBezTo>
                <a:cubicBezTo>
                  <a:pt x="666786" y="358227"/>
                  <a:pt x="610349" y="374073"/>
                  <a:pt x="610349" y="374073"/>
                </a:cubicBezTo>
                <a:cubicBezTo>
                  <a:pt x="596495" y="383309"/>
                  <a:pt x="581578" y="391122"/>
                  <a:pt x="568786" y="401782"/>
                </a:cubicBezTo>
                <a:cubicBezTo>
                  <a:pt x="553734" y="414325"/>
                  <a:pt x="543525" y="432478"/>
                  <a:pt x="527222" y="443346"/>
                </a:cubicBezTo>
                <a:cubicBezTo>
                  <a:pt x="515071" y="451447"/>
                  <a:pt x="499513" y="452582"/>
                  <a:pt x="485658" y="457200"/>
                </a:cubicBezTo>
                <a:cubicBezTo>
                  <a:pt x="476422" y="466437"/>
                  <a:pt x="468149" y="476750"/>
                  <a:pt x="457949" y="484910"/>
                </a:cubicBezTo>
                <a:cubicBezTo>
                  <a:pt x="383374" y="544571"/>
                  <a:pt x="388698" y="510312"/>
                  <a:pt x="250131" y="498764"/>
                </a:cubicBezTo>
                <a:cubicBezTo>
                  <a:pt x="204187" y="483450"/>
                  <a:pt x="203949" y="487219"/>
                  <a:pt x="194713" y="4849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5" name="Freeform 14"/>
          <p:cNvSpPr/>
          <p:nvPr/>
        </p:nvSpPr>
        <p:spPr>
          <a:xfrm rot="17777117">
            <a:off x="3556583" y="3141925"/>
            <a:ext cx="864096" cy="360040"/>
          </a:xfrm>
          <a:custGeom>
            <a:avLst/>
            <a:gdLst>
              <a:gd name="connsiteX0" fmla="*/ 305385 w 1192542"/>
              <a:gd name="connsiteY0" fmla="*/ 31443 h 554671"/>
              <a:gd name="connsiteX1" fmla="*/ 305385 w 1192542"/>
              <a:gd name="connsiteY1" fmla="*/ 31443 h 554671"/>
              <a:gd name="connsiteX2" fmla="*/ 222258 w 1192542"/>
              <a:gd name="connsiteY2" fmla="*/ 128424 h 554671"/>
              <a:gd name="connsiteX3" fmla="*/ 194549 w 1192542"/>
              <a:gd name="connsiteY3" fmla="*/ 156134 h 554671"/>
              <a:gd name="connsiteX4" fmla="*/ 152985 w 1192542"/>
              <a:gd name="connsiteY4" fmla="*/ 183843 h 554671"/>
              <a:gd name="connsiteX5" fmla="*/ 83712 w 1192542"/>
              <a:gd name="connsiteY5" fmla="*/ 266970 h 554671"/>
              <a:gd name="connsiteX6" fmla="*/ 42149 w 1192542"/>
              <a:gd name="connsiteY6" fmla="*/ 294679 h 554671"/>
              <a:gd name="connsiteX7" fmla="*/ 139131 w 1192542"/>
              <a:gd name="connsiteY7" fmla="*/ 322388 h 554671"/>
              <a:gd name="connsiteX8" fmla="*/ 125276 w 1192542"/>
              <a:gd name="connsiteY8" fmla="*/ 322388 h 554671"/>
              <a:gd name="connsiteX9" fmla="*/ 222258 w 1192542"/>
              <a:gd name="connsiteY9" fmla="*/ 433224 h 554671"/>
              <a:gd name="connsiteX10" fmla="*/ 236112 w 1192542"/>
              <a:gd name="connsiteY10" fmla="*/ 474788 h 554671"/>
              <a:gd name="connsiteX11" fmla="*/ 305385 w 1192542"/>
              <a:gd name="connsiteY11" fmla="*/ 433224 h 554671"/>
              <a:gd name="connsiteX12" fmla="*/ 346949 w 1192542"/>
              <a:gd name="connsiteY12" fmla="*/ 419370 h 554671"/>
              <a:gd name="connsiteX13" fmla="*/ 430076 w 1192542"/>
              <a:gd name="connsiteY13" fmla="*/ 377806 h 554671"/>
              <a:gd name="connsiteX14" fmla="*/ 513203 w 1192542"/>
              <a:gd name="connsiteY14" fmla="*/ 433224 h 554671"/>
              <a:gd name="connsiteX15" fmla="*/ 596331 w 1192542"/>
              <a:gd name="connsiteY15" fmla="*/ 460934 h 554671"/>
              <a:gd name="connsiteX16" fmla="*/ 721022 w 1192542"/>
              <a:gd name="connsiteY16" fmla="*/ 433224 h 554671"/>
              <a:gd name="connsiteX17" fmla="*/ 845712 w 1192542"/>
              <a:gd name="connsiteY17" fmla="*/ 377806 h 554671"/>
              <a:gd name="connsiteX18" fmla="*/ 859567 w 1192542"/>
              <a:gd name="connsiteY18" fmla="*/ 336243 h 554671"/>
              <a:gd name="connsiteX19" fmla="*/ 873422 w 1192542"/>
              <a:gd name="connsiteY19" fmla="*/ 280824 h 554671"/>
              <a:gd name="connsiteX20" fmla="*/ 956549 w 1192542"/>
              <a:gd name="connsiteY20" fmla="*/ 336243 h 554671"/>
              <a:gd name="connsiteX21" fmla="*/ 998112 w 1192542"/>
              <a:gd name="connsiteY21" fmla="*/ 350097 h 554671"/>
              <a:gd name="connsiteX22" fmla="*/ 1025822 w 1192542"/>
              <a:gd name="connsiteY22" fmla="*/ 377806 h 554671"/>
              <a:gd name="connsiteX23" fmla="*/ 1067385 w 1192542"/>
              <a:gd name="connsiteY23" fmla="*/ 225406 h 554671"/>
              <a:gd name="connsiteX24" fmla="*/ 1164367 w 1192542"/>
              <a:gd name="connsiteY24" fmla="*/ 100715 h 554671"/>
              <a:gd name="connsiteX25" fmla="*/ 1178222 w 1192542"/>
              <a:gd name="connsiteY25" fmla="*/ 59152 h 554671"/>
              <a:gd name="connsiteX26" fmla="*/ 901131 w 1192542"/>
              <a:gd name="connsiteY26" fmla="*/ 86861 h 554671"/>
              <a:gd name="connsiteX27" fmla="*/ 859567 w 1192542"/>
              <a:gd name="connsiteY27" fmla="*/ 100715 h 554671"/>
              <a:gd name="connsiteX28" fmla="*/ 693312 w 1192542"/>
              <a:gd name="connsiteY28" fmla="*/ 73006 h 554671"/>
              <a:gd name="connsiteX29" fmla="*/ 513203 w 1192542"/>
              <a:gd name="connsiteY29" fmla="*/ 142279 h 554671"/>
              <a:gd name="connsiteX30" fmla="*/ 471640 w 1192542"/>
              <a:gd name="connsiteY30" fmla="*/ 128424 h 554671"/>
              <a:gd name="connsiteX31" fmla="*/ 416222 w 1192542"/>
              <a:gd name="connsiteY31" fmla="*/ 45297 h 554671"/>
              <a:gd name="connsiteX32" fmla="*/ 388512 w 1192542"/>
              <a:gd name="connsiteY32" fmla="*/ 17588 h 554671"/>
              <a:gd name="connsiteX33" fmla="*/ 333094 w 1192542"/>
              <a:gd name="connsiteY33" fmla="*/ 3734 h 554671"/>
              <a:gd name="connsiteX34" fmla="*/ 305385 w 1192542"/>
              <a:gd name="connsiteY34" fmla="*/ 31443 h 55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92542" h="554671">
                <a:moveTo>
                  <a:pt x="305385" y="31443"/>
                </a:moveTo>
                <a:lnTo>
                  <a:pt x="305385" y="31443"/>
                </a:lnTo>
                <a:cubicBezTo>
                  <a:pt x="277676" y="63770"/>
                  <a:pt x="250545" y="96601"/>
                  <a:pt x="222258" y="128424"/>
                </a:cubicBezTo>
                <a:cubicBezTo>
                  <a:pt x="213580" y="138187"/>
                  <a:pt x="204749" y="147974"/>
                  <a:pt x="194549" y="156134"/>
                </a:cubicBezTo>
                <a:cubicBezTo>
                  <a:pt x="181547" y="166536"/>
                  <a:pt x="166840" y="174607"/>
                  <a:pt x="152985" y="183843"/>
                </a:cubicBezTo>
                <a:cubicBezTo>
                  <a:pt x="125739" y="224711"/>
                  <a:pt x="123715" y="233634"/>
                  <a:pt x="83712" y="266970"/>
                </a:cubicBezTo>
                <a:cubicBezTo>
                  <a:pt x="70920" y="277630"/>
                  <a:pt x="56003" y="285443"/>
                  <a:pt x="42149" y="294679"/>
                </a:cubicBezTo>
                <a:cubicBezTo>
                  <a:pt x="215394" y="337992"/>
                  <a:pt x="0" y="282636"/>
                  <a:pt x="139131" y="322388"/>
                </a:cubicBezTo>
                <a:cubicBezTo>
                  <a:pt x="184791" y="335434"/>
                  <a:pt x="253540" y="348042"/>
                  <a:pt x="125276" y="322388"/>
                </a:cubicBezTo>
                <a:cubicBezTo>
                  <a:pt x="189930" y="419370"/>
                  <a:pt x="152985" y="387042"/>
                  <a:pt x="222258" y="433224"/>
                </a:cubicBezTo>
                <a:cubicBezTo>
                  <a:pt x="226876" y="447079"/>
                  <a:pt x="223050" y="468257"/>
                  <a:pt x="236112" y="474788"/>
                </a:cubicBezTo>
                <a:cubicBezTo>
                  <a:pt x="264657" y="489061"/>
                  <a:pt x="290078" y="442408"/>
                  <a:pt x="305385" y="433224"/>
                </a:cubicBezTo>
                <a:cubicBezTo>
                  <a:pt x="317908" y="425710"/>
                  <a:pt x="333094" y="423988"/>
                  <a:pt x="346949" y="419370"/>
                </a:cubicBezTo>
                <a:cubicBezTo>
                  <a:pt x="357064" y="412627"/>
                  <a:pt x="410956" y="371433"/>
                  <a:pt x="430076" y="377806"/>
                </a:cubicBezTo>
                <a:cubicBezTo>
                  <a:pt x="461669" y="388337"/>
                  <a:pt x="481610" y="422693"/>
                  <a:pt x="513203" y="433224"/>
                </a:cubicBezTo>
                <a:lnTo>
                  <a:pt x="596331" y="460934"/>
                </a:lnTo>
                <a:cubicBezTo>
                  <a:pt x="627576" y="554671"/>
                  <a:pt x="587020" y="477891"/>
                  <a:pt x="721022" y="433224"/>
                </a:cubicBezTo>
                <a:cubicBezTo>
                  <a:pt x="819945" y="400250"/>
                  <a:pt x="779847" y="421717"/>
                  <a:pt x="845712" y="377806"/>
                </a:cubicBezTo>
                <a:cubicBezTo>
                  <a:pt x="850330" y="363952"/>
                  <a:pt x="855555" y="350285"/>
                  <a:pt x="859567" y="336243"/>
                </a:cubicBezTo>
                <a:cubicBezTo>
                  <a:pt x="864798" y="317934"/>
                  <a:pt x="854380" y="280824"/>
                  <a:pt x="873422" y="280824"/>
                </a:cubicBezTo>
                <a:cubicBezTo>
                  <a:pt x="906724" y="280824"/>
                  <a:pt x="924956" y="325712"/>
                  <a:pt x="956549" y="336243"/>
                </a:cubicBezTo>
                <a:lnTo>
                  <a:pt x="998112" y="350097"/>
                </a:lnTo>
                <a:cubicBezTo>
                  <a:pt x="1007349" y="359333"/>
                  <a:pt x="1016585" y="387042"/>
                  <a:pt x="1025822" y="377806"/>
                </a:cubicBezTo>
                <a:cubicBezTo>
                  <a:pt x="1059061" y="344568"/>
                  <a:pt x="1049348" y="265087"/>
                  <a:pt x="1067385" y="225406"/>
                </a:cubicBezTo>
                <a:cubicBezTo>
                  <a:pt x="1095004" y="164644"/>
                  <a:pt x="1122005" y="143077"/>
                  <a:pt x="1164367" y="100715"/>
                </a:cubicBezTo>
                <a:cubicBezTo>
                  <a:pt x="1168985" y="86861"/>
                  <a:pt x="1192542" y="62016"/>
                  <a:pt x="1178222" y="59152"/>
                </a:cubicBezTo>
                <a:cubicBezTo>
                  <a:pt x="1165617" y="56631"/>
                  <a:pt x="927766" y="83901"/>
                  <a:pt x="901131" y="86861"/>
                </a:cubicBezTo>
                <a:cubicBezTo>
                  <a:pt x="887276" y="91479"/>
                  <a:pt x="874171" y="100715"/>
                  <a:pt x="859567" y="100715"/>
                </a:cubicBezTo>
                <a:cubicBezTo>
                  <a:pt x="794698" y="100715"/>
                  <a:pt x="751681" y="87598"/>
                  <a:pt x="693312" y="73006"/>
                </a:cubicBezTo>
                <a:cubicBezTo>
                  <a:pt x="587094" y="179225"/>
                  <a:pt x="648978" y="161676"/>
                  <a:pt x="513203" y="142279"/>
                </a:cubicBezTo>
                <a:cubicBezTo>
                  <a:pt x="499349" y="137661"/>
                  <a:pt x="481966" y="138751"/>
                  <a:pt x="471640" y="128424"/>
                </a:cubicBezTo>
                <a:cubicBezTo>
                  <a:pt x="448092" y="104876"/>
                  <a:pt x="439771" y="68845"/>
                  <a:pt x="416222" y="45297"/>
                </a:cubicBezTo>
                <a:cubicBezTo>
                  <a:pt x="406985" y="36061"/>
                  <a:pt x="400195" y="23430"/>
                  <a:pt x="388512" y="17588"/>
                </a:cubicBezTo>
                <a:cubicBezTo>
                  <a:pt x="371481" y="9073"/>
                  <a:pt x="351765" y="0"/>
                  <a:pt x="333094" y="3734"/>
                </a:cubicBezTo>
                <a:cubicBezTo>
                  <a:pt x="322968" y="5759"/>
                  <a:pt x="310003" y="26825"/>
                  <a:pt x="305385" y="3144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Freeform 15"/>
          <p:cNvSpPr/>
          <p:nvPr/>
        </p:nvSpPr>
        <p:spPr>
          <a:xfrm>
            <a:off x="1736601" y="4581128"/>
            <a:ext cx="531143" cy="288032"/>
          </a:xfrm>
          <a:custGeom>
            <a:avLst/>
            <a:gdLst>
              <a:gd name="connsiteX0" fmla="*/ 458063 w 991243"/>
              <a:gd name="connsiteY0" fmla="*/ 27709 h 597203"/>
              <a:gd name="connsiteX1" fmla="*/ 458063 w 991243"/>
              <a:gd name="connsiteY1" fmla="*/ 27709 h 597203"/>
              <a:gd name="connsiteX2" fmla="*/ 28572 w 991243"/>
              <a:gd name="connsiteY2" fmla="*/ 41564 h 597203"/>
              <a:gd name="connsiteX3" fmla="*/ 863 w 991243"/>
              <a:gd name="connsiteY3" fmla="*/ 124691 h 597203"/>
              <a:gd name="connsiteX4" fmla="*/ 42426 w 991243"/>
              <a:gd name="connsiteY4" fmla="*/ 138546 h 597203"/>
              <a:gd name="connsiteX5" fmla="*/ 139408 w 991243"/>
              <a:gd name="connsiteY5" fmla="*/ 193964 h 597203"/>
              <a:gd name="connsiteX6" fmla="*/ 180972 w 991243"/>
              <a:gd name="connsiteY6" fmla="*/ 277091 h 597203"/>
              <a:gd name="connsiteX7" fmla="*/ 194826 w 991243"/>
              <a:gd name="connsiteY7" fmla="*/ 332509 h 597203"/>
              <a:gd name="connsiteX8" fmla="*/ 333372 w 991243"/>
              <a:gd name="connsiteY8" fmla="*/ 346364 h 597203"/>
              <a:gd name="connsiteX9" fmla="*/ 388790 w 991243"/>
              <a:gd name="connsiteY9" fmla="*/ 360218 h 597203"/>
              <a:gd name="connsiteX10" fmla="*/ 402645 w 991243"/>
              <a:gd name="connsiteY10" fmla="*/ 401782 h 597203"/>
              <a:gd name="connsiteX11" fmla="*/ 430354 w 991243"/>
              <a:gd name="connsiteY11" fmla="*/ 443346 h 597203"/>
              <a:gd name="connsiteX12" fmla="*/ 513481 w 991243"/>
              <a:gd name="connsiteY12" fmla="*/ 498764 h 597203"/>
              <a:gd name="connsiteX13" fmla="*/ 596608 w 991243"/>
              <a:gd name="connsiteY13" fmla="*/ 540327 h 597203"/>
              <a:gd name="connsiteX14" fmla="*/ 679735 w 991243"/>
              <a:gd name="connsiteY14" fmla="*/ 554182 h 597203"/>
              <a:gd name="connsiteX15" fmla="*/ 665881 w 991243"/>
              <a:gd name="connsiteY15" fmla="*/ 512618 h 597203"/>
              <a:gd name="connsiteX16" fmla="*/ 693590 w 991243"/>
              <a:gd name="connsiteY16" fmla="*/ 332509 h 597203"/>
              <a:gd name="connsiteX17" fmla="*/ 707445 w 991243"/>
              <a:gd name="connsiteY17" fmla="*/ 290946 h 597203"/>
              <a:gd name="connsiteX18" fmla="*/ 749008 w 991243"/>
              <a:gd name="connsiteY18" fmla="*/ 277091 h 597203"/>
              <a:gd name="connsiteX19" fmla="*/ 735154 w 991243"/>
              <a:gd name="connsiteY19" fmla="*/ 235527 h 597203"/>
              <a:gd name="connsiteX20" fmla="*/ 818281 w 991243"/>
              <a:gd name="connsiteY20" fmla="*/ 207818 h 597203"/>
              <a:gd name="connsiteX21" fmla="*/ 942972 w 991243"/>
              <a:gd name="connsiteY21" fmla="*/ 138546 h 597203"/>
              <a:gd name="connsiteX22" fmla="*/ 956826 w 991243"/>
              <a:gd name="connsiteY22" fmla="*/ 55418 h 597203"/>
              <a:gd name="connsiteX23" fmla="*/ 873699 w 991243"/>
              <a:gd name="connsiteY23" fmla="*/ 0 h 597203"/>
              <a:gd name="connsiteX24" fmla="*/ 845990 w 991243"/>
              <a:gd name="connsiteY24" fmla="*/ 41564 h 597203"/>
              <a:gd name="connsiteX25" fmla="*/ 762863 w 991243"/>
              <a:gd name="connsiteY25" fmla="*/ 83127 h 597203"/>
              <a:gd name="connsiteX26" fmla="*/ 596608 w 991243"/>
              <a:gd name="connsiteY26" fmla="*/ 55418 h 597203"/>
              <a:gd name="connsiteX27" fmla="*/ 527335 w 991243"/>
              <a:gd name="connsiteY27" fmla="*/ 41564 h 597203"/>
              <a:gd name="connsiteX28" fmla="*/ 458063 w 991243"/>
              <a:gd name="connsiteY28" fmla="*/ 27709 h 597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1243" h="597203">
                <a:moveTo>
                  <a:pt x="458063" y="27709"/>
                </a:moveTo>
                <a:lnTo>
                  <a:pt x="458063" y="27709"/>
                </a:lnTo>
                <a:cubicBezTo>
                  <a:pt x="314899" y="32327"/>
                  <a:pt x="168692" y="11841"/>
                  <a:pt x="28572" y="41564"/>
                </a:cubicBezTo>
                <a:cubicBezTo>
                  <a:pt x="0" y="47625"/>
                  <a:pt x="863" y="124691"/>
                  <a:pt x="863" y="124691"/>
                </a:cubicBezTo>
                <a:cubicBezTo>
                  <a:pt x="14717" y="129309"/>
                  <a:pt x="29746" y="131301"/>
                  <a:pt x="42426" y="138546"/>
                </a:cubicBezTo>
                <a:cubicBezTo>
                  <a:pt x="159853" y="205647"/>
                  <a:pt x="44111" y="162197"/>
                  <a:pt x="139408" y="193964"/>
                </a:cubicBezTo>
                <a:cubicBezTo>
                  <a:pt x="169767" y="239502"/>
                  <a:pt x="166632" y="226902"/>
                  <a:pt x="180972" y="277091"/>
                </a:cubicBezTo>
                <a:cubicBezTo>
                  <a:pt x="186203" y="295400"/>
                  <a:pt x="177492" y="324630"/>
                  <a:pt x="194826" y="332509"/>
                </a:cubicBezTo>
                <a:cubicBezTo>
                  <a:pt x="237078" y="351715"/>
                  <a:pt x="287190" y="341746"/>
                  <a:pt x="333372" y="346364"/>
                </a:cubicBezTo>
                <a:cubicBezTo>
                  <a:pt x="351845" y="350982"/>
                  <a:pt x="373921" y="348323"/>
                  <a:pt x="388790" y="360218"/>
                </a:cubicBezTo>
                <a:cubicBezTo>
                  <a:pt x="400194" y="369341"/>
                  <a:pt x="396114" y="388720"/>
                  <a:pt x="402645" y="401782"/>
                </a:cubicBezTo>
                <a:cubicBezTo>
                  <a:pt x="410092" y="416675"/>
                  <a:pt x="417823" y="432381"/>
                  <a:pt x="430354" y="443346"/>
                </a:cubicBezTo>
                <a:cubicBezTo>
                  <a:pt x="455416" y="465276"/>
                  <a:pt x="485772" y="480291"/>
                  <a:pt x="513481" y="498764"/>
                </a:cubicBezTo>
                <a:cubicBezTo>
                  <a:pt x="567195" y="534573"/>
                  <a:pt x="539249" y="521208"/>
                  <a:pt x="596608" y="540327"/>
                </a:cubicBezTo>
                <a:cubicBezTo>
                  <a:pt x="609447" y="548887"/>
                  <a:pt x="658225" y="597203"/>
                  <a:pt x="679735" y="554182"/>
                </a:cubicBezTo>
                <a:cubicBezTo>
                  <a:pt x="686266" y="541120"/>
                  <a:pt x="670499" y="526473"/>
                  <a:pt x="665881" y="512618"/>
                </a:cubicBezTo>
                <a:cubicBezTo>
                  <a:pt x="677047" y="412123"/>
                  <a:pt x="671773" y="408864"/>
                  <a:pt x="693590" y="332509"/>
                </a:cubicBezTo>
                <a:cubicBezTo>
                  <a:pt x="697602" y="318467"/>
                  <a:pt x="697119" y="301272"/>
                  <a:pt x="707445" y="290946"/>
                </a:cubicBezTo>
                <a:cubicBezTo>
                  <a:pt x="717771" y="280620"/>
                  <a:pt x="735154" y="281709"/>
                  <a:pt x="749008" y="277091"/>
                </a:cubicBezTo>
                <a:cubicBezTo>
                  <a:pt x="744390" y="263236"/>
                  <a:pt x="724827" y="245854"/>
                  <a:pt x="735154" y="235527"/>
                </a:cubicBezTo>
                <a:cubicBezTo>
                  <a:pt x="755807" y="214874"/>
                  <a:pt x="793979" y="224020"/>
                  <a:pt x="818281" y="207818"/>
                </a:cubicBezTo>
                <a:cubicBezTo>
                  <a:pt x="913559" y="144299"/>
                  <a:pt x="869815" y="162931"/>
                  <a:pt x="942972" y="138546"/>
                </a:cubicBezTo>
                <a:cubicBezTo>
                  <a:pt x="961342" y="110991"/>
                  <a:pt x="991243" y="89835"/>
                  <a:pt x="956826" y="55418"/>
                </a:cubicBezTo>
                <a:cubicBezTo>
                  <a:pt x="933278" y="31870"/>
                  <a:pt x="873699" y="0"/>
                  <a:pt x="873699" y="0"/>
                </a:cubicBezTo>
                <a:cubicBezTo>
                  <a:pt x="864463" y="13855"/>
                  <a:pt x="857764" y="29790"/>
                  <a:pt x="845990" y="41564"/>
                </a:cubicBezTo>
                <a:cubicBezTo>
                  <a:pt x="819133" y="68421"/>
                  <a:pt x="796667" y="71859"/>
                  <a:pt x="762863" y="83127"/>
                </a:cubicBezTo>
                <a:cubicBezTo>
                  <a:pt x="599608" y="50477"/>
                  <a:pt x="802826" y="89787"/>
                  <a:pt x="596608" y="55418"/>
                </a:cubicBezTo>
                <a:cubicBezTo>
                  <a:pt x="573380" y="51547"/>
                  <a:pt x="550814" y="43370"/>
                  <a:pt x="527335" y="41564"/>
                </a:cubicBezTo>
                <a:cubicBezTo>
                  <a:pt x="490498" y="38731"/>
                  <a:pt x="469608" y="30018"/>
                  <a:pt x="458063" y="27709"/>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Freeform 16"/>
          <p:cNvSpPr/>
          <p:nvPr/>
        </p:nvSpPr>
        <p:spPr>
          <a:xfrm rot="20378063">
            <a:off x="2877923" y="4022505"/>
            <a:ext cx="792088" cy="360040"/>
          </a:xfrm>
          <a:custGeom>
            <a:avLst/>
            <a:gdLst>
              <a:gd name="connsiteX0" fmla="*/ 217007 w 989454"/>
              <a:gd name="connsiteY0" fmla="*/ 27709 h 498764"/>
              <a:gd name="connsiteX1" fmla="*/ 217007 w 989454"/>
              <a:gd name="connsiteY1" fmla="*/ 27709 h 498764"/>
              <a:gd name="connsiteX2" fmla="*/ 106170 w 989454"/>
              <a:gd name="connsiteY2" fmla="*/ 69273 h 498764"/>
              <a:gd name="connsiteX3" fmla="*/ 64607 w 989454"/>
              <a:gd name="connsiteY3" fmla="*/ 83127 h 498764"/>
              <a:gd name="connsiteX4" fmla="*/ 50752 w 989454"/>
              <a:gd name="connsiteY4" fmla="*/ 221673 h 498764"/>
              <a:gd name="connsiteX5" fmla="*/ 36898 w 989454"/>
              <a:gd name="connsiteY5" fmla="*/ 304800 h 498764"/>
              <a:gd name="connsiteX6" fmla="*/ 23043 w 989454"/>
              <a:gd name="connsiteY6" fmla="*/ 374073 h 498764"/>
              <a:gd name="connsiteX7" fmla="*/ 300134 w 989454"/>
              <a:gd name="connsiteY7" fmla="*/ 360218 h 498764"/>
              <a:gd name="connsiteX8" fmla="*/ 452534 w 989454"/>
              <a:gd name="connsiteY8" fmla="*/ 360218 h 498764"/>
              <a:gd name="connsiteX9" fmla="*/ 410970 w 989454"/>
              <a:gd name="connsiteY9" fmla="*/ 387927 h 498764"/>
              <a:gd name="connsiteX10" fmla="*/ 341698 w 989454"/>
              <a:gd name="connsiteY10" fmla="*/ 415636 h 498764"/>
              <a:gd name="connsiteX11" fmla="*/ 258570 w 989454"/>
              <a:gd name="connsiteY11" fmla="*/ 443345 h 498764"/>
              <a:gd name="connsiteX12" fmla="*/ 217007 w 989454"/>
              <a:gd name="connsiteY12" fmla="*/ 457200 h 498764"/>
              <a:gd name="connsiteX13" fmla="*/ 106170 w 989454"/>
              <a:gd name="connsiteY13" fmla="*/ 484909 h 498764"/>
              <a:gd name="connsiteX14" fmla="*/ 147734 w 989454"/>
              <a:gd name="connsiteY14" fmla="*/ 498764 h 498764"/>
              <a:gd name="connsiteX15" fmla="*/ 300134 w 989454"/>
              <a:gd name="connsiteY15" fmla="*/ 471054 h 498764"/>
              <a:gd name="connsiteX16" fmla="*/ 424825 w 989454"/>
              <a:gd name="connsiteY16" fmla="*/ 457200 h 498764"/>
              <a:gd name="connsiteX17" fmla="*/ 466389 w 989454"/>
              <a:gd name="connsiteY17" fmla="*/ 443345 h 498764"/>
              <a:gd name="connsiteX18" fmla="*/ 549516 w 989454"/>
              <a:gd name="connsiteY18" fmla="*/ 429491 h 498764"/>
              <a:gd name="connsiteX19" fmla="*/ 591080 w 989454"/>
              <a:gd name="connsiteY19" fmla="*/ 401782 h 498764"/>
              <a:gd name="connsiteX20" fmla="*/ 688061 w 989454"/>
              <a:gd name="connsiteY20" fmla="*/ 360218 h 498764"/>
              <a:gd name="connsiteX21" fmla="*/ 701916 w 989454"/>
              <a:gd name="connsiteY21" fmla="*/ 277091 h 498764"/>
              <a:gd name="connsiteX22" fmla="*/ 729625 w 989454"/>
              <a:gd name="connsiteY22" fmla="*/ 235527 h 498764"/>
              <a:gd name="connsiteX23" fmla="*/ 743480 w 989454"/>
              <a:gd name="connsiteY23" fmla="*/ 193964 h 498764"/>
              <a:gd name="connsiteX24" fmla="*/ 785043 w 989454"/>
              <a:gd name="connsiteY24" fmla="*/ 180109 h 498764"/>
              <a:gd name="connsiteX25" fmla="*/ 937443 w 989454"/>
              <a:gd name="connsiteY25" fmla="*/ 166254 h 498764"/>
              <a:gd name="connsiteX26" fmla="*/ 923589 w 989454"/>
              <a:gd name="connsiteY26" fmla="*/ 55418 h 498764"/>
              <a:gd name="connsiteX27" fmla="*/ 840461 w 989454"/>
              <a:gd name="connsiteY27" fmla="*/ 69273 h 498764"/>
              <a:gd name="connsiteX28" fmla="*/ 785043 w 989454"/>
              <a:gd name="connsiteY28" fmla="*/ 83127 h 498764"/>
              <a:gd name="connsiteX29" fmla="*/ 674207 w 989454"/>
              <a:gd name="connsiteY29" fmla="*/ 69273 h 498764"/>
              <a:gd name="connsiteX30" fmla="*/ 438680 w 989454"/>
              <a:gd name="connsiteY30" fmla="*/ 41564 h 498764"/>
              <a:gd name="connsiteX31" fmla="*/ 272425 w 989454"/>
              <a:gd name="connsiteY31" fmla="*/ 0 h 498764"/>
              <a:gd name="connsiteX32" fmla="*/ 272425 w 989454"/>
              <a:gd name="connsiteY32" fmla="*/ 83127 h 498764"/>
              <a:gd name="connsiteX33" fmla="*/ 230861 w 989454"/>
              <a:gd name="connsiteY33" fmla="*/ 69273 h 498764"/>
              <a:gd name="connsiteX34" fmla="*/ 217007 w 989454"/>
              <a:gd name="connsiteY34" fmla="*/ 27709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9454" h="498764">
                <a:moveTo>
                  <a:pt x="217007" y="27709"/>
                </a:moveTo>
                <a:lnTo>
                  <a:pt x="217007" y="27709"/>
                </a:lnTo>
                <a:lnTo>
                  <a:pt x="106170" y="69273"/>
                </a:lnTo>
                <a:cubicBezTo>
                  <a:pt x="92446" y="74264"/>
                  <a:pt x="69598" y="69403"/>
                  <a:pt x="64607" y="83127"/>
                </a:cubicBezTo>
                <a:cubicBezTo>
                  <a:pt x="48746" y="126745"/>
                  <a:pt x="56509" y="175619"/>
                  <a:pt x="50752" y="221673"/>
                </a:cubicBezTo>
                <a:cubicBezTo>
                  <a:pt x="47268" y="249547"/>
                  <a:pt x="41923" y="277162"/>
                  <a:pt x="36898" y="304800"/>
                </a:cubicBezTo>
                <a:cubicBezTo>
                  <a:pt x="32686" y="327968"/>
                  <a:pt x="0" y="369222"/>
                  <a:pt x="23043" y="374073"/>
                </a:cubicBezTo>
                <a:cubicBezTo>
                  <a:pt x="113538" y="393125"/>
                  <a:pt x="207770" y="364836"/>
                  <a:pt x="300134" y="360218"/>
                </a:cubicBezTo>
                <a:cubicBezTo>
                  <a:pt x="316401" y="357507"/>
                  <a:pt x="431234" y="328269"/>
                  <a:pt x="452534" y="360218"/>
                </a:cubicBezTo>
                <a:cubicBezTo>
                  <a:pt x="461770" y="374073"/>
                  <a:pt x="425863" y="380480"/>
                  <a:pt x="410970" y="387927"/>
                </a:cubicBezTo>
                <a:cubicBezTo>
                  <a:pt x="388726" y="399049"/>
                  <a:pt x="365070" y="407137"/>
                  <a:pt x="341698" y="415636"/>
                </a:cubicBezTo>
                <a:cubicBezTo>
                  <a:pt x="314248" y="425618"/>
                  <a:pt x="286279" y="434108"/>
                  <a:pt x="258570" y="443345"/>
                </a:cubicBezTo>
                <a:cubicBezTo>
                  <a:pt x="244716" y="447963"/>
                  <a:pt x="231175" y="453658"/>
                  <a:pt x="217007" y="457200"/>
                </a:cubicBezTo>
                <a:lnTo>
                  <a:pt x="106170" y="484909"/>
                </a:lnTo>
                <a:cubicBezTo>
                  <a:pt x="120025" y="489527"/>
                  <a:pt x="133130" y="498764"/>
                  <a:pt x="147734" y="498764"/>
                </a:cubicBezTo>
                <a:cubicBezTo>
                  <a:pt x="375093" y="498764"/>
                  <a:pt x="183227" y="490538"/>
                  <a:pt x="300134" y="471054"/>
                </a:cubicBezTo>
                <a:cubicBezTo>
                  <a:pt x="341384" y="464179"/>
                  <a:pt x="383261" y="461818"/>
                  <a:pt x="424825" y="457200"/>
                </a:cubicBezTo>
                <a:cubicBezTo>
                  <a:pt x="438680" y="452582"/>
                  <a:pt x="452133" y="446513"/>
                  <a:pt x="466389" y="443345"/>
                </a:cubicBezTo>
                <a:cubicBezTo>
                  <a:pt x="493811" y="437251"/>
                  <a:pt x="522866" y="438374"/>
                  <a:pt x="549516" y="429491"/>
                </a:cubicBezTo>
                <a:cubicBezTo>
                  <a:pt x="565313" y="424226"/>
                  <a:pt x="576623" y="410043"/>
                  <a:pt x="591080" y="401782"/>
                </a:cubicBezTo>
                <a:cubicBezTo>
                  <a:pt x="639015" y="374391"/>
                  <a:pt x="641432" y="375762"/>
                  <a:pt x="688061" y="360218"/>
                </a:cubicBezTo>
                <a:cubicBezTo>
                  <a:pt x="692679" y="332509"/>
                  <a:pt x="693033" y="303741"/>
                  <a:pt x="701916" y="277091"/>
                </a:cubicBezTo>
                <a:cubicBezTo>
                  <a:pt x="707182" y="261294"/>
                  <a:pt x="722178" y="250420"/>
                  <a:pt x="729625" y="235527"/>
                </a:cubicBezTo>
                <a:cubicBezTo>
                  <a:pt x="736156" y="222465"/>
                  <a:pt x="733154" y="204290"/>
                  <a:pt x="743480" y="193964"/>
                </a:cubicBezTo>
                <a:cubicBezTo>
                  <a:pt x="753806" y="183638"/>
                  <a:pt x="770586" y="182174"/>
                  <a:pt x="785043" y="180109"/>
                </a:cubicBezTo>
                <a:cubicBezTo>
                  <a:pt x="835540" y="172895"/>
                  <a:pt x="886643" y="170872"/>
                  <a:pt x="937443" y="166254"/>
                </a:cubicBezTo>
                <a:cubicBezTo>
                  <a:pt x="970417" y="67331"/>
                  <a:pt x="989454" y="99329"/>
                  <a:pt x="923589" y="55418"/>
                </a:cubicBezTo>
                <a:cubicBezTo>
                  <a:pt x="895880" y="60036"/>
                  <a:pt x="868007" y="63764"/>
                  <a:pt x="840461" y="69273"/>
                </a:cubicBezTo>
                <a:cubicBezTo>
                  <a:pt x="821790" y="73007"/>
                  <a:pt x="804084" y="83127"/>
                  <a:pt x="785043" y="83127"/>
                </a:cubicBezTo>
                <a:cubicBezTo>
                  <a:pt x="747810" y="83127"/>
                  <a:pt x="711113" y="74194"/>
                  <a:pt x="674207" y="69273"/>
                </a:cubicBezTo>
                <a:cubicBezTo>
                  <a:pt x="490427" y="44769"/>
                  <a:pt x="667781" y="64473"/>
                  <a:pt x="438680" y="41564"/>
                </a:cubicBezTo>
                <a:cubicBezTo>
                  <a:pt x="328902" y="4971"/>
                  <a:pt x="384363" y="18656"/>
                  <a:pt x="272425" y="0"/>
                </a:cubicBezTo>
                <a:cubicBezTo>
                  <a:pt x="287981" y="23334"/>
                  <a:pt x="330760" y="59793"/>
                  <a:pt x="272425" y="83127"/>
                </a:cubicBezTo>
                <a:cubicBezTo>
                  <a:pt x="258865" y="88551"/>
                  <a:pt x="244716" y="73891"/>
                  <a:pt x="230861" y="69273"/>
                </a:cubicBezTo>
                <a:lnTo>
                  <a:pt x="217007" y="27709"/>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Freeform 17"/>
          <p:cNvSpPr/>
          <p:nvPr/>
        </p:nvSpPr>
        <p:spPr>
          <a:xfrm>
            <a:off x="2411760" y="4437112"/>
            <a:ext cx="432048" cy="360040"/>
          </a:xfrm>
          <a:custGeom>
            <a:avLst/>
            <a:gdLst>
              <a:gd name="connsiteX0" fmla="*/ 27709 w 656588"/>
              <a:gd name="connsiteY0" fmla="*/ 396444 h 798225"/>
              <a:gd name="connsiteX1" fmla="*/ 27709 w 656588"/>
              <a:gd name="connsiteY1" fmla="*/ 396444 h 798225"/>
              <a:gd name="connsiteX2" fmla="*/ 13855 w 656588"/>
              <a:gd name="connsiteY2" fmla="*/ 562698 h 798225"/>
              <a:gd name="connsiteX3" fmla="*/ 55419 w 656588"/>
              <a:gd name="connsiteY3" fmla="*/ 548844 h 798225"/>
              <a:gd name="connsiteX4" fmla="*/ 41564 w 656588"/>
              <a:gd name="connsiteY4" fmla="*/ 590407 h 798225"/>
              <a:gd name="connsiteX5" fmla="*/ 0 w 656588"/>
              <a:gd name="connsiteY5" fmla="*/ 631971 h 798225"/>
              <a:gd name="connsiteX6" fmla="*/ 221673 w 656588"/>
              <a:gd name="connsiteY6" fmla="*/ 645825 h 798225"/>
              <a:gd name="connsiteX7" fmla="*/ 290946 w 656588"/>
              <a:gd name="connsiteY7" fmla="*/ 659680 h 798225"/>
              <a:gd name="connsiteX8" fmla="*/ 180109 w 656588"/>
              <a:gd name="connsiteY8" fmla="*/ 701244 h 798225"/>
              <a:gd name="connsiteX9" fmla="*/ 138546 w 656588"/>
              <a:gd name="connsiteY9" fmla="*/ 728953 h 798225"/>
              <a:gd name="connsiteX10" fmla="*/ 55419 w 656588"/>
              <a:gd name="connsiteY10" fmla="*/ 742807 h 798225"/>
              <a:gd name="connsiteX11" fmla="*/ 138546 w 656588"/>
              <a:gd name="connsiteY11" fmla="*/ 798225 h 798225"/>
              <a:gd name="connsiteX12" fmla="*/ 221673 w 656588"/>
              <a:gd name="connsiteY12" fmla="*/ 770516 h 798225"/>
              <a:gd name="connsiteX13" fmla="*/ 304800 w 656588"/>
              <a:gd name="connsiteY13" fmla="*/ 715098 h 798225"/>
              <a:gd name="connsiteX14" fmla="*/ 346364 w 656588"/>
              <a:gd name="connsiteY14" fmla="*/ 631971 h 798225"/>
              <a:gd name="connsiteX15" fmla="*/ 429491 w 656588"/>
              <a:gd name="connsiteY15" fmla="*/ 604262 h 798225"/>
              <a:gd name="connsiteX16" fmla="*/ 443346 w 656588"/>
              <a:gd name="connsiteY16" fmla="*/ 438007 h 798225"/>
              <a:gd name="connsiteX17" fmla="*/ 484909 w 656588"/>
              <a:gd name="connsiteY17" fmla="*/ 410298 h 798225"/>
              <a:gd name="connsiteX18" fmla="*/ 609600 w 656588"/>
              <a:gd name="connsiteY18" fmla="*/ 382589 h 798225"/>
              <a:gd name="connsiteX19" fmla="*/ 651164 w 656588"/>
              <a:gd name="connsiteY19" fmla="*/ 354880 h 798225"/>
              <a:gd name="connsiteX20" fmla="*/ 637309 w 656588"/>
              <a:gd name="connsiteY20" fmla="*/ 313316 h 798225"/>
              <a:gd name="connsiteX21" fmla="*/ 554182 w 656588"/>
              <a:gd name="connsiteY21" fmla="*/ 271753 h 798225"/>
              <a:gd name="connsiteX22" fmla="*/ 512619 w 656588"/>
              <a:gd name="connsiteY22" fmla="*/ 285607 h 798225"/>
              <a:gd name="connsiteX23" fmla="*/ 484909 w 656588"/>
              <a:gd name="connsiteY23" fmla="*/ 313316 h 798225"/>
              <a:gd name="connsiteX24" fmla="*/ 443346 w 656588"/>
              <a:gd name="connsiteY24" fmla="*/ 341025 h 798225"/>
              <a:gd name="connsiteX25" fmla="*/ 387928 w 656588"/>
              <a:gd name="connsiteY25" fmla="*/ 327171 h 798225"/>
              <a:gd name="connsiteX26" fmla="*/ 332509 w 656588"/>
              <a:gd name="connsiteY26" fmla="*/ 244044 h 798225"/>
              <a:gd name="connsiteX27" fmla="*/ 360219 w 656588"/>
              <a:gd name="connsiteY27" fmla="*/ 133207 h 798225"/>
              <a:gd name="connsiteX28" fmla="*/ 374073 w 656588"/>
              <a:gd name="connsiteY28" fmla="*/ 91644 h 798225"/>
              <a:gd name="connsiteX29" fmla="*/ 415637 w 656588"/>
              <a:gd name="connsiteY29" fmla="*/ 77789 h 798225"/>
              <a:gd name="connsiteX30" fmla="*/ 401782 w 656588"/>
              <a:gd name="connsiteY30" fmla="*/ 8516 h 798225"/>
              <a:gd name="connsiteX31" fmla="*/ 387928 w 656588"/>
              <a:gd name="connsiteY31" fmla="*/ 63934 h 798225"/>
              <a:gd name="connsiteX32" fmla="*/ 374073 w 656588"/>
              <a:gd name="connsiteY32" fmla="*/ 105498 h 798225"/>
              <a:gd name="connsiteX33" fmla="*/ 332509 w 656588"/>
              <a:gd name="connsiteY33" fmla="*/ 119353 h 798225"/>
              <a:gd name="connsiteX34" fmla="*/ 249382 w 656588"/>
              <a:gd name="connsiteY34" fmla="*/ 133207 h 798225"/>
              <a:gd name="connsiteX35" fmla="*/ 221673 w 656588"/>
              <a:gd name="connsiteY35" fmla="*/ 174771 h 798225"/>
              <a:gd name="connsiteX36" fmla="*/ 207819 w 656588"/>
              <a:gd name="connsiteY36" fmla="*/ 216334 h 798225"/>
              <a:gd name="connsiteX37" fmla="*/ 138546 w 656588"/>
              <a:gd name="connsiteY37" fmla="*/ 271753 h 798225"/>
              <a:gd name="connsiteX38" fmla="*/ 83128 w 656588"/>
              <a:gd name="connsiteY38" fmla="*/ 368734 h 798225"/>
              <a:gd name="connsiteX39" fmla="*/ 27709 w 656588"/>
              <a:gd name="connsiteY39" fmla="*/ 396444 h 79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56588" h="798225">
                <a:moveTo>
                  <a:pt x="27709" y="396444"/>
                </a:moveTo>
                <a:lnTo>
                  <a:pt x="27709" y="396444"/>
                </a:lnTo>
                <a:cubicBezTo>
                  <a:pt x="23091" y="451862"/>
                  <a:pt x="3907" y="507985"/>
                  <a:pt x="13855" y="562698"/>
                </a:cubicBezTo>
                <a:cubicBezTo>
                  <a:pt x="16468" y="577066"/>
                  <a:pt x="45092" y="538517"/>
                  <a:pt x="55419" y="548844"/>
                </a:cubicBezTo>
                <a:cubicBezTo>
                  <a:pt x="65745" y="559170"/>
                  <a:pt x="49665" y="578256"/>
                  <a:pt x="41564" y="590407"/>
                </a:cubicBezTo>
                <a:cubicBezTo>
                  <a:pt x="30695" y="606710"/>
                  <a:pt x="13855" y="618116"/>
                  <a:pt x="0" y="631971"/>
                </a:cubicBezTo>
                <a:cubicBezTo>
                  <a:pt x="73891" y="636589"/>
                  <a:pt x="147971" y="638806"/>
                  <a:pt x="221673" y="645825"/>
                </a:cubicBezTo>
                <a:cubicBezTo>
                  <a:pt x="245115" y="648058"/>
                  <a:pt x="283499" y="637340"/>
                  <a:pt x="290946" y="659680"/>
                </a:cubicBezTo>
                <a:cubicBezTo>
                  <a:pt x="296519" y="676399"/>
                  <a:pt x="183630" y="700364"/>
                  <a:pt x="180109" y="701244"/>
                </a:cubicBezTo>
                <a:cubicBezTo>
                  <a:pt x="166255" y="710480"/>
                  <a:pt x="154342" y="723688"/>
                  <a:pt x="138546" y="728953"/>
                </a:cubicBezTo>
                <a:cubicBezTo>
                  <a:pt x="111896" y="737836"/>
                  <a:pt x="55419" y="714716"/>
                  <a:pt x="55419" y="742807"/>
                </a:cubicBezTo>
                <a:cubicBezTo>
                  <a:pt x="55419" y="776109"/>
                  <a:pt x="138546" y="798225"/>
                  <a:pt x="138546" y="798225"/>
                </a:cubicBezTo>
                <a:cubicBezTo>
                  <a:pt x="166255" y="788989"/>
                  <a:pt x="197371" y="786718"/>
                  <a:pt x="221673" y="770516"/>
                </a:cubicBezTo>
                <a:lnTo>
                  <a:pt x="304800" y="715098"/>
                </a:lnTo>
                <a:cubicBezTo>
                  <a:pt x="312349" y="692451"/>
                  <a:pt x="323747" y="646106"/>
                  <a:pt x="346364" y="631971"/>
                </a:cubicBezTo>
                <a:cubicBezTo>
                  <a:pt x="371132" y="616491"/>
                  <a:pt x="429491" y="604262"/>
                  <a:pt x="429491" y="604262"/>
                </a:cubicBezTo>
                <a:cubicBezTo>
                  <a:pt x="434109" y="548844"/>
                  <a:pt x="428069" y="491478"/>
                  <a:pt x="443346" y="438007"/>
                </a:cubicBezTo>
                <a:cubicBezTo>
                  <a:pt x="447920" y="421997"/>
                  <a:pt x="470016" y="417744"/>
                  <a:pt x="484909" y="410298"/>
                </a:cubicBezTo>
                <a:cubicBezTo>
                  <a:pt x="519013" y="393246"/>
                  <a:pt x="577680" y="387909"/>
                  <a:pt x="609600" y="382589"/>
                </a:cubicBezTo>
                <a:cubicBezTo>
                  <a:pt x="623455" y="373353"/>
                  <a:pt x="644980" y="370340"/>
                  <a:pt x="651164" y="354880"/>
                </a:cubicBezTo>
                <a:cubicBezTo>
                  <a:pt x="656588" y="341320"/>
                  <a:pt x="646432" y="324720"/>
                  <a:pt x="637309" y="313316"/>
                </a:cubicBezTo>
                <a:cubicBezTo>
                  <a:pt x="617776" y="288899"/>
                  <a:pt x="581563" y="280880"/>
                  <a:pt x="554182" y="271753"/>
                </a:cubicBezTo>
                <a:cubicBezTo>
                  <a:pt x="540328" y="276371"/>
                  <a:pt x="525142" y="278094"/>
                  <a:pt x="512619" y="285607"/>
                </a:cubicBezTo>
                <a:cubicBezTo>
                  <a:pt x="501418" y="292327"/>
                  <a:pt x="495109" y="305156"/>
                  <a:pt x="484909" y="313316"/>
                </a:cubicBezTo>
                <a:cubicBezTo>
                  <a:pt x="471907" y="323718"/>
                  <a:pt x="457200" y="331789"/>
                  <a:pt x="443346" y="341025"/>
                </a:cubicBezTo>
                <a:cubicBezTo>
                  <a:pt x="424873" y="336407"/>
                  <a:pt x="404460" y="336618"/>
                  <a:pt x="387928" y="327171"/>
                </a:cubicBezTo>
                <a:cubicBezTo>
                  <a:pt x="345195" y="302752"/>
                  <a:pt x="345735" y="283719"/>
                  <a:pt x="332509" y="244044"/>
                </a:cubicBezTo>
                <a:cubicBezTo>
                  <a:pt x="341746" y="207098"/>
                  <a:pt x="348176" y="169336"/>
                  <a:pt x="360219" y="133207"/>
                </a:cubicBezTo>
                <a:cubicBezTo>
                  <a:pt x="364837" y="119353"/>
                  <a:pt x="363747" y="101970"/>
                  <a:pt x="374073" y="91644"/>
                </a:cubicBezTo>
                <a:cubicBezTo>
                  <a:pt x="384400" y="81317"/>
                  <a:pt x="401782" y="82407"/>
                  <a:pt x="415637" y="77789"/>
                </a:cubicBezTo>
                <a:cubicBezTo>
                  <a:pt x="411019" y="54698"/>
                  <a:pt x="422844" y="19047"/>
                  <a:pt x="401782" y="8516"/>
                </a:cubicBezTo>
                <a:cubicBezTo>
                  <a:pt x="384751" y="0"/>
                  <a:pt x="393159" y="45625"/>
                  <a:pt x="387928" y="63934"/>
                </a:cubicBezTo>
                <a:cubicBezTo>
                  <a:pt x="383916" y="77976"/>
                  <a:pt x="384400" y="95171"/>
                  <a:pt x="374073" y="105498"/>
                </a:cubicBezTo>
                <a:cubicBezTo>
                  <a:pt x="363746" y="115825"/>
                  <a:pt x="346765" y="116185"/>
                  <a:pt x="332509" y="119353"/>
                </a:cubicBezTo>
                <a:cubicBezTo>
                  <a:pt x="305087" y="125447"/>
                  <a:pt x="277091" y="128589"/>
                  <a:pt x="249382" y="133207"/>
                </a:cubicBezTo>
                <a:cubicBezTo>
                  <a:pt x="240146" y="147062"/>
                  <a:pt x="229120" y="159878"/>
                  <a:pt x="221673" y="174771"/>
                </a:cubicBezTo>
                <a:cubicBezTo>
                  <a:pt x="215142" y="187833"/>
                  <a:pt x="215333" y="203811"/>
                  <a:pt x="207819" y="216334"/>
                </a:cubicBezTo>
                <a:cubicBezTo>
                  <a:pt x="194658" y="238269"/>
                  <a:pt x="157424" y="259167"/>
                  <a:pt x="138546" y="271753"/>
                </a:cubicBezTo>
                <a:cubicBezTo>
                  <a:pt x="117449" y="377235"/>
                  <a:pt x="147096" y="313904"/>
                  <a:pt x="83128" y="368734"/>
                </a:cubicBezTo>
                <a:cubicBezTo>
                  <a:pt x="63293" y="385736"/>
                  <a:pt x="36945" y="391826"/>
                  <a:pt x="27709" y="396444"/>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Freeform 18"/>
          <p:cNvSpPr/>
          <p:nvPr/>
        </p:nvSpPr>
        <p:spPr>
          <a:xfrm>
            <a:off x="2040851" y="2852936"/>
            <a:ext cx="590163" cy="336802"/>
          </a:xfrm>
          <a:custGeom>
            <a:avLst/>
            <a:gdLst>
              <a:gd name="connsiteX0" fmla="*/ 101113 w 745869"/>
              <a:gd name="connsiteY0" fmla="*/ 13062 h 463854"/>
              <a:gd name="connsiteX1" fmla="*/ 101113 w 745869"/>
              <a:gd name="connsiteY1" fmla="*/ 13062 h 463854"/>
              <a:gd name="connsiteX2" fmla="*/ 31840 w 745869"/>
              <a:gd name="connsiteY2" fmla="*/ 110043 h 463854"/>
              <a:gd name="connsiteX3" fmla="*/ 4131 w 745869"/>
              <a:gd name="connsiteY3" fmla="*/ 137753 h 463854"/>
              <a:gd name="connsiteX4" fmla="*/ 45695 w 745869"/>
              <a:gd name="connsiteY4" fmla="*/ 151607 h 463854"/>
              <a:gd name="connsiteX5" fmla="*/ 87258 w 745869"/>
              <a:gd name="connsiteY5" fmla="*/ 137753 h 463854"/>
              <a:gd name="connsiteX6" fmla="*/ 101113 w 745869"/>
              <a:gd name="connsiteY6" fmla="*/ 179316 h 463854"/>
              <a:gd name="connsiteX7" fmla="*/ 114967 w 745869"/>
              <a:gd name="connsiteY7" fmla="*/ 248589 h 463854"/>
              <a:gd name="connsiteX8" fmla="*/ 225804 w 745869"/>
              <a:gd name="connsiteY8" fmla="*/ 276298 h 463854"/>
              <a:gd name="connsiteX9" fmla="*/ 267367 w 745869"/>
              <a:gd name="connsiteY9" fmla="*/ 304007 h 463854"/>
              <a:gd name="connsiteX10" fmla="*/ 253513 w 745869"/>
              <a:gd name="connsiteY10" fmla="*/ 262443 h 463854"/>
              <a:gd name="connsiteX11" fmla="*/ 239658 w 745869"/>
              <a:gd name="connsiteY11" fmla="*/ 331716 h 463854"/>
              <a:gd name="connsiteX12" fmla="*/ 225804 w 745869"/>
              <a:gd name="connsiteY12" fmla="*/ 373280 h 463854"/>
              <a:gd name="connsiteX13" fmla="*/ 198095 w 745869"/>
              <a:gd name="connsiteY13" fmla="*/ 414843 h 463854"/>
              <a:gd name="connsiteX14" fmla="*/ 184240 w 745869"/>
              <a:gd name="connsiteY14" fmla="*/ 456407 h 463854"/>
              <a:gd name="connsiteX15" fmla="*/ 225804 w 745869"/>
              <a:gd name="connsiteY15" fmla="*/ 428698 h 463854"/>
              <a:gd name="connsiteX16" fmla="*/ 267367 w 745869"/>
              <a:gd name="connsiteY16" fmla="*/ 414843 h 463854"/>
              <a:gd name="connsiteX17" fmla="*/ 295077 w 745869"/>
              <a:gd name="connsiteY17" fmla="*/ 387134 h 463854"/>
              <a:gd name="connsiteX18" fmla="*/ 336640 w 745869"/>
              <a:gd name="connsiteY18" fmla="*/ 304007 h 463854"/>
              <a:gd name="connsiteX19" fmla="*/ 378204 w 745869"/>
              <a:gd name="connsiteY19" fmla="*/ 276298 h 463854"/>
              <a:gd name="connsiteX20" fmla="*/ 405913 w 745869"/>
              <a:gd name="connsiteY20" fmla="*/ 234734 h 463854"/>
              <a:gd name="connsiteX21" fmla="*/ 572167 w 745869"/>
              <a:gd name="connsiteY21" fmla="*/ 151607 h 463854"/>
              <a:gd name="connsiteX22" fmla="*/ 655295 w 745869"/>
              <a:gd name="connsiteY22" fmla="*/ 123898 h 463854"/>
              <a:gd name="connsiteX23" fmla="*/ 696858 w 745869"/>
              <a:gd name="connsiteY23" fmla="*/ 96189 h 463854"/>
              <a:gd name="connsiteX24" fmla="*/ 710713 w 745869"/>
              <a:gd name="connsiteY24" fmla="*/ 54625 h 463854"/>
              <a:gd name="connsiteX25" fmla="*/ 738422 w 745869"/>
              <a:gd name="connsiteY25" fmla="*/ 13062 h 463854"/>
              <a:gd name="connsiteX26" fmla="*/ 696858 w 745869"/>
              <a:gd name="connsiteY26" fmla="*/ 26916 h 463854"/>
              <a:gd name="connsiteX27" fmla="*/ 544458 w 745869"/>
              <a:gd name="connsiteY27" fmla="*/ 40771 h 463854"/>
              <a:gd name="connsiteX28" fmla="*/ 461331 w 745869"/>
              <a:gd name="connsiteY28" fmla="*/ 54625 h 463854"/>
              <a:gd name="connsiteX29" fmla="*/ 419767 w 745869"/>
              <a:gd name="connsiteY29" fmla="*/ 68480 h 463854"/>
              <a:gd name="connsiteX30" fmla="*/ 405913 w 745869"/>
              <a:gd name="connsiteY30" fmla="*/ 110043 h 463854"/>
              <a:gd name="connsiteX31" fmla="*/ 322786 w 745869"/>
              <a:gd name="connsiteY31" fmla="*/ 96189 h 463854"/>
              <a:gd name="connsiteX32" fmla="*/ 295077 w 745869"/>
              <a:gd name="connsiteY32" fmla="*/ 137753 h 463854"/>
              <a:gd name="connsiteX33" fmla="*/ 281222 w 745869"/>
              <a:gd name="connsiteY33" fmla="*/ 179316 h 463854"/>
              <a:gd name="connsiteX34" fmla="*/ 239658 w 745869"/>
              <a:gd name="connsiteY34" fmla="*/ 193171 h 463854"/>
              <a:gd name="connsiteX35" fmla="*/ 142677 w 745869"/>
              <a:gd name="connsiteY35" fmla="*/ 165462 h 463854"/>
              <a:gd name="connsiteX36" fmla="*/ 114967 w 745869"/>
              <a:gd name="connsiteY36" fmla="*/ 137753 h 463854"/>
              <a:gd name="connsiteX37" fmla="*/ 101113 w 745869"/>
              <a:gd name="connsiteY37" fmla="*/ 96189 h 463854"/>
              <a:gd name="connsiteX38" fmla="*/ 142677 w 745869"/>
              <a:gd name="connsiteY38" fmla="*/ 13062 h 463854"/>
              <a:gd name="connsiteX39" fmla="*/ 211949 w 745869"/>
              <a:gd name="connsiteY39" fmla="*/ 26916 h 463854"/>
              <a:gd name="connsiteX40" fmla="*/ 170386 w 745869"/>
              <a:gd name="connsiteY40" fmla="*/ 40771 h 463854"/>
              <a:gd name="connsiteX41" fmla="*/ 128822 w 745869"/>
              <a:gd name="connsiteY41" fmla="*/ 26916 h 463854"/>
              <a:gd name="connsiteX42" fmla="*/ 101113 w 745869"/>
              <a:gd name="connsiteY42" fmla="*/ 13062 h 46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45869" h="463854">
                <a:moveTo>
                  <a:pt x="101113" y="13062"/>
                </a:moveTo>
                <a:lnTo>
                  <a:pt x="101113" y="13062"/>
                </a:lnTo>
                <a:cubicBezTo>
                  <a:pt x="78022" y="45389"/>
                  <a:pt x="56230" y="78684"/>
                  <a:pt x="31840" y="110043"/>
                </a:cubicBezTo>
                <a:cubicBezTo>
                  <a:pt x="23820" y="120354"/>
                  <a:pt x="0" y="125361"/>
                  <a:pt x="4131" y="137753"/>
                </a:cubicBezTo>
                <a:cubicBezTo>
                  <a:pt x="8749" y="151608"/>
                  <a:pt x="31840" y="146989"/>
                  <a:pt x="45695" y="151607"/>
                </a:cubicBezTo>
                <a:cubicBezTo>
                  <a:pt x="59549" y="146989"/>
                  <a:pt x="74196" y="131222"/>
                  <a:pt x="87258" y="137753"/>
                </a:cubicBezTo>
                <a:cubicBezTo>
                  <a:pt x="100320" y="144284"/>
                  <a:pt x="97571" y="165148"/>
                  <a:pt x="101113" y="179316"/>
                </a:cubicBezTo>
                <a:cubicBezTo>
                  <a:pt x="106824" y="202161"/>
                  <a:pt x="96379" y="234132"/>
                  <a:pt x="114967" y="248589"/>
                </a:cubicBezTo>
                <a:cubicBezTo>
                  <a:pt x="145028" y="271970"/>
                  <a:pt x="225804" y="276298"/>
                  <a:pt x="225804" y="276298"/>
                </a:cubicBezTo>
                <a:cubicBezTo>
                  <a:pt x="239658" y="285534"/>
                  <a:pt x="252474" y="311454"/>
                  <a:pt x="267367" y="304007"/>
                </a:cubicBezTo>
                <a:cubicBezTo>
                  <a:pt x="280429" y="297476"/>
                  <a:pt x="263840" y="252116"/>
                  <a:pt x="253513" y="262443"/>
                </a:cubicBezTo>
                <a:cubicBezTo>
                  <a:pt x="236862" y="279094"/>
                  <a:pt x="245369" y="308871"/>
                  <a:pt x="239658" y="331716"/>
                </a:cubicBezTo>
                <a:cubicBezTo>
                  <a:pt x="236116" y="345884"/>
                  <a:pt x="232335" y="360218"/>
                  <a:pt x="225804" y="373280"/>
                </a:cubicBezTo>
                <a:cubicBezTo>
                  <a:pt x="218358" y="388173"/>
                  <a:pt x="205542" y="399950"/>
                  <a:pt x="198095" y="414843"/>
                </a:cubicBezTo>
                <a:cubicBezTo>
                  <a:pt x="191564" y="427905"/>
                  <a:pt x="171178" y="449876"/>
                  <a:pt x="184240" y="456407"/>
                </a:cubicBezTo>
                <a:cubicBezTo>
                  <a:pt x="199133" y="463854"/>
                  <a:pt x="210911" y="436145"/>
                  <a:pt x="225804" y="428698"/>
                </a:cubicBezTo>
                <a:cubicBezTo>
                  <a:pt x="238866" y="422167"/>
                  <a:pt x="253513" y="419461"/>
                  <a:pt x="267367" y="414843"/>
                </a:cubicBezTo>
                <a:cubicBezTo>
                  <a:pt x="276604" y="405607"/>
                  <a:pt x="288356" y="398335"/>
                  <a:pt x="295077" y="387134"/>
                </a:cubicBezTo>
                <a:cubicBezTo>
                  <a:pt x="328883" y="330791"/>
                  <a:pt x="284084" y="356563"/>
                  <a:pt x="336640" y="304007"/>
                </a:cubicBezTo>
                <a:cubicBezTo>
                  <a:pt x="348414" y="292233"/>
                  <a:pt x="364349" y="285534"/>
                  <a:pt x="378204" y="276298"/>
                </a:cubicBezTo>
                <a:cubicBezTo>
                  <a:pt x="387440" y="262443"/>
                  <a:pt x="393382" y="245699"/>
                  <a:pt x="405913" y="234734"/>
                </a:cubicBezTo>
                <a:cubicBezTo>
                  <a:pt x="472022" y="176888"/>
                  <a:pt x="493687" y="177766"/>
                  <a:pt x="572167" y="151607"/>
                </a:cubicBezTo>
                <a:cubicBezTo>
                  <a:pt x="572172" y="151605"/>
                  <a:pt x="655291" y="123901"/>
                  <a:pt x="655295" y="123898"/>
                </a:cubicBezTo>
                <a:lnTo>
                  <a:pt x="696858" y="96189"/>
                </a:lnTo>
                <a:cubicBezTo>
                  <a:pt x="701476" y="82334"/>
                  <a:pt x="704182" y="67687"/>
                  <a:pt x="710713" y="54625"/>
                </a:cubicBezTo>
                <a:cubicBezTo>
                  <a:pt x="718160" y="39732"/>
                  <a:pt x="745869" y="27955"/>
                  <a:pt x="738422" y="13062"/>
                </a:cubicBezTo>
                <a:cubicBezTo>
                  <a:pt x="731891" y="0"/>
                  <a:pt x="711315" y="24851"/>
                  <a:pt x="696858" y="26916"/>
                </a:cubicBezTo>
                <a:cubicBezTo>
                  <a:pt x="646361" y="34130"/>
                  <a:pt x="595118" y="34811"/>
                  <a:pt x="544458" y="40771"/>
                </a:cubicBezTo>
                <a:cubicBezTo>
                  <a:pt x="516559" y="44053"/>
                  <a:pt x="489040" y="50007"/>
                  <a:pt x="461331" y="54625"/>
                </a:cubicBezTo>
                <a:cubicBezTo>
                  <a:pt x="447476" y="59243"/>
                  <a:pt x="430094" y="58153"/>
                  <a:pt x="419767" y="68480"/>
                </a:cubicBezTo>
                <a:cubicBezTo>
                  <a:pt x="409441" y="78806"/>
                  <a:pt x="419955" y="106031"/>
                  <a:pt x="405913" y="110043"/>
                </a:cubicBezTo>
                <a:cubicBezTo>
                  <a:pt x="378903" y="117760"/>
                  <a:pt x="350495" y="100807"/>
                  <a:pt x="322786" y="96189"/>
                </a:cubicBezTo>
                <a:cubicBezTo>
                  <a:pt x="313550" y="110044"/>
                  <a:pt x="302524" y="122860"/>
                  <a:pt x="295077" y="137753"/>
                </a:cubicBezTo>
                <a:cubicBezTo>
                  <a:pt x="288546" y="150815"/>
                  <a:pt x="291549" y="168990"/>
                  <a:pt x="281222" y="179316"/>
                </a:cubicBezTo>
                <a:cubicBezTo>
                  <a:pt x="270895" y="189643"/>
                  <a:pt x="253513" y="188553"/>
                  <a:pt x="239658" y="193171"/>
                </a:cubicBezTo>
                <a:cubicBezTo>
                  <a:pt x="229310" y="190584"/>
                  <a:pt x="156872" y="173979"/>
                  <a:pt x="142677" y="165462"/>
                </a:cubicBezTo>
                <a:cubicBezTo>
                  <a:pt x="131476" y="158742"/>
                  <a:pt x="124204" y="146989"/>
                  <a:pt x="114967" y="137753"/>
                </a:cubicBezTo>
                <a:cubicBezTo>
                  <a:pt x="110349" y="123898"/>
                  <a:pt x="101113" y="110793"/>
                  <a:pt x="101113" y="96189"/>
                </a:cubicBezTo>
                <a:cubicBezTo>
                  <a:pt x="101113" y="45120"/>
                  <a:pt x="113180" y="42558"/>
                  <a:pt x="142677" y="13062"/>
                </a:cubicBezTo>
                <a:cubicBezTo>
                  <a:pt x="165768" y="17680"/>
                  <a:pt x="195298" y="10265"/>
                  <a:pt x="211949" y="26916"/>
                </a:cubicBezTo>
                <a:cubicBezTo>
                  <a:pt x="222275" y="37242"/>
                  <a:pt x="184990" y="40771"/>
                  <a:pt x="170386" y="40771"/>
                </a:cubicBezTo>
                <a:cubicBezTo>
                  <a:pt x="155782" y="40771"/>
                  <a:pt x="142990" y="30458"/>
                  <a:pt x="128822" y="26916"/>
                </a:cubicBezTo>
                <a:cubicBezTo>
                  <a:pt x="124342" y="25796"/>
                  <a:pt x="105731" y="15371"/>
                  <a:pt x="101113" y="13062"/>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2" name="Straight Arrow Connector 31"/>
          <p:cNvCxnSpPr/>
          <p:nvPr/>
        </p:nvCxnSpPr>
        <p:spPr>
          <a:xfrm flipV="1">
            <a:off x="4572000" y="2204864"/>
            <a:ext cx="612000" cy="36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630" name="Rectangle 3"/>
          <p:cNvSpPr>
            <a:spLocks noChangeArrowheads="1"/>
          </p:cNvSpPr>
          <p:nvPr/>
        </p:nvSpPr>
        <p:spPr bwMode="auto">
          <a:xfrm>
            <a:off x="-180528" y="188640"/>
            <a:ext cx="5400600" cy="1862818"/>
          </a:xfrm>
          <a:prstGeom prst="rect">
            <a:avLst/>
          </a:prstGeom>
          <a:noFill/>
          <a:ln w="9525">
            <a:noFill/>
            <a:miter lim="800000"/>
            <a:headEnd/>
            <a:tailEnd/>
          </a:ln>
        </p:spPr>
        <p:txBody>
          <a:bodyPr wrap="square" anchor="ctr">
            <a:spAutoFit/>
          </a:bodyPr>
          <a:lstStyle/>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covers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cancels our debts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sends away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frees us from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lifts off (</a:t>
            </a:r>
            <a:r>
              <a:rPr lang="en-US" altLang="ko-KR" sz="2400" b="1" dirty="0" err="1" smtClean="0">
                <a:latin typeface="Calibri" pitchFamily="34" charset="0"/>
                <a:ea typeface="Gulim" pitchFamily="34" charset="-127"/>
                <a:cs typeface="Times New Roman" pitchFamily="18" charset="0"/>
              </a:rPr>
              <a:t>nasa</a:t>
            </a:r>
            <a:r>
              <a:rPr lang="en-US" altLang="ko-KR" sz="2400" b="1" dirty="0" smtClean="0">
                <a:latin typeface="Calibri" pitchFamily="34" charset="0"/>
                <a:ea typeface="Gulim" pitchFamily="34" charset="-127"/>
                <a:cs typeface="Times New Roman" pitchFamily="18" charset="0"/>
              </a:rPr>
              <a:t>)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removes our sins from us</a:t>
            </a:r>
          </a:p>
        </p:txBody>
      </p:sp>
      <p:sp>
        <p:nvSpPr>
          <p:cNvPr id="27" name="Rectangle 26"/>
          <p:cNvSpPr/>
          <p:nvPr/>
        </p:nvSpPr>
        <p:spPr>
          <a:xfrm>
            <a:off x="6588224" y="44624"/>
            <a:ext cx="504056" cy="2926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rot="16200000">
            <a:off x="6620808" y="-642928"/>
            <a:ext cx="504000" cy="2743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p:cNvSpPr txBox="1"/>
          <p:nvPr/>
        </p:nvSpPr>
        <p:spPr>
          <a:xfrm>
            <a:off x="5148064" y="457508"/>
            <a:ext cx="3312368" cy="523220"/>
          </a:xfrm>
          <a:prstGeom prst="rect">
            <a:avLst/>
          </a:prstGeom>
          <a:noFill/>
        </p:spPr>
        <p:txBody>
          <a:bodyPr wrap="square" rtlCol="0">
            <a:spAutoFit/>
          </a:bodyPr>
          <a:lstStyle/>
          <a:p>
            <a:pPr algn="ctr"/>
            <a:r>
              <a:rPr lang="en-US" altLang="ko-KR" sz="2800" b="1" dirty="0" smtClean="0">
                <a:latin typeface="Calibri" pitchFamily="34" charset="0"/>
                <a:ea typeface="Gulim" pitchFamily="34" charset="-127"/>
                <a:cs typeface="Times New Roman" pitchFamily="18" charset="0"/>
              </a:rPr>
              <a:t>4. forgiven </a:t>
            </a:r>
            <a:endParaRPr lang="en-CA" sz="2800" b="1" dirty="0">
              <a:latin typeface="Calibri" pitchFamily="34" charset="0"/>
            </a:endParaRPr>
          </a:p>
        </p:txBody>
      </p:sp>
      <p:sp>
        <p:nvSpPr>
          <p:cNvPr id="30" name="Rectangle 3"/>
          <p:cNvSpPr>
            <a:spLocks noChangeArrowheads="1"/>
          </p:cNvSpPr>
          <p:nvPr/>
        </p:nvSpPr>
        <p:spPr bwMode="auto">
          <a:xfrm>
            <a:off x="2987824" y="2982431"/>
            <a:ext cx="6192688" cy="2246769"/>
          </a:xfrm>
          <a:prstGeom prst="rect">
            <a:avLst/>
          </a:prstGeom>
          <a:noFill/>
          <a:ln w="9525">
            <a:noFill/>
            <a:miter lim="800000"/>
            <a:headEnd/>
            <a:tailEnd/>
          </a:ln>
        </p:spPr>
        <p:txBody>
          <a:bodyPr wrap="square" anchor="ctr">
            <a:spAutoFit/>
          </a:bodyPr>
          <a:lstStyle/>
          <a:p>
            <a:pPr eaLnBrk="0" hangingPunct="0">
              <a:lnSpc>
                <a:spcPts val="2300"/>
              </a:lnSpc>
            </a:pPr>
            <a:r>
              <a:rPr lang="en-US" altLang="ko-KR" sz="2200" dirty="0" smtClean="0">
                <a:solidFill>
                  <a:schemeClr val="bg1"/>
                </a:solidFill>
                <a:ea typeface="Gulim" pitchFamily="34" charset="-127"/>
                <a:cs typeface="Times New Roman" pitchFamily="18" charset="0"/>
              </a:rPr>
              <a:t>                    </a:t>
            </a:r>
            <a:r>
              <a:rPr lang="en-US" altLang="ko-KR" sz="2400" b="1" dirty="0" smtClean="0">
                <a:latin typeface="Calibri" pitchFamily="34" charset="0"/>
                <a:ea typeface="Gulim" pitchFamily="34" charset="-127"/>
                <a:cs typeface="Times New Roman" pitchFamily="18" charset="0"/>
              </a:rPr>
              <a:t>God treads our sins underfoot</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into the sea</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blots out / wipes out our sins</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remembers our sins no more</a:t>
            </a:r>
          </a:p>
          <a:p>
            <a:pPr eaLnBrk="0" hangingPunct="0">
              <a:lnSpc>
                <a:spcPts val="2300"/>
              </a:lnSpc>
            </a:pPr>
            <a:r>
              <a:rPr lang="en-CA" sz="2400" b="1" dirty="0" smtClean="0">
                <a:latin typeface="Calibri" pitchFamily="34" charset="0"/>
                <a:ea typeface="Gulim" pitchFamily="34" charset="-127"/>
                <a:cs typeface="Times New Roman" pitchFamily="18" charset="0"/>
              </a:rPr>
              <a:t>          God washes, cleanses us from sin</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behind his back</a:t>
            </a:r>
          </a:p>
          <a:p>
            <a:pPr eaLnBrk="0" hangingPunct="0">
              <a:lnSpc>
                <a:spcPts val="2300"/>
              </a:lnSpc>
            </a:pPr>
            <a:r>
              <a:rPr lang="en-US" altLang="ko-KR" sz="2400" b="1" dirty="0" smtClean="0">
                <a:latin typeface="Calibri" pitchFamily="34" charset="0"/>
                <a:ea typeface="Gulim" pitchFamily="34" charset="-127"/>
                <a:cs typeface="Times New Roman" pitchFamily="18" charset="0"/>
              </a:rPr>
              <a:t>God does not count our sins against us</a:t>
            </a:r>
            <a:endParaRPr lang="en-US" altLang="ko-KR" sz="2400" b="1" dirty="0">
              <a:latin typeface="Calibri" pitchFamily="34" charset="0"/>
              <a:ea typeface="Gulim" pitchFamily="34" charset="-127"/>
              <a:cs typeface="Times New Roman" pitchFamily="18" charset="0"/>
            </a:endParaRPr>
          </a:p>
        </p:txBody>
      </p:sp>
      <p:sp>
        <p:nvSpPr>
          <p:cNvPr id="31" name="TextBox 30"/>
          <p:cNvSpPr txBox="1"/>
          <p:nvPr/>
        </p:nvSpPr>
        <p:spPr>
          <a:xfrm>
            <a:off x="35496" y="5229200"/>
            <a:ext cx="9108504" cy="1631216"/>
          </a:xfrm>
          <a:prstGeom prst="rect">
            <a:avLst/>
          </a:prstGeom>
          <a:noFill/>
        </p:spPr>
        <p:txBody>
          <a:bodyPr wrap="square" rtlCol="0">
            <a:spAutoFit/>
          </a:bodyPr>
          <a:lstStyle/>
          <a:p>
            <a:pPr algn="ctr">
              <a:lnSpc>
                <a:spcPts val="3000"/>
              </a:lnSpc>
            </a:pPr>
            <a:r>
              <a:rPr lang="en-CA" sz="2800" b="1" dirty="0" smtClean="0">
                <a:solidFill>
                  <a:schemeClr val="bg1"/>
                </a:solidFill>
                <a:latin typeface="Calibri" pitchFamily="34" charset="0"/>
              </a:rPr>
              <a:t>“Blessed are those whose lawless deeds are forgiven . . . </a:t>
            </a:r>
          </a:p>
          <a:p>
            <a:pPr algn="ctr">
              <a:lnSpc>
                <a:spcPts val="3000"/>
              </a:lnSpc>
            </a:pPr>
            <a:r>
              <a:rPr lang="en-CA" sz="2800" b="1" dirty="0" smtClean="0">
                <a:solidFill>
                  <a:schemeClr val="bg1"/>
                </a:solidFill>
                <a:latin typeface="Calibri" pitchFamily="34" charset="0"/>
              </a:rPr>
              <a:t>against whom the Lord will not count his sin” Rom 4:7-8</a:t>
            </a:r>
            <a:endParaRPr lang="en-CA" sz="2800" kern="1100" dirty="0" smtClean="0">
              <a:solidFill>
                <a:schemeClr val="bg1"/>
              </a:solidFill>
            </a:endParaRPr>
          </a:p>
          <a:p>
            <a:pPr algn="ctr">
              <a:lnSpc>
                <a:spcPts val="3000"/>
              </a:lnSpc>
            </a:pPr>
            <a:r>
              <a:rPr lang="en-CA" sz="2800" b="1" dirty="0" smtClean="0">
                <a:solidFill>
                  <a:schemeClr val="bg1"/>
                </a:solidFill>
                <a:latin typeface="Calibri" pitchFamily="34" charset="0"/>
              </a:rPr>
              <a:t>“In him we have redemption through his blood, </a:t>
            </a:r>
          </a:p>
          <a:p>
            <a:pPr algn="ctr">
              <a:lnSpc>
                <a:spcPts val="3000"/>
              </a:lnSpc>
            </a:pPr>
            <a:r>
              <a:rPr lang="en-CA" sz="2800" b="1" dirty="0" smtClean="0">
                <a:solidFill>
                  <a:schemeClr val="bg1"/>
                </a:solidFill>
                <a:latin typeface="Calibri" pitchFamily="34" charset="0"/>
              </a:rPr>
              <a:t>the forgiveness of our trespasses” </a:t>
            </a:r>
            <a:r>
              <a:rPr lang="en-US" sz="2800" b="1" kern="1100" dirty="0" smtClean="0">
                <a:solidFill>
                  <a:schemeClr val="bg1"/>
                </a:solidFill>
                <a:latin typeface="Calibri" pitchFamily="34" charset="0"/>
              </a:rPr>
              <a:t>Eph 1:7</a:t>
            </a:r>
          </a:p>
        </p:txBody>
      </p:sp>
      <p:sp>
        <p:nvSpPr>
          <p:cNvPr id="33" name="TextBox 32"/>
          <p:cNvSpPr txBox="1"/>
          <p:nvPr/>
        </p:nvSpPr>
        <p:spPr>
          <a:xfrm>
            <a:off x="72008" y="6453336"/>
            <a:ext cx="323528" cy="369332"/>
          </a:xfrm>
          <a:prstGeom prst="rect">
            <a:avLst/>
          </a:prstGeom>
          <a:noFill/>
        </p:spPr>
        <p:txBody>
          <a:bodyPr wrap="square" rtlCol="0">
            <a:spAutoFit/>
          </a:bodyPr>
          <a:lstStyle/>
          <a:p>
            <a:r>
              <a:rPr lang="en-CA" dirty="0" smtClean="0"/>
              <a:t>4</a:t>
            </a:r>
            <a:endParaRPr lang="en-CA" dirty="0"/>
          </a:p>
        </p:txBody>
      </p:sp>
      <p:pic>
        <p:nvPicPr>
          <p:cNvPr id="34" name="Picture 33" descr="egyptian.gif"/>
          <p:cNvPicPr>
            <a:picLocks noChangeAspect="1"/>
          </p:cNvPicPr>
          <p:nvPr/>
        </p:nvPicPr>
        <p:blipFill>
          <a:blip r:embed="rId2" cstate="print"/>
          <a:stretch>
            <a:fillRect/>
          </a:stretch>
        </p:blipFill>
        <p:spPr>
          <a:xfrm rot="7200000">
            <a:off x="6457296" y="1460980"/>
            <a:ext cx="1689816" cy="1005840"/>
          </a:xfrm>
          <a:prstGeom prst="rect">
            <a:avLst/>
          </a:prstGeom>
        </p:spPr>
      </p:pic>
      <p:pic>
        <p:nvPicPr>
          <p:cNvPr id="35" name="Picture 34" descr="egyptian.gif"/>
          <p:cNvPicPr>
            <a:picLocks noChangeAspect="1"/>
          </p:cNvPicPr>
          <p:nvPr/>
        </p:nvPicPr>
        <p:blipFill>
          <a:blip r:embed="rId2" cstate="print"/>
          <a:stretch>
            <a:fillRect/>
          </a:stretch>
        </p:blipFill>
        <p:spPr>
          <a:xfrm rot="14400000" flipH="1">
            <a:off x="5521193" y="1460979"/>
            <a:ext cx="1689812" cy="1005840"/>
          </a:xfrm>
          <a:prstGeom prst="rect">
            <a:avLst/>
          </a:prstGeom>
        </p:spPr>
      </p:pic>
      <p:pic>
        <p:nvPicPr>
          <p:cNvPr id="36" name="Picture 35" descr="egyptian.gif"/>
          <p:cNvPicPr>
            <a:picLocks noChangeAspect="1"/>
          </p:cNvPicPr>
          <p:nvPr/>
        </p:nvPicPr>
        <p:blipFill>
          <a:blip r:embed="rId2" cstate="print"/>
          <a:stretch>
            <a:fillRect/>
          </a:stretch>
        </p:blipFill>
        <p:spPr>
          <a:xfrm>
            <a:off x="6012160" y="764704"/>
            <a:ext cx="1689817" cy="1005840"/>
          </a:xfrm>
          <a:prstGeom prst="rect">
            <a:avLst/>
          </a:prstGeom>
        </p:spPr>
      </p:pic>
      <p:sp>
        <p:nvSpPr>
          <p:cNvPr id="37" name="TextBox 36"/>
          <p:cNvSpPr txBox="1"/>
          <p:nvPr/>
        </p:nvSpPr>
        <p:spPr>
          <a:xfrm>
            <a:off x="7380312" y="2564904"/>
            <a:ext cx="1944216" cy="246221"/>
          </a:xfrm>
          <a:prstGeom prst="rect">
            <a:avLst/>
          </a:prstGeom>
          <a:noFill/>
        </p:spPr>
        <p:txBody>
          <a:bodyPr wrap="square" rtlCol="0">
            <a:spAutoFit/>
          </a:bodyPr>
          <a:lstStyle/>
          <a:p>
            <a:pPr algn="ctr"/>
            <a:r>
              <a:rPr lang="en-CA" sz="1000" dirty="0" smtClean="0">
                <a:solidFill>
                  <a:schemeClr val="tx1">
                    <a:lumMod val="85000"/>
                  </a:schemeClr>
                </a:solidFill>
              </a:rPr>
              <a:t>Smiley © sherv.net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5" name="Picture 4" descr="nasa.gov 152294main_Launch-lg.jpg"/>
          <p:cNvPicPr>
            <a:picLocks noChangeAspect="1"/>
          </p:cNvPicPr>
          <p:nvPr/>
        </p:nvPicPr>
        <p:blipFill>
          <a:blip r:embed="rId2" cstate="print"/>
          <a:srcRect b="4020"/>
          <a:stretch>
            <a:fillRect/>
          </a:stretch>
        </p:blipFill>
        <p:spPr>
          <a:xfrm>
            <a:off x="357431" y="1412776"/>
            <a:ext cx="8463041" cy="5417840"/>
          </a:xfrm>
          <a:prstGeom prst="rect">
            <a:avLst/>
          </a:prstGeom>
        </p:spPr>
      </p:pic>
      <p:sp>
        <p:nvSpPr>
          <p:cNvPr id="20482" name="Title 1"/>
          <p:cNvSpPr>
            <a:spLocks noGrp="1"/>
          </p:cNvSpPr>
          <p:nvPr>
            <p:ph type="title"/>
          </p:nvPr>
        </p:nvSpPr>
        <p:spPr>
          <a:xfrm>
            <a:off x="323528" y="44624"/>
            <a:ext cx="8496944" cy="1719064"/>
          </a:xfrm>
          <a:solidFill>
            <a:srgbClr val="002060"/>
          </a:solidFill>
        </p:spPr>
        <p:txBody>
          <a:bodyPr/>
          <a:lstStyle/>
          <a:p>
            <a:r>
              <a:rPr lang="en-US" sz="2800" b="1" dirty="0" smtClean="0">
                <a:solidFill>
                  <a:schemeClr val="tx1"/>
                </a:solidFill>
                <a:latin typeface="Calibri" pitchFamily="34" charset="0"/>
              </a:rPr>
              <a:t>Lord, thank you that when you forgive us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you “lift off / </a:t>
            </a:r>
            <a:r>
              <a:rPr lang="en-US" sz="2800" b="1" dirty="0" err="1" smtClean="0">
                <a:solidFill>
                  <a:schemeClr val="tx1"/>
                </a:solidFill>
                <a:latin typeface="Calibri" pitchFamily="34" charset="0"/>
              </a:rPr>
              <a:t>nasa</a:t>
            </a:r>
            <a:r>
              <a:rPr lang="en-US" sz="2800" b="1" dirty="0" smtClean="0">
                <a:solidFill>
                  <a:schemeClr val="tx1"/>
                </a:solidFill>
                <a:latin typeface="Calibri" pitchFamily="34" charset="0"/>
              </a:rPr>
              <a:t>” our sins from us.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Praise you that we can join your NASA (lift off) program of forgiveness!</a:t>
            </a:r>
          </a:p>
        </p:txBody>
      </p:sp>
      <p:sp>
        <p:nvSpPr>
          <p:cNvPr id="4" name="Rectangle 3"/>
          <p:cNvSpPr/>
          <p:nvPr/>
        </p:nvSpPr>
        <p:spPr>
          <a:xfrm>
            <a:off x="360040" y="3989382"/>
            <a:ext cx="8748464" cy="1815882"/>
          </a:xfrm>
          <a:prstGeom prst="rect">
            <a:avLst/>
          </a:prstGeom>
        </p:spPr>
        <p:txBody>
          <a:bodyPr wrap="square">
            <a:spAutoFit/>
          </a:bodyPr>
          <a:lstStyle/>
          <a:p>
            <a:r>
              <a:rPr lang="en-CA" sz="2800" b="1" dirty="0" smtClean="0">
                <a:solidFill>
                  <a:schemeClr val="bg1"/>
                </a:solidFill>
                <a:latin typeface="Calibri" pitchFamily="34" charset="0"/>
              </a:rPr>
              <a:t>“Please </a:t>
            </a:r>
            <a:r>
              <a:rPr lang="en-CA" sz="2800" b="1" dirty="0" smtClean="0">
                <a:solidFill>
                  <a:srgbClr val="FFFF00"/>
                </a:solidFill>
                <a:latin typeface="Calibri" pitchFamily="34" charset="0"/>
              </a:rPr>
              <a:t>forgive</a:t>
            </a:r>
            <a:r>
              <a:rPr lang="en-CA" sz="2800" b="1" dirty="0" smtClean="0">
                <a:latin typeface="Calibri" pitchFamily="34" charset="0"/>
              </a:rPr>
              <a:t> </a:t>
            </a:r>
            <a:r>
              <a:rPr lang="en-US" sz="2800" b="1" dirty="0" smtClean="0">
                <a:solidFill>
                  <a:schemeClr val="bg1"/>
                </a:solidFill>
                <a:latin typeface="Calibri" pitchFamily="34" charset="0"/>
              </a:rPr>
              <a:t>(Hebrew </a:t>
            </a:r>
            <a:r>
              <a:rPr lang="en-US" sz="2800" b="1" i="1" dirty="0" err="1" smtClean="0">
                <a:solidFill>
                  <a:schemeClr val="bg1"/>
                </a:solidFill>
                <a:latin typeface="Calibri" pitchFamily="34" charset="0"/>
              </a:rPr>
              <a:t>nasa</a:t>
            </a:r>
            <a:r>
              <a:rPr lang="en-US" sz="2800" b="1" dirty="0" smtClean="0">
                <a:solidFill>
                  <a:schemeClr val="bg1"/>
                </a:solidFill>
                <a:latin typeface="Calibri" pitchFamily="34" charset="0"/>
              </a:rPr>
              <a:t> = lift off) </a:t>
            </a:r>
            <a:r>
              <a:rPr lang="en-CA" sz="2800" b="1" dirty="0" smtClean="0">
                <a:solidFill>
                  <a:schemeClr val="bg1"/>
                </a:solidFill>
                <a:latin typeface="Calibri" pitchFamily="34" charset="0"/>
              </a:rPr>
              <a:t>the transgression of your brothers and their sin, because they did evil to you. And now, please </a:t>
            </a:r>
            <a:r>
              <a:rPr lang="en-CA" sz="2800" b="1" dirty="0" smtClean="0">
                <a:solidFill>
                  <a:srgbClr val="FFFF00"/>
                </a:solidFill>
                <a:latin typeface="Calibri" pitchFamily="34" charset="0"/>
              </a:rPr>
              <a:t>forgive </a:t>
            </a:r>
            <a:r>
              <a:rPr lang="en-US" sz="2800" b="1" dirty="0" smtClean="0">
                <a:solidFill>
                  <a:schemeClr val="bg1"/>
                </a:solidFill>
                <a:latin typeface="Calibri" pitchFamily="34" charset="0"/>
              </a:rPr>
              <a:t>(</a:t>
            </a:r>
            <a:r>
              <a:rPr lang="en-US" sz="2800" b="1" i="1" dirty="0" err="1" smtClean="0">
                <a:solidFill>
                  <a:schemeClr val="bg1"/>
                </a:solidFill>
                <a:latin typeface="Calibri" pitchFamily="34" charset="0"/>
              </a:rPr>
              <a:t>nasa</a:t>
            </a:r>
            <a:r>
              <a:rPr lang="en-US" sz="2800" b="1" dirty="0" smtClean="0">
                <a:solidFill>
                  <a:schemeClr val="bg1"/>
                </a:solidFill>
                <a:latin typeface="Calibri" pitchFamily="34" charset="0"/>
              </a:rPr>
              <a:t>) </a:t>
            </a:r>
            <a:r>
              <a:rPr lang="en-CA" sz="2800" b="1" dirty="0" smtClean="0">
                <a:solidFill>
                  <a:schemeClr val="bg1"/>
                </a:solidFill>
                <a:latin typeface="Calibri" pitchFamily="34" charset="0"/>
              </a:rPr>
              <a:t>the transgression of the servants of the God of your father.” Gen </a:t>
            </a:r>
            <a:r>
              <a:rPr lang="en-US" sz="2800" b="1" dirty="0" smtClean="0">
                <a:solidFill>
                  <a:schemeClr val="bg1"/>
                </a:solidFill>
                <a:latin typeface="Calibri" pitchFamily="34" charset="0"/>
              </a:rPr>
              <a:t>50:17</a:t>
            </a:r>
            <a:endParaRPr lang="en-CA" sz="2800" b="1" dirty="0">
              <a:solidFill>
                <a:schemeClr val="bg1"/>
              </a:solidFill>
              <a:latin typeface="Calibri" pitchFamily="34" charset="0"/>
            </a:endParaRPr>
          </a:p>
        </p:txBody>
      </p:sp>
      <p:sp>
        <p:nvSpPr>
          <p:cNvPr id="6" name="TextBox 5"/>
          <p:cNvSpPr txBox="1"/>
          <p:nvPr/>
        </p:nvSpPr>
        <p:spPr>
          <a:xfrm>
            <a:off x="395536" y="6433591"/>
            <a:ext cx="3816424" cy="307777"/>
          </a:xfrm>
          <a:prstGeom prst="rect">
            <a:avLst/>
          </a:prstGeom>
          <a:noFill/>
        </p:spPr>
        <p:txBody>
          <a:bodyPr wrap="square" rtlCol="0">
            <a:spAutoFit/>
          </a:bodyPr>
          <a:lstStyle/>
          <a:p>
            <a:r>
              <a:rPr lang="en-CA" sz="1400" dirty="0" smtClean="0"/>
              <a:t>www.nasa.gov  152294main_Launch-lg.jpg</a:t>
            </a:r>
            <a:endParaRPr lang="en-CA" sz="1400" dirty="0"/>
          </a:p>
        </p:txBody>
      </p:sp>
      <p:sp>
        <p:nvSpPr>
          <p:cNvPr id="7" name="TextBox 6"/>
          <p:cNvSpPr txBox="1"/>
          <p:nvPr/>
        </p:nvSpPr>
        <p:spPr>
          <a:xfrm>
            <a:off x="72008" y="6453336"/>
            <a:ext cx="323528" cy="369332"/>
          </a:xfrm>
          <a:prstGeom prst="rect">
            <a:avLst/>
          </a:prstGeom>
          <a:noFill/>
        </p:spPr>
        <p:txBody>
          <a:bodyPr wrap="square" rtlCol="0">
            <a:spAutoFit/>
          </a:bodyPr>
          <a:lstStyle/>
          <a:p>
            <a:r>
              <a:rPr lang="en-CA" dirty="0" smtClean="0"/>
              <a:t>4</a:t>
            </a:r>
            <a:endParaRPr lang="en-C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6" name="Rectangle 25"/>
          <p:cNvSpPr/>
          <p:nvPr/>
        </p:nvSpPr>
        <p:spPr>
          <a:xfrm>
            <a:off x="2202592" y="2132856"/>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2026568" y="2204864"/>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pic>
        <p:nvPicPr>
          <p:cNvPr id="22" name="Picture 21" descr="egyptian.gif"/>
          <p:cNvPicPr>
            <a:picLocks noChangeAspect="1"/>
          </p:cNvPicPr>
          <p:nvPr/>
        </p:nvPicPr>
        <p:blipFill>
          <a:blip r:embed="rId15" cstate="print"/>
          <a:stretch>
            <a:fillRect/>
          </a:stretch>
        </p:blipFill>
        <p:spPr>
          <a:xfrm>
            <a:off x="1133872" y="105273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20553" y="2028126"/>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09387" y="2056766"/>
            <a:ext cx="2286000" cy="1360713"/>
          </a:xfrm>
          <a:prstGeom prst="rect">
            <a:avLst/>
          </a:prstGeom>
        </p:spPr>
      </p:pic>
      <p:pic>
        <p:nvPicPr>
          <p:cNvPr id="27" name="Picture 26" descr="www.fg-a.com valentine 2-jumping-heart.gif"/>
          <p:cNvPicPr>
            <a:picLocks noChangeAspect="1"/>
          </p:cNvPicPr>
          <p:nvPr/>
        </p:nvPicPr>
        <p:blipFill>
          <a:blip r:embed="rId16" cstate="print"/>
          <a:stretch>
            <a:fillRect/>
          </a:stretch>
        </p:blipFill>
        <p:spPr>
          <a:xfrm>
            <a:off x="1700808" y="1700808"/>
            <a:ext cx="1143000" cy="13335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a:t>
            </a:r>
          </a:p>
          <a:p>
            <a:pPr algn="ctr"/>
            <a:r>
              <a:rPr lang="en-CA" dirty="0" smtClean="0"/>
              <a:t>blessing </a:t>
            </a:r>
            <a:endParaRPr lang="en-CA"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9" name="Rectangle 48"/>
          <p:cNvSpPr/>
          <p:nvPr/>
        </p:nvSpPr>
        <p:spPr>
          <a:xfrm>
            <a:off x="7308304" y="1556792"/>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452320" y="1412776"/>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Explosion 1 15"/>
          <p:cNvSpPr/>
          <p:nvPr/>
        </p:nvSpPr>
        <p:spPr>
          <a:xfrm>
            <a:off x="107504" y="3789040"/>
            <a:ext cx="1645920" cy="2232248"/>
          </a:xfrm>
          <a:prstGeom prst="irregularSeal1">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5" name="Straight Arrow Connector 4"/>
          <p:cNvCxnSpPr/>
          <p:nvPr/>
        </p:nvCxnSpPr>
        <p:spPr>
          <a:xfrm flipV="1">
            <a:off x="3203848" y="3783320"/>
            <a:ext cx="548640" cy="36576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5292080" y="2199144"/>
            <a:ext cx="548640" cy="36576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4427984" y="2492896"/>
            <a:ext cx="432048" cy="22322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3659872" y="2852936"/>
            <a:ext cx="1920240" cy="43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angry MH900433821.JPG"/>
          <p:cNvPicPr>
            <a:picLocks noChangeAspect="1"/>
          </p:cNvPicPr>
          <p:nvPr/>
        </p:nvPicPr>
        <p:blipFill>
          <a:blip r:embed="rId2" cstate="print">
            <a:duotone>
              <a:prstClr val="black"/>
              <a:srgbClr val="00FF00">
                <a:tint val="45000"/>
                <a:satMod val="400000"/>
              </a:srgbClr>
            </a:duotone>
          </a:blip>
          <a:stretch>
            <a:fillRect/>
          </a:stretch>
        </p:blipFill>
        <p:spPr>
          <a:xfrm flipH="1">
            <a:off x="2654436" y="4365104"/>
            <a:ext cx="1053468" cy="1083568"/>
          </a:xfrm>
          <a:prstGeom prst="ellipse">
            <a:avLst/>
          </a:prstGeom>
        </p:spPr>
      </p:pic>
      <p:sp>
        <p:nvSpPr>
          <p:cNvPr id="23" name="TextBox 22"/>
          <p:cNvSpPr txBox="1"/>
          <p:nvPr/>
        </p:nvSpPr>
        <p:spPr>
          <a:xfrm rot="16200000">
            <a:off x="2895781" y="4705110"/>
            <a:ext cx="2088232" cy="400110"/>
          </a:xfrm>
          <a:prstGeom prst="rect">
            <a:avLst/>
          </a:prstGeom>
          <a:noFill/>
        </p:spPr>
        <p:txBody>
          <a:bodyPr wrap="square" rtlCol="0">
            <a:spAutoFit/>
          </a:bodyPr>
          <a:lstStyle/>
          <a:p>
            <a:pPr algn="ctr"/>
            <a:r>
              <a:rPr lang="en-CA" sz="1000" dirty="0" smtClean="0">
                <a:solidFill>
                  <a:schemeClr val="tx1">
                    <a:lumMod val="85000"/>
                  </a:schemeClr>
                </a:solidFill>
              </a:rPr>
              <a:t>Microsoft clip art © 2013 </a:t>
            </a:r>
          </a:p>
          <a:p>
            <a:pPr algn="ctr"/>
            <a:r>
              <a:rPr lang="en-CA" sz="1000" dirty="0" smtClean="0">
                <a:solidFill>
                  <a:schemeClr val="tx1">
                    <a:lumMod val="85000"/>
                  </a:schemeClr>
                </a:solidFill>
              </a:rPr>
              <a:t>Microsoft Corporation. </a:t>
            </a:r>
            <a:endParaRPr lang="en-CA" sz="1000" dirty="0">
              <a:solidFill>
                <a:schemeClr val="tx1">
                  <a:lumMod val="85000"/>
                </a:schemeClr>
              </a:solidFill>
            </a:endParaRPr>
          </a:p>
        </p:txBody>
      </p:sp>
      <p:sp>
        <p:nvSpPr>
          <p:cNvPr id="27" name="TextBox 34"/>
          <p:cNvSpPr txBox="1">
            <a:spLocks noChangeArrowheads="1"/>
          </p:cNvSpPr>
          <p:nvPr/>
        </p:nvSpPr>
        <p:spPr bwMode="auto">
          <a:xfrm>
            <a:off x="3635896" y="2772217"/>
            <a:ext cx="2007220" cy="584775"/>
          </a:xfrm>
          <a:prstGeom prst="rect">
            <a:avLst/>
          </a:prstGeom>
          <a:noFill/>
          <a:ln w="9525">
            <a:noFill/>
            <a:miter lim="800000"/>
            <a:headEnd/>
            <a:tailEnd/>
          </a:ln>
        </p:spPr>
        <p:txBody>
          <a:bodyPr wrap="square">
            <a:spAutoFit/>
          </a:bodyPr>
          <a:lstStyle/>
          <a:p>
            <a:pPr algn="ctr"/>
            <a:r>
              <a:rPr lang="en-CA" sz="3200" b="1" dirty="0" smtClean="0"/>
              <a:t>SHALOM</a:t>
            </a:r>
            <a:endParaRPr lang="en-CA" sz="3200" b="1" dirty="0"/>
          </a:p>
        </p:txBody>
      </p:sp>
      <p:sp>
        <p:nvSpPr>
          <p:cNvPr id="33" name="TextBox 32"/>
          <p:cNvSpPr txBox="1"/>
          <p:nvPr/>
        </p:nvSpPr>
        <p:spPr>
          <a:xfrm>
            <a:off x="5004048" y="4206567"/>
            <a:ext cx="4104456"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“Since we have been justified by faith, </a:t>
            </a:r>
          </a:p>
          <a:p>
            <a:pPr algn="ctr"/>
            <a:r>
              <a:rPr lang="en-CA" sz="2800" b="1" dirty="0" smtClean="0">
                <a:solidFill>
                  <a:schemeClr val="bg1"/>
                </a:solidFill>
                <a:latin typeface="Calibri" pitchFamily="34" charset="0"/>
              </a:rPr>
              <a:t>we have peace with God through our Lord Jesus Christ” Rom 5:1</a:t>
            </a:r>
            <a:endParaRPr lang="en-CA" dirty="0">
              <a:solidFill>
                <a:schemeClr val="bg1"/>
              </a:solidFill>
            </a:endParaRPr>
          </a:p>
        </p:txBody>
      </p:sp>
      <p:sp>
        <p:nvSpPr>
          <p:cNvPr id="24" name="Rectangle 23"/>
          <p:cNvSpPr/>
          <p:nvPr/>
        </p:nvSpPr>
        <p:spPr>
          <a:xfrm>
            <a:off x="418956" y="4437112"/>
            <a:ext cx="1056700"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cap="none" spc="0" dirty="0" smtClean="0">
                <a:ln w="50800"/>
                <a:solidFill>
                  <a:schemeClr val="bg1">
                    <a:shade val="50000"/>
                  </a:schemeClr>
                </a:solidFill>
                <a:effectLst/>
              </a:rPr>
              <a:t>THE</a:t>
            </a:r>
          </a:p>
          <a:p>
            <a:pPr algn="ctr"/>
            <a:r>
              <a:rPr lang="en-US" sz="2400" b="1" cap="none" spc="0" dirty="0" smtClean="0">
                <a:ln w="50800" cap="rnd"/>
                <a:solidFill>
                  <a:schemeClr val="bg1">
                    <a:shade val="50000"/>
                  </a:schemeClr>
                </a:solidFill>
                <a:effectLst/>
              </a:rPr>
              <a:t>LORD</a:t>
            </a:r>
            <a:endParaRPr lang="en-US" sz="2400" b="1" cap="none" spc="0" dirty="0">
              <a:ln w="50800" cap="rnd"/>
              <a:solidFill>
                <a:schemeClr val="bg1">
                  <a:shade val="50000"/>
                </a:schemeClr>
              </a:solidFill>
              <a:effectLst/>
            </a:endParaRPr>
          </a:p>
        </p:txBody>
      </p:sp>
      <p:sp>
        <p:nvSpPr>
          <p:cNvPr id="25" name="TextBox 24"/>
          <p:cNvSpPr txBox="1"/>
          <p:nvPr/>
        </p:nvSpPr>
        <p:spPr>
          <a:xfrm>
            <a:off x="395536" y="260648"/>
            <a:ext cx="4968552"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 peace with God</a:t>
            </a:r>
            <a:endParaRPr lang="en-CA" dirty="0">
              <a:latin typeface="Calibri" pitchFamily="34" charset="0"/>
            </a:endParaRPr>
          </a:p>
        </p:txBody>
      </p:sp>
      <p:sp>
        <p:nvSpPr>
          <p:cNvPr id="36" name="TextBox 35"/>
          <p:cNvSpPr txBox="1"/>
          <p:nvPr/>
        </p:nvSpPr>
        <p:spPr>
          <a:xfrm>
            <a:off x="2771800" y="5469031"/>
            <a:ext cx="864096" cy="1200329"/>
          </a:xfrm>
          <a:prstGeom prst="rect">
            <a:avLst/>
          </a:prstGeom>
          <a:noFill/>
        </p:spPr>
        <p:txBody>
          <a:bodyPr wrap="square" rtlCol="0">
            <a:spAutoFit/>
          </a:bodyPr>
          <a:lstStyle/>
          <a:p>
            <a:pPr algn="ctr"/>
            <a:r>
              <a:rPr lang="en-CA" sz="2400" b="1" dirty="0" smtClean="0">
                <a:solidFill>
                  <a:schemeClr val="bg1"/>
                </a:solidFill>
              </a:rPr>
              <a:t>me! me!</a:t>
            </a:r>
          </a:p>
          <a:p>
            <a:pPr algn="ctr"/>
            <a:r>
              <a:rPr lang="en-CA" sz="2400" b="1" dirty="0" smtClean="0">
                <a:solidFill>
                  <a:schemeClr val="bg1"/>
                </a:solidFill>
              </a:rPr>
              <a:t>me! </a:t>
            </a:r>
            <a:endParaRPr lang="en-CA" sz="3600" b="1" dirty="0">
              <a:solidFill>
                <a:schemeClr val="bg1"/>
              </a:solidFill>
            </a:endParaRPr>
          </a:p>
        </p:txBody>
      </p:sp>
      <p:sp>
        <p:nvSpPr>
          <p:cNvPr id="28" name="TextBox 27"/>
          <p:cNvSpPr txBox="1"/>
          <p:nvPr/>
        </p:nvSpPr>
        <p:spPr>
          <a:xfrm>
            <a:off x="72008" y="6453336"/>
            <a:ext cx="323528" cy="369332"/>
          </a:xfrm>
          <a:prstGeom prst="rect">
            <a:avLst/>
          </a:prstGeom>
          <a:noFill/>
        </p:spPr>
        <p:txBody>
          <a:bodyPr wrap="square" rtlCol="0">
            <a:spAutoFit/>
          </a:bodyPr>
          <a:lstStyle/>
          <a:p>
            <a:r>
              <a:rPr lang="en-CA" dirty="0" smtClean="0"/>
              <a:t>5</a:t>
            </a:r>
            <a:endParaRPr lang="en-CA" dirty="0"/>
          </a:p>
        </p:txBody>
      </p:sp>
      <p:pic>
        <p:nvPicPr>
          <p:cNvPr id="34" name="Picture 33" descr="egyptian.gif"/>
          <p:cNvPicPr>
            <a:picLocks noChangeAspect="1"/>
          </p:cNvPicPr>
          <p:nvPr/>
        </p:nvPicPr>
        <p:blipFill>
          <a:blip r:embed="rId3" cstate="print"/>
          <a:stretch>
            <a:fillRect/>
          </a:stretch>
        </p:blipFill>
        <p:spPr>
          <a:xfrm rot="7567376">
            <a:off x="7151698" y="1515072"/>
            <a:ext cx="1689816" cy="1005840"/>
          </a:xfrm>
          <a:prstGeom prst="rect">
            <a:avLst/>
          </a:prstGeom>
        </p:spPr>
      </p:pic>
      <p:pic>
        <p:nvPicPr>
          <p:cNvPr id="39" name="Picture 38" descr="egyptian.gif"/>
          <p:cNvPicPr>
            <a:picLocks noChangeAspect="1"/>
          </p:cNvPicPr>
          <p:nvPr/>
        </p:nvPicPr>
        <p:blipFill>
          <a:blip r:embed="rId3" cstate="print"/>
          <a:stretch>
            <a:fillRect/>
          </a:stretch>
        </p:blipFill>
        <p:spPr>
          <a:xfrm rot="12969458" flipH="1">
            <a:off x="6218164" y="1589474"/>
            <a:ext cx="1689812" cy="1005840"/>
          </a:xfrm>
          <a:prstGeom prst="rect">
            <a:avLst/>
          </a:prstGeom>
        </p:spPr>
      </p:pic>
      <p:pic>
        <p:nvPicPr>
          <p:cNvPr id="40" name="Picture 39" descr="egyptian.gif"/>
          <p:cNvPicPr>
            <a:picLocks noChangeAspect="1"/>
          </p:cNvPicPr>
          <p:nvPr/>
        </p:nvPicPr>
        <p:blipFill>
          <a:blip r:embed="rId3" cstate="print"/>
          <a:stretch>
            <a:fillRect/>
          </a:stretch>
        </p:blipFill>
        <p:spPr>
          <a:xfrm>
            <a:off x="6660232" y="766976"/>
            <a:ext cx="1689817" cy="100584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6957392" y="871364"/>
            <a:ext cx="1143000" cy="1333500"/>
          </a:xfrm>
          <a:prstGeom prst="rect">
            <a:avLst/>
          </a:prstGeom>
        </p:spPr>
      </p:pic>
      <p:sp>
        <p:nvSpPr>
          <p:cNvPr id="43" name="WordArt 2"/>
          <p:cNvSpPr>
            <a:spLocks noChangeArrowheads="1" noChangeShapeType="1" noTextEdit="1"/>
          </p:cNvSpPr>
          <p:nvPr/>
        </p:nvSpPr>
        <p:spPr bwMode="auto">
          <a:xfrm>
            <a:off x="6588224" y="620688"/>
            <a:ext cx="1872208"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0" name="Rectangle 29"/>
          <p:cNvSpPr/>
          <p:nvPr/>
        </p:nvSpPr>
        <p:spPr>
          <a:xfrm rot="-2100000">
            <a:off x="2007543" y="3873359"/>
            <a:ext cx="182880" cy="1828800"/>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rot="2100000">
            <a:off x="2273057" y="3873359"/>
            <a:ext cx="182880" cy="1828800"/>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rot="3180000">
            <a:off x="2360100" y="4970527"/>
            <a:ext cx="91440" cy="457200"/>
          </a:xfrm>
          <a:prstGeom prst="rect">
            <a:avLst/>
          </a:prstGeom>
          <a:solidFill>
            <a:schemeClr val="tx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rot="-3180000">
            <a:off x="2015595" y="4970527"/>
            <a:ext cx="91440" cy="4572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Isosceles Triangle 43"/>
          <p:cNvSpPr/>
          <p:nvPr/>
        </p:nvSpPr>
        <p:spPr>
          <a:xfrm rot="2100000">
            <a:off x="2971729" y="3415301"/>
            <a:ext cx="182880" cy="731520"/>
          </a:xfrm>
          <a:prstGeom prst="triangle">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Isosceles Triangle 44"/>
          <p:cNvSpPr/>
          <p:nvPr/>
        </p:nvSpPr>
        <p:spPr>
          <a:xfrm rot="-2100000">
            <a:off x="1308871" y="3431259"/>
            <a:ext cx="182880" cy="731520"/>
          </a:xfrm>
          <a:prstGeom prst="triangle">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TextBox 45"/>
          <p:cNvSpPr txBox="1"/>
          <p:nvPr/>
        </p:nvSpPr>
        <p:spPr>
          <a:xfrm rot="16200000">
            <a:off x="7832395" y="1320733"/>
            <a:ext cx="2088232" cy="400110"/>
          </a:xfrm>
          <a:prstGeom prst="rect">
            <a:avLst/>
          </a:prstGeom>
          <a:noFill/>
        </p:spPr>
        <p:txBody>
          <a:bodyPr wrap="square" rtlCol="0">
            <a:spAutoFit/>
          </a:bodyPr>
          <a:lstStyle/>
          <a:p>
            <a:pPr algn="ctr"/>
            <a:r>
              <a:rPr lang="en-CA" sz="1000" dirty="0" smtClean="0">
                <a:solidFill>
                  <a:schemeClr val="tx1">
                    <a:lumMod val="85000"/>
                  </a:schemeClr>
                </a:solidFill>
              </a:rPr>
              <a:t>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47" name="TextBox 46"/>
          <p:cNvSpPr txBox="1"/>
          <p:nvPr/>
        </p:nvSpPr>
        <p:spPr>
          <a:xfrm>
            <a:off x="1763688" y="5469031"/>
            <a:ext cx="936104" cy="1200329"/>
          </a:xfrm>
          <a:prstGeom prst="rect">
            <a:avLst/>
          </a:prstGeom>
          <a:noFill/>
        </p:spPr>
        <p:txBody>
          <a:bodyPr wrap="square" rtlCol="0">
            <a:spAutoFit/>
          </a:bodyPr>
          <a:lstStyle/>
          <a:p>
            <a:pPr algn="ctr"/>
            <a:r>
              <a:rPr lang="en-CA" sz="2400" b="1" dirty="0" smtClean="0">
                <a:solidFill>
                  <a:schemeClr val="bg1"/>
                </a:solidFill>
              </a:rPr>
              <a:t>war </a:t>
            </a:r>
            <a:r>
              <a:rPr lang="en-CA" sz="2400" b="1" dirty="0" err="1" smtClean="0">
                <a:solidFill>
                  <a:schemeClr val="bg1"/>
                </a:solidFill>
              </a:rPr>
              <a:t>war</a:t>
            </a:r>
            <a:endParaRPr lang="en-CA" sz="2400" b="1" dirty="0" smtClean="0">
              <a:solidFill>
                <a:schemeClr val="bg1"/>
              </a:solidFill>
            </a:endParaRPr>
          </a:p>
          <a:p>
            <a:pPr algn="ctr"/>
            <a:r>
              <a:rPr lang="en-CA" sz="2400" b="1" dirty="0" smtClean="0">
                <a:solidFill>
                  <a:schemeClr val="bg1"/>
                </a:solidFill>
              </a:rPr>
              <a:t>war </a:t>
            </a:r>
            <a:endParaRPr lang="en-CA" sz="3600" b="1" dirty="0">
              <a:solidFill>
                <a:schemeClr val="bg1"/>
              </a:solidFill>
            </a:endParaRPr>
          </a:p>
        </p:txBody>
      </p:sp>
      <p:sp>
        <p:nvSpPr>
          <p:cNvPr id="42" name="TextBox 41"/>
          <p:cNvSpPr txBox="1"/>
          <p:nvPr/>
        </p:nvSpPr>
        <p:spPr>
          <a:xfrm>
            <a:off x="7452320" y="2636912"/>
            <a:ext cx="1440160" cy="1200329"/>
          </a:xfrm>
          <a:prstGeom prst="rect">
            <a:avLst/>
          </a:prstGeom>
          <a:noFill/>
        </p:spPr>
        <p:txBody>
          <a:bodyPr wrap="square" rtlCol="0">
            <a:spAutoFit/>
          </a:bodyPr>
          <a:lstStyle/>
          <a:p>
            <a:pPr algn="ctr"/>
            <a:r>
              <a:rPr lang="en-CA" sz="2400" b="1" dirty="0" smtClean="0">
                <a:solidFill>
                  <a:schemeClr val="bg1"/>
                </a:solidFill>
              </a:rPr>
              <a:t>You</a:t>
            </a:r>
          </a:p>
          <a:p>
            <a:pPr algn="ctr"/>
            <a:r>
              <a:rPr lang="en-CA" sz="2400" b="1" dirty="0" smtClean="0">
                <a:solidFill>
                  <a:schemeClr val="bg1"/>
                </a:solidFill>
              </a:rPr>
              <a:t>You</a:t>
            </a:r>
          </a:p>
          <a:p>
            <a:pPr algn="ctr"/>
            <a:r>
              <a:rPr lang="en-CA" sz="2400" b="1" dirty="0" smtClean="0">
                <a:solidFill>
                  <a:schemeClr val="bg1"/>
                </a:solidFill>
              </a:rPr>
              <a:t>You</a:t>
            </a:r>
            <a:endParaRPr lang="en-CA" sz="3600" b="1" dirty="0">
              <a:solidFill>
                <a:schemeClr val="bg1"/>
              </a:solidFill>
            </a:endParaRPr>
          </a:p>
        </p:txBody>
      </p:sp>
      <p:sp>
        <p:nvSpPr>
          <p:cNvPr id="48" name="TextBox 47"/>
          <p:cNvSpPr txBox="1"/>
          <p:nvPr/>
        </p:nvSpPr>
        <p:spPr>
          <a:xfrm>
            <a:off x="6300192" y="2636912"/>
            <a:ext cx="1440160" cy="1200329"/>
          </a:xfrm>
          <a:prstGeom prst="rect">
            <a:avLst/>
          </a:prstGeom>
          <a:noFill/>
        </p:spPr>
        <p:txBody>
          <a:bodyPr wrap="square" rtlCol="0">
            <a:spAutoFit/>
          </a:bodyPr>
          <a:lstStyle/>
          <a:p>
            <a:pPr algn="ctr"/>
            <a:r>
              <a:rPr lang="en-CA" sz="2400" b="1" dirty="0" smtClean="0">
                <a:solidFill>
                  <a:schemeClr val="bg1"/>
                </a:solidFill>
              </a:rPr>
              <a:t>peace</a:t>
            </a:r>
          </a:p>
          <a:p>
            <a:pPr algn="ctr"/>
            <a:r>
              <a:rPr lang="en-CA" sz="2400" b="1" dirty="0" smtClean="0">
                <a:solidFill>
                  <a:schemeClr val="bg1"/>
                </a:solidFill>
              </a:rPr>
              <a:t>peace</a:t>
            </a:r>
          </a:p>
          <a:p>
            <a:pPr algn="ctr"/>
            <a:r>
              <a:rPr lang="en-CA" sz="2400" b="1" dirty="0" smtClean="0">
                <a:solidFill>
                  <a:schemeClr val="bg1"/>
                </a:solidFill>
              </a:rPr>
              <a:t>peace</a:t>
            </a:r>
            <a:endParaRPr lang="en-CA" sz="3600" b="1" dirty="0">
              <a:solidFill>
                <a:schemeClr val="bg1"/>
              </a:solidFill>
            </a:endParaRPr>
          </a:p>
        </p:txBody>
      </p:sp>
      <p:sp>
        <p:nvSpPr>
          <p:cNvPr id="35" name="TextBox 34"/>
          <p:cNvSpPr txBox="1"/>
          <p:nvPr/>
        </p:nvSpPr>
        <p:spPr>
          <a:xfrm>
            <a:off x="539552" y="1268760"/>
            <a:ext cx="3456384" cy="1384995"/>
          </a:xfrm>
          <a:prstGeom prst="rect">
            <a:avLst/>
          </a:prstGeom>
          <a:noFill/>
        </p:spPr>
        <p:txBody>
          <a:bodyPr wrap="square" rtlCol="0">
            <a:spAutoFit/>
          </a:bodyPr>
          <a:lstStyle/>
          <a:p>
            <a:pPr algn="ctr"/>
            <a:r>
              <a:rPr lang="en-CA" sz="2800" b="1" dirty="0" smtClean="0">
                <a:solidFill>
                  <a:schemeClr val="bg1"/>
                </a:solidFill>
                <a:latin typeface="Calibri" pitchFamily="34" charset="0"/>
              </a:rPr>
              <a:t>“peace by the blood of his cross”</a:t>
            </a:r>
          </a:p>
          <a:p>
            <a:pPr algn="ctr"/>
            <a:r>
              <a:rPr lang="en-CA" sz="2800" b="1" dirty="0" smtClean="0">
                <a:solidFill>
                  <a:schemeClr val="bg1"/>
                </a:solidFill>
                <a:latin typeface="Calibri" pitchFamily="34" charset="0"/>
              </a:rPr>
              <a:t>Col 1:20</a:t>
            </a:r>
            <a:endParaRPr lang="en-CA" dirty="0">
              <a:solidFill>
                <a:schemeClr val="bg1"/>
              </a:solidFill>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256" name="image14.jpg" descr="reconciled MP900262690.JPG"/>
          <p:cNvPicPr>
            <a:picLocks noChangeAspect="1"/>
          </p:cNvPicPr>
          <p:nvPr/>
        </p:nvPicPr>
        <p:blipFill>
          <a:blip r:embed="rId2" cstate="print">
            <a:extLst/>
          </a:blip>
          <a:stretch>
            <a:fillRect/>
          </a:stretch>
        </p:blipFill>
        <p:spPr>
          <a:xfrm>
            <a:off x="2238375" y="2009056"/>
            <a:ext cx="4421188" cy="2932112"/>
          </a:xfrm>
          <a:prstGeom prst="rect">
            <a:avLst/>
          </a:prstGeom>
          <a:ln w="12700">
            <a:miter lim="400000"/>
          </a:ln>
        </p:spPr>
      </p:pic>
      <p:sp>
        <p:nvSpPr>
          <p:cNvPr id="257" name="Shape 257"/>
          <p:cNvSpPr/>
          <p:nvPr/>
        </p:nvSpPr>
        <p:spPr>
          <a:xfrm>
            <a:off x="2771799" y="1988840"/>
            <a:ext cx="3456385" cy="366686"/>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1000">
                <a:solidFill>
                  <a:schemeClr val="accent3"/>
                </a:solidFill>
              </a:defRPr>
            </a:lvl1pPr>
          </a:lstStyle>
          <a:p>
            <a:r>
              <a:rPr dirty="0"/>
              <a:t>Microsoft clip art © 2013 Microsoft Corporation. </a:t>
            </a:r>
            <a:endParaRPr dirty="0">
              <a:solidFill>
                <a:srgbClr val="FFFFFF"/>
              </a:solidFill>
            </a:endParaRPr>
          </a:p>
        </p:txBody>
      </p:sp>
      <p:sp>
        <p:nvSpPr>
          <p:cNvPr id="8" name="Title 4"/>
          <p:cNvSpPr txBox="1">
            <a:spLocks/>
          </p:cNvSpPr>
          <p:nvPr/>
        </p:nvSpPr>
        <p:spPr>
          <a:xfrm>
            <a:off x="1403350" y="476672"/>
            <a:ext cx="6337002" cy="2016224"/>
          </a:xfrm>
          <a:prstGeom prst="rect">
            <a:avLst/>
          </a:prstGeom>
          <a:noFill/>
        </p:spPr>
        <p:txBody>
          <a:bodyPr/>
          <a:lstStyle/>
          <a:p>
            <a:pPr algn="ctr" eaLnBrk="0" hangingPunct="0">
              <a:defRPr/>
            </a:pPr>
            <a:r>
              <a:rPr lang="en-CA" sz="2800" b="1" kern="0" dirty="0" smtClean="0">
                <a:solidFill>
                  <a:schemeClr val="bg1"/>
                </a:solidFill>
                <a:latin typeface="Calibri" pitchFamily="34" charset="0"/>
                <a:ea typeface="+mj-ea"/>
                <a:cs typeface="+mj-cs"/>
              </a:rPr>
              <a:t>Christ also makes peace between both </a:t>
            </a:r>
          </a:p>
          <a:p>
            <a:pPr algn="ctr" eaLnBrk="0" hangingPunct="0">
              <a:defRPr/>
            </a:pPr>
            <a:r>
              <a:rPr lang="en-CA" sz="2800" b="1" kern="0" dirty="0" smtClean="0">
                <a:solidFill>
                  <a:schemeClr val="bg1"/>
                </a:solidFill>
                <a:latin typeface="Calibri" pitchFamily="34" charset="0"/>
                <a:ea typeface="+mj-ea"/>
                <a:cs typeface="+mj-cs"/>
              </a:rPr>
              <a:t>Jew and Gentile who believe in Christ.</a:t>
            </a: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endParaRPr lang="en-CA" sz="1000" b="1" kern="0" dirty="0" smtClean="0">
              <a:latin typeface="Calibri" pitchFamily="34" charset="0"/>
              <a:ea typeface="+mj-ea"/>
              <a:cs typeface="+mj-cs"/>
            </a:endParaRPr>
          </a:p>
          <a:p>
            <a:pPr algn="ctr" eaLnBrk="0" hangingPunct="0">
              <a:defRPr/>
            </a:pPr>
            <a:r>
              <a:rPr lang="en-CA" sz="2800" b="1" kern="0" dirty="0" smtClean="0">
                <a:solidFill>
                  <a:schemeClr val="bg1"/>
                </a:solidFill>
                <a:latin typeface="Calibri" pitchFamily="34" charset="0"/>
                <a:ea typeface="+mj-ea"/>
                <a:cs typeface="+mj-cs"/>
              </a:rPr>
              <a:t>“For he himself is our peace, who has made us both one” (Eph 2:14).</a:t>
            </a:r>
            <a:endParaRPr lang="en-CA" sz="2800" b="1" kern="0" dirty="0">
              <a:solidFill>
                <a:schemeClr val="bg1"/>
              </a:solidFill>
              <a:latin typeface="Calibri" pitchFamily="34" charset="0"/>
              <a:ea typeface="+mj-ea"/>
              <a:cs typeface="+mj-cs"/>
            </a:endParaRPr>
          </a:p>
        </p:txBody>
      </p:sp>
      <p:sp>
        <p:nvSpPr>
          <p:cNvPr id="5" name="TextBox 4"/>
          <p:cNvSpPr txBox="1"/>
          <p:nvPr/>
        </p:nvSpPr>
        <p:spPr>
          <a:xfrm>
            <a:off x="72008" y="6453336"/>
            <a:ext cx="323528" cy="369332"/>
          </a:xfrm>
          <a:prstGeom prst="rect">
            <a:avLst/>
          </a:prstGeom>
          <a:noFill/>
        </p:spPr>
        <p:txBody>
          <a:bodyPr wrap="square" rtlCol="0">
            <a:spAutoFit/>
          </a:bodyPr>
          <a:lstStyle/>
          <a:p>
            <a:r>
              <a:rPr lang="en-CA" dirty="0" smtClean="0"/>
              <a:t>5</a:t>
            </a:r>
            <a:endParaRPr lang="en-CA" dirty="0"/>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6" name="Rectangle 25"/>
          <p:cNvSpPr/>
          <p:nvPr/>
        </p:nvSpPr>
        <p:spPr>
          <a:xfrm>
            <a:off x="7452320" y="126876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5" name="Rectangle 34"/>
          <p:cNvSpPr/>
          <p:nvPr/>
        </p:nvSpPr>
        <p:spPr>
          <a:xfrm>
            <a:off x="7308304" y="1412776"/>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1" name="Picture 30" descr="angry-face-01s.gif"/>
          <p:cNvPicPr>
            <a:picLocks noChangeAspect="1"/>
          </p:cNvPicPr>
          <p:nvPr/>
        </p:nvPicPr>
        <p:blipFill>
          <a:blip r:embed="rId2" cstate="print"/>
          <a:stretch>
            <a:fillRect/>
          </a:stretch>
        </p:blipFill>
        <p:spPr>
          <a:xfrm>
            <a:off x="2627784" y="4520530"/>
            <a:ext cx="1428750" cy="1428750"/>
          </a:xfrm>
          <a:prstGeom prst="ellipse">
            <a:avLst/>
          </a:prstGeom>
        </p:spPr>
      </p:pic>
      <p:sp>
        <p:nvSpPr>
          <p:cNvPr id="16" name="Explosion 1 15"/>
          <p:cNvSpPr/>
          <p:nvPr/>
        </p:nvSpPr>
        <p:spPr>
          <a:xfrm>
            <a:off x="35496" y="4149080"/>
            <a:ext cx="1728192" cy="2160240"/>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5" name="Straight Arrow Connector 4"/>
          <p:cNvCxnSpPr/>
          <p:nvPr/>
        </p:nvCxnSpPr>
        <p:spPr>
          <a:xfrm flipV="1">
            <a:off x="3095896" y="3501008"/>
            <a:ext cx="540000" cy="288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5760192" y="2060848"/>
            <a:ext cx="540000" cy="288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331640" y="4653136"/>
            <a:ext cx="1656184" cy="1200329"/>
          </a:xfrm>
          <a:prstGeom prst="rect">
            <a:avLst/>
          </a:prstGeom>
          <a:noFill/>
        </p:spPr>
        <p:txBody>
          <a:bodyPr wrap="square" rtlCol="0">
            <a:spAutoFit/>
          </a:bodyPr>
          <a:lstStyle/>
          <a:p>
            <a:pPr algn="ctr"/>
            <a:r>
              <a:rPr lang="en-CA" sz="2400" b="1" dirty="0" smtClean="0">
                <a:solidFill>
                  <a:schemeClr val="bg1"/>
                </a:solidFill>
                <a:latin typeface="Arial Narrow" pitchFamily="34" charset="0"/>
              </a:rPr>
              <a:t>fight</a:t>
            </a:r>
          </a:p>
          <a:p>
            <a:pPr algn="ctr"/>
            <a:r>
              <a:rPr lang="en-CA" sz="2400" b="1" dirty="0" smtClean="0">
                <a:solidFill>
                  <a:schemeClr val="bg1"/>
                </a:solidFill>
                <a:latin typeface="Arial Narrow" pitchFamily="34" charset="0"/>
              </a:rPr>
              <a:t>fight</a:t>
            </a:r>
          </a:p>
          <a:p>
            <a:pPr algn="ctr"/>
            <a:r>
              <a:rPr lang="en-CA" sz="2400" b="1" dirty="0" smtClean="0">
                <a:solidFill>
                  <a:schemeClr val="bg1"/>
                </a:solidFill>
                <a:latin typeface="Arial Narrow" pitchFamily="34" charset="0"/>
              </a:rPr>
              <a:t>fight</a:t>
            </a:r>
            <a:endParaRPr lang="en-CA" sz="2400" b="1" dirty="0">
              <a:solidFill>
                <a:schemeClr val="bg1"/>
              </a:solidFill>
              <a:latin typeface="Arial Narrow" pitchFamily="34" charset="0"/>
            </a:endParaRPr>
          </a:p>
        </p:txBody>
      </p:sp>
      <p:sp>
        <p:nvSpPr>
          <p:cNvPr id="17" name="Rectangle 16"/>
          <p:cNvSpPr/>
          <p:nvPr/>
        </p:nvSpPr>
        <p:spPr>
          <a:xfrm>
            <a:off x="4427984" y="2492896"/>
            <a:ext cx="432048" cy="22322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3659872" y="2852936"/>
            <a:ext cx="1920240" cy="43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p:cNvSpPr txBox="1"/>
          <p:nvPr/>
        </p:nvSpPr>
        <p:spPr>
          <a:xfrm>
            <a:off x="3491880" y="2780928"/>
            <a:ext cx="2304256"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reconciled</a:t>
            </a:r>
            <a:endParaRPr lang="en-CA" sz="2800" b="1" dirty="0">
              <a:latin typeface="Calibri" pitchFamily="34" charset="0"/>
              <a:cs typeface="Calibri" pitchFamily="34" charset="0"/>
            </a:endParaRPr>
          </a:p>
        </p:txBody>
      </p:sp>
      <p:sp>
        <p:nvSpPr>
          <p:cNvPr id="25" name="TextBox 24"/>
          <p:cNvSpPr txBox="1"/>
          <p:nvPr/>
        </p:nvSpPr>
        <p:spPr>
          <a:xfrm>
            <a:off x="-108520" y="967368"/>
            <a:ext cx="5364088" cy="2677656"/>
          </a:xfrm>
          <a:prstGeom prst="rect">
            <a:avLst/>
          </a:prstGeom>
          <a:noFill/>
        </p:spPr>
        <p:txBody>
          <a:bodyPr wrap="square" rtlCol="0">
            <a:spAutoFit/>
          </a:bodyPr>
          <a:lstStyle/>
          <a:p>
            <a:pPr algn="ctr"/>
            <a:r>
              <a:rPr lang="en-CA" sz="2800" b="1" dirty="0" smtClean="0">
                <a:solidFill>
                  <a:schemeClr val="bg1"/>
                </a:solidFill>
                <a:latin typeface="Calibri" pitchFamily="34" charset="0"/>
              </a:rPr>
              <a:t>“While we were </a:t>
            </a:r>
            <a:r>
              <a:rPr lang="en-CA" sz="2800" b="1" u="sng" dirty="0" smtClean="0">
                <a:solidFill>
                  <a:schemeClr val="bg1"/>
                </a:solidFill>
                <a:latin typeface="Calibri" pitchFamily="34" charset="0"/>
              </a:rPr>
              <a:t>enemies</a:t>
            </a:r>
            <a:r>
              <a:rPr lang="en-CA"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we were </a:t>
            </a:r>
            <a:r>
              <a:rPr lang="en-CA" sz="2800" b="1" u="sng" dirty="0" smtClean="0">
                <a:solidFill>
                  <a:schemeClr val="bg1"/>
                </a:solidFill>
                <a:latin typeface="Calibri" pitchFamily="34" charset="0"/>
              </a:rPr>
              <a:t>reconciled to God</a:t>
            </a:r>
            <a:r>
              <a:rPr lang="en-CA"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by the death of his Son”  </a:t>
            </a:r>
          </a:p>
          <a:p>
            <a:pPr algn="ctr"/>
            <a:r>
              <a:rPr lang="en-CA" sz="2800" b="1" dirty="0" smtClean="0">
                <a:solidFill>
                  <a:schemeClr val="bg1"/>
                </a:solidFill>
                <a:latin typeface="Calibri" pitchFamily="34" charset="0"/>
              </a:rPr>
              <a:t>Rom 5:10 </a:t>
            </a:r>
          </a:p>
          <a:p>
            <a:pPr algn="ctr"/>
            <a:endParaRPr lang="en-CA" sz="2800" b="1" dirty="0" smtClean="0"/>
          </a:p>
          <a:p>
            <a:pPr algn="ctr"/>
            <a:endParaRPr lang="en-CA" sz="2800" b="1" dirty="0"/>
          </a:p>
        </p:txBody>
      </p:sp>
      <p:sp>
        <p:nvSpPr>
          <p:cNvPr id="39" name="TextBox 38"/>
          <p:cNvSpPr txBox="1"/>
          <p:nvPr/>
        </p:nvSpPr>
        <p:spPr>
          <a:xfrm>
            <a:off x="4932040" y="3919696"/>
            <a:ext cx="4176464" cy="2677656"/>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All this is from God, </a:t>
            </a:r>
          </a:p>
          <a:p>
            <a:pPr algn="ctr"/>
            <a:r>
              <a:rPr lang="en-CA" sz="2800" b="1" dirty="0" smtClean="0">
                <a:solidFill>
                  <a:schemeClr val="bg1"/>
                </a:solidFill>
                <a:latin typeface="Calibri" pitchFamily="34" charset="0"/>
                <a:cs typeface="Calibri" pitchFamily="34" charset="0"/>
              </a:rPr>
              <a:t>who through Christ </a:t>
            </a:r>
            <a:r>
              <a:rPr lang="en-CA" sz="2800" b="1" u="sng" dirty="0" smtClean="0">
                <a:solidFill>
                  <a:schemeClr val="bg1"/>
                </a:solidFill>
                <a:latin typeface="Calibri" pitchFamily="34" charset="0"/>
                <a:cs typeface="Calibri" pitchFamily="34" charset="0"/>
              </a:rPr>
              <a:t>reconciled us to himself</a:t>
            </a:r>
            <a:r>
              <a:rPr lang="en-CA" sz="2800" b="1" dirty="0" smtClean="0">
                <a:solidFill>
                  <a:schemeClr val="bg1"/>
                </a:solidFill>
                <a:latin typeface="Calibri" pitchFamily="34" charset="0"/>
                <a:cs typeface="Calibri" pitchFamily="34" charset="0"/>
              </a:rPr>
              <a:t> and gave us the ministry </a:t>
            </a:r>
          </a:p>
          <a:p>
            <a:pPr algn="ctr"/>
            <a:r>
              <a:rPr lang="en-CA" sz="2800" b="1" dirty="0" smtClean="0">
                <a:solidFill>
                  <a:schemeClr val="bg1"/>
                </a:solidFill>
                <a:latin typeface="Calibri" pitchFamily="34" charset="0"/>
                <a:cs typeface="Calibri" pitchFamily="34" charset="0"/>
              </a:rPr>
              <a:t>of </a:t>
            </a:r>
            <a:r>
              <a:rPr lang="en-CA" sz="2800" b="1" u="sng" dirty="0" smtClean="0">
                <a:solidFill>
                  <a:schemeClr val="bg1"/>
                </a:solidFill>
                <a:latin typeface="Calibri" pitchFamily="34" charset="0"/>
                <a:cs typeface="Calibri" pitchFamily="34" charset="0"/>
              </a:rPr>
              <a:t>reconciliation</a:t>
            </a:r>
          </a:p>
          <a:p>
            <a:pPr algn="ctr"/>
            <a:r>
              <a:rPr lang="en-CA" sz="2800" b="1" dirty="0" smtClean="0">
                <a:solidFill>
                  <a:schemeClr val="bg1"/>
                </a:solidFill>
                <a:latin typeface="Calibri" pitchFamily="34" charset="0"/>
                <a:cs typeface="Calibri" pitchFamily="34" charset="0"/>
              </a:rPr>
              <a:t>2 </a:t>
            </a:r>
            <a:r>
              <a:rPr lang="en-CA" sz="2800" b="1" dirty="0" err="1" smtClean="0">
                <a:solidFill>
                  <a:schemeClr val="bg1"/>
                </a:solidFill>
                <a:latin typeface="Calibri" pitchFamily="34" charset="0"/>
                <a:cs typeface="Calibri" pitchFamily="34" charset="0"/>
              </a:rPr>
              <a:t>Cor</a:t>
            </a:r>
            <a:r>
              <a:rPr lang="en-CA" sz="2800" b="1" dirty="0" smtClean="0">
                <a:solidFill>
                  <a:schemeClr val="bg1"/>
                </a:solidFill>
                <a:latin typeface="Calibri" pitchFamily="34" charset="0"/>
                <a:cs typeface="Calibri" pitchFamily="34" charset="0"/>
              </a:rPr>
              <a:t> 5:18</a:t>
            </a:r>
            <a:endParaRPr lang="en-CA" dirty="0"/>
          </a:p>
        </p:txBody>
      </p:sp>
      <p:sp>
        <p:nvSpPr>
          <p:cNvPr id="20" name="Oval Callout 19"/>
          <p:cNvSpPr/>
          <p:nvPr/>
        </p:nvSpPr>
        <p:spPr>
          <a:xfrm flipH="1">
            <a:off x="1547664" y="3212976"/>
            <a:ext cx="1224136" cy="1296144"/>
          </a:xfrm>
          <a:prstGeom prst="wedgeEllipseCallout">
            <a:avLst>
              <a:gd name="adj1" fmla="val -71323"/>
              <a:gd name="adj2" fmla="val 7791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TextBox 27"/>
          <p:cNvSpPr txBox="1"/>
          <p:nvPr/>
        </p:nvSpPr>
        <p:spPr>
          <a:xfrm>
            <a:off x="1835696" y="3236783"/>
            <a:ext cx="720080" cy="1200329"/>
          </a:xfrm>
          <a:prstGeom prst="rect">
            <a:avLst/>
          </a:prstGeom>
          <a:noFill/>
        </p:spPr>
        <p:txBody>
          <a:bodyPr wrap="square" rtlCol="0">
            <a:spAutoFit/>
          </a:bodyPr>
          <a:lstStyle/>
          <a:p>
            <a:r>
              <a:rPr lang="en-CA" sz="2400" b="1" dirty="0" smtClean="0">
                <a:latin typeface="Arial Narrow" pitchFamily="34" charset="0"/>
              </a:rPr>
              <a:t>No!</a:t>
            </a:r>
          </a:p>
          <a:p>
            <a:r>
              <a:rPr lang="en-CA" sz="2400" b="1" dirty="0" smtClean="0">
                <a:latin typeface="Arial Narrow" pitchFamily="34" charset="0"/>
              </a:rPr>
              <a:t>No!</a:t>
            </a:r>
          </a:p>
          <a:p>
            <a:r>
              <a:rPr lang="en-CA" sz="2400" b="1" dirty="0" smtClean="0">
                <a:latin typeface="Arial Narrow" pitchFamily="34" charset="0"/>
              </a:rPr>
              <a:t>No!</a:t>
            </a:r>
            <a:endParaRPr lang="en-CA" sz="2400" b="1" dirty="0">
              <a:latin typeface="Arial Narrow" pitchFamily="34" charset="0"/>
            </a:endParaRPr>
          </a:p>
        </p:txBody>
      </p:sp>
      <p:sp>
        <p:nvSpPr>
          <p:cNvPr id="29" name="Rectangle 28"/>
          <p:cNvSpPr/>
          <p:nvPr/>
        </p:nvSpPr>
        <p:spPr>
          <a:xfrm>
            <a:off x="395536" y="4725144"/>
            <a:ext cx="1056700"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cap="none" spc="0" dirty="0" smtClean="0">
                <a:ln w="50800"/>
                <a:solidFill>
                  <a:schemeClr val="bg1">
                    <a:shade val="50000"/>
                  </a:schemeClr>
                </a:solidFill>
                <a:effectLst/>
              </a:rPr>
              <a:t>THE</a:t>
            </a:r>
          </a:p>
          <a:p>
            <a:pPr algn="ctr"/>
            <a:r>
              <a:rPr lang="en-US" sz="2400" b="1" cap="none" spc="0" dirty="0" smtClean="0">
                <a:ln w="50800" cap="rnd"/>
                <a:solidFill>
                  <a:schemeClr val="bg1">
                    <a:shade val="50000"/>
                  </a:schemeClr>
                </a:solidFill>
                <a:effectLst/>
              </a:rPr>
              <a:t>LORD</a:t>
            </a:r>
            <a:endParaRPr lang="en-US" sz="2400" b="1" cap="none" spc="0" dirty="0">
              <a:ln w="50800" cap="rnd"/>
              <a:solidFill>
                <a:schemeClr val="bg1">
                  <a:shade val="50000"/>
                </a:schemeClr>
              </a:solidFill>
              <a:effectLst/>
            </a:endParaRPr>
          </a:p>
        </p:txBody>
      </p:sp>
      <p:sp>
        <p:nvSpPr>
          <p:cNvPr id="32" name="TextBox 8"/>
          <p:cNvSpPr txBox="1">
            <a:spLocks noChangeArrowheads="1"/>
          </p:cNvSpPr>
          <p:nvPr/>
        </p:nvSpPr>
        <p:spPr bwMode="auto">
          <a:xfrm>
            <a:off x="2483768" y="5733256"/>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75000"/>
                  </a:schemeClr>
                </a:solidFill>
              </a:rPr>
              <a:t>©</a:t>
            </a:r>
            <a:r>
              <a:rPr lang="en-CA" altLang="ko-KR" sz="1000" dirty="0" smtClean="0">
                <a:solidFill>
                  <a:schemeClr val="tx1">
                    <a:lumMod val="75000"/>
                  </a:schemeClr>
                </a:solidFill>
              </a:rPr>
              <a:t> </a:t>
            </a:r>
            <a:r>
              <a:rPr lang="en-CA" sz="1000" dirty="0" smtClean="0">
                <a:solidFill>
                  <a:schemeClr val="tx1">
                    <a:lumMod val="75000"/>
                  </a:schemeClr>
                </a:solidFill>
              </a:rPr>
              <a:t>GospelGifs.com </a:t>
            </a:r>
          </a:p>
          <a:p>
            <a:pPr algn="ctr">
              <a:defRPr/>
            </a:pPr>
            <a:r>
              <a:rPr lang="en-CA" sz="1000" dirty="0" smtClean="0">
                <a:solidFill>
                  <a:schemeClr val="tx1">
                    <a:lumMod val="75000"/>
                  </a:schemeClr>
                </a:solidFill>
              </a:rPr>
              <a:t>used with permission</a:t>
            </a:r>
            <a:endParaRPr lang="en-CA" sz="1000" dirty="0">
              <a:solidFill>
                <a:schemeClr val="tx1">
                  <a:lumMod val="75000"/>
                </a:schemeClr>
              </a:solidFill>
            </a:endParaRPr>
          </a:p>
        </p:txBody>
      </p:sp>
      <p:sp>
        <p:nvSpPr>
          <p:cNvPr id="21" name="TextBox 20"/>
          <p:cNvSpPr txBox="1"/>
          <p:nvPr/>
        </p:nvSpPr>
        <p:spPr>
          <a:xfrm>
            <a:off x="1691680" y="241484"/>
            <a:ext cx="4536504"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6. reconciled to God</a:t>
            </a:r>
            <a:endParaRPr lang="en-CA" dirty="0">
              <a:latin typeface="Calibri" pitchFamily="34" charset="0"/>
            </a:endParaRPr>
          </a:p>
        </p:txBody>
      </p:sp>
      <p:sp>
        <p:nvSpPr>
          <p:cNvPr id="19" name="TextBox 18"/>
          <p:cNvSpPr txBox="1"/>
          <p:nvPr/>
        </p:nvSpPr>
        <p:spPr>
          <a:xfrm>
            <a:off x="72008" y="6453336"/>
            <a:ext cx="323528" cy="369332"/>
          </a:xfrm>
          <a:prstGeom prst="rect">
            <a:avLst/>
          </a:prstGeom>
          <a:noFill/>
        </p:spPr>
        <p:txBody>
          <a:bodyPr wrap="square" rtlCol="0">
            <a:spAutoFit/>
          </a:bodyPr>
          <a:lstStyle/>
          <a:p>
            <a:r>
              <a:rPr lang="en-CA" dirty="0" smtClean="0"/>
              <a:t>6</a:t>
            </a:r>
            <a:endParaRPr lang="en-CA" dirty="0"/>
          </a:p>
        </p:txBody>
      </p:sp>
      <p:pic>
        <p:nvPicPr>
          <p:cNvPr id="22" name="Picture 21" descr="egyptian.gif"/>
          <p:cNvPicPr>
            <a:picLocks noChangeAspect="1"/>
          </p:cNvPicPr>
          <p:nvPr/>
        </p:nvPicPr>
        <p:blipFill>
          <a:blip r:embed="rId3" cstate="print"/>
          <a:stretch>
            <a:fillRect/>
          </a:stretch>
        </p:blipFill>
        <p:spPr>
          <a:xfrm>
            <a:off x="6660232" y="550952"/>
            <a:ext cx="1689817" cy="1005840"/>
          </a:xfrm>
          <a:prstGeom prst="rect">
            <a:avLst/>
          </a:prstGeom>
        </p:spPr>
      </p:pic>
      <p:pic>
        <p:nvPicPr>
          <p:cNvPr id="23" name="Picture 22" descr="egyptian.gif"/>
          <p:cNvPicPr>
            <a:picLocks noChangeAspect="1"/>
          </p:cNvPicPr>
          <p:nvPr/>
        </p:nvPicPr>
        <p:blipFill>
          <a:blip r:embed="rId3" cstate="print"/>
          <a:stretch>
            <a:fillRect/>
          </a:stretch>
        </p:blipFill>
        <p:spPr>
          <a:xfrm rot="7567376">
            <a:off x="7151698" y="1371056"/>
            <a:ext cx="1689816" cy="1005840"/>
          </a:xfrm>
          <a:prstGeom prst="rect">
            <a:avLst/>
          </a:prstGeom>
        </p:spPr>
      </p:pic>
      <p:pic>
        <p:nvPicPr>
          <p:cNvPr id="27" name="Picture 26" descr="egyptian.gif"/>
          <p:cNvPicPr>
            <a:picLocks noChangeAspect="1"/>
          </p:cNvPicPr>
          <p:nvPr/>
        </p:nvPicPr>
        <p:blipFill>
          <a:blip r:embed="rId3" cstate="print"/>
          <a:stretch>
            <a:fillRect/>
          </a:stretch>
        </p:blipFill>
        <p:spPr>
          <a:xfrm rot="12969458" flipH="1">
            <a:off x="6204576" y="1373450"/>
            <a:ext cx="1689812" cy="1005840"/>
          </a:xfrm>
          <a:prstGeom prst="rect">
            <a:avLst/>
          </a:prstGeom>
        </p:spPr>
      </p:pic>
      <p:pic>
        <p:nvPicPr>
          <p:cNvPr id="30" name="Picture 29" descr="www.fg-a.com valentine 2-jumping-heart.gif"/>
          <p:cNvPicPr>
            <a:picLocks noChangeAspect="1"/>
          </p:cNvPicPr>
          <p:nvPr/>
        </p:nvPicPr>
        <p:blipFill>
          <a:blip r:embed="rId4" cstate="print"/>
          <a:stretch>
            <a:fillRect/>
          </a:stretch>
        </p:blipFill>
        <p:spPr>
          <a:xfrm>
            <a:off x="6948264" y="836712"/>
            <a:ext cx="1143000" cy="1333500"/>
          </a:xfrm>
          <a:prstGeom prst="rect">
            <a:avLst/>
          </a:prstGeom>
        </p:spPr>
      </p:pic>
      <p:sp>
        <p:nvSpPr>
          <p:cNvPr id="33" name="TextBox 32"/>
          <p:cNvSpPr txBox="1"/>
          <p:nvPr/>
        </p:nvSpPr>
        <p:spPr>
          <a:xfrm rot="5400000">
            <a:off x="7864333" y="1032701"/>
            <a:ext cx="2088232" cy="400110"/>
          </a:xfrm>
          <a:prstGeom prst="rect">
            <a:avLst/>
          </a:prstGeom>
          <a:noFill/>
        </p:spPr>
        <p:txBody>
          <a:bodyPr wrap="square" rtlCol="0">
            <a:spAutoFit/>
          </a:bodyPr>
          <a:lstStyle/>
          <a:p>
            <a:pPr algn="ctr"/>
            <a:r>
              <a:rPr lang="en-CA" sz="1000" dirty="0" smtClean="0">
                <a:solidFill>
                  <a:schemeClr val="tx1">
                    <a:lumMod val="50000"/>
                  </a:schemeClr>
                </a:solidFill>
              </a:rPr>
              <a:t>Egyptian smiley © sherv.net</a:t>
            </a:r>
          </a:p>
          <a:p>
            <a:r>
              <a:rPr lang="en-CA" sz="1000" dirty="0" smtClean="0">
                <a:solidFill>
                  <a:schemeClr val="tx1">
                    <a:lumMod val="50000"/>
                  </a:schemeClr>
                </a:solidFill>
              </a:rPr>
              <a:t>Jumping heart © www.fg-a.com</a:t>
            </a:r>
            <a:endParaRPr lang="en-CA" dirty="0">
              <a:solidFill>
                <a:schemeClr val="tx1">
                  <a:lumMod val="50000"/>
                </a:schemeClr>
              </a:solidFill>
            </a:endParaRPr>
          </a:p>
        </p:txBody>
      </p:sp>
      <p:sp>
        <p:nvSpPr>
          <p:cNvPr id="34" name="TextBox 33"/>
          <p:cNvSpPr txBox="1"/>
          <p:nvPr/>
        </p:nvSpPr>
        <p:spPr>
          <a:xfrm>
            <a:off x="5976664" y="2348880"/>
            <a:ext cx="3059832"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friends </a:t>
            </a:r>
            <a:r>
              <a:rPr lang="en-CA" sz="2400" b="1" dirty="0" err="1" smtClean="0">
                <a:solidFill>
                  <a:schemeClr val="bg1"/>
                </a:solidFill>
                <a:latin typeface="Arial Narrow" pitchFamily="34" charset="0"/>
                <a:cs typeface="Calibri" pitchFamily="34" charset="0"/>
              </a:rPr>
              <a:t>friends</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friends</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Yes!  Yes!  Yes!</a:t>
            </a:r>
            <a:endParaRPr lang="en-CA" sz="2400" b="1" dirty="0">
              <a:solidFill>
                <a:schemeClr val="bg1"/>
              </a:solidFill>
              <a:latin typeface="Arial Narrow" pitchFamily="34" charset="0"/>
              <a:cs typeface="Calibri"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pic>
        <p:nvPicPr>
          <p:cNvPr id="4" name="Picture 3" descr="114614.jpg"/>
          <p:cNvPicPr>
            <a:picLocks noChangeAspect="1"/>
          </p:cNvPicPr>
          <p:nvPr/>
        </p:nvPicPr>
        <p:blipFill>
          <a:blip r:embed="rId2" cstate="print"/>
          <a:stretch>
            <a:fillRect/>
          </a:stretch>
        </p:blipFill>
        <p:spPr>
          <a:xfrm>
            <a:off x="1449311" y="116632"/>
            <a:ext cx="6147025" cy="4032448"/>
          </a:xfrm>
          <a:prstGeom prst="rect">
            <a:avLst/>
          </a:prstGeom>
        </p:spPr>
      </p:pic>
      <p:sp>
        <p:nvSpPr>
          <p:cNvPr id="5" name="TextBox 4"/>
          <p:cNvSpPr txBox="1"/>
          <p:nvPr/>
        </p:nvSpPr>
        <p:spPr>
          <a:xfrm>
            <a:off x="179512" y="4423752"/>
            <a:ext cx="8784976"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“Therefore, we are ambassadors for Christ, God making his appeal through us. We implore you on behalf of Christ, </a:t>
            </a:r>
          </a:p>
          <a:p>
            <a:pPr algn="ctr"/>
            <a:r>
              <a:rPr lang="en-US" sz="2800" b="1" dirty="0" smtClean="0">
                <a:solidFill>
                  <a:srgbClr val="0000FF"/>
                </a:solidFill>
                <a:latin typeface="Calibri" pitchFamily="34" charset="0"/>
              </a:rPr>
              <a:t>be reconciled to God.  </a:t>
            </a:r>
            <a:r>
              <a:rPr lang="en-CA" sz="2800" b="1" dirty="0" smtClean="0">
                <a:solidFill>
                  <a:schemeClr val="bg1"/>
                </a:solidFill>
                <a:latin typeface="Calibri" pitchFamily="34" charset="0"/>
                <a:cs typeface="Calibri" pitchFamily="34" charset="0"/>
              </a:rPr>
              <a:t>For our sake he made him to be sin who knew no sin, so that in him we might become </a:t>
            </a:r>
          </a:p>
          <a:p>
            <a:pPr algn="ctr"/>
            <a:r>
              <a:rPr lang="en-CA" sz="2800" b="1" dirty="0" smtClean="0">
                <a:solidFill>
                  <a:schemeClr val="bg1"/>
                </a:solidFill>
                <a:latin typeface="Calibri" pitchFamily="34" charset="0"/>
                <a:cs typeface="Calibri" pitchFamily="34" charset="0"/>
              </a:rPr>
              <a:t>the righteousness of God.”  </a:t>
            </a:r>
            <a:r>
              <a:rPr lang="en-US" sz="2800" b="1" dirty="0" smtClean="0">
                <a:solidFill>
                  <a:schemeClr val="bg1"/>
                </a:solidFill>
                <a:latin typeface="Calibri" pitchFamily="34" charset="0"/>
              </a:rPr>
              <a:t> 2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5:20-21 </a:t>
            </a:r>
            <a:r>
              <a:rPr lang="en-CA" sz="2800" dirty="0" smtClean="0">
                <a:solidFill>
                  <a:schemeClr val="bg1"/>
                </a:solidFill>
              </a:rPr>
              <a:t/>
            </a:r>
            <a:br>
              <a:rPr lang="en-CA" sz="2800" dirty="0" smtClean="0">
                <a:solidFill>
                  <a:schemeClr val="bg1"/>
                </a:solidFill>
              </a:rPr>
            </a:br>
            <a:endParaRPr lang="en-CA" sz="2800" b="1" dirty="0">
              <a:solidFill>
                <a:schemeClr val="bg1"/>
              </a:solidFill>
              <a:latin typeface="Calibri" pitchFamily="34" charset="0"/>
            </a:endParaRPr>
          </a:p>
        </p:txBody>
      </p:sp>
      <p:sp>
        <p:nvSpPr>
          <p:cNvPr id="8" name="TextBox 7"/>
          <p:cNvSpPr txBox="1"/>
          <p:nvPr/>
        </p:nvSpPr>
        <p:spPr>
          <a:xfrm>
            <a:off x="1187624" y="3872081"/>
            <a:ext cx="6696744" cy="276999"/>
          </a:xfrm>
          <a:prstGeom prst="rect">
            <a:avLst/>
          </a:prstGeom>
          <a:noFill/>
        </p:spPr>
        <p:txBody>
          <a:bodyPr wrap="square" rtlCol="0">
            <a:spAutoFit/>
          </a:bodyPr>
          <a:lstStyle/>
          <a:p>
            <a:pPr algn="ctr"/>
            <a:r>
              <a:rPr lang="en-CA" sz="1200" dirty="0" smtClean="0">
                <a:solidFill>
                  <a:schemeClr val="tx1">
                    <a:lumMod val="95000"/>
                  </a:schemeClr>
                </a:solidFill>
              </a:rPr>
              <a:t>© iclickart.co.kr with permission from </a:t>
            </a:r>
            <a:r>
              <a:rPr lang="en-CA" sz="1200" dirty="0" err="1" smtClean="0">
                <a:solidFill>
                  <a:schemeClr val="tx1">
                    <a:lumMod val="95000"/>
                  </a:schemeClr>
                </a:solidFill>
              </a:rPr>
              <a:t>Iregihwek</a:t>
            </a:r>
            <a:r>
              <a:rPr lang="ko-KR" altLang="en-US" sz="1200" dirty="0" smtClean="0">
                <a:solidFill>
                  <a:schemeClr val="tx1">
                    <a:lumMod val="95000"/>
                  </a:schemeClr>
                </a:solidFill>
              </a:rPr>
              <a:t> </a:t>
            </a:r>
            <a:r>
              <a:rPr lang="en-CA" sz="1200" dirty="0" smtClean="0">
                <a:solidFill>
                  <a:schemeClr val="tx1">
                    <a:lumMod val="95000"/>
                  </a:schemeClr>
                </a:solidFill>
              </a:rPr>
              <a:t>print shop in </a:t>
            </a:r>
            <a:r>
              <a:rPr lang="en-CA" sz="1200" dirty="0" err="1" smtClean="0">
                <a:solidFill>
                  <a:schemeClr val="tx1">
                    <a:lumMod val="95000"/>
                  </a:schemeClr>
                </a:solidFill>
              </a:rPr>
              <a:t>Yeosu</a:t>
            </a:r>
            <a:r>
              <a:rPr lang="en-CA" sz="1200" dirty="0" smtClean="0">
                <a:solidFill>
                  <a:schemeClr val="tx1">
                    <a:lumMod val="95000"/>
                  </a:schemeClr>
                </a:solidFill>
              </a:rPr>
              <a:t>, South Korea</a:t>
            </a:r>
            <a:endParaRPr lang="en-CA" sz="1200" dirty="0">
              <a:solidFill>
                <a:schemeClr val="tx1">
                  <a:lumMod val="95000"/>
                </a:schemeClr>
              </a:solidFill>
            </a:endParaRPr>
          </a:p>
        </p:txBody>
      </p:sp>
      <p:sp>
        <p:nvSpPr>
          <p:cNvPr id="6" name="TextBox 5"/>
          <p:cNvSpPr txBox="1"/>
          <p:nvPr/>
        </p:nvSpPr>
        <p:spPr>
          <a:xfrm>
            <a:off x="72008" y="6453336"/>
            <a:ext cx="323528" cy="369332"/>
          </a:xfrm>
          <a:prstGeom prst="rect">
            <a:avLst/>
          </a:prstGeom>
          <a:noFill/>
        </p:spPr>
        <p:txBody>
          <a:bodyPr wrap="square" rtlCol="0">
            <a:spAutoFit/>
          </a:bodyPr>
          <a:lstStyle/>
          <a:p>
            <a:r>
              <a:rPr lang="en-CA" dirty="0" smtClean="0"/>
              <a:t>6</a:t>
            </a:r>
            <a:endParaRPr lang="en-CA"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452320" y="2132856"/>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1" name="Rectangle 30"/>
          <p:cNvSpPr/>
          <p:nvPr/>
        </p:nvSpPr>
        <p:spPr>
          <a:xfrm>
            <a:off x="7596336" y="198884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46" name="Picture 45" descr="christmas-gift-box-clip-art-clipart-panda-free-clipart-images-yJTjOC-clipart.jpg"/>
          <p:cNvPicPr>
            <a:picLocks noChangeAspect="1"/>
          </p:cNvPicPr>
          <p:nvPr/>
        </p:nvPicPr>
        <p:blipFill>
          <a:blip r:embed="rId2" cstate="print"/>
          <a:srcRect l="18921" t="4851" r="18080" b="6951"/>
          <a:stretch>
            <a:fillRect/>
          </a:stretch>
        </p:blipFill>
        <p:spPr>
          <a:xfrm>
            <a:off x="2987824" y="1916832"/>
            <a:ext cx="2952328" cy="2714648"/>
          </a:xfrm>
          <a:prstGeom prst="rect">
            <a:avLst/>
          </a:prstGeom>
        </p:spPr>
      </p:pic>
      <p:pic>
        <p:nvPicPr>
          <p:cNvPr id="39" name="Picture 2"/>
          <p:cNvPicPr>
            <a:picLocks noChangeAspect="1" noChangeArrowheads="1"/>
          </p:cNvPicPr>
          <p:nvPr/>
        </p:nvPicPr>
        <p:blipFill>
          <a:blip r:embed="rId3" cstate="print"/>
          <a:srcRect r="37247" b="13868"/>
          <a:stretch>
            <a:fillRect/>
          </a:stretch>
        </p:blipFill>
        <p:spPr bwMode="auto">
          <a:xfrm>
            <a:off x="144016" y="4036296"/>
            <a:ext cx="2627784" cy="2705072"/>
          </a:xfrm>
          <a:prstGeom prst="rect">
            <a:avLst/>
          </a:prstGeom>
          <a:noFill/>
          <a:ln w="9525">
            <a:noFill/>
            <a:miter lim="800000"/>
            <a:headEnd/>
            <a:tailEnd/>
          </a:ln>
          <a:effectLst/>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9" name="Rectangle 3"/>
          <p:cNvSpPr>
            <a:spLocks noChangeArrowheads="1"/>
          </p:cNvSpPr>
          <p:nvPr/>
        </p:nvSpPr>
        <p:spPr bwMode="auto">
          <a:xfrm>
            <a:off x="6444208" y="169476"/>
            <a:ext cx="2592288" cy="523220"/>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7. eternal life </a:t>
            </a:r>
            <a:endParaRPr lang="en-US" sz="2800" b="1" dirty="0">
              <a:solidFill>
                <a:srgbClr val="FF0000"/>
              </a:solidFill>
              <a:latin typeface="Calibri" pitchFamily="34" charset="0"/>
            </a:endParaRPr>
          </a:p>
        </p:txBody>
      </p:sp>
      <p:sp>
        <p:nvSpPr>
          <p:cNvPr id="36" name="WordArt 2"/>
          <p:cNvSpPr>
            <a:spLocks noChangeArrowheads="1" noChangeShapeType="1" noTextEdit="1"/>
          </p:cNvSpPr>
          <p:nvPr/>
        </p:nvSpPr>
        <p:spPr bwMode="auto">
          <a:xfrm>
            <a:off x="6804248" y="1268760"/>
            <a:ext cx="1872208"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6" name="TextBox 25"/>
          <p:cNvSpPr txBox="1"/>
          <p:nvPr/>
        </p:nvSpPr>
        <p:spPr>
          <a:xfrm>
            <a:off x="3059832" y="4581128"/>
            <a:ext cx="2880320" cy="246221"/>
          </a:xfrm>
          <a:prstGeom prst="rect">
            <a:avLst/>
          </a:prstGeom>
          <a:noFill/>
        </p:spPr>
        <p:txBody>
          <a:bodyPr wrap="square" rtlCol="0">
            <a:spAutoFit/>
          </a:bodyPr>
          <a:lstStyle/>
          <a:p>
            <a:pPr algn="ctr"/>
            <a:r>
              <a:rPr lang="en-CA" sz="1000" dirty="0" smtClean="0">
                <a:solidFill>
                  <a:schemeClr val="tx1">
                    <a:lumMod val="75000"/>
                  </a:schemeClr>
                </a:solidFill>
              </a:rPr>
              <a:t>psdgraphics.com in kidclipart.com</a:t>
            </a:r>
            <a:endParaRPr lang="en-CA" sz="1000" dirty="0">
              <a:solidFill>
                <a:schemeClr val="tx1">
                  <a:lumMod val="75000"/>
                </a:schemeClr>
              </a:solidFill>
            </a:endParaRPr>
          </a:p>
        </p:txBody>
      </p:sp>
      <p:sp>
        <p:nvSpPr>
          <p:cNvPr id="41" name="Text Box 3"/>
          <p:cNvSpPr txBox="1">
            <a:spLocks noChangeArrowheads="1"/>
          </p:cNvSpPr>
          <p:nvPr/>
        </p:nvSpPr>
        <p:spPr bwMode="auto">
          <a:xfrm>
            <a:off x="4679424" y="2780928"/>
            <a:ext cx="1188720" cy="274320"/>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CHRIST</a:t>
            </a:r>
            <a:endParaRPr lang="ko-KR" altLang="ko-KR" sz="2400" b="1" dirty="0">
              <a:latin typeface="Arial Narrow" pitchFamily="34" charset="0"/>
              <a:ea typeface="굴림" pitchFamily="34" charset="-127"/>
            </a:endParaRPr>
          </a:p>
        </p:txBody>
      </p:sp>
      <p:sp>
        <p:nvSpPr>
          <p:cNvPr id="42" name="Text Box 3"/>
          <p:cNvSpPr txBox="1">
            <a:spLocks noChangeArrowheads="1"/>
          </p:cNvSpPr>
          <p:nvPr/>
        </p:nvSpPr>
        <p:spPr bwMode="auto">
          <a:xfrm>
            <a:off x="3203848" y="2780928"/>
            <a:ext cx="1005840" cy="291088"/>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JESUS</a:t>
            </a:r>
            <a:endParaRPr lang="ko-KR" altLang="ko-KR" sz="2400" b="1" dirty="0">
              <a:latin typeface="Arial Narrow" pitchFamily="34" charset="0"/>
              <a:ea typeface="굴림" pitchFamily="34" charset="-127"/>
            </a:endParaRPr>
          </a:p>
        </p:txBody>
      </p:sp>
      <p:sp>
        <p:nvSpPr>
          <p:cNvPr id="20" name="TextBox 19"/>
          <p:cNvSpPr txBox="1"/>
          <p:nvPr/>
        </p:nvSpPr>
        <p:spPr>
          <a:xfrm>
            <a:off x="-36512" y="243805"/>
            <a:ext cx="6256312"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“For the wages of sin is death, </a:t>
            </a:r>
          </a:p>
          <a:p>
            <a:pPr algn="ctr"/>
            <a:r>
              <a:rPr lang="en-US" sz="2800" b="1" dirty="0" smtClean="0">
                <a:solidFill>
                  <a:schemeClr val="bg1"/>
                </a:solidFill>
                <a:latin typeface="Calibri" pitchFamily="34" charset="0"/>
              </a:rPr>
              <a:t>but the free gift of God is eternal life </a:t>
            </a:r>
          </a:p>
          <a:p>
            <a:pPr algn="ctr"/>
            <a:r>
              <a:rPr lang="en-US" sz="2800" b="1" dirty="0" smtClean="0">
                <a:solidFill>
                  <a:schemeClr val="bg1"/>
                </a:solidFill>
                <a:latin typeface="Calibri" pitchFamily="34" charset="0"/>
              </a:rPr>
              <a:t>in Christ Jesus our Lord”  Rom 6:23</a:t>
            </a:r>
          </a:p>
        </p:txBody>
      </p:sp>
      <p:sp>
        <p:nvSpPr>
          <p:cNvPr id="28" name="Text Box 3"/>
          <p:cNvSpPr txBox="1">
            <a:spLocks noChangeArrowheads="1"/>
          </p:cNvSpPr>
          <p:nvPr/>
        </p:nvSpPr>
        <p:spPr bwMode="auto">
          <a:xfrm>
            <a:off x="1475656" y="4869160"/>
            <a:ext cx="1080120" cy="457200"/>
          </a:xfrm>
          <a:prstGeom prst="rect">
            <a:avLst/>
          </a:prstGeom>
          <a:no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perish </a:t>
            </a:r>
          </a:p>
          <a:p>
            <a:pPr algn="ctr">
              <a:defRPr/>
            </a:pPr>
            <a:r>
              <a:rPr lang="en-US" altLang="ko-KR" sz="2400" b="1" kern="1100" dirty="0" smtClean="0">
                <a:solidFill>
                  <a:srgbClr val="000000"/>
                </a:solidFill>
                <a:latin typeface="Arial Narrow" pitchFamily="34" charset="0"/>
                <a:ea typeface="맑은 고딕" pitchFamily="34" charset="-127"/>
              </a:rPr>
              <a:t>perish </a:t>
            </a:r>
          </a:p>
          <a:p>
            <a:pPr algn="ctr">
              <a:defRPr/>
            </a:pPr>
            <a:r>
              <a:rPr lang="en-US" altLang="ko-KR" sz="2400" b="1" kern="1100" dirty="0" smtClean="0">
                <a:solidFill>
                  <a:srgbClr val="000000"/>
                </a:solidFill>
                <a:latin typeface="Arial Narrow" pitchFamily="34" charset="0"/>
                <a:ea typeface="맑은 고딕" pitchFamily="34" charset="-127"/>
              </a:rPr>
              <a:t>perish</a:t>
            </a:r>
            <a:endParaRPr lang="ko-KR" altLang="ko-KR" sz="2400" b="1" dirty="0">
              <a:latin typeface="Arial Narrow" pitchFamily="34" charset="0"/>
              <a:ea typeface="굴림" pitchFamily="34" charset="-127"/>
            </a:endParaRPr>
          </a:p>
        </p:txBody>
      </p:sp>
      <p:pic>
        <p:nvPicPr>
          <p:cNvPr id="29"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575079">
            <a:off x="5478980" y="4678944"/>
            <a:ext cx="1226741" cy="617944"/>
          </a:xfrm>
          <a:prstGeom prst="rect">
            <a:avLst/>
          </a:prstGeom>
          <a:noFill/>
          <a:ln w="9525">
            <a:noFill/>
            <a:miter lim="800000"/>
            <a:headEnd/>
            <a:tailEnd/>
          </a:ln>
        </p:spPr>
      </p:pic>
      <p:pic>
        <p:nvPicPr>
          <p:cNvPr id="32"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365474">
            <a:off x="5897467" y="4259882"/>
            <a:ext cx="1226741" cy="617944"/>
          </a:xfrm>
          <a:prstGeom prst="rect">
            <a:avLst/>
          </a:prstGeom>
          <a:noFill/>
          <a:ln w="9525">
            <a:noFill/>
            <a:miter lim="800000"/>
            <a:headEnd/>
            <a:tailEnd/>
          </a:ln>
        </p:spPr>
      </p:pic>
      <p:cxnSp>
        <p:nvCxnSpPr>
          <p:cNvPr id="33" name="Straight Arrow Connector 32"/>
          <p:cNvCxnSpPr/>
          <p:nvPr/>
        </p:nvCxnSpPr>
        <p:spPr>
          <a:xfrm flipV="1">
            <a:off x="6228184" y="3789072"/>
            <a:ext cx="512696" cy="36000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660232" y="2996952"/>
            <a:ext cx="2267744"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rPr>
              <a:t>life, life, life</a:t>
            </a:r>
          </a:p>
          <a:p>
            <a:r>
              <a:rPr lang="en-CA" sz="2400" b="1" dirty="0" smtClean="0">
                <a:solidFill>
                  <a:schemeClr val="bg1"/>
                </a:solidFill>
                <a:latin typeface="Arial Narrow" pitchFamily="34" charset="0"/>
              </a:rPr>
              <a:t>now and forever</a:t>
            </a:r>
            <a:endParaRPr lang="en-CA" sz="2400" b="1" dirty="0">
              <a:solidFill>
                <a:schemeClr val="bg1"/>
              </a:solidFill>
              <a:latin typeface="Arial Narrow" pitchFamily="34" charset="0"/>
            </a:endParaRPr>
          </a:p>
        </p:txBody>
      </p:sp>
      <p:pic>
        <p:nvPicPr>
          <p:cNvPr id="27"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bg1">
                <a:tint val="45000"/>
                <a:satMod val="400000"/>
              </a:schemeClr>
            </a:duotone>
          </a:blip>
          <a:srcRect t="49844"/>
          <a:stretch>
            <a:fillRect/>
          </a:stretch>
        </p:blipFill>
        <p:spPr bwMode="auto">
          <a:xfrm rot="2973987" flipH="1">
            <a:off x="1379303" y="2176644"/>
            <a:ext cx="1620000" cy="684000"/>
          </a:xfrm>
          <a:prstGeom prst="rect">
            <a:avLst/>
          </a:prstGeom>
          <a:noFill/>
          <a:ln w="9525">
            <a:noFill/>
            <a:miter lim="800000"/>
            <a:headEnd/>
            <a:tailEnd/>
          </a:ln>
        </p:spPr>
      </p:pic>
      <p:sp>
        <p:nvSpPr>
          <p:cNvPr id="37" name="TextBox 36"/>
          <p:cNvSpPr txBox="1"/>
          <p:nvPr/>
        </p:nvSpPr>
        <p:spPr>
          <a:xfrm>
            <a:off x="2771800" y="5305271"/>
            <a:ext cx="6048672" cy="1508105"/>
          </a:xfrm>
          <a:prstGeom prst="rect">
            <a:avLst/>
          </a:prstGeom>
          <a:noFill/>
        </p:spPr>
        <p:txBody>
          <a:bodyPr wrap="square" rtlCol="0">
            <a:spAutoFit/>
          </a:bodyPr>
          <a:lstStyle/>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cs typeface="Calibri" pitchFamily="34" charset="0"/>
              </a:rPr>
              <a:t>“I give them </a:t>
            </a:r>
            <a:r>
              <a:rPr lang="en-CA" sz="2800" b="1" u="sng" dirty="0" smtClean="0">
                <a:solidFill>
                  <a:schemeClr val="bg1"/>
                </a:solidFill>
                <a:latin typeface="Calibri" pitchFamily="34" charset="0"/>
                <a:cs typeface="Calibri" pitchFamily="34" charset="0"/>
              </a:rPr>
              <a:t>eternal life</a:t>
            </a:r>
            <a:r>
              <a:rPr lang="en-CA" sz="2800" b="1" dirty="0" smtClean="0">
                <a:solidFill>
                  <a:schemeClr val="bg1"/>
                </a:solidFill>
                <a:latin typeface="Calibri" pitchFamily="34" charset="0"/>
                <a:cs typeface="Calibri" pitchFamily="34" charset="0"/>
              </a:rPr>
              <a:t>, and they will never perish, and no one will snatch them out of my hand”</a:t>
            </a:r>
            <a:r>
              <a:rPr lang="en-CA" sz="2800" b="1" baseline="30000" dirty="0" smtClean="0">
                <a:solidFill>
                  <a:schemeClr val="bg1"/>
                </a:solidFill>
                <a:latin typeface="Calibri" pitchFamily="34" charset="0"/>
                <a:cs typeface="Calibri" pitchFamily="34" charset="0"/>
              </a:rPr>
              <a:t> </a:t>
            </a:r>
            <a:r>
              <a:rPr lang="en-CA" sz="2800" b="1" dirty="0" smtClean="0">
                <a:solidFill>
                  <a:schemeClr val="bg1"/>
                </a:solidFill>
                <a:latin typeface="Calibri" pitchFamily="34" charset="0"/>
                <a:cs typeface="Calibri" pitchFamily="34" charset="0"/>
              </a:rPr>
              <a:t>  John 10:28</a:t>
            </a:r>
            <a:endParaRPr lang="en-CA" sz="2800" b="1" dirty="0">
              <a:solidFill>
                <a:schemeClr val="bg1"/>
              </a:solidFill>
              <a:latin typeface="Calibri" pitchFamily="34" charset="0"/>
              <a:cs typeface="Calibri" pitchFamily="34" charset="0"/>
            </a:endParaRPr>
          </a:p>
        </p:txBody>
      </p:sp>
      <p:sp>
        <p:nvSpPr>
          <p:cNvPr id="44" name="TextBox 43"/>
          <p:cNvSpPr txBox="1"/>
          <p:nvPr/>
        </p:nvSpPr>
        <p:spPr>
          <a:xfrm>
            <a:off x="179512" y="6495147"/>
            <a:ext cx="2448272" cy="246221"/>
          </a:xfrm>
          <a:prstGeom prst="rect">
            <a:avLst/>
          </a:prstGeom>
          <a:noFill/>
        </p:spPr>
        <p:txBody>
          <a:bodyPr wrap="square" rtlCol="0">
            <a:spAutoFit/>
          </a:bodyPr>
          <a:lstStyle/>
          <a:p>
            <a:pPr algn="ctr"/>
            <a:r>
              <a:rPr lang="en-CA" sz="1000" dirty="0" smtClean="0">
                <a:solidFill>
                  <a:schemeClr val="bg1"/>
                </a:solidFill>
              </a:rPr>
              <a:t>Microsoft clip art © 2013  Microsoft Corp</a:t>
            </a:r>
            <a:endParaRPr lang="en-CA" sz="1000" dirty="0">
              <a:solidFill>
                <a:schemeClr val="bg1"/>
              </a:solidFill>
            </a:endParaRPr>
          </a:p>
        </p:txBody>
      </p:sp>
      <p:sp>
        <p:nvSpPr>
          <p:cNvPr id="45" name="Text Box 3"/>
          <p:cNvSpPr txBox="1">
            <a:spLocks noChangeArrowheads="1"/>
          </p:cNvSpPr>
          <p:nvPr/>
        </p:nvSpPr>
        <p:spPr bwMode="auto">
          <a:xfrm>
            <a:off x="323528" y="4869160"/>
            <a:ext cx="1080120" cy="457200"/>
          </a:xfrm>
          <a:prstGeom prst="rect">
            <a:avLst/>
          </a:prstGeom>
          <a:no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death</a:t>
            </a:r>
          </a:p>
          <a:p>
            <a:pPr algn="ctr">
              <a:defRPr/>
            </a:pPr>
            <a:r>
              <a:rPr lang="en-US" altLang="ko-KR" sz="2400" b="1" kern="1100" dirty="0" smtClean="0">
                <a:solidFill>
                  <a:srgbClr val="000000"/>
                </a:solidFill>
                <a:latin typeface="Arial Narrow" pitchFamily="34" charset="0"/>
                <a:ea typeface="맑은 고딕" pitchFamily="34" charset="-127"/>
              </a:rPr>
              <a:t>death</a:t>
            </a:r>
          </a:p>
          <a:p>
            <a:pPr algn="ctr">
              <a:defRPr/>
            </a:pPr>
            <a:r>
              <a:rPr lang="en-US" altLang="ko-KR" sz="2400" b="1" kern="1100" dirty="0" smtClean="0">
                <a:solidFill>
                  <a:srgbClr val="000000"/>
                </a:solidFill>
                <a:latin typeface="Arial Narrow" pitchFamily="34" charset="0"/>
                <a:ea typeface="맑은 고딕" pitchFamily="34" charset="-127"/>
              </a:rPr>
              <a:t>death</a:t>
            </a:r>
            <a:endParaRPr lang="ko-KR" altLang="ko-KR" sz="2400" b="1" dirty="0">
              <a:latin typeface="Arial Narrow" pitchFamily="34" charset="0"/>
              <a:ea typeface="굴림" pitchFamily="34" charset="-127"/>
            </a:endParaRPr>
          </a:p>
        </p:txBody>
      </p:sp>
      <p:sp>
        <p:nvSpPr>
          <p:cNvPr id="47" name="Text Box 3"/>
          <p:cNvSpPr txBox="1">
            <a:spLocks noChangeArrowheads="1"/>
          </p:cNvSpPr>
          <p:nvPr/>
        </p:nvSpPr>
        <p:spPr bwMode="auto">
          <a:xfrm>
            <a:off x="3347864" y="3356992"/>
            <a:ext cx="2304256" cy="457200"/>
          </a:xfrm>
          <a:prstGeom prst="rect">
            <a:avLst/>
          </a:prstGeom>
          <a:solidFill>
            <a:schemeClr val="tx1"/>
          </a:solid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eternal life in God</a:t>
            </a:r>
            <a:endParaRPr lang="ko-KR" altLang="ko-KR" sz="2400" b="1" dirty="0">
              <a:latin typeface="Arial Narrow" pitchFamily="34" charset="0"/>
              <a:ea typeface="굴림" pitchFamily="34" charset="-127"/>
            </a:endParaRPr>
          </a:p>
        </p:txBody>
      </p:sp>
      <p:sp>
        <p:nvSpPr>
          <p:cNvPr id="30" name="TextBox 29"/>
          <p:cNvSpPr txBox="1"/>
          <p:nvPr/>
        </p:nvSpPr>
        <p:spPr>
          <a:xfrm>
            <a:off x="8748464" y="6453336"/>
            <a:ext cx="323528" cy="369332"/>
          </a:xfrm>
          <a:prstGeom prst="rect">
            <a:avLst/>
          </a:prstGeom>
          <a:noFill/>
        </p:spPr>
        <p:txBody>
          <a:bodyPr wrap="square" rtlCol="0">
            <a:spAutoFit/>
          </a:bodyPr>
          <a:lstStyle/>
          <a:p>
            <a:r>
              <a:rPr lang="en-CA" dirty="0" smtClean="0"/>
              <a:t>7</a:t>
            </a:r>
            <a:endParaRPr lang="en-CA" dirty="0"/>
          </a:p>
        </p:txBody>
      </p:sp>
      <p:pic>
        <p:nvPicPr>
          <p:cNvPr id="40" name="Picture 39" descr="egyptian.gif"/>
          <p:cNvPicPr>
            <a:picLocks noChangeAspect="1"/>
          </p:cNvPicPr>
          <p:nvPr/>
        </p:nvPicPr>
        <p:blipFill>
          <a:blip r:embed="rId5" cstate="print"/>
          <a:stretch>
            <a:fillRect/>
          </a:stretch>
        </p:blipFill>
        <p:spPr>
          <a:xfrm>
            <a:off x="6804248" y="1343040"/>
            <a:ext cx="1689817" cy="1005840"/>
          </a:xfrm>
          <a:prstGeom prst="rect">
            <a:avLst/>
          </a:prstGeom>
        </p:spPr>
      </p:pic>
      <p:pic>
        <p:nvPicPr>
          <p:cNvPr id="43" name="Picture 42" descr="egyptian.gif"/>
          <p:cNvPicPr>
            <a:picLocks noChangeAspect="1"/>
          </p:cNvPicPr>
          <p:nvPr/>
        </p:nvPicPr>
        <p:blipFill>
          <a:blip r:embed="rId5" cstate="print"/>
          <a:stretch>
            <a:fillRect/>
          </a:stretch>
        </p:blipFill>
        <p:spPr>
          <a:xfrm rot="7200000">
            <a:off x="7249384" y="2109052"/>
            <a:ext cx="1689816" cy="1005840"/>
          </a:xfrm>
          <a:prstGeom prst="rect">
            <a:avLst/>
          </a:prstGeom>
        </p:spPr>
      </p:pic>
      <p:pic>
        <p:nvPicPr>
          <p:cNvPr id="48" name="Picture 47" descr="egyptian.gif"/>
          <p:cNvPicPr>
            <a:picLocks noChangeAspect="1"/>
          </p:cNvPicPr>
          <p:nvPr/>
        </p:nvPicPr>
        <p:blipFill>
          <a:blip r:embed="rId5" cstate="print"/>
          <a:stretch>
            <a:fillRect/>
          </a:stretch>
        </p:blipFill>
        <p:spPr>
          <a:xfrm rot="14400000" flipH="1">
            <a:off x="6325483" y="2109051"/>
            <a:ext cx="1689812" cy="1005840"/>
          </a:xfrm>
          <a:prstGeom prst="rect">
            <a:avLst/>
          </a:prstGeom>
        </p:spPr>
      </p:pic>
      <p:pic>
        <p:nvPicPr>
          <p:cNvPr id="49" name="Picture 48" descr="www.fg-a.com valentine 2-jumping-heart.gif"/>
          <p:cNvPicPr>
            <a:picLocks noChangeAspect="1"/>
          </p:cNvPicPr>
          <p:nvPr/>
        </p:nvPicPr>
        <p:blipFill>
          <a:blip r:embed="rId6" cstate="print"/>
          <a:stretch>
            <a:fillRect/>
          </a:stretch>
        </p:blipFill>
        <p:spPr>
          <a:xfrm>
            <a:off x="7092280" y="1556792"/>
            <a:ext cx="1143000" cy="1333500"/>
          </a:xfrm>
          <a:prstGeom prst="rect">
            <a:avLst/>
          </a:prstGeom>
        </p:spPr>
      </p:pic>
      <p:sp>
        <p:nvSpPr>
          <p:cNvPr id="50" name="TextBox 49"/>
          <p:cNvSpPr txBox="1"/>
          <p:nvPr/>
        </p:nvSpPr>
        <p:spPr>
          <a:xfrm>
            <a:off x="6660232" y="3820978"/>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27650" name="Picture 2" descr="Sand_Mountain_Nevada_USA1.jpg"/>
          <p:cNvPicPr>
            <a:picLocks noChangeAspect="1"/>
          </p:cNvPicPr>
          <p:nvPr/>
        </p:nvPicPr>
        <p:blipFill>
          <a:blip r:embed="rId2" cstate="print"/>
          <a:srcRect/>
          <a:stretch>
            <a:fillRect/>
          </a:stretch>
        </p:blipFill>
        <p:spPr bwMode="auto">
          <a:xfrm>
            <a:off x="1" y="0"/>
            <a:ext cx="6156175" cy="4617131"/>
          </a:xfrm>
          <a:prstGeom prst="rect">
            <a:avLst/>
          </a:prstGeom>
          <a:noFill/>
          <a:ln w="9525">
            <a:noFill/>
            <a:miter lim="800000"/>
            <a:headEnd/>
            <a:tailEnd/>
          </a:ln>
        </p:spPr>
      </p:pic>
      <p:sp>
        <p:nvSpPr>
          <p:cNvPr id="4" name="TextBox 3"/>
          <p:cNvSpPr txBox="1"/>
          <p:nvPr/>
        </p:nvSpPr>
        <p:spPr>
          <a:xfrm>
            <a:off x="1331640" y="179348"/>
            <a:ext cx="3456384" cy="369332"/>
          </a:xfrm>
          <a:prstGeom prst="rect">
            <a:avLst/>
          </a:prstGeom>
          <a:noFill/>
        </p:spPr>
        <p:txBody>
          <a:bodyPr wrap="square" rtlCol="0">
            <a:spAutoFit/>
          </a:bodyPr>
          <a:lstStyle/>
          <a:p>
            <a:r>
              <a:rPr lang="en-CA" dirty="0" smtClean="0"/>
              <a:t>Sand Mountain, Nevada U.S.A.</a:t>
            </a:r>
            <a:endParaRPr lang="en-CA" dirty="0"/>
          </a:p>
        </p:txBody>
      </p:sp>
      <p:sp>
        <p:nvSpPr>
          <p:cNvPr id="5" name="Rectangle 4"/>
          <p:cNvSpPr/>
          <p:nvPr/>
        </p:nvSpPr>
        <p:spPr>
          <a:xfrm>
            <a:off x="6804248" y="823352"/>
            <a:ext cx="1886744" cy="2246769"/>
          </a:xfrm>
          <a:prstGeom prst="rect">
            <a:avLst/>
          </a:prstGeom>
        </p:spPr>
        <p:txBody>
          <a:bodyPr wrap="square">
            <a:spAutoFit/>
          </a:bodyPr>
          <a:lstStyle/>
          <a:p>
            <a:pPr algn="ctr"/>
            <a:r>
              <a:rPr lang="en-CA" sz="2800" b="1" dirty="0" smtClean="0">
                <a:latin typeface="Calibri" pitchFamily="34" charset="0"/>
              </a:rPr>
              <a:t>Eternity - one grain of sand </a:t>
            </a:r>
          </a:p>
          <a:p>
            <a:pPr algn="ctr"/>
            <a:r>
              <a:rPr lang="en-CA" sz="2800" b="1" dirty="0" smtClean="0">
                <a:latin typeface="Calibri" pitchFamily="34" charset="0"/>
              </a:rPr>
              <a:t>every year.</a:t>
            </a:r>
            <a:br>
              <a:rPr lang="en-CA" sz="2800" b="1" dirty="0" smtClean="0">
                <a:latin typeface="Calibri" pitchFamily="34" charset="0"/>
              </a:rPr>
            </a:br>
            <a:endParaRPr lang="en-CA" sz="2800" dirty="0"/>
          </a:p>
        </p:txBody>
      </p:sp>
      <p:pic>
        <p:nvPicPr>
          <p:cNvPr id="6" name="Picture 2" descr="sand 3,281,579 grains Frankfurt Museum of Applied Arts sandkoerner_1.jpg"/>
          <p:cNvPicPr>
            <a:picLocks noChangeAspect="1"/>
          </p:cNvPicPr>
          <p:nvPr/>
        </p:nvPicPr>
        <p:blipFill>
          <a:blip r:embed="rId3" cstate="print"/>
          <a:srcRect l="17084" t="40984" r="18465" b="13380"/>
          <a:stretch>
            <a:fillRect/>
          </a:stretch>
        </p:blipFill>
        <p:spPr bwMode="auto">
          <a:xfrm>
            <a:off x="5292080" y="4797152"/>
            <a:ext cx="3424944" cy="1944216"/>
          </a:xfrm>
          <a:prstGeom prst="rect">
            <a:avLst/>
          </a:prstGeom>
          <a:noFill/>
          <a:ln w="9525">
            <a:noFill/>
            <a:miter lim="800000"/>
            <a:headEnd/>
            <a:tailEnd/>
          </a:ln>
        </p:spPr>
      </p:pic>
      <p:sp>
        <p:nvSpPr>
          <p:cNvPr id="7" name="Title 1"/>
          <p:cNvSpPr txBox="1">
            <a:spLocks/>
          </p:cNvSpPr>
          <p:nvPr/>
        </p:nvSpPr>
        <p:spPr>
          <a:xfrm>
            <a:off x="-252536" y="5301208"/>
            <a:ext cx="6120680" cy="1143000"/>
          </a:xfrm>
          <a:prstGeom prst="rect">
            <a:avLst/>
          </a:prstGeom>
        </p:spPr>
        <p:txBody>
          <a:bodyPr>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noProof="0" dirty="0" smtClean="0">
                <a:ln>
                  <a:noFill/>
                </a:ln>
                <a:effectLst/>
                <a:uLnTx/>
                <a:uFillTx/>
                <a:latin typeface="+mj-lt"/>
                <a:ea typeface="+mj-ea"/>
                <a:cs typeface="+mj-cs"/>
              </a:rPr>
              <a:t>3,281,579 grains of sand</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kern="0" dirty="0" smtClean="0">
                <a:latin typeface="+mj-lt"/>
                <a:ea typeface="+mj-ea"/>
                <a:cs typeface="+mj-cs"/>
              </a:rPr>
              <a:t>3,281,579 years</a:t>
            </a:r>
            <a:endParaRPr kumimoji="0" lang="en-CA" sz="2800" b="0" i="0" u="none" strike="noStrike" kern="0" cap="none" spc="0" normalizeH="0" baseline="0" noProof="0" dirty="0" smtClean="0">
              <a:ln>
                <a:noFill/>
              </a:ln>
              <a:effectLst/>
              <a:uLnTx/>
              <a:uFillTx/>
              <a:latin typeface="+mj-lt"/>
              <a:ea typeface="+mj-ea"/>
              <a:cs typeface="+mj-cs"/>
            </a:endParaRPr>
          </a:p>
        </p:txBody>
      </p:sp>
      <p:sp>
        <p:nvSpPr>
          <p:cNvPr id="9" name="TextBox 8"/>
          <p:cNvSpPr txBox="1"/>
          <p:nvPr/>
        </p:nvSpPr>
        <p:spPr>
          <a:xfrm>
            <a:off x="5220072" y="6453336"/>
            <a:ext cx="3672408" cy="276999"/>
          </a:xfrm>
          <a:prstGeom prst="rect">
            <a:avLst/>
          </a:prstGeom>
          <a:noFill/>
        </p:spPr>
        <p:txBody>
          <a:bodyPr wrap="square" rtlCol="0">
            <a:spAutoFit/>
          </a:bodyPr>
          <a:lstStyle/>
          <a:p>
            <a:pPr algn="ctr"/>
            <a:r>
              <a:rPr lang="en-CA" sz="1200" dirty="0" smtClean="0"/>
              <a:t>Frankfurt Museum of Fine Arts</a:t>
            </a:r>
            <a:endParaRPr lang="en-CA" sz="1200" dirty="0"/>
          </a:p>
        </p:txBody>
      </p:sp>
      <p:sp>
        <p:nvSpPr>
          <p:cNvPr id="8" name="TextBox 7"/>
          <p:cNvSpPr txBox="1"/>
          <p:nvPr/>
        </p:nvSpPr>
        <p:spPr>
          <a:xfrm>
            <a:off x="8820472" y="6381328"/>
            <a:ext cx="323528" cy="369332"/>
          </a:xfrm>
          <a:prstGeom prst="rect">
            <a:avLst/>
          </a:prstGeom>
          <a:noFill/>
        </p:spPr>
        <p:txBody>
          <a:bodyPr wrap="square" rtlCol="0">
            <a:spAutoFit/>
          </a:bodyPr>
          <a:lstStyle/>
          <a:p>
            <a:r>
              <a:rPr lang="en-CA" dirty="0" smtClean="0"/>
              <a:t>7</a:t>
            </a:r>
            <a:endParaRPr lang="en-CA" dirty="0"/>
          </a:p>
        </p:txBody>
      </p:sp>
    </p:spTree>
    <p:extLst>
      <p:ext uri="{BB962C8B-B14F-4D97-AF65-F5344CB8AC3E}">
        <p14:creationId xmlns:p14="http://schemas.microsoft.com/office/powerpoint/2010/main" xmlns="" val="26350976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cstate="print"/>
          <a:srcRect/>
          <a:stretch>
            <a:fillRect/>
          </a:stretch>
        </p:blipFill>
        <p:spPr bwMode="auto">
          <a:xfrm>
            <a:off x="35496" y="54006"/>
            <a:ext cx="9108504" cy="6831378"/>
          </a:xfrm>
          <a:prstGeom prst="rect">
            <a:avLst/>
          </a:prstGeom>
          <a:noFill/>
          <a:ln w="9525">
            <a:noFill/>
            <a:miter lim="800000"/>
            <a:headEnd/>
            <a:tailEnd/>
          </a:ln>
          <a:effectLst/>
        </p:spPr>
      </p:pic>
      <p:sp>
        <p:nvSpPr>
          <p:cNvPr id="5" name="Title 4"/>
          <p:cNvSpPr>
            <a:spLocks noGrp="1"/>
          </p:cNvSpPr>
          <p:nvPr>
            <p:ph type="title"/>
          </p:nvPr>
        </p:nvSpPr>
        <p:spPr>
          <a:xfrm>
            <a:off x="-396552" y="1138734"/>
            <a:ext cx="9937104" cy="562074"/>
          </a:xfrm>
          <a:noFill/>
        </p:spPr>
        <p:txBody>
          <a:bodyPr>
            <a:normAutofit fontScale="90000"/>
          </a:bodyPr>
          <a:lstStyle/>
          <a:p>
            <a:r>
              <a:rPr lang="en-US" altLang="ko-KR" sz="3100" b="1" dirty="0" smtClean="0">
                <a:solidFill>
                  <a:srgbClr val="FFFFFF"/>
                </a:solidFill>
                <a:latin typeface="Calibri" pitchFamily="34" charset="0"/>
              </a:rPr>
              <a:t>Jesus Christ believed in eternal life and eternal fire.</a:t>
            </a:r>
            <a:br>
              <a:rPr lang="en-US" altLang="ko-KR" sz="3100" b="1" dirty="0" smtClean="0">
                <a:solidFill>
                  <a:srgbClr val="FFFFFF"/>
                </a:solidFill>
                <a:latin typeface="Calibri" pitchFamily="34" charset="0"/>
              </a:rPr>
            </a:br>
            <a:r>
              <a:rPr lang="en-CA" sz="3100" b="1" dirty="0" smtClean="0">
                <a:solidFill>
                  <a:srgbClr val="FFFFFF"/>
                </a:solidFill>
                <a:latin typeface="Calibri" pitchFamily="34" charset="0"/>
                <a:cs typeface="Calibri" pitchFamily="34" charset="0"/>
              </a:rPr>
              <a:t>“I give them eternal life, and they will never perish”</a:t>
            </a:r>
            <a:r>
              <a:rPr lang="en-CA" sz="3100" b="1" baseline="30000" dirty="0" smtClean="0">
                <a:solidFill>
                  <a:srgbClr val="FFFFFF"/>
                </a:solidFill>
                <a:latin typeface="Calibri" pitchFamily="34" charset="0"/>
                <a:cs typeface="Calibri" pitchFamily="34" charset="0"/>
              </a:rPr>
              <a:t> </a:t>
            </a:r>
            <a:r>
              <a:rPr lang="en-CA" sz="3100" b="1" dirty="0" smtClean="0">
                <a:solidFill>
                  <a:srgbClr val="FFFFFF"/>
                </a:solidFill>
                <a:latin typeface="Calibri" pitchFamily="34" charset="0"/>
                <a:cs typeface="Calibri" pitchFamily="34" charset="0"/>
              </a:rPr>
              <a:t> </a:t>
            </a:r>
            <a:br>
              <a:rPr lang="en-CA" sz="3100" b="1" dirty="0" smtClean="0">
                <a:solidFill>
                  <a:srgbClr val="FFFFFF"/>
                </a:solidFill>
                <a:latin typeface="Calibri" pitchFamily="34" charset="0"/>
                <a:cs typeface="Calibri" pitchFamily="34" charset="0"/>
              </a:rPr>
            </a:br>
            <a:r>
              <a:rPr lang="en-CA" sz="3100" b="1" dirty="0" smtClean="0">
                <a:solidFill>
                  <a:srgbClr val="FFFFFF"/>
                </a:solidFill>
                <a:latin typeface="Calibri" pitchFamily="34" charset="0"/>
                <a:cs typeface="Calibri" pitchFamily="34" charset="0"/>
              </a:rPr>
              <a:t>John 10:28</a:t>
            </a:r>
            <a:br>
              <a:rPr lang="en-CA" sz="3100" b="1" dirty="0" smtClean="0">
                <a:solidFill>
                  <a:srgbClr val="FFFFFF"/>
                </a:solidFill>
                <a:latin typeface="Calibri" pitchFamily="34" charset="0"/>
                <a:cs typeface="Calibri" pitchFamily="34" charset="0"/>
              </a:rPr>
            </a:br>
            <a:r>
              <a:rPr lang="en-US" altLang="ko-KR" sz="3200" b="1" dirty="0" smtClean="0">
                <a:solidFill>
                  <a:srgbClr val="FFFFFF"/>
                </a:solidFill>
                <a:latin typeface="Calibri" pitchFamily="34" charset="0"/>
              </a:rPr>
              <a:t/>
            </a:r>
            <a:br>
              <a:rPr lang="en-US" altLang="ko-KR" sz="3200" b="1" dirty="0" smtClean="0">
                <a:solidFill>
                  <a:srgbClr val="FFFFFF"/>
                </a:solidFill>
                <a:latin typeface="Calibri" pitchFamily="34" charset="0"/>
              </a:rPr>
            </a:br>
            <a:endParaRPr lang="ko-KR" altLang="en-US" sz="3200" b="1" dirty="0">
              <a:solidFill>
                <a:srgbClr val="FFFFFF"/>
              </a:solidFill>
              <a:latin typeface="Calibri" pitchFamily="34" charset="0"/>
            </a:endParaRPr>
          </a:p>
        </p:txBody>
      </p:sp>
      <p:sp>
        <p:nvSpPr>
          <p:cNvPr id="6" name="Title 4"/>
          <p:cNvSpPr txBox="1">
            <a:spLocks/>
          </p:cNvSpPr>
          <p:nvPr/>
        </p:nvSpPr>
        <p:spPr bwMode="auto">
          <a:xfrm>
            <a:off x="35496" y="4869160"/>
            <a:ext cx="9108504" cy="1296144"/>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algn="ctr" eaLnBrk="0" hangingPunct="0">
              <a:defRPr/>
            </a:pPr>
            <a:r>
              <a:rPr lang="en-US" altLang="ko-KR" sz="2800" b="1" kern="0" dirty="0" smtClean="0">
                <a:latin typeface="Calibri" pitchFamily="34" charset="0"/>
                <a:ea typeface="+mj-ea"/>
                <a:cs typeface="+mj-cs"/>
              </a:rPr>
              <a:t>“</a:t>
            </a:r>
            <a:r>
              <a:rPr kumimoji="0" lang="en-US" altLang="ko-KR" sz="2800" b="1" i="0" u="none" strike="noStrike" kern="0" cap="none" spc="0" normalizeH="0" baseline="0" noProof="0" dirty="0" smtClean="0">
                <a:ln>
                  <a:noFill/>
                </a:ln>
                <a:effectLst/>
                <a:uLnTx/>
                <a:uFillTx/>
                <a:latin typeface="Calibri" pitchFamily="34" charset="0"/>
                <a:ea typeface="+mj-ea"/>
                <a:cs typeface="+mj-cs"/>
              </a:rPr>
              <a:t>thrown into the eternal fire” Mat 18:8</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ko-KR" sz="2800" b="1" kern="0" dirty="0" smtClean="0">
                <a:latin typeface="Calibri" pitchFamily="34" charset="0"/>
                <a:ea typeface="+mj-ea"/>
                <a:cs typeface="+mj-cs"/>
              </a:rPr>
              <a:t>“Depart from me . . . into the eternal fire” Mat 25:41</a:t>
            </a:r>
            <a:endParaRPr kumimoji="0" lang="ko-KR" altLang="en-US" sz="3200" b="1" i="0" u="none" strike="noStrike" kern="0" cap="none" spc="0" normalizeH="0" baseline="0" noProof="0" dirty="0">
              <a:ln>
                <a:noFill/>
              </a:ln>
              <a:effectLst/>
              <a:uLnTx/>
              <a:uFillTx/>
              <a:latin typeface="Calibri" pitchFamily="34" charset="0"/>
              <a:ea typeface="+mj-ea"/>
              <a:cs typeface="+mj-cs"/>
            </a:endParaRPr>
          </a:p>
        </p:txBody>
      </p:sp>
      <p:sp>
        <p:nvSpPr>
          <p:cNvPr id="7" name="TextBox 6"/>
          <p:cNvSpPr txBox="1"/>
          <p:nvPr/>
        </p:nvSpPr>
        <p:spPr>
          <a:xfrm>
            <a:off x="2915816" y="6525344"/>
            <a:ext cx="3384376" cy="246221"/>
          </a:xfrm>
          <a:prstGeom prst="rect">
            <a:avLst/>
          </a:prstGeom>
          <a:noFill/>
        </p:spPr>
        <p:txBody>
          <a:bodyPr wrap="square" rtlCol="0">
            <a:spAutoFit/>
          </a:bodyPr>
          <a:lstStyle/>
          <a:p>
            <a:pPr algn="ctr"/>
            <a:r>
              <a:rPr lang="en-CA" sz="1000" dirty="0" smtClean="0">
                <a:solidFill>
                  <a:schemeClr val="bg1">
                    <a:lumMod val="75000"/>
                  </a:schemeClr>
                </a:solidFill>
              </a:rPr>
              <a:t>Microsoft clip art © 2013  Microsoft Corporation. </a:t>
            </a:r>
            <a:endParaRPr lang="en-CA" sz="1000" dirty="0">
              <a:solidFill>
                <a:schemeClr val="bg1">
                  <a:lumMod val="75000"/>
                </a:schemeClr>
              </a:solidFill>
            </a:endParaRPr>
          </a:p>
        </p:txBody>
      </p:sp>
      <p:sp>
        <p:nvSpPr>
          <p:cNvPr id="8" name="TextBox 7"/>
          <p:cNvSpPr txBox="1"/>
          <p:nvPr/>
        </p:nvSpPr>
        <p:spPr>
          <a:xfrm>
            <a:off x="8712968" y="6381328"/>
            <a:ext cx="323528" cy="369332"/>
          </a:xfrm>
          <a:prstGeom prst="rect">
            <a:avLst/>
          </a:prstGeom>
          <a:noFill/>
        </p:spPr>
        <p:txBody>
          <a:bodyPr wrap="square" rtlCol="0">
            <a:spAutoFit/>
          </a:bodyPr>
          <a:lstStyle/>
          <a:p>
            <a:r>
              <a:rPr lang="en-CA" dirty="0" smtClean="0"/>
              <a:t>7</a:t>
            </a:r>
            <a:endParaRPr lang="en-CA"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2" name="Rectangle 21"/>
          <p:cNvSpPr/>
          <p:nvPr/>
        </p:nvSpPr>
        <p:spPr>
          <a:xfrm>
            <a:off x="7020272" y="2564904"/>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3" name="Rectangle 22"/>
          <p:cNvSpPr/>
          <p:nvPr/>
        </p:nvSpPr>
        <p:spPr>
          <a:xfrm>
            <a:off x="6876256" y="2742064"/>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36" name="WordArt 2"/>
          <p:cNvSpPr>
            <a:spLocks noChangeArrowheads="1" noChangeShapeType="1" noTextEdit="1"/>
          </p:cNvSpPr>
          <p:nvPr/>
        </p:nvSpPr>
        <p:spPr bwMode="auto">
          <a:xfrm>
            <a:off x="6156176" y="1556792"/>
            <a:ext cx="1872208"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39" name="Picture 2"/>
          <p:cNvPicPr>
            <a:picLocks noChangeAspect="1" noChangeArrowheads="1"/>
          </p:cNvPicPr>
          <p:nvPr/>
        </p:nvPicPr>
        <p:blipFill>
          <a:blip r:embed="rId2" cstate="print"/>
          <a:srcRect/>
          <a:stretch>
            <a:fillRect/>
          </a:stretch>
        </p:blipFill>
        <p:spPr bwMode="auto">
          <a:xfrm>
            <a:off x="251520" y="1628800"/>
            <a:ext cx="4464496" cy="3348372"/>
          </a:xfrm>
          <a:prstGeom prst="rect">
            <a:avLst/>
          </a:prstGeom>
          <a:noFill/>
          <a:ln w="9525">
            <a:noFill/>
            <a:miter lim="800000"/>
            <a:headEnd/>
            <a:tailEnd/>
          </a:ln>
          <a:effectLst/>
        </p:spPr>
      </p:pic>
      <p:pic>
        <p:nvPicPr>
          <p:cNvPr id="44" name="Picture 43" descr="4you.png"/>
          <p:cNvPicPr>
            <a:picLocks noChangeAspect="1"/>
          </p:cNvPicPr>
          <p:nvPr/>
        </p:nvPicPr>
        <p:blipFill>
          <a:blip r:embed="rId3" cstate="print"/>
          <a:srcRect l="17780" t="14858" r="54067" b="44000"/>
          <a:stretch>
            <a:fillRect/>
          </a:stretch>
        </p:blipFill>
        <p:spPr>
          <a:xfrm>
            <a:off x="1475656" y="2060848"/>
            <a:ext cx="1944216" cy="2592288"/>
          </a:xfrm>
          <a:prstGeom prst="rect">
            <a:avLst/>
          </a:prstGeom>
        </p:spPr>
      </p:pic>
      <p:sp>
        <p:nvSpPr>
          <p:cNvPr id="45" name="TextBox 8"/>
          <p:cNvSpPr txBox="1">
            <a:spLocks noChangeArrowheads="1"/>
          </p:cNvSpPr>
          <p:nvPr/>
        </p:nvSpPr>
        <p:spPr bwMode="auto">
          <a:xfrm>
            <a:off x="1547663" y="4150241"/>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6" name="Title 13"/>
          <p:cNvSpPr txBox="1">
            <a:spLocks/>
          </p:cNvSpPr>
          <p:nvPr/>
        </p:nvSpPr>
        <p:spPr>
          <a:xfrm>
            <a:off x="0" y="341784"/>
            <a:ext cx="5436096"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God sent his Son to die for our sin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and bear the wrath of God</a:t>
            </a: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47" name="Title 13"/>
          <p:cNvSpPr txBox="1">
            <a:spLocks/>
          </p:cNvSpPr>
          <p:nvPr/>
        </p:nvSpPr>
        <p:spPr bwMode="auto">
          <a:xfrm>
            <a:off x="4752528" y="5085184"/>
            <a:ext cx="44279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chemeClr val="bg1"/>
                </a:solidFill>
                <a:latin typeface="Calibri" pitchFamily="34" charset="0"/>
                <a:ea typeface="+mj-ea"/>
                <a:cs typeface="Calibri" pitchFamily="34" charset="0"/>
              </a:rPr>
              <a:t>and give us eternal life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chemeClr val="bg1"/>
                </a:solidFill>
                <a:latin typeface="Calibri" pitchFamily="34" charset="0"/>
                <a:ea typeface="+mj-ea"/>
                <a:cs typeface="Calibri" pitchFamily="34" charset="0"/>
              </a:rPr>
              <a:t>enjoying the Lord.</a:t>
            </a:r>
            <a:endParaRPr kumimoji="0" lang="en-CA" sz="2800" b="1" i="0"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48" name="TextBox 47"/>
          <p:cNvSpPr txBox="1"/>
          <p:nvPr/>
        </p:nvSpPr>
        <p:spPr>
          <a:xfrm>
            <a:off x="5976664" y="3717032"/>
            <a:ext cx="2267744" cy="461665"/>
          </a:xfrm>
          <a:prstGeom prst="rect">
            <a:avLst/>
          </a:prstGeom>
          <a:noFill/>
        </p:spPr>
        <p:txBody>
          <a:bodyPr wrap="square" rtlCol="0">
            <a:spAutoFit/>
          </a:bodyPr>
          <a:lstStyle/>
          <a:p>
            <a:r>
              <a:rPr lang="en-CA" sz="2400" b="1" dirty="0" smtClean="0">
                <a:solidFill>
                  <a:schemeClr val="bg1"/>
                </a:solidFill>
                <a:latin typeface="Arial Narrow" pitchFamily="34" charset="0"/>
              </a:rPr>
              <a:t>now and forever</a:t>
            </a:r>
            <a:endParaRPr lang="en-CA" sz="2400" b="1" dirty="0">
              <a:solidFill>
                <a:schemeClr val="bg1"/>
              </a:solidFill>
              <a:latin typeface="Arial Narrow" pitchFamily="34" charset="0"/>
            </a:endParaRPr>
          </a:p>
        </p:txBody>
      </p:sp>
      <p:sp>
        <p:nvSpPr>
          <p:cNvPr id="16" name="Title 13"/>
          <p:cNvSpPr txBox="1">
            <a:spLocks/>
          </p:cNvSpPr>
          <p:nvPr/>
        </p:nvSpPr>
        <p:spPr bwMode="auto">
          <a:xfrm>
            <a:off x="395536" y="5309592"/>
            <a:ext cx="44279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chemeClr val="bg1"/>
                </a:solidFill>
                <a:latin typeface="Calibri" pitchFamily="34" charset="0"/>
                <a:ea typeface="+mj-ea"/>
                <a:cs typeface="Calibri" pitchFamily="34" charset="0"/>
              </a:rPr>
              <a:t>i</a:t>
            </a:r>
            <a:r>
              <a:rPr kumimoji="0" lang="en-CA" sz="2800" b="1" i="0" strike="noStrike" kern="0" cap="none" spc="0" normalizeH="0" baseline="0" noProof="0" dirty="0" smtClean="0">
                <a:ln>
                  <a:noFill/>
                </a:ln>
                <a:solidFill>
                  <a:schemeClr val="bg1"/>
                </a:solidFill>
                <a:effectLst/>
                <a:uLnTx/>
                <a:uFillTx/>
                <a:latin typeface="Calibri" pitchFamily="34" charset="0"/>
                <a:ea typeface="+mj-ea"/>
                <a:cs typeface="Calibri" pitchFamily="34" charset="0"/>
              </a:rPr>
              <a:t>n order to save us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strike="noStrike" kern="0" cap="none" spc="0" normalizeH="0" baseline="0" noProof="0" dirty="0" smtClean="0">
                <a:ln>
                  <a:noFill/>
                </a:ln>
                <a:solidFill>
                  <a:schemeClr val="bg1"/>
                </a:solidFill>
                <a:effectLst/>
                <a:uLnTx/>
                <a:uFillTx/>
                <a:latin typeface="Calibri" pitchFamily="34" charset="0"/>
                <a:ea typeface="+mj-ea"/>
                <a:cs typeface="Calibri" pitchFamily="34" charset="0"/>
              </a:rPr>
              <a:t>from sin and </a:t>
            </a:r>
            <a:r>
              <a:rPr lang="en-CA" sz="2800" b="1" kern="0" dirty="0" smtClean="0">
                <a:solidFill>
                  <a:schemeClr val="bg1"/>
                </a:solidFill>
                <a:latin typeface="Calibri" pitchFamily="34" charset="0"/>
                <a:ea typeface="+mj-ea"/>
                <a:cs typeface="Calibri" pitchFamily="34" charset="0"/>
              </a:rPr>
              <a:t>wrath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17" name="TextBox 16"/>
          <p:cNvSpPr txBox="1"/>
          <p:nvPr/>
        </p:nvSpPr>
        <p:spPr>
          <a:xfrm>
            <a:off x="8640960" y="6381328"/>
            <a:ext cx="323528" cy="369332"/>
          </a:xfrm>
          <a:prstGeom prst="rect">
            <a:avLst/>
          </a:prstGeom>
          <a:noFill/>
        </p:spPr>
        <p:txBody>
          <a:bodyPr wrap="square" rtlCol="0">
            <a:spAutoFit/>
          </a:bodyPr>
          <a:lstStyle/>
          <a:p>
            <a:r>
              <a:rPr lang="en-CA" dirty="0" smtClean="0"/>
              <a:t>7</a:t>
            </a:r>
            <a:endParaRPr lang="en-CA" dirty="0"/>
          </a:p>
        </p:txBody>
      </p:sp>
      <p:pic>
        <p:nvPicPr>
          <p:cNvPr id="18" name="Picture 17" descr="egyptian.gif"/>
          <p:cNvPicPr>
            <a:picLocks noChangeAspect="1"/>
          </p:cNvPicPr>
          <p:nvPr/>
        </p:nvPicPr>
        <p:blipFill>
          <a:blip r:embed="rId4" cstate="print"/>
          <a:stretch>
            <a:fillRect/>
          </a:stretch>
        </p:blipFill>
        <p:spPr>
          <a:xfrm rot="14400000" flipH="1">
            <a:off x="5589214" y="2534579"/>
            <a:ext cx="1920240" cy="1143000"/>
          </a:xfrm>
          <a:prstGeom prst="rect">
            <a:avLst/>
          </a:prstGeom>
        </p:spPr>
      </p:pic>
      <p:pic>
        <p:nvPicPr>
          <p:cNvPr id="19" name="Picture 18" descr="egyptian.gif"/>
          <p:cNvPicPr>
            <a:picLocks noChangeAspect="1"/>
          </p:cNvPicPr>
          <p:nvPr/>
        </p:nvPicPr>
        <p:blipFill>
          <a:blip r:embed="rId4" cstate="print"/>
          <a:stretch>
            <a:fillRect/>
          </a:stretch>
        </p:blipFill>
        <p:spPr>
          <a:xfrm rot="7200000">
            <a:off x="6675104" y="2532352"/>
            <a:ext cx="1920240" cy="1142996"/>
          </a:xfrm>
          <a:prstGeom prst="rect">
            <a:avLst/>
          </a:prstGeom>
        </p:spPr>
      </p:pic>
      <p:pic>
        <p:nvPicPr>
          <p:cNvPr id="20" name="Picture 19" descr="egyptian.gif"/>
          <p:cNvPicPr>
            <a:picLocks noChangeAspect="1"/>
          </p:cNvPicPr>
          <p:nvPr/>
        </p:nvPicPr>
        <p:blipFill>
          <a:blip r:embed="rId4" cstate="print"/>
          <a:stretch>
            <a:fillRect/>
          </a:stretch>
        </p:blipFill>
        <p:spPr>
          <a:xfrm>
            <a:off x="6108144" y="1709941"/>
            <a:ext cx="1920240" cy="1142995"/>
          </a:xfrm>
          <a:prstGeom prst="rect">
            <a:avLst/>
          </a:prstGeom>
        </p:spPr>
      </p:pic>
      <p:pic>
        <p:nvPicPr>
          <p:cNvPr id="21" name="Picture 20" descr="www.fg-a.com valentine 2-jumping-heart.gif"/>
          <p:cNvPicPr>
            <a:picLocks noChangeAspect="1"/>
          </p:cNvPicPr>
          <p:nvPr/>
        </p:nvPicPr>
        <p:blipFill>
          <a:blip r:embed="rId5" cstate="print"/>
          <a:stretch>
            <a:fillRect/>
          </a:stretch>
        </p:blipFill>
        <p:spPr>
          <a:xfrm>
            <a:off x="6525344" y="2095500"/>
            <a:ext cx="1143000" cy="1333500"/>
          </a:xfrm>
          <a:prstGeom prst="rect">
            <a:avLst/>
          </a:prstGeom>
        </p:spPr>
      </p:pic>
      <p:sp>
        <p:nvSpPr>
          <p:cNvPr id="24" name="TextBox 23"/>
          <p:cNvSpPr txBox="1"/>
          <p:nvPr/>
        </p:nvSpPr>
        <p:spPr>
          <a:xfrm>
            <a:off x="6084168" y="4181018"/>
            <a:ext cx="2088232" cy="400110"/>
          </a:xfrm>
          <a:prstGeom prst="rect">
            <a:avLst/>
          </a:prstGeom>
          <a:noFill/>
        </p:spPr>
        <p:txBody>
          <a:bodyPr wrap="square" rtlCol="0">
            <a:spAutoFit/>
          </a:bodyPr>
          <a:lstStyle/>
          <a:p>
            <a:pPr algn="ctr"/>
            <a:r>
              <a:rPr lang="en-CA" sz="1000" dirty="0" smtClean="0">
                <a:solidFill>
                  <a:schemeClr val="tx1">
                    <a:lumMod val="95000"/>
                  </a:schemeClr>
                </a:solidFill>
              </a:rPr>
              <a:t>smiley © sherv.net</a:t>
            </a:r>
          </a:p>
          <a:p>
            <a:r>
              <a:rPr lang="en-CA" sz="1000" dirty="0" smtClean="0">
                <a:solidFill>
                  <a:schemeClr val="tx1">
                    <a:lumMod val="95000"/>
                  </a:schemeClr>
                </a:solidFill>
              </a:rPr>
              <a:t>Jumping heart © www.fg-a.com</a:t>
            </a:r>
            <a:endParaRPr lang="en-CA"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srcRect/>
          <a:stretch>
            <a:fillRect/>
          </a:stretch>
        </p:blipFill>
        <p:spPr bwMode="auto">
          <a:xfrm>
            <a:off x="35496" y="54006"/>
            <a:ext cx="9108504" cy="6831378"/>
          </a:xfrm>
          <a:prstGeom prst="rect">
            <a:avLst/>
          </a:prstGeom>
          <a:noFill/>
          <a:ln w="9525">
            <a:noFill/>
            <a:miter lim="800000"/>
            <a:headEnd/>
            <a:tailEnd/>
          </a:ln>
          <a:effectLst/>
        </p:spPr>
      </p:pic>
      <p:sp>
        <p:nvSpPr>
          <p:cNvPr id="7" name="TextBox 6"/>
          <p:cNvSpPr txBox="1"/>
          <p:nvPr/>
        </p:nvSpPr>
        <p:spPr>
          <a:xfrm>
            <a:off x="2915816" y="6525344"/>
            <a:ext cx="3384376" cy="246221"/>
          </a:xfrm>
          <a:prstGeom prst="rect">
            <a:avLst/>
          </a:prstGeom>
          <a:noFill/>
        </p:spPr>
        <p:txBody>
          <a:bodyPr wrap="square" rtlCol="0">
            <a:spAutoFit/>
          </a:bodyPr>
          <a:lstStyle/>
          <a:p>
            <a:pPr algn="ctr"/>
            <a:r>
              <a:rPr lang="en-CA" sz="1000" dirty="0" smtClean="0">
                <a:solidFill>
                  <a:schemeClr val="bg1">
                    <a:lumMod val="50000"/>
                  </a:schemeClr>
                </a:solidFill>
              </a:rPr>
              <a:t>Microsoft clip art © 2013  Microsoft Corporation. </a:t>
            </a:r>
            <a:endParaRPr lang="en-CA" sz="1000" dirty="0">
              <a:solidFill>
                <a:schemeClr val="bg1">
                  <a:lumMod val="50000"/>
                </a:schemeClr>
              </a:solidFill>
            </a:endParaRPr>
          </a:p>
        </p:txBody>
      </p:sp>
      <p:sp>
        <p:nvSpPr>
          <p:cNvPr id="14" name="Title 13"/>
          <p:cNvSpPr>
            <a:spLocks noGrp="1"/>
          </p:cNvSpPr>
          <p:nvPr>
            <p:ph type="title"/>
          </p:nvPr>
        </p:nvSpPr>
        <p:spPr>
          <a:xfrm>
            <a:off x="0" y="1124744"/>
            <a:ext cx="9144000" cy="4608512"/>
          </a:xfrm>
          <a:solidFill>
            <a:schemeClr val="bg1"/>
          </a:solidFill>
        </p:spPr>
        <p:txBody>
          <a:bodyPr/>
          <a:lstStyle/>
          <a:p>
            <a:r>
              <a:rPr lang="en-US" sz="2800" b="1" dirty="0" smtClean="0">
                <a:solidFill>
                  <a:schemeClr val="tx1"/>
                </a:solidFill>
                <a:latin typeface="Calibri" pitchFamily="34" charset="0"/>
                <a:cs typeface="Calibri" pitchFamily="34" charset="0"/>
              </a:rPr>
              <a:t>“For those who shut out the infinitely good and desirable </a:t>
            </a:r>
            <a:r>
              <a:rPr lang="en-US" sz="2800" b="1" spc="-20" dirty="0" smtClean="0">
                <a:solidFill>
                  <a:schemeClr val="tx1"/>
                </a:solidFill>
                <a:latin typeface="Calibri" pitchFamily="34" charset="0"/>
                <a:cs typeface="Calibri" pitchFamily="34" charset="0"/>
              </a:rPr>
              <a:t>Lord to seek joy in other things as better and more satisfying, </a:t>
            </a:r>
            <a:r>
              <a:rPr lang="en-US" sz="2800" b="1" dirty="0" smtClean="0">
                <a:solidFill>
                  <a:schemeClr val="tx1"/>
                </a:solidFill>
                <a:latin typeface="Calibri" pitchFamily="34" charset="0"/>
                <a:cs typeface="Calibri" pitchFamily="34" charset="0"/>
              </a:rPr>
              <a:t/>
            </a:r>
            <a:br>
              <a:rPr lang="en-US" sz="2800" b="1"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God justly gives people what they choose – </a:t>
            </a:r>
            <a:br>
              <a:rPr lang="en-US" sz="2800" b="1"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a place without God and his goodness.”  </a:t>
            </a:r>
            <a:br>
              <a:rPr lang="en-US" sz="2800" b="1" dirty="0" smtClean="0">
                <a:solidFill>
                  <a:schemeClr val="tx1"/>
                </a:solidFill>
                <a:latin typeface="Calibri" pitchFamily="34" charset="0"/>
                <a:cs typeface="Calibri" pitchFamily="34" charset="0"/>
              </a:rPr>
            </a:br>
            <a:r>
              <a:rPr lang="en-US" sz="1800" b="1" dirty="0" smtClean="0">
                <a:solidFill>
                  <a:schemeClr val="tx1"/>
                </a:solidFill>
                <a:latin typeface="Calibri" pitchFamily="34" charset="0"/>
                <a:cs typeface="Calibri" pitchFamily="34" charset="0"/>
              </a:rPr>
              <a:t/>
            </a:r>
            <a:br>
              <a:rPr lang="en-US" sz="1800" b="1"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“In this place, instead of finding joy without God, </a:t>
            </a:r>
            <a:br>
              <a:rPr lang="en-US" sz="2800" b="1"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they will justly find the most intense and lasting sorrow, regret, pain, anguish and suffering without God.” </a:t>
            </a:r>
            <a:br>
              <a:rPr lang="en-US" sz="2800" b="1"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
            </a:r>
            <a:br>
              <a:rPr lang="en-US" sz="2800" b="1" dirty="0" smtClean="0">
                <a:solidFill>
                  <a:schemeClr val="tx1"/>
                </a:solidFill>
                <a:latin typeface="Calibri" pitchFamily="34" charset="0"/>
                <a:cs typeface="Calibri" pitchFamily="34" charset="0"/>
              </a:rPr>
            </a:br>
            <a:r>
              <a:rPr lang="en-US" sz="1800" dirty="0" smtClean="0">
                <a:solidFill>
                  <a:schemeClr val="tx1"/>
                </a:solidFill>
                <a:latin typeface="Calibri" pitchFamily="34" charset="0"/>
                <a:cs typeface="Calibri" pitchFamily="34" charset="0"/>
              </a:rPr>
              <a:t>from John’s free </a:t>
            </a:r>
            <a:r>
              <a:rPr lang="en-US" sz="1800" i="1" dirty="0" smtClean="0">
                <a:solidFill>
                  <a:schemeClr val="tx1"/>
                </a:solidFill>
                <a:latin typeface="Calibri" pitchFamily="34" charset="0"/>
                <a:cs typeface="Calibri" pitchFamily="34" charset="0"/>
              </a:rPr>
              <a:t>e</a:t>
            </a:r>
            <a:r>
              <a:rPr lang="en-US" sz="1800" dirty="0" smtClean="0">
                <a:solidFill>
                  <a:schemeClr val="tx1"/>
                </a:solidFill>
                <a:latin typeface="Calibri" pitchFamily="34" charset="0"/>
                <a:cs typeface="Calibri" pitchFamily="34" charset="0"/>
              </a:rPr>
              <a:t>Book, “Know Your God” page 49, available at www.GraceGodChrist.com</a:t>
            </a:r>
            <a:endParaRPr lang="en-CA" sz="2800" dirty="0">
              <a:solidFill>
                <a:schemeClr val="tx1"/>
              </a:solidFill>
              <a:latin typeface="Calibri" pitchFamily="34" charset="0"/>
              <a:cs typeface="Calibri" pitchFamily="34" charset="0"/>
            </a:endParaRPr>
          </a:p>
        </p:txBody>
      </p:sp>
      <p:sp>
        <p:nvSpPr>
          <p:cNvPr id="5" name="TextBox 4"/>
          <p:cNvSpPr txBox="1"/>
          <p:nvPr/>
        </p:nvSpPr>
        <p:spPr>
          <a:xfrm>
            <a:off x="8712968" y="6381328"/>
            <a:ext cx="323528" cy="369332"/>
          </a:xfrm>
          <a:prstGeom prst="rect">
            <a:avLst/>
          </a:prstGeom>
          <a:noFill/>
        </p:spPr>
        <p:txBody>
          <a:bodyPr wrap="square" rtlCol="0">
            <a:spAutoFit/>
          </a:bodyPr>
          <a:lstStyle/>
          <a:p>
            <a:r>
              <a:rPr lang="en-CA" dirty="0" smtClean="0"/>
              <a:t>7</a:t>
            </a:r>
            <a:endParaRPr lang="en-CA"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8914" name="Picture 2"/>
          <p:cNvPicPr>
            <a:picLocks noChangeAspect="1" noChangeArrowheads="1"/>
          </p:cNvPicPr>
          <p:nvPr/>
        </p:nvPicPr>
        <p:blipFill>
          <a:blip r:embed="rId3" cstate="print"/>
          <a:srcRect/>
          <a:stretch>
            <a:fillRect/>
          </a:stretch>
        </p:blipFill>
        <p:spPr bwMode="auto">
          <a:xfrm>
            <a:off x="35496" y="54006"/>
            <a:ext cx="9108504" cy="6831378"/>
          </a:xfrm>
          <a:prstGeom prst="rect">
            <a:avLst/>
          </a:prstGeom>
          <a:noFill/>
          <a:ln w="9525">
            <a:noFill/>
            <a:miter lim="800000"/>
            <a:headEnd/>
            <a:tailEnd/>
          </a:ln>
          <a:effectLst/>
        </p:spPr>
      </p:pic>
      <p:sp>
        <p:nvSpPr>
          <p:cNvPr id="7" name="TextBox 6"/>
          <p:cNvSpPr txBox="1"/>
          <p:nvPr/>
        </p:nvSpPr>
        <p:spPr>
          <a:xfrm>
            <a:off x="2915816" y="6525344"/>
            <a:ext cx="3384376" cy="246221"/>
          </a:xfrm>
          <a:prstGeom prst="rect">
            <a:avLst/>
          </a:prstGeom>
          <a:noFill/>
        </p:spPr>
        <p:txBody>
          <a:bodyPr wrap="square" rtlCol="0">
            <a:spAutoFit/>
          </a:bodyPr>
          <a:lstStyle/>
          <a:p>
            <a:pPr algn="ctr"/>
            <a:r>
              <a:rPr lang="en-CA" sz="1000" dirty="0" smtClean="0">
                <a:solidFill>
                  <a:schemeClr val="bg1">
                    <a:lumMod val="50000"/>
                  </a:schemeClr>
                </a:solidFill>
              </a:rPr>
              <a:t>Microsoft clip art © 2013  Microsoft Corporation. </a:t>
            </a:r>
            <a:endParaRPr lang="en-CA" sz="1000" dirty="0">
              <a:solidFill>
                <a:schemeClr val="bg1">
                  <a:lumMod val="50000"/>
                </a:schemeClr>
              </a:solidFill>
            </a:endParaRPr>
          </a:p>
        </p:txBody>
      </p:sp>
      <p:sp>
        <p:nvSpPr>
          <p:cNvPr id="5" name="Rectangle 4"/>
          <p:cNvSpPr/>
          <p:nvPr/>
        </p:nvSpPr>
        <p:spPr>
          <a:xfrm>
            <a:off x="107504" y="3789040"/>
            <a:ext cx="8928992" cy="2677656"/>
          </a:xfrm>
          <a:prstGeom prst="rect">
            <a:avLst/>
          </a:prstGeom>
        </p:spPr>
        <p:txBody>
          <a:bodyPr wrap="square">
            <a:spAutoFit/>
          </a:bodyPr>
          <a:lstStyle/>
          <a:p>
            <a:r>
              <a:rPr lang="en-CA" sz="2800" b="1" dirty="0" smtClean="0">
                <a:solidFill>
                  <a:schemeClr val="bg1"/>
                </a:solidFill>
                <a:latin typeface="Calibri" pitchFamily="34" charset="0"/>
                <a:cs typeface="Calibri" pitchFamily="34" charset="0"/>
              </a:rPr>
              <a:t>“The Son of Man will send his angels, and they will gather out of his kingdom all causes of sin and all law-breakers, and throw them into the fiery furnace. In that place there will be weeping and gnashing of teeth.  Then the righteous will shine like the sun in the kingdom of their Father.  He who has ears, let him hear.”  (</a:t>
            </a:r>
            <a:r>
              <a:rPr lang="en-CA" sz="2800" b="1" i="1" dirty="0" smtClean="0">
                <a:solidFill>
                  <a:schemeClr val="bg1"/>
                </a:solidFill>
                <a:latin typeface="Calibri" pitchFamily="34" charset="0"/>
                <a:cs typeface="Calibri" pitchFamily="34" charset="0"/>
              </a:rPr>
              <a:t>Jesus</a:t>
            </a:r>
            <a:r>
              <a:rPr lang="en-CA" sz="2800" b="1" dirty="0" smtClean="0">
                <a:solidFill>
                  <a:schemeClr val="bg1"/>
                </a:solidFill>
                <a:latin typeface="Calibri" pitchFamily="34" charset="0"/>
                <a:cs typeface="Calibri" pitchFamily="34" charset="0"/>
              </a:rPr>
              <a:t> in Matthew 13:42-43)</a:t>
            </a:r>
          </a:p>
        </p:txBody>
      </p:sp>
      <p:sp>
        <p:nvSpPr>
          <p:cNvPr id="6" name="TextBox 5"/>
          <p:cNvSpPr txBox="1"/>
          <p:nvPr/>
        </p:nvSpPr>
        <p:spPr>
          <a:xfrm>
            <a:off x="8712968" y="6381328"/>
            <a:ext cx="323528" cy="369332"/>
          </a:xfrm>
          <a:prstGeom prst="rect">
            <a:avLst/>
          </a:prstGeom>
          <a:noFill/>
        </p:spPr>
        <p:txBody>
          <a:bodyPr wrap="square" rtlCol="0">
            <a:spAutoFit/>
          </a:bodyPr>
          <a:lstStyle/>
          <a:p>
            <a:r>
              <a:rPr lang="en-CA" dirty="0" smtClean="0"/>
              <a:t>7</a:t>
            </a:r>
            <a:endParaRPr lang="en-CA"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SCN9423e.JPG"/>
          <p:cNvPicPr>
            <a:picLocks noChangeAspect="1"/>
          </p:cNvPicPr>
          <p:nvPr/>
        </p:nvPicPr>
        <p:blipFill>
          <a:blip r:embed="rId3" cstate="print">
            <a:lum bright="30000" contrast="20000"/>
          </a:blip>
          <a:srcRect t="25850"/>
          <a:stretch>
            <a:fillRect/>
          </a:stretch>
        </p:blipFill>
        <p:spPr>
          <a:xfrm>
            <a:off x="-1" y="-27384"/>
            <a:ext cx="9144001" cy="5085184"/>
          </a:xfrm>
          <a:prstGeom prst="rect">
            <a:avLst/>
          </a:prstGeom>
        </p:spPr>
      </p:pic>
      <p:sp>
        <p:nvSpPr>
          <p:cNvPr id="3" name="TextBox 2"/>
          <p:cNvSpPr txBox="1"/>
          <p:nvPr/>
        </p:nvSpPr>
        <p:spPr>
          <a:xfrm>
            <a:off x="323528" y="5426060"/>
            <a:ext cx="8496944"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Where will you go?</a:t>
            </a:r>
            <a:endParaRPr lang="en-CA" sz="2800" b="1" dirty="0">
              <a:latin typeface="Calibri" pitchFamily="34" charset="0"/>
              <a:cs typeface="Calibri" pitchFamily="34" charset="0"/>
            </a:endParaRPr>
          </a:p>
        </p:txBody>
      </p:sp>
      <p:sp>
        <p:nvSpPr>
          <p:cNvPr id="4" name="TextBox 3"/>
          <p:cNvSpPr txBox="1"/>
          <p:nvPr/>
        </p:nvSpPr>
        <p:spPr>
          <a:xfrm>
            <a:off x="6804248" y="14427"/>
            <a:ext cx="2592288" cy="246221"/>
          </a:xfrm>
          <a:prstGeom prst="rect">
            <a:avLst/>
          </a:prstGeom>
          <a:noFill/>
        </p:spPr>
        <p:txBody>
          <a:bodyPr wrap="square" rtlCol="0">
            <a:spAutoFit/>
          </a:bodyPr>
          <a:lstStyle/>
          <a:p>
            <a:pPr algn="ctr"/>
            <a:r>
              <a:rPr lang="en-CA" sz="1000" dirty="0" smtClean="0">
                <a:solidFill>
                  <a:schemeClr val="bg1">
                    <a:lumMod val="50000"/>
                    <a:lumOff val="50000"/>
                  </a:schemeClr>
                </a:solidFill>
              </a:rPr>
              <a:t>Photo John </a:t>
            </a:r>
            <a:r>
              <a:rPr lang="en-CA" sz="1000" dirty="0" err="1" smtClean="0">
                <a:solidFill>
                  <a:schemeClr val="bg1">
                    <a:lumMod val="50000"/>
                    <a:lumOff val="50000"/>
                  </a:schemeClr>
                </a:solidFill>
              </a:rPr>
              <a:t>Crozier</a:t>
            </a:r>
            <a:endParaRPr lang="en-CA" sz="1000" dirty="0">
              <a:solidFill>
                <a:schemeClr val="bg1">
                  <a:lumMod val="50000"/>
                  <a:lumOff val="50000"/>
                </a:schemeClr>
              </a:solidFill>
            </a:endParaRPr>
          </a:p>
        </p:txBody>
      </p:sp>
      <p:sp>
        <p:nvSpPr>
          <p:cNvPr id="6" name="TextBox 5"/>
          <p:cNvSpPr txBox="1"/>
          <p:nvPr/>
        </p:nvSpPr>
        <p:spPr>
          <a:xfrm>
            <a:off x="35496" y="-27384"/>
            <a:ext cx="5328592" cy="523220"/>
          </a:xfrm>
          <a:prstGeom prst="rect">
            <a:avLst/>
          </a:prstGeom>
          <a:solidFill>
            <a:schemeClr val="tx1">
              <a:lumMod val="95000"/>
            </a:schemeClr>
          </a:solidFill>
        </p:spPr>
        <p:txBody>
          <a:bodyPr wrap="square" rtlCol="0">
            <a:spAutoFit/>
          </a:bodyPr>
          <a:lstStyle/>
          <a:p>
            <a:pPr algn="ctr"/>
            <a:r>
              <a:rPr lang="en-CA" sz="2800" b="1" dirty="0" smtClean="0">
                <a:solidFill>
                  <a:schemeClr val="bg1"/>
                </a:solidFill>
                <a:latin typeface="Calibri" pitchFamily="34" charset="0"/>
                <a:cs typeface="Calibri" pitchFamily="34" charset="0"/>
              </a:rPr>
              <a:t>Everyone is going into eternity.</a:t>
            </a:r>
          </a:p>
        </p:txBody>
      </p:sp>
      <p:sp>
        <p:nvSpPr>
          <p:cNvPr id="8" name="TextBox 7"/>
          <p:cNvSpPr txBox="1"/>
          <p:nvPr/>
        </p:nvSpPr>
        <p:spPr>
          <a:xfrm>
            <a:off x="8712968" y="6381328"/>
            <a:ext cx="323528" cy="369332"/>
          </a:xfrm>
          <a:prstGeom prst="rect">
            <a:avLst/>
          </a:prstGeom>
          <a:noFill/>
        </p:spPr>
        <p:txBody>
          <a:bodyPr wrap="square" rtlCol="0">
            <a:spAutoFit/>
          </a:bodyPr>
          <a:lstStyle/>
          <a:p>
            <a:r>
              <a:rPr lang="en-CA" dirty="0" smtClean="0"/>
              <a:t>7</a:t>
            </a:r>
            <a:endParaRPr lang="en-CA"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4" name="Rectangle 33"/>
          <p:cNvSpPr/>
          <p:nvPr/>
        </p:nvSpPr>
        <p:spPr>
          <a:xfrm>
            <a:off x="7452320" y="2132856"/>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1" name="Rectangle 30"/>
          <p:cNvSpPr/>
          <p:nvPr/>
        </p:nvSpPr>
        <p:spPr>
          <a:xfrm>
            <a:off x="7596336" y="198884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46" name="Picture 45" descr="christmas-gift-box-clip-art-clipart-panda-free-clipart-images-yJTjOC-clipart.jpg"/>
          <p:cNvPicPr>
            <a:picLocks noChangeAspect="1"/>
          </p:cNvPicPr>
          <p:nvPr/>
        </p:nvPicPr>
        <p:blipFill>
          <a:blip r:embed="rId2" cstate="print"/>
          <a:srcRect l="18921" t="4851" r="18080" b="6951"/>
          <a:stretch>
            <a:fillRect/>
          </a:stretch>
        </p:blipFill>
        <p:spPr>
          <a:xfrm>
            <a:off x="2987824" y="1916832"/>
            <a:ext cx="2952328" cy="2714648"/>
          </a:xfrm>
          <a:prstGeom prst="rect">
            <a:avLst/>
          </a:prstGeom>
        </p:spPr>
      </p:pic>
      <p:pic>
        <p:nvPicPr>
          <p:cNvPr id="39" name="Picture 2"/>
          <p:cNvPicPr>
            <a:picLocks noChangeAspect="1" noChangeArrowheads="1"/>
          </p:cNvPicPr>
          <p:nvPr/>
        </p:nvPicPr>
        <p:blipFill>
          <a:blip r:embed="rId3" cstate="print"/>
          <a:srcRect r="37247" b="13868"/>
          <a:stretch>
            <a:fillRect/>
          </a:stretch>
        </p:blipFill>
        <p:spPr bwMode="auto">
          <a:xfrm>
            <a:off x="144016" y="4036296"/>
            <a:ext cx="2627784" cy="2705072"/>
          </a:xfrm>
          <a:prstGeom prst="rect">
            <a:avLst/>
          </a:prstGeom>
          <a:noFill/>
          <a:ln w="9525">
            <a:noFill/>
            <a:miter lim="800000"/>
            <a:headEnd/>
            <a:tailEnd/>
          </a:ln>
          <a:effectLst/>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9" name="Rectangle 3"/>
          <p:cNvSpPr>
            <a:spLocks noChangeArrowheads="1"/>
          </p:cNvSpPr>
          <p:nvPr/>
        </p:nvSpPr>
        <p:spPr bwMode="auto">
          <a:xfrm>
            <a:off x="6444208" y="169476"/>
            <a:ext cx="2592288" cy="523220"/>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7. eternal life </a:t>
            </a:r>
            <a:endParaRPr lang="en-US" sz="2800" b="1" dirty="0">
              <a:solidFill>
                <a:srgbClr val="FF0000"/>
              </a:solidFill>
              <a:latin typeface="Calibri" pitchFamily="34" charset="0"/>
            </a:endParaRPr>
          </a:p>
        </p:txBody>
      </p:sp>
      <p:sp>
        <p:nvSpPr>
          <p:cNvPr id="36" name="WordArt 2"/>
          <p:cNvSpPr>
            <a:spLocks noChangeArrowheads="1" noChangeShapeType="1" noTextEdit="1"/>
          </p:cNvSpPr>
          <p:nvPr/>
        </p:nvSpPr>
        <p:spPr bwMode="auto">
          <a:xfrm>
            <a:off x="6804248" y="1268760"/>
            <a:ext cx="1872208"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6" name="TextBox 25"/>
          <p:cNvSpPr txBox="1"/>
          <p:nvPr/>
        </p:nvSpPr>
        <p:spPr>
          <a:xfrm>
            <a:off x="3059832" y="4581128"/>
            <a:ext cx="2880320" cy="246221"/>
          </a:xfrm>
          <a:prstGeom prst="rect">
            <a:avLst/>
          </a:prstGeom>
          <a:noFill/>
        </p:spPr>
        <p:txBody>
          <a:bodyPr wrap="square" rtlCol="0">
            <a:spAutoFit/>
          </a:bodyPr>
          <a:lstStyle/>
          <a:p>
            <a:pPr algn="ctr"/>
            <a:r>
              <a:rPr lang="en-CA" sz="1000" dirty="0" smtClean="0">
                <a:solidFill>
                  <a:schemeClr val="tx1">
                    <a:lumMod val="75000"/>
                  </a:schemeClr>
                </a:solidFill>
              </a:rPr>
              <a:t>psdgraphics.com in kidclipart.com</a:t>
            </a:r>
            <a:endParaRPr lang="en-CA" sz="1000" dirty="0">
              <a:solidFill>
                <a:schemeClr val="tx1">
                  <a:lumMod val="75000"/>
                </a:schemeClr>
              </a:solidFill>
            </a:endParaRPr>
          </a:p>
        </p:txBody>
      </p:sp>
      <p:sp>
        <p:nvSpPr>
          <p:cNvPr id="41" name="Text Box 3"/>
          <p:cNvSpPr txBox="1">
            <a:spLocks noChangeArrowheads="1"/>
          </p:cNvSpPr>
          <p:nvPr/>
        </p:nvSpPr>
        <p:spPr bwMode="auto">
          <a:xfrm>
            <a:off x="4679424" y="2780928"/>
            <a:ext cx="1188720" cy="274320"/>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CHRIST</a:t>
            </a:r>
            <a:endParaRPr lang="ko-KR" altLang="ko-KR" sz="2400" b="1" dirty="0">
              <a:latin typeface="Arial Narrow" pitchFamily="34" charset="0"/>
              <a:ea typeface="굴림" pitchFamily="34" charset="-127"/>
            </a:endParaRPr>
          </a:p>
        </p:txBody>
      </p:sp>
      <p:sp>
        <p:nvSpPr>
          <p:cNvPr id="42" name="Text Box 3"/>
          <p:cNvSpPr txBox="1">
            <a:spLocks noChangeArrowheads="1"/>
          </p:cNvSpPr>
          <p:nvPr/>
        </p:nvSpPr>
        <p:spPr bwMode="auto">
          <a:xfrm>
            <a:off x="3203848" y="2780928"/>
            <a:ext cx="1005840" cy="291088"/>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JESUS</a:t>
            </a:r>
            <a:endParaRPr lang="ko-KR" altLang="ko-KR" sz="2400" b="1" dirty="0">
              <a:latin typeface="Arial Narrow" pitchFamily="34" charset="0"/>
              <a:ea typeface="굴림" pitchFamily="34" charset="-127"/>
            </a:endParaRPr>
          </a:p>
        </p:txBody>
      </p:sp>
      <p:sp>
        <p:nvSpPr>
          <p:cNvPr id="20" name="TextBox 19"/>
          <p:cNvSpPr txBox="1"/>
          <p:nvPr/>
        </p:nvSpPr>
        <p:spPr>
          <a:xfrm>
            <a:off x="-36512" y="243805"/>
            <a:ext cx="6256312"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“For the wages of sin is death, </a:t>
            </a:r>
          </a:p>
          <a:p>
            <a:pPr algn="ctr"/>
            <a:r>
              <a:rPr lang="en-US" sz="2800" b="1" dirty="0" smtClean="0">
                <a:solidFill>
                  <a:schemeClr val="bg1"/>
                </a:solidFill>
                <a:latin typeface="Calibri" pitchFamily="34" charset="0"/>
              </a:rPr>
              <a:t>but the free gift of God is eternal life </a:t>
            </a:r>
          </a:p>
          <a:p>
            <a:pPr algn="ctr"/>
            <a:r>
              <a:rPr lang="en-US" sz="2800" b="1" dirty="0" smtClean="0">
                <a:solidFill>
                  <a:schemeClr val="bg1"/>
                </a:solidFill>
                <a:latin typeface="Calibri" pitchFamily="34" charset="0"/>
              </a:rPr>
              <a:t>in Christ Jesus our Lord”  Rom 6:23</a:t>
            </a:r>
          </a:p>
        </p:txBody>
      </p:sp>
      <p:sp>
        <p:nvSpPr>
          <p:cNvPr id="28" name="Text Box 3"/>
          <p:cNvSpPr txBox="1">
            <a:spLocks noChangeArrowheads="1"/>
          </p:cNvSpPr>
          <p:nvPr/>
        </p:nvSpPr>
        <p:spPr bwMode="auto">
          <a:xfrm>
            <a:off x="1475656" y="4869160"/>
            <a:ext cx="1080120" cy="457200"/>
          </a:xfrm>
          <a:prstGeom prst="rect">
            <a:avLst/>
          </a:prstGeom>
          <a:no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perish </a:t>
            </a:r>
          </a:p>
          <a:p>
            <a:pPr algn="ctr">
              <a:defRPr/>
            </a:pPr>
            <a:r>
              <a:rPr lang="en-US" altLang="ko-KR" sz="2400" b="1" kern="1100" dirty="0" smtClean="0">
                <a:solidFill>
                  <a:srgbClr val="000000"/>
                </a:solidFill>
                <a:latin typeface="Arial Narrow" pitchFamily="34" charset="0"/>
                <a:ea typeface="맑은 고딕" pitchFamily="34" charset="-127"/>
              </a:rPr>
              <a:t>perish </a:t>
            </a:r>
          </a:p>
          <a:p>
            <a:pPr algn="ctr">
              <a:defRPr/>
            </a:pPr>
            <a:r>
              <a:rPr lang="en-US" altLang="ko-KR" sz="2400" b="1" kern="1100" dirty="0" smtClean="0">
                <a:solidFill>
                  <a:srgbClr val="000000"/>
                </a:solidFill>
                <a:latin typeface="Arial Narrow" pitchFamily="34" charset="0"/>
                <a:ea typeface="맑은 고딕" pitchFamily="34" charset="-127"/>
              </a:rPr>
              <a:t>perish</a:t>
            </a:r>
            <a:endParaRPr lang="ko-KR" altLang="ko-KR" sz="2400" b="1" dirty="0">
              <a:latin typeface="Arial Narrow" pitchFamily="34" charset="0"/>
              <a:ea typeface="굴림" pitchFamily="34" charset="-127"/>
            </a:endParaRPr>
          </a:p>
        </p:txBody>
      </p:sp>
      <p:pic>
        <p:nvPicPr>
          <p:cNvPr id="29"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575079">
            <a:off x="5478980" y="4678944"/>
            <a:ext cx="1226741" cy="617944"/>
          </a:xfrm>
          <a:prstGeom prst="rect">
            <a:avLst/>
          </a:prstGeom>
          <a:noFill/>
          <a:ln w="9525">
            <a:noFill/>
            <a:miter lim="800000"/>
            <a:headEnd/>
            <a:tailEnd/>
          </a:ln>
        </p:spPr>
      </p:pic>
      <p:pic>
        <p:nvPicPr>
          <p:cNvPr id="32"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365474">
            <a:off x="5897467" y="4259882"/>
            <a:ext cx="1226741" cy="617944"/>
          </a:xfrm>
          <a:prstGeom prst="rect">
            <a:avLst/>
          </a:prstGeom>
          <a:noFill/>
          <a:ln w="9525">
            <a:noFill/>
            <a:miter lim="800000"/>
            <a:headEnd/>
            <a:tailEnd/>
          </a:ln>
        </p:spPr>
      </p:pic>
      <p:cxnSp>
        <p:nvCxnSpPr>
          <p:cNvPr id="33" name="Straight Arrow Connector 32"/>
          <p:cNvCxnSpPr/>
          <p:nvPr/>
        </p:nvCxnSpPr>
        <p:spPr>
          <a:xfrm flipV="1">
            <a:off x="6228184" y="3789072"/>
            <a:ext cx="512696" cy="36000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660232" y="2996952"/>
            <a:ext cx="2267744"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rPr>
              <a:t>life, life, life</a:t>
            </a:r>
          </a:p>
          <a:p>
            <a:r>
              <a:rPr lang="en-CA" sz="2400" b="1" dirty="0" smtClean="0">
                <a:solidFill>
                  <a:schemeClr val="bg1"/>
                </a:solidFill>
                <a:latin typeface="Arial Narrow" pitchFamily="34" charset="0"/>
              </a:rPr>
              <a:t>now and forever</a:t>
            </a:r>
            <a:endParaRPr lang="en-CA" sz="2400" b="1" dirty="0">
              <a:solidFill>
                <a:schemeClr val="bg1"/>
              </a:solidFill>
              <a:latin typeface="Arial Narrow" pitchFamily="34" charset="0"/>
            </a:endParaRPr>
          </a:p>
        </p:txBody>
      </p:sp>
      <p:pic>
        <p:nvPicPr>
          <p:cNvPr id="27"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bg1">
                <a:tint val="45000"/>
                <a:satMod val="400000"/>
              </a:schemeClr>
            </a:duotone>
          </a:blip>
          <a:srcRect t="49844"/>
          <a:stretch>
            <a:fillRect/>
          </a:stretch>
        </p:blipFill>
        <p:spPr bwMode="auto">
          <a:xfrm rot="2973987" flipH="1">
            <a:off x="1379303" y="2176644"/>
            <a:ext cx="1620000" cy="684000"/>
          </a:xfrm>
          <a:prstGeom prst="rect">
            <a:avLst/>
          </a:prstGeom>
          <a:noFill/>
          <a:ln w="9525">
            <a:noFill/>
            <a:miter lim="800000"/>
            <a:headEnd/>
            <a:tailEnd/>
          </a:ln>
        </p:spPr>
      </p:pic>
      <p:sp>
        <p:nvSpPr>
          <p:cNvPr id="37" name="TextBox 36"/>
          <p:cNvSpPr txBox="1"/>
          <p:nvPr/>
        </p:nvSpPr>
        <p:spPr>
          <a:xfrm>
            <a:off x="2771800" y="5305271"/>
            <a:ext cx="6048672" cy="1508105"/>
          </a:xfrm>
          <a:prstGeom prst="rect">
            <a:avLst/>
          </a:prstGeom>
          <a:noFill/>
        </p:spPr>
        <p:txBody>
          <a:bodyPr wrap="square" rtlCol="0">
            <a:spAutoFit/>
          </a:bodyPr>
          <a:lstStyle/>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cs typeface="Calibri" pitchFamily="34" charset="0"/>
              </a:rPr>
              <a:t>“I give them </a:t>
            </a:r>
            <a:r>
              <a:rPr lang="en-CA" sz="2800" b="1" u="sng" dirty="0" smtClean="0">
                <a:solidFill>
                  <a:schemeClr val="bg1"/>
                </a:solidFill>
                <a:latin typeface="Calibri" pitchFamily="34" charset="0"/>
                <a:cs typeface="Calibri" pitchFamily="34" charset="0"/>
              </a:rPr>
              <a:t>eternal life</a:t>
            </a:r>
            <a:r>
              <a:rPr lang="en-CA" sz="2800" b="1" dirty="0" smtClean="0">
                <a:solidFill>
                  <a:schemeClr val="bg1"/>
                </a:solidFill>
                <a:latin typeface="Calibri" pitchFamily="34" charset="0"/>
                <a:cs typeface="Calibri" pitchFamily="34" charset="0"/>
              </a:rPr>
              <a:t>, and they will never perish, and no one will snatch them out of my hand”</a:t>
            </a:r>
            <a:r>
              <a:rPr lang="en-CA" sz="2800" b="1" baseline="30000" dirty="0" smtClean="0">
                <a:solidFill>
                  <a:schemeClr val="bg1"/>
                </a:solidFill>
                <a:latin typeface="Calibri" pitchFamily="34" charset="0"/>
                <a:cs typeface="Calibri" pitchFamily="34" charset="0"/>
              </a:rPr>
              <a:t> </a:t>
            </a:r>
            <a:r>
              <a:rPr lang="en-CA" sz="2800" b="1" dirty="0" smtClean="0">
                <a:solidFill>
                  <a:schemeClr val="bg1"/>
                </a:solidFill>
                <a:latin typeface="Calibri" pitchFamily="34" charset="0"/>
                <a:cs typeface="Calibri" pitchFamily="34" charset="0"/>
              </a:rPr>
              <a:t>  John 10:28</a:t>
            </a:r>
            <a:endParaRPr lang="en-CA" sz="2800" b="1" dirty="0">
              <a:solidFill>
                <a:schemeClr val="bg1"/>
              </a:solidFill>
              <a:latin typeface="Calibri" pitchFamily="34" charset="0"/>
              <a:cs typeface="Calibri" pitchFamily="34" charset="0"/>
            </a:endParaRPr>
          </a:p>
        </p:txBody>
      </p:sp>
      <p:sp>
        <p:nvSpPr>
          <p:cNvPr id="44" name="TextBox 43"/>
          <p:cNvSpPr txBox="1"/>
          <p:nvPr/>
        </p:nvSpPr>
        <p:spPr>
          <a:xfrm>
            <a:off x="179512" y="6495147"/>
            <a:ext cx="2448272" cy="246221"/>
          </a:xfrm>
          <a:prstGeom prst="rect">
            <a:avLst/>
          </a:prstGeom>
          <a:noFill/>
        </p:spPr>
        <p:txBody>
          <a:bodyPr wrap="square" rtlCol="0">
            <a:spAutoFit/>
          </a:bodyPr>
          <a:lstStyle/>
          <a:p>
            <a:pPr algn="ctr"/>
            <a:r>
              <a:rPr lang="en-CA" sz="1000" dirty="0" smtClean="0">
                <a:solidFill>
                  <a:schemeClr val="bg1"/>
                </a:solidFill>
              </a:rPr>
              <a:t>Microsoft clip art © 2013  Microsoft Corp</a:t>
            </a:r>
            <a:endParaRPr lang="en-CA" sz="1000" dirty="0">
              <a:solidFill>
                <a:schemeClr val="bg1"/>
              </a:solidFill>
            </a:endParaRPr>
          </a:p>
        </p:txBody>
      </p:sp>
      <p:sp>
        <p:nvSpPr>
          <p:cNvPr id="45" name="Text Box 3"/>
          <p:cNvSpPr txBox="1">
            <a:spLocks noChangeArrowheads="1"/>
          </p:cNvSpPr>
          <p:nvPr/>
        </p:nvSpPr>
        <p:spPr bwMode="auto">
          <a:xfrm>
            <a:off x="323528" y="4869160"/>
            <a:ext cx="1080120" cy="457200"/>
          </a:xfrm>
          <a:prstGeom prst="rect">
            <a:avLst/>
          </a:prstGeom>
          <a:no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death</a:t>
            </a:r>
          </a:p>
          <a:p>
            <a:pPr algn="ctr">
              <a:defRPr/>
            </a:pPr>
            <a:r>
              <a:rPr lang="en-US" altLang="ko-KR" sz="2400" b="1" kern="1100" dirty="0" smtClean="0">
                <a:solidFill>
                  <a:srgbClr val="000000"/>
                </a:solidFill>
                <a:latin typeface="Arial Narrow" pitchFamily="34" charset="0"/>
                <a:ea typeface="맑은 고딕" pitchFamily="34" charset="-127"/>
              </a:rPr>
              <a:t>death</a:t>
            </a:r>
          </a:p>
          <a:p>
            <a:pPr algn="ctr">
              <a:defRPr/>
            </a:pPr>
            <a:r>
              <a:rPr lang="en-US" altLang="ko-KR" sz="2400" b="1" kern="1100" dirty="0" smtClean="0">
                <a:solidFill>
                  <a:srgbClr val="000000"/>
                </a:solidFill>
                <a:latin typeface="Arial Narrow" pitchFamily="34" charset="0"/>
                <a:ea typeface="맑은 고딕" pitchFamily="34" charset="-127"/>
              </a:rPr>
              <a:t>death</a:t>
            </a:r>
            <a:endParaRPr lang="ko-KR" altLang="ko-KR" sz="2400" b="1" dirty="0">
              <a:latin typeface="Arial Narrow" pitchFamily="34" charset="0"/>
              <a:ea typeface="굴림" pitchFamily="34" charset="-127"/>
            </a:endParaRPr>
          </a:p>
        </p:txBody>
      </p:sp>
      <p:sp>
        <p:nvSpPr>
          <p:cNvPr id="47" name="Text Box 3"/>
          <p:cNvSpPr txBox="1">
            <a:spLocks noChangeArrowheads="1"/>
          </p:cNvSpPr>
          <p:nvPr/>
        </p:nvSpPr>
        <p:spPr bwMode="auto">
          <a:xfrm>
            <a:off x="3347864" y="3356992"/>
            <a:ext cx="2304256" cy="457200"/>
          </a:xfrm>
          <a:prstGeom prst="rect">
            <a:avLst/>
          </a:prstGeom>
          <a:solidFill>
            <a:schemeClr val="tx1"/>
          </a:solid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eternal life in God</a:t>
            </a:r>
            <a:endParaRPr lang="ko-KR" altLang="ko-KR" sz="2400" b="1" dirty="0">
              <a:latin typeface="Arial Narrow" pitchFamily="34" charset="0"/>
              <a:ea typeface="굴림" pitchFamily="34" charset="-127"/>
            </a:endParaRPr>
          </a:p>
        </p:txBody>
      </p:sp>
      <p:sp>
        <p:nvSpPr>
          <p:cNvPr id="30" name="TextBox 29"/>
          <p:cNvSpPr txBox="1"/>
          <p:nvPr/>
        </p:nvSpPr>
        <p:spPr>
          <a:xfrm>
            <a:off x="8748464" y="6453336"/>
            <a:ext cx="323528" cy="369332"/>
          </a:xfrm>
          <a:prstGeom prst="rect">
            <a:avLst/>
          </a:prstGeom>
          <a:noFill/>
        </p:spPr>
        <p:txBody>
          <a:bodyPr wrap="square" rtlCol="0">
            <a:spAutoFit/>
          </a:bodyPr>
          <a:lstStyle/>
          <a:p>
            <a:r>
              <a:rPr lang="en-CA" dirty="0" smtClean="0"/>
              <a:t>7</a:t>
            </a:r>
            <a:endParaRPr lang="en-CA" dirty="0"/>
          </a:p>
        </p:txBody>
      </p:sp>
      <p:pic>
        <p:nvPicPr>
          <p:cNvPr id="40" name="Picture 39" descr="egyptian.gif"/>
          <p:cNvPicPr>
            <a:picLocks noChangeAspect="1"/>
          </p:cNvPicPr>
          <p:nvPr/>
        </p:nvPicPr>
        <p:blipFill>
          <a:blip r:embed="rId5" cstate="print"/>
          <a:stretch>
            <a:fillRect/>
          </a:stretch>
        </p:blipFill>
        <p:spPr>
          <a:xfrm>
            <a:off x="6804248" y="1343040"/>
            <a:ext cx="1689817" cy="1005840"/>
          </a:xfrm>
          <a:prstGeom prst="rect">
            <a:avLst/>
          </a:prstGeom>
        </p:spPr>
      </p:pic>
      <p:pic>
        <p:nvPicPr>
          <p:cNvPr id="43" name="Picture 42" descr="egyptian.gif"/>
          <p:cNvPicPr>
            <a:picLocks noChangeAspect="1"/>
          </p:cNvPicPr>
          <p:nvPr/>
        </p:nvPicPr>
        <p:blipFill>
          <a:blip r:embed="rId5" cstate="print"/>
          <a:stretch>
            <a:fillRect/>
          </a:stretch>
        </p:blipFill>
        <p:spPr>
          <a:xfrm rot="7200000">
            <a:off x="7249384" y="2109052"/>
            <a:ext cx="1689816" cy="1005840"/>
          </a:xfrm>
          <a:prstGeom prst="rect">
            <a:avLst/>
          </a:prstGeom>
        </p:spPr>
      </p:pic>
      <p:pic>
        <p:nvPicPr>
          <p:cNvPr id="48" name="Picture 47" descr="egyptian.gif"/>
          <p:cNvPicPr>
            <a:picLocks noChangeAspect="1"/>
          </p:cNvPicPr>
          <p:nvPr/>
        </p:nvPicPr>
        <p:blipFill>
          <a:blip r:embed="rId5" cstate="print"/>
          <a:stretch>
            <a:fillRect/>
          </a:stretch>
        </p:blipFill>
        <p:spPr>
          <a:xfrm rot="14400000" flipH="1">
            <a:off x="6325483" y="2109051"/>
            <a:ext cx="1689812" cy="1005840"/>
          </a:xfrm>
          <a:prstGeom prst="rect">
            <a:avLst/>
          </a:prstGeom>
        </p:spPr>
      </p:pic>
      <p:pic>
        <p:nvPicPr>
          <p:cNvPr id="49" name="Picture 48" descr="www.fg-a.com valentine 2-jumping-heart.gif"/>
          <p:cNvPicPr>
            <a:picLocks noChangeAspect="1"/>
          </p:cNvPicPr>
          <p:nvPr/>
        </p:nvPicPr>
        <p:blipFill>
          <a:blip r:embed="rId6" cstate="print"/>
          <a:stretch>
            <a:fillRect/>
          </a:stretch>
        </p:blipFill>
        <p:spPr>
          <a:xfrm>
            <a:off x="7092280" y="1556792"/>
            <a:ext cx="1143000" cy="1333500"/>
          </a:xfrm>
          <a:prstGeom prst="rect">
            <a:avLst/>
          </a:prstGeom>
        </p:spPr>
      </p:pic>
      <p:sp>
        <p:nvSpPr>
          <p:cNvPr id="50" name="TextBox 49"/>
          <p:cNvSpPr txBox="1"/>
          <p:nvPr/>
        </p:nvSpPr>
        <p:spPr>
          <a:xfrm>
            <a:off x="6660232" y="3820978"/>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475656" y="116632"/>
            <a:ext cx="6912768"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403648" y="306710"/>
            <a:ext cx="7128792" cy="5611793"/>
          </a:xfrm>
          <a:prstGeom prst="rect">
            <a:avLst/>
          </a:prstGeom>
          <a:noFill/>
          <a:ln w="9525">
            <a:noFill/>
            <a:miter lim="800000"/>
            <a:headEnd/>
            <a:tailEnd/>
          </a:ln>
        </p:spPr>
        <p:txBody>
          <a:bodyPr wrap="square">
            <a:spAutoFit/>
          </a:bodyPr>
          <a:lstStyle/>
          <a:p>
            <a:pPr algn="ctr">
              <a:spcBef>
                <a:spcPts val="0"/>
              </a:spcBef>
            </a:pPr>
            <a:r>
              <a:rPr lang="en-US" sz="4800" b="1" dirty="0" smtClean="0">
                <a:solidFill>
                  <a:schemeClr val="bg1"/>
                </a:solidFill>
                <a:latin typeface="Calibri" pitchFamily="34" charset="0"/>
              </a:rPr>
              <a:t>in Christ</a:t>
            </a:r>
          </a:p>
          <a:p>
            <a:pPr algn="ctr">
              <a:lnSpc>
                <a:spcPts val="2800"/>
              </a:lnSpc>
              <a:spcBef>
                <a:spcPts val="0"/>
              </a:spcBef>
            </a:pPr>
            <a:endParaRPr lang="en-US" sz="2800" b="1" dirty="0" smtClean="0">
              <a:solidFill>
                <a:schemeClr val="bg1"/>
              </a:solidFill>
              <a:latin typeface="Calibri" pitchFamily="34" charset="0"/>
            </a:endParaRPr>
          </a:p>
          <a:p>
            <a:pPr algn="ctr">
              <a:lnSpc>
                <a:spcPts val="2800"/>
              </a:lnSpc>
              <a:spcBef>
                <a:spcPts val="0"/>
              </a:spcBef>
            </a:pPr>
            <a:r>
              <a:rPr lang="en-US" sz="3200" b="1" dirty="0" smtClean="0">
                <a:solidFill>
                  <a:schemeClr val="bg1"/>
                </a:solidFill>
                <a:latin typeface="Calibri" pitchFamily="34" charset="0"/>
              </a:rPr>
              <a:t>justified in Christ </a:t>
            </a:r>
          </a:p>
          <a:p>
            <a:pPr algn="ctr">
              <a:lnSpc>
                <a:spcPts val="2800"/>
              </a:lnSpc>
              <a:spcBef>
                <a:spcPts val="0"/>
              </a:spcBef>
            </a:pPr>
            <a:r>
              <a:rPr lang="en-US" sz="3200" b="1" dirty="0" smtClean="0">
                <a:solidFill>
                  <a:schemeClr val="bg1"/>
                </a:solidFill>
                <a:latin typeface="Calibri" pitchFamily="34" charset="0"/>
              </a:rPr>
              <a:t>the righteousness of God</a:t>
            </a:r>
          </a:p>
          <a:p>
            <a:pPr algn="ctr">
              <a:spcBef>
                <a:spcPts val="0"/>
              </a:spcBef>
            </a:pPr>
            <a:r>
              <a:rPr lang="en-US" sz="3200" b="1" dirty="0" smtClean="0">
                <a:latin typeface="Calibri" pitchFamily="34" charset="0"/>
              </a:rPr>
              <a:t>ransomed and redeemed</a:t>
            </a:r>
            <a:endParaRPr lang="en-US" sz="3200" b="1" dirty="0">
              <a:latin typeface="Calibri" pitchFamily="34" charset="0"/>
            </a:endParaRPr>
          </a:p>
          <a:p>
            <a:pPr algn="ctr">
              <a:spcBef>
                <a:spcPts val="0"/>
              </a:spcBef>
            </a:pPr>
            <a:endParaRPr lang="en-CA" sz="200" b="1" dirty="0" smtClean="0">
              <a:solidFill>
                <a:schemeClr val="bg1"/>
              </a:solidFill>
              <a:latin typeface="Calibri" pitchFamily="34" charset="0"/>
            </a:endParaRPr>
          </a:p>
          <a:p>
            <a:pPr algn="ctr">
              <a:spcBef>
                <a:spcPts val="0"/>
              </a:spcBef>
            </a:pPr>
            <a:endParaRPr lang="en-CA" sz="200" b="1" dirty="0" smtClean="0">
              <a:solidFill>
                <a:schemeClr val="bg1"/>
              </a:solidFill>
              <a:latin typeface="Calibri" pitchFamily="34" charset="0"/>
            </a:endParaRPr>
          </a:p>
          <a:p>
            <a:pPr algn="ctr">
              <a:lnSpc>
                <a:spcPts val="2800"/>
              </a:lnSpc>
              <a:spcBef>
                <a:spcPts val="0"/>
              </a:spcBef>
            </a:pPr>
            <a:r>
              <a:rPr lang="en-US" sz="3200" b="1" dirty="0" smtClean="0">
                <a:solidFill>
                  <a:schemeClr val="bg1"/>
                </a:solidFill>
                <a:latin typeface="Calibri" pitchFamily="34" charset="0"/>
              </a:rPr>
              <a:t>propitiation, atonement, </a:t>
            </a:r>
          </a:p>
          <a:p>
            <a:pPr algn="ctr">
              <a:lnSpc>
                <a:spcPts val="2800"/>
              </a:lnSpc>
              <a:spcBef>
                <a:spcPts val="0"/>
              </a:spcBef>
            </a:pPr>
            <a:r>
              <a:rPr lang="en-US" sz="3200" b="1" dirty="0" smtClean="0">
                <a:solidFill>
                  <a:schemeClr val="bg1"/>
                </a:solidFill>
                <a:latin typeface="Calibri" pitchFamily="34" charset="0"/>
              </a:rPr>
              <a:t>God’s wrath turned away     </a:t>
            </a:r>
            <a:endParaRPr lang="en-CA" sz="3200" b="1" dirty="0" smtClean="0">
              <a:solidFill>
                <a:schemeClr val="bg1"/>
              </a:solidFill>
              <a:latin typeface="Calibri" pitchFamily="34" charset="0"/>
            </a:endParaRPr>
          </a:p>
          <a:p>
            <a:pPr algn="ctr">
              <a:spcBef>
                <a:spcPts val="0"/>
              </a:spcBef>
            </a:pPr>
            <a:endParaRPr lang="en-CA" sz="200" b="1" dirty="0" smtClean="0">
              <a:solidFill>
                <a:schemeClr val="bg1"/>
              </a:solidFill>
              <a:latin typeface="Calibri" pitchFamily="34" charset="0"/>
            </a:endParaRPr>
          </a:p>
          <a:p>
            <a:pPr algn="ctr">
              <a:spcBef>
                <a:spcPts val="0"/>
              </a:spcBef>
            </a:pPr>
            <a:r>
              <a:rPr lang="en-US" sz="3200" b="1" dirty="0" smtClean="0">
                <a:latin typeface="Calibri" pitchFamily="34" charset="0"/>
              </a:rPr>
              <a:t>forgiven    </a:t>
            </a:r>
          </a:p>
          <a:p>
            <a:pPr algn="ctr">
              <a:spcBef>
                <a:spcPts val="0"/>
              </a:spcBef>
            </a:pPr>
            <a:r>
              <a:rPr lang="en-US" sz="3200" b="1" dirty="0" smtClean="0">
                <a:solidFill>
                  <a:schemeClr val="bg1"/>
                </a:solidFill>
                <a:latin typeface="Calibri" pitchFamily="34" charset="0"/>
              </a:rPr>
              <a:t>peace with God  </a:t>
            </a:r>
            <a:r>
              <a:rPr lang="en-US" sz="2800" b="1" dirty="0" smtClean="0">
                <a:solidFill>
                  <a:schemeClr val="bg1"/>
                </a:solidFill>
                <a:latin typeface="Calibri" pitchFamily="34" charset="0"/>
              </a:rPr>
              <a:t>  </a:t>
            </a:r>
          </a:p>
          <a:p>
            <a:pPr algn="ctr">
              <a:spcBef>
                <a:spcPts val="0"/>
              </a:spcBef>
            </a:pPr>
            <a:r>
              <a:rPr lang="en-US" sz="3200" b="1" dirty="0" smtClean="0">
                <a:latin typeface="Calibri" pitchFamily="34" charset="0"/>
              </a:rPr>
              <a:t>reconciled to God</a:t>
            </a:r>
            <a:endParaRPr lang="en-US" sz="3200" b="1" dirty="0" smtClean="0">
              <a:solidFill>
                <a:schemeClr val="bg1"/>
              </a:solidFill>
              <a:latin typeface="Calibri" pitchFamily="34" charset="0"/>
            </a:endParaRPr>
          </a:p>
          <a:p>
            <a:pPr algn="ctr">
              <a:spcBef>
                <a:spcPts val="0"/>
              </a:spcBef>
            </a:pPr>
            <a:r>
              <a:rPr lang="en-US" sz="3200" b="1" dirty="0" smtClean="0">
                <a:solidFill>
                  <a:schemeClr val="bg1"/>
                </a:solidFill>
                <a:latin typeface="Calibri" pitchFamily="34" charset="0"/>
              </a:rPr>
              <a:t>eternal life</a:t>
            </a:r>
            <a:endParaRPr lang="en-CA" sz="3200" b="1" dirty="0" smtClean="0">
              <a:solidFill>
                <a:schemeClr val="bg1"/>
              </a:solidFill>
            </a:endParaRPr>
          </a:p>
          <a:p>
            <a:pPr algn="ctr">
              <a:spcBef>
                <a:spcPts val="0"/>
              </a:spcBef>
            </a:pPr>
            <a:endParaRPr lang="en-CA" sz="2800" b="1" dirty="0">
              <a:solidFill>
                <a:schemeClr val="bg1"/>
              </a:solidFill>
            </a:endParaRPr>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951602"/>
            <a:ext cx="8919575"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for these great gifts that all provide connection with God the Father, Son and Spirit!</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1052736"/>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01562"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20553"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6" name="Rectangle 25"/>
          <p:cNvSpPr/>
          <p:nvPr/>
        </p:nvSpPr>
        <p:spPr>
          <a:xfrm>
            <a:off x="2202592" y="2132856"/>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2026568" y="2204864"/>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7" name="Picture 26" descr="www.fg-a.com valentine 2-jumping-heart.gif"/>
          <p:cNvPicPr>
            <a:picLocks noChangeAspect="1"/>
          </p:cNvPicPr>
          <p:nvPr/>
        </p:nvPicPr>
        <p:blipFill>
          <a:blip r:embed="rId16" cstate="print"/>
          <a:stretch>
            <a:fillRect/>
          </a:stretch>
        </p:blipFill>
        <p:spPr>
          <a:xfrm>
            <a:off x="1700808" y="1700808"/>
            <a:ext cx="1143000" cy="1333500"/>
          </a:xfrm>
          <a:prstGeom prst="rect">
            <a:avLst/>
          </a:prstGeom>
        </p:spPr>
      </p:pic>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4499992" y="3356992"/>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5" name="Rectangle 14"/>
          <p:cNvSpPr/>
          <p:nvPr/>
        </p:nvSpPr>
        <p:spPr>
          <a:xfrm>
            <a:off x="4355976" y="3534152"/>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 name="Picture 2" descr="egyptian.gif"/>
          <p:cNvPicPr>
            <a:picLocks noChangeAspect="1"/>
          </p:cNvPicPr>
          <p:nvPr/>
        </p:nvPicPr>
        <p:blipFill>
          <a:blip r:embed="rId3" cstate="print"/>
          <a:stretch>
            <a:fillRect/>
          </a:stretch>
        </p:blipFill>
        <p:spPr>
          <a:xfrm>
            <a:off x="3438128" y="2356319"/>
            <a:ext cx="2286000" cy="1360713"/>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896817" y="3290806"/>
            <a:ext cx="2286000" cy="1360713"/>
          </a:xfrm>
          <a:prstGeom prst="rect">
            <a:avLst/>
          </a:prstGeom>
        </p:spPr>
      </p:pic>
      <p:pic>
        <p:nvPicPr>
          <p:cNvPr id="7" name="Picture 6" descr="egyptian.gif"/>
          <p:cNvPicPr>
            <a:picLocks noChangeAspect="1"/>
          </p:cNvPicPr>
          <p:nvPr/>
        </p:nvPicPr>
        <p:blipFill>
          <a:blip r:embed="rId3" cstate="print"/>
          <a:stretch>
            <a:fillRect/>
          </a:stretch>
        </p:blipFill>
        <p:spPr>
          <a:xfrm rot="7200000">
            <a:off x="4004310" y="3290806"/>
            <a:ext cx="2286000" cy="1360713"/>
          </a:xfrm>
          <a:prstGeom prst="rect">
            <a:avLst/>
          </a:prstGeom>
        </p:spPr>
      </p:pic>
      <p:pic>
        <p:nvPicPr>
          <p:cNvPr id="12" name="Picture 11" descr="www.fg-a.com valentine 2-jumping-heart.gif"/>
          <p:cNvPicPr>
            <a:picLocks noChangeAspect="1"/>
          </p:cNvPicPr>
          <p:nvPr/>
        </p:nvPicPr>
        <p:blipFill>
          <a:blip r:embed="rId4" cstate="print"/>
          <a:stretch>
            <a:fillRect/>
          </a:stretch>
        </p:blipFill>
        <p:spPr>
          <a:xfrm>
            <a:off x="3995936" y="2959596"/>
            <a:ext cx="1143000" cy="1333500"/>
          </a:xfrm>
          <a:prstGeom prst="rect">
            <a:avLst/>
          </a:prstGeom>
        </p:spPr>
      </p:pic>
      <p:sp>
        <p:nvSpPr>
          <p:cNvPr id="10" name="TextBox 9"/>
          <p:cNvSpPr txBox="1">
            <a:spLocks noChangeArrowheads="1"/>
          </p:cNvSpPr>
          <p:nvPr/>
        </p:nvSpPr>
        <p:spPr bwMode="auto">
          <a:xfrm>
            <a:off x="72008" y="100950"/>
            <a:ext cx="8964488" cy="1815882"/>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Now here are five stupendous gifts of connection </a:t>
            </a:r>
          </a:p>
          <a:p>
            <a:pPr algn="ctr"/>
            <a:r>
              <a:rPr lang="en-CA" sz="2800" b="1" dirty="0" smtClean="0">
                <a:solidFill>
                  <a:schemeClr val="bg1"/>
                </a:solidFill>
                <a:latin typeface="Calibri" pitchFamily="34" charset="0"/>
              </a:rPr>
              <a:t>with God the Father, Son and Spirit</a:t>
            </a:r>
          </a:p>
          <a:p>
            <a:pPr algn="ctr"/>
            <a:r>
              <a:rPr lang="en-CA" sz="2800" b="1" spc="-10" dirty="0" smtClean="0">
                <a:solidFill>
                  <a:schemeClr val="bg1"/>
                </a:solidFill>
                <a:latin typeface="Calibri" pitchFamily="34" charset="0"/>
              </a:rPr>
              <a:t>to enjoy the supreme joy, oneness, love, fellowship,  </a:t>
            </a:r>
            <a:r>
              <a:rPr lang="en-CA" sz="2800" b="1" dirty="0" smtClean="0">
                <a:solidFill>
                  <a:schemeClr val="bg1"/>
                </a:solidFill>
                <a:latin typeface="Calibri" pitchFamily="34" charset="0"/>
              </a:rPr>
              <a:t>cooperation and satisfaction God enjoys and shares. </a:t>
            </a:r>
          </a:p>
        </p:txBody>
      </p:sp>
      <p:sp>
        <p:nvSpPr>
          <p:cNvPr id="14" name="WordArt 2"/>
          <p:cNvSpPr>
            <a:spLocks noChangeArrowheads="1" noChangeShapeType="1" noTextEdit="1"/>
          </p:cNvSpPr>
          <p:nvPr/>
        </p:nvSpPr>
        <p:spPr bwMode="auto">
          <a:xfrm>
            <a:off x="3491880" y="2348880"/>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6" name="TextBox 15"/>
          <p:cNvSpPr txBox="1">
            <a:spLocks noChangeArrowheads="1"/>
          </p:cNvSpPr>
          <p:nvPr/>
        </p:nvSpPr>
        <p:spPr bwMode="auto">
          <a:xfrm>
            <a:off x="35496" y="4924325"/>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These are five ways God’s word describes the amazing connection Christ’s death and resurrection provides</a:t>
            </a:r>
          </a:p>
          <a:p>
            <a:pPr algn="ctr"/>
            <a:r>
              <a:rPr lang="en-CA" sz="2800" b="1" dirty="0" smtClean="0">
                <a:solidFill>
                  <a:schemeClr val="bg1"/>
                </a:solidFill>
                <a:latin typeface="Calibri" pitchFamily="34" charset="0"/>
                <a:cs typeface="Calibri" pitchFamily="34" charset="0"/>
              </a:rPr>
              <a:t>with God the Father, Son and Spirit.</a:t>
            </a:r>
            <a:endParaRPr lang="x-none" sz="2800" smtClean="0"/>
          </a:p>
        </p:txBody>
      </p:sp>
      <p:sp>
        <p:nvSpPr>
          <p:cNvPr id="13" name="TextBox 12"/>
          <p:cNvSpPr txBox="1"/>
          <p:nvPr/>
        </p:nvSpPr>
        <p:spPr>
          <a:xfrm>
            <a:off x="2555776" y="4550931"/>
            <a:ext cx="4104456" cy="246221"/>
          </a:xfrm>
          <a:prstGeom prst="rect">
            <a:avLst/>
          </a:prstGeom>
          <a:noFill/>
        </p:spPr>
        <p:txBody>
          <a:bodyPr wrap="square" rtlCol="0">
            <a:spAutoFit/>
          </a:bodyPr>
          <a:lstStyle/>
          <a:p>
            <a:pPr algn="ctr"/>
            <a:r>
              <a:rPr lang="en-CA" sz="1000" dirty="0" smtClean="0">
                <a:solidFill>
                  <a:schemeClr val="tx1">
                    <a:lumMod val="85000"/>
                  </a:schemeClr>
                </a:solidFill>
              </a:rPr>
              <a:t>Smiley © sherv.net  Jumping heart © www.fg-a.com</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344816"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589239"/>
            <a:ext cx="8919575" cy="1280160"/>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riches of</a:t>
            </a:r>
          </a:p>
          <a:p>
            <a:pPr algn="ctr">
              <a:lnSpc>
                <a:spcPts val="3000"/>
              </a:lnSpc>
            </a:pPr>
            <a:r>
              <a:rPr lang="en-CA" sz="2800" b="1" dirty="0" smtClean="0">
                <a:latin typeface="Calibri" pitchFamily="34" charset="0"/>
              </a:rPr>
              <a:t>connection with you, God the Father, Son and Spirit, </a:t>
            </a:r>
          </a:p>
          <a:p>
            <a:pPr algn="ctr">
              <a:lnSpc>
                <a:spcPts val="3000"/>
              </a:lnSpc>
            </a:pPr>
            <a:r>
              <a:rPr lang="en-CA" sz="2800" b="1" dirty="0" smtClean="0">
                <a:latin typeface="Calibri" pitchFamily="34" charset="0"/>
              </a:rPr>
              <a:t>that no one else can give!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3"/>
          <p:cNvSpPr txBox="1">
            <a:spLocks noChangeArrowheads="1"/>
          </p:cNvSpPr>
          <p:nvPr/>
        </p:nvSpPr>
        <p:spPr bwMode="auto">
          <a:xfrm>
            <a:off x="1115616" y="116632"/>
            <a:ext cx="7452990" cy="5509200"/>
          </a:xfrm>
          <a:prstGeom prst="rect">
            <a:avLst/>
          </a:prstGeom>
          <a:noFill/>
          <a:ln w="9525">
            <a:noFill/>
            <a:miter lim="800000"/>
            <a:headEnd/>
            <a:tailEnd/>
          </a:ln>
        </p:spPr>
        <p:txBody>
          <a:bodyPr wrap="square">
            <a:spAutoFit/>
          </a:bodyPr>
          <a:lstStyle/>
          <a:p>
            <a:pPr algn="ctr"/>
            <a:r>
              <a:rPr lang="en-CA" sz="4800" b="1" dirty="0" smtClean="0">
                <a:solidFill>
                  <a:schemeClr val="bg1"/>
                </a:solidFill>
                <a:latin typeface="Calibri" pitchFamily="34" charset="0"/>
              </a:rPr>
              <a:t>in Christ</a:t>
            </a:r>
            <a:r>
              <a:rPr lang="en-US" sz="4800" b="1" dirty="0" smtClean="0">
                <a:solidFill>
                  <a:schemeClr val="bg1"/>
                </a:solidFill>
                <a:latin typeface="Calibri" pitchFamily="34" charset="0"/>
              </a:rPr>
              <a:t>  </a:t>
            </a:r>
          </a:p>
          <a:p>
            <a:pPr algn="ctr"/>
            <a:endParaRPr lang="en-US" sz="10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Christ and Christ in us</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in the Spirit and the Spirit in us, </a:t>
            </a:r>
          </a:p>
          <a:p>
            <a:pPr algn="ctr"/>
            <a:r>
              <a:rPr lang="en-US" sz="3200" b="1" dirty="0" smtClean="0">
                <a:latin typeface="Calibri" pitchFamily="34" charset="0"/>
              </a:rPr>
              <a:t>making us God’s temple  </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God the Father and the Father in us  </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immersed in the Father, Son and Spirit</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Father, Son and Spirit fellowship</a:t>
            </a:r>
          </a:p>
          <a:p>
            <a:pPr algn="ctr"/>
            <a:r>
              <a:rPr lang="en-US" sz="3200" b="1" dirty="0" smtClean="0">
                <a:solidFill>
                  <a:schemeClr val="bg1"/>
                </a:solidFill>
                <a:latin typeface="Calibri" pitchFamily="34" charset="0"/>
              </a:rPr>
              <a:t>with us and we with them</a:t>
            </a:r>
            <a:endParaRPr lang="en-CA" sz="32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28" name="Picture 27" descr="lord-jesus-christ-coming-293608.gif"/>
          <p:cNvPicPr>
            <a:picLocks noChangeAspect="1"/>
          </p:cNvPicPr>
          <p:nvPr/>
        </p:nvPicPr>
        <p:blipFill>
          <a:blip r:embed="rId2" cstate="print"/>
          <a:srcRect b="36140"/>
          <a:stretch>
            <a:fillRect/>
          </a:stretch>
        </p:blipFill>
        <p:spPr>
          <a:xfrm>
            <a:off x="319234" y="2211680"/>
            <a:ext cx="3244654" cy="3017520"/>
          </a:xfrm>
          <a:prstGeom prst="star32">
            <a:avLst/>
          </a:prstGeom>
        </p:spPr>
      </p:pic>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1516792" y="3378696"/>
            <a:ext cx="822960" cy="82296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TextBox 8"/>
          <p:cNvSpPr txBox="1">
            <a:spLocks noChangeArrowheads="1"/>
          </p:cNvSpPr>
          <p:nvPr/>
        </p:nvSpPr>
        <p:spPr bwMode="auto">
          <a:xfrm>
            <a:off x="467543" y="5065439"/>
            <a:ext cx="2736305"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95000"/>
                  </a:schemeClr>
                </a:solidFill>
              </a:rPr>
              <a:t>©</a:t>
            </a:r>
            <a:r>
              <a:rPr lang="en-CA" altLang="ko-KR" sz="1000" dirty="0" smtClean="0">
                <a:solidFill>
                  <a:schemeClr val="tx1">
                    <a:lumMod val="95000"/>
                  </a:schemeClr>
                </a:solidFill>
              </a:rPr>
              <a:t> </a:t>
            </a:r>
            <a:r>
              <a:rPr lang="en-CA" sz="1000" dirty="0" smtClean="0">
                <a:solidFill>
                  <a:schemeClr val="tx1">
                    <a:lumMod val="95000"/>
                  </a:schemeClr>
                </a:solidFill>
              </a:rPr>
              <a:t>GospelGifs.com  used with permission</a:t>
            </a:r>
            <a:endParaRPr lang="en-CA" sz="1000" dirty="0">
              <a:solidFill>
                <a:schemeClr val="tx1">
                  <a:lumMod val="95000"/>
                </a:schemeClr>
              </a:solidFill>
            </a:endParaRPr>
          </a:p>
        </p:txBody>
      </p:sp>
      <p:sp>
        <p:nvSpPr>
          <p:cNvPr id="25" name="TextBox 24"/>
          <p:cNvSpPr txBox="1"/>
          <p:nvPr/>
        </p:nvSpPr>
        <p:spPr>
          <a:xfrm>
            <a:off x="3707904" y="980728"/>
            <a:ext cx="3312368" cy="6555641"/>
          </a:xfrm>
          <a:prstGeom prst="rect">
            <a:avLst/>
          </a:prstGeom>
          <a:noFill/>
        </p:spPr>
        <p:txBody>
          <a:bodyPr wrap="square" rtlCol="0">
            <a:spAutoFit/>
          </a:bodyPr>
          <a:lstStyle/>
          <a:p>
            <a:pPr algn="ctr"/>
            <a:endParaRPr lang="en-CA"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“To the saints and faithful brothers </a:t>
            </a:r>
            <a:r>
              <a:rPr lang="en-US" sz="2800" b="1" dirty="0" smtClean="0">
                <a:latin typeface="Calibri" pitchFamily="34" charset="0"/>
              </a:rPr>
              <a:t> </a:t>
            </a:r>
          </a:p>
          <a:p>
            <a:pPr algn="ctr"/>
            <a:r>
              <a:rPr lang="en-US" sz="2800" b="1" dirty="0" smtClean="0">
                <a:solidFill>
                  <a:srgbClr val="FF0000"/>
                </a:solidFill>
                <a:latin typeface="Calibri" pitchFamily="34" charset="0"/>
              </a:rPr>
              <a:t>in Christ </a:t>
            </a:r>
          </a:p>
          <a:p>
            <a:pPr algn="ctr"/>
            <a:r>
              <a:rPr lang="en-US" sz="2800" b="1" dirty="0" smtClean="0">
                <a:solidFill>
                  <a:schemeClr val="bg1"/>
                </a:solidFill>
                <a:latin typeface="Calibri" pitchFamily="34" charset="0"/>
              </a:rPr>
              <a:t>in Colossae” </a:t>
            </a:r>
          </a:p>
          <a:p>
            <a:pPr algn="ctr"/>
            <a:r>
              <a:rPr lang="en-US" sz="2800" b="1" dirty="0" smtClean="0">
                <a:solidFill>
                  <a:schemeClr val="bg1"/>
                </a:solidFill>
                <a:latin typeface="Calibri" pitchFamily="34" charset="0"/>
              </a:rPr>
              <a:t>Col 1:2</a:t>
            </a:r>
          </a:p>
          <a:p>
            <a:pPr algn="ct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“I have been crucified with Christ.  It is . . . Christ who lives in me”  </a:t>
            </a:r>
          </a:p>
          <a:p>
            <a:pPr algn="ctr"/>
            <a:r>
              <a:rPr lang="en-US" sz="2800" b="1" dirty="0" smtClean="0">
                <a:solidFill>
                  <a:schemeClr val="bg1"/>
                </a:solidFill>
                <a:latin typeface="Calibri" pitchFamily="34" charset="0"/>
              </a:rPr>
              <a:t>Gal 2:20</a:t>
            </a:r>
          </a:p>
          <a:p>
            <a:pPr algn="ctr"/>
            <a:endParaRPr lang="en-US" sz="2800" b="1" dirty="0" smtClean="0">
              <a:solidFill>
                <a:schemeClr val="bg1"/>
              </a:solidFill>
              <a:latin typeface="Calibri" pitchFamily="34" charset="0"/>
            </a:endParaRPr>
          </a:p>
          <a:p>
            <a:pPr algn="ctr"/>
            <a:r>
              <a:rPr lang="en-CA" sz="2800" dirty="0" smtClean="0">
                <a:solidFill>
                  <a:schemeClr val="bg1"/>
                </a:solidFill>
              </a:rPr>
              <a:t/>
            </a:r>
            <a:br>
              <a:rPr lang="en-CA" sz="2800" dirty="0" smtClean="0">
                <a:solidFill>
                  <a:schemeClr val="bg1"/>
                </a:solidFill>
              </a:rPr>
            </a:br>
            <a:endParaRPr lang="en-CA" sz="2800" dirty="0">
              <a:solidFill>
                <a:schemeClr val="bg1"/>
              </a:solidFill>
            </a:endParaRPr>
          </a:p>
        </p:txBody>
      </p:sp>
      <p:sp>
        <p:nvSpPr>
          <p:cNvPr id="26" name="Title 1"/>
          <p:cNvSpPr txBox="1">
            <a:spLocks/>
          </p:cNvSpPr>
          <p:nvPr/>
        </p:nvSpPr>
        <p:spPr>
          <a:xfrm>
            <a:off x="251520" y="125760"/>
            <a:ext cx="8712968" cy="854968"/>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8</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in Christ and Christ in us!</a:t>
            </a:r>
          </a:p>
        </p:txBody>
      </p:sp>
      <p:sp>
        <p:nvSpPr>
          <p:cNvPr id="19" name="TextBox 8"/>
          <p:cNvSpPr txBox="1">
            <a:spLocks noChangeArrowheads="1"/>
          </p:cNvSpPr>
          <p:nvPr/>
        </p:nvSpPr>
        <p:spPr bwMode="auto">
          <a:xfrm>
            <a:off x="7092280" y="4335487"/>
            <a:ext cx="2016225"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95000"/>
                  </a:schemeClr>
                </a:solidFill>
              </a:rPr>
              <a:t>©</a:t>
            </a:r>
            <a:r>
              <a:rPr lang="en-CA" altLang="ko-KR" sz="1000" dirty="0" smtClean="0">
                <a:solidFill>
                  <a:schemeClr val="tx1">
                    <a:lumMod val="95000"/>
                  </a:schemeClr>
                </a:solidFill>
              </a:rPr>
              <a:t> </a:t>
            </a:r>
            <a:r>
              <a:rPr lang="en-CA" sz="1000" dirty="0" smtClean="0">
                <a:solidFill>
                  <a:schemeClr val="tx1">
                    <a:lumMod val="95000"/>
                  </a:schemeClr>
                </a:solidFill>
              </a:rPr>
              <a:t>GospelGifs.com</a:t>
            </a:r>
          </a:p>
          <a:p>
            <a:pPr algn="ctr">
              <a:defRPr/>
            </a:pPr>
            <a:r>
              <a:rPr lang="en-CA" sz="1000" dirty="0" smtClean="0">
                <a:solidFill>
                  <a:schemeClr val="tx1">
                    <a:lumMod val="95000"/>
                  </a:schemeClr>
                </a:solidFill>
              </a:rPr>
              <a:t> used with permission</a:t>
            </a:r>
            <a:endParaRPr lang="en-CA" sz="1000" dirty="0">
              <a:solidFill>
                <a:schemeClr val="tx1">
                  <a:lumMod val="95000"/>
                </a:schemeClr>
              </a:solidFill>
            </a:endParaRPr>
          </a:p>
        </p:txBody>
      </p:sp>
      <p:pic>
        <p:nvPicPr>
          <p:cNvPr id="15" name="Picture 14"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17" name="TextBox 16"/>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0"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7" name="TextBox 26"/>
          <p:cNvSpPr txBox="1"/>
          <p:nvPr/>
        </p:nvSpPr>
        <p:spPr>
          <a:xfrm>
            <a:off x="8532440" y="6372036"/>
            <a:ext cx="504056" cy="369332"/>
          </a:xfrm>
          <a:prstGeom prst="rect">
            <a:avLst/>
          </a:prstGeom>
          <a:noFill/>
        </p:spPr>
        <p:txBody>
          <a:bodyPr wrap="square" rtlCol="0">
            <a:spAutoFit/>
          </a:bodyPr>
          <a:lstStyle/>
          <a:p>
            <a:pPr algn="ctr"/>
            <a:r>
              <a:rPr lang="en-CA" dirty="0" smtClean="0">
                <a:solidFill>
                  <a:schemeClr val="bg1"/>
                </a:solidFill>
              </a:rPr>
              <a:t>8</a:t>
            </a:r>
            <a:endParaRPr lang="en-CA" dirty="0">
              <a:solidFill>
                <a:schemeClr val="bg1"/>
              </a:solidFill>
            </a:endParaRPr>
          </a:p>
        </p:txBody>
      </p:sp>
      <p:pic>
        <p:nvPicPr>
          <p:cNvPr id="29" name="Picture 28" descr="lord-jesus-christ-coming-293608.gif"/>
          <p:cNvPicPr>
            <a:picLocks noChangeAspect="1"/>
          </p:cNvPicPr>
          <p:nvPr/>
        </p:nvPicPr>
        <p:blipFill>
          <a:blip r:embed="rId2" cstate="print"/>
          <a:srcRect b="36140"/>
          <a:stretch>
            <a:fillRect/>
          </a:stretch>
        </p:blipFill>
        <p:spPr>
          <a:xfrm>
            <a:off x="7319317" y="3046080"/>
            <a:ext cx="1501155" cy="1463040"/>
          </a:xfrm>
          <a:prstGeom prst="star32">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7" name="32-Point Star 26"/>
          <p:cNvSpPr/>
          <p:nvPr/>
        </p:nvSpPr>
        <p:spPr>
          <a:xfrm>
            <a:off x="7236296" y="3065512"/>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32-Point Star 18"/>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dove and sword large cropped.png"/>
          <p:cNvPicPr>
            <a:picLocks noChangeAspect="1"/>
          </p:cNvPicPr>
          <p:nvPr/>
        </p:nvPicPr>
        <p:blipFill>
          <a:blip r:embed="rId2" cstate="print"/>
          <a:stretch>
            <a:fillRect/>
          </a:stretch>
        </p:blipFill>
        <p:spPr>
          <a:xfrm>
            <a:off x="755576" y="2500410"/>
            <a:ext cx="2219542" cy="2296742"/>
          </a:xfrm>
          <a:prstGeom prst="rect">
            <a:avLst/>
          </a:prstGeom>
        </p:spPr>
      </p:pic>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Title 1"/>
          <p:cNvSpPr txBox="1">
            <a:spLocks/>
          </p:cNvSpPr>
          <p:nvPr/>
        </p:nvSpPr>
        <p:spPr bwMode="auto">
          <a:xfrm>
            <a:off x="0" y="-171400"/>
            <a:ext cx="9144000" cy="1143000"/>
          </a:xfrm>
          <a:prstGeom prst="rect">
            <a:avLst/>
          </a:prstGeom>
          <a:noFill/>
          <a:ln w="9525">
            <a:noFill/>
            <a:miter lim="800000"/>
            <a:headEnd/>
            <a:tailEnd/>
          </a:ln>
        </p:spPr>
        <p:txBody>
          <a:bodyPr anchor="ctr"/>
          <a:lstStyle/>
          <a:p>
            <a:pPr algn="ctr" eaLnBrk="0" hangingPunct="0">
              <a:defRPr/>
            </a:pPr>
            <a:r>
              <a:rPr lang="en-CA" sz="2800" b="1" dirty="0" smtClean="0">
                <a:solidFill>
                  <a:srgbClr val="FF0000"/>
                </a:solidFill>
                <a:latin typeface="Calibri" pitchFamily="34" charset="0"/>
              </a:rPr>
              <a:t>9</a:t>
            </a:r>
            <a:r>
              <a:rPr lang="en-CA" sz="2800" b="1" dirty="0" smtClean="0">
                <a:solidFill>
                  <a:srgbClr val="FF0000"/>
                </a:solidFill>
                <a:latin typeface="Calibri" pitchFamily="34" charset="0"/>
              </a:rPr>
              <a:t>. </a:t>
            </a:r>
            <a:r>
              <a:rPr lang="en-CA" sz="2800" b="1" dirty="0" smtClean="0">
                <a:solidFill>
                  <a:srgbClr val="FF0000"/>
                </a:solidFill>
                <a:latin typeface="Calibri" pitchFamily="34" charset="0"/>
              </a:rPr>
              <a:t>in the Spirit and the Holy Spirit in us, God’s temple</a:t>
            </a:r>
            <a:endParaRPr lang="en-CA" sz="3200" b="1" kern="0" dirty="0">
              <a:solidFill>
                <a:srgbClr val="FF0000"/>
              </a:solidFill>
              <a:latin typeface="+mj-lt"/>
              <a:ea typeface="+mj-ea"/>
              <a:cs typeface="+mj-cs"/>
            </a:endParaRPr>
          </a:p>
        </p:txBody>
      </p:sp>
      <p:pic>
        <p:nvPicPr>
          <p:cNvPr id="20" name="Picture 19" descr="dove and sword large cropped.png"/>
          <p:cNvPicPr>
            <a:picLocks noChangeAspect="1"/>
          </p:cNvPicPr>
          <p:nvPr/>
        </p:nvPicPr>
        <p:blipFill>
          <a:blip r:embed="rId2" cstate="print"/>
          <a:stretch>
            <a:fillRect/>
          </a:stretch>
        </p:blipFill>
        <p:spPr>
          <a:xfrm>
            <a:off x="7452320" y="3212976"/>
            <a:ext cx="1192214" cy="1233682"/>
          </a:xfrm>
          <a:prstGeom prst="rect">
            <a:avLst/>
          </a:prstGeom>
        </p:spPr>
      </p:pic>
      <p:sp>
        <p:nvSpPr>
          <p:cNvPr id="21" name="Title 11"/>
          <p:cNvSpPr txBox="1">
            <a:spLocks/>
          </p:cNvSpPr>
          <p:nvPr/>
        </p:nvSpPr>
        <p:spPr>
          <a:xfrm>
            <a:off x="179512" y="980728"/>
            <a:ext cx="8712968"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“You, however, are not in the flesh but in the Spirit,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if in fact the Spirit of God dwells in you” Rom 8:9 </a:t>
            </a:r>
            <a: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5" name="TextBox 24"/>
          <p:cNvSpPr txBox="1"/>
          <p:nvPr/>
        </p:nvSpPr>
        <p:spPr>
          <a:xfrm>
            <a:off x="2843808" y="4206567"/>
            <a:ext cx="4464496"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“Or do you not know that your body is a temple </a:t>
            </a:r>
          </a:p>
          <a:p>
            <a:pPr algn="ctr"/>
            <a:r>
              <a:rPr lang="en-CA" sz="2800" b="1" dirty="0" smtClean="0">
                <a:solidFill>
                  <a:schemeClr val="bg1"/>
                </a:solidFill>
                <a:latin typeface="Calibri" pitchFamily="34" charset="0"/>
              </a:rPr>
              <a:t>of the Holy Spirit within you, </a:t>
            </a:r>
          </a:p>
          <a:p>
            <a:pPr algn="ctr"/>
            <a:r>
              <a:rPr lang="en-CA" sz="2800" b="1" dirty="0" smtClean="0">
                <a:solidFill>
                  <a:schemeClr val="bg1"/>
                </a:solidFill>
                <a:latin typeface="Calibri" pitchFamily="34" charset="0"/>
              </a:rPr>
              <a:t>whom you have from God?”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6:19</a:t>
            </a:r>
            <a:endParaRPr lang="en-CA" sz="2800" b="1" dirty="0">
              <a:solidFill>
                <a:schemeClr val="bg1"/>
              </a:solidFill>
              <a:latin typeface="Calibri" pitchFamily="34" charset="0"/>
            </a:endParaRPr>
          </a:p>
        </p:txBody>
      </p:sp>
      <p:sp>
        <p:nvSpPr>
          <p:cNvPr id="26" name="Title 1"/>
          <p:cNvSpPr txBox="1">
            <a:spLocks/>
          </p:cNvSpPr>
          <p:nvPr/>
        </p:nvSpPr>
        <p:spPr bwMode="auto">
          <a:xfrm>
            <a:off x="2915816" y="2564904"/>
            <a:ext cx="4680520" cy="1143000"/>
          </a:xfrm>
          <a:prstGeom prst="rect">
            <a:avLst/>
          </a:prstGeom>
          <a:noFill/>
          <a:ln w="9525">
            <a:noFill/>
            <a:miter lim="800000"/>
            <a:headEnd/>
            <a:tailEnd/>
          </a:ln>
        </p:spPr>
        <p:txBody>
          <a:bodyPr anchor="ctr"/>
          <a:lstStyle/>
          <a:p>
            <a:pPr algn="ctr" eaLnBrk="0" hangingPunct="0">
              <a:defRPr/>
            </a:pPr>
            <a:r>
              <a:rPr lang="en-CA" sz="2800" b="1" dirty="0" smtClean="0">
                <a:solidFill>
                  <a:schemeClr val="bg1"/>
                </a:solidFill>
                <a:latin typeface="Calibri" pitchFamily="34" charset="0"/>
              </a:rPr>
              <a:t>“Do you not know that you are God's temple and that God's Spirit dwells</a:t>
            </a:r>
          </a:p>
          <a:p>
            <a:pPr algn="ctr" eaLnBrk="0" hangingPunct="0">
              <a:defRPr/>
            </a:pPr>
            <a:r>
              <a:rPr lang="en-CA" sz="2800" b="1" dirty="0" smtClean="0">
                <a:solidFill>
                  <a:schemeClr val="bg1"/>
                </a:solidFill>
                <a:latin typeface="Calibri" pitchFamily="34" charset="0"/>
              </a:rPr>
              <a:t> in you?”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3:16</a:t>
            </a:r>
            <a:endParaRPr lang="en-CA" sz="2800" kern="0" dirty="0">
              <a:solidFill>
                <a:schemeClr val="bg1"/>
              </a:solidFill>
              <a:latin typeface="Calibri" pitchFamily="34" charset="0"/>
              <a:ea typeface="+mj-ea"/>
              <a:cs typeface="+mj-cs"/>
            </a:endParaRPr>
          </a:p>
        </p:txBody>
      </p:sp>
      <p:sp>
        <p:nvSpPr>
          <p:cNvPr id="36" name="Rectangle 35"/>
          <p:cNvSpPr/>
          <p:nvPr/>
        </p:nvSpPr>
        <p:spPr>
          <a:xfrm>
            <a:off x="1259632" y="5117703"/>
            <a:ext cx="1584176" cy="615553"/>
          </a:xfrm>
          <a:prstGeom prst="rect">
            <a:avLst/>
          </a:prstGeom>
        </p:spPr>
        <p:txBody>
          <a:bodyPr wrap="square">
            <a:spAutoFit/>
          </a:bodyPr>
          <a:lstStyle/>
          <a:p>
            <a:pPr algn="ctr"/>
            <a:r>
              <a:rPr lang="en-CA" sz="800" dirty="0" smtClean="0"/>
              <a:t>Dove and Bible</a:t>
            </a:r>
          </a:p>
          <a:p>
            <a:pPr algn="ctr"/>
            <a:r>
              <a:rPr lang="en-CA" sz="800" dirty="0" smtClean="0"/>
              <a:t>Microsoft clip art © 2013 </a:t>
            </a:r>
          </a:p>
          <a:p>
            <a:pPr algn="ctr"/>
            <a:r>
              <a:rPr lang="en-CA" sz="800" dirty="0" smtClean="0"/>
              <a:t>Microsoft Corporation. </a:t>
            </a:r>
          </a:p>
          <a:p>
            <a:pPr algn="ctr"/>
            <a:endParaRPr lang="en-CA" sz="1000" dirty="0"/>
          </a:p>
        </p:txBody>
      </p:sp>
      <p:sp>
        <p:nvSpPr>
          <p:cNvPr id="37" name="Rectangle 36"/>
          <p:cNvSpPr/>
          <p:nvPr/>
        </p:nvSpPr>
        <p:spPr>
          <a:xfrm>
            <a:off x="7308304" y="4437112"/>
            <a:ext cx="1512168" cy="615553"/>
          </a:xfrm>
          <a:prstGeom prst="rect">
            <a:avLst/>
          </a:prstGeom>
        </p:spPr>
        <p:txBody>
          <a:bodyPr wrap="square">
            <a:spAutoFit/>
          </a:bodyPr>
          <a:lstStyle/>
          <a:p>
            <a:pPr algn="ctr"/>
            <a:r>
              <a:rPr lang="en-CA" sz="800" dirty="0" smtClean="0"/>
              <a:t>Dove and Bible</a:t>
            </a:r>
          </a:p>
          <a:p>
            <a:pPr algn="ctr"/>
            <a:r>
              <a:rPr lang="en-CA" sz="800" dirty="0" smtClean="0"/>
              <a:t>Microsoft clip art © 2013 </a:t>
            </a:r>
          </a:p>
          <a:p>
            <a:pPr algn="ctr"/>
            <a:r>
              <a:rPr lang="en-CA" sz="800" dirty="0" smtClean="0"/>
              <a:t>Microsoft Corporation. </a:t>
            </a:r>
          </a:p>
          <a:p>
            <a:pPr algn="ctr"/>
            <a:endParaRPr lang="en-CA" sz="1000" dirty="0"/>
          </a:p>
        </p:txBody>
      </p:sp>
      <p:sp>
        <p:nvSpPr>
          <p:cNvPr id="28" name="Smiley Face 27"/>
          <p:cNvSpPr/>
          <p:nvPr/>
        </p:nvSpPr>
        <p:spPr>
          <a:xfrm>
            <a:off x="1588800" y="3398128"/>
            <a:ext cx="822960" cy="82296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0" name="Picture 29"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29" name="TextBox 28"/>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2" name="TextBox 31"/>
          <p:cNvSpPr txBox="1"/>
          <p:nvPr/>
        </p:nvSpPr>
        <p:spPr>
          <a:xfrm>
            <a:off x="8532440" y="6372036"/>
            <a:ext cx="504056" cy="369332"/>
          </a:xfrm>
          <a:prstGeom prst="rect">
            <a:avLst/>
          </a:prstGeom>
          <a:noFill/>
        </p:spPr>
        <p:txBody>
          <a:bodyPr wrap="square" rtlCol="0">
            <a:spAutoFit/>
          </a:bodyPr>
          <a:lstStyle/>
          <a:p>
            <a:pPr algn="ctr"/>
            <a:r>
              <a:rPr lang="en-CA" dirty="0" smtClean="0">
                <a:solidFill>
                  <a:schemeClr val="bg1"/>
                </a:solidFill>
              </a:rPr>
              <a:t>9</a:t>
            </a:r>
            <a:endParaRPr lang="en-CA" dirty="0">
              <a:solidFill>
                <a:schemeClr val="bg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32-Point Star 16"/>
          <p:cNvSpPr/>
          <p:nvPr/>
        </p:nvSpPr>
        <p:spPr>
          <a:xfrm>
            <a:off x="7236296" y="3065512"/>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32-Point Star 14"/>
          <p:cNvSpPr/>
          <p:nvPr/>
        </p:nvSpPr>
        <p:spPr>
          <a:xfrm>
            <a:off x="108600" y="2067664"/>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11"/>
          <p:cNvSpPr txBox="1">
            <a:spLocks noChangeArrowheads="1"/>
          </p:cNvSpPr>
          <p:nvPr/>
        </p:nvSpPr>
        <p:spPr bwMode="auto">
          <a:xfrm>
            <a:off x="7596956" y="3543102"/>
            <a:ext cx="1079500" cy="461962"/>
          </a:xfrm>
          <a:prstGeom prst="rect">
            <a:avLst/>
          </a:prstGeom>
          <a:noFill/>
          <a:ln w="9525">
            <a:noFill/>
            <a:miter lim="800000"/>
            <a:headEnd/>
            <a:tailEnd/>
          </a:ln>
        </p:spPr>
        <p:txBody>
          <a:bodyPr>
            <a:spAutoFit/>
          </a:bodyPr>
          <a:lstStyle/>
          <a:p>
            <a:r>
              <a:rPr lang="en-CA" sz="2400" b="1" dirty="0">
                <a:solidFill>
                  <a:schemeClr val="bg1"/>
                </a:solidFill>
              </a:rPr>
              <a:t>Abba</a:t>
            </a:r>
          </a:p>
        </p:txBody>
      </p:sp>
      <p:sp>
        <p:nvSpPr>
          <p:cNvPr id="31" name="TextBox 11"/>
          <p:cNvSpPr txBox="1">
            <a:spLocks noChangeArrowheads="1"/>
          </p:cNvSpPr>
          <p:nvPr/>
        </p:nvSpPr>
        <p:spPr bwMode="auto">
          <a:xfrm>
            <a:off x="1332260" y="2708920"/>
            <a:ext cx="1007492" cy="461962"/>
          </a:xfrm>
          <a:prstGeom prst="rect">
            <a:avLst/>
          </a:prstGeom>
          <a:noFill/>
          <a:ln w="9525">
            <a:noFill/>
            <a:miter lim="800000"/>
            <a:headEnd/>
            <a:tailEnd/>
          </a:ln>
        </p:spPr>
        <p:txBody>
          <a:bodyPr wrap="square">
            <a:spAutoFit/>
          </a:bodyPr>
          <a:lstStyle/>
          <a:p>
            <a:r>
              <a:rPr lang="en-CA" sz="2400" b="1" dirty="0">
                <a:solidFill>
                  <a:schemeClr val="bg1"/>
                </a:solidFill>
              </a:rPr>
              <a:t>Abba</a:t>
            </a:r>
          </a:p>
        </p:txBody>
      </p:sp>
      <p:sp>
        <p:nvSpPr>
          <p:cNvPr id="32" name="TextBox 31"/>
          <p:cNvSpPr txBox="1"/>
          <p:nvPr/>
        </p:nvSpPr>
        <p:spPr>
          <a:xfrm>
            <a:off x="0" y="890717"/>
            <a:ext cx="9144000" cy="954107"/>
          </a:xfrm>
          <a:prstGeom prst="rect">
            <a:avLst/>
          </a:prstGeom>
          <a:noFill/>
        </p:spPr>
        <p:txBody>
          <a:bodyPr wrap="square" rtlCol="0">
            <a:spAutoFit/>
          </a:bodyPr>
          <a:lstStyle/>
          <a:p>
            <a:pPr algn="ctr"/>
            <a:r>
              <a:rPr lang="en-US" sz="2800" b="1" dirty="0" smtClean="0">
                <a:solidFill>
                  <a:schemeClr val="bg1"/>
                </a:solidFill>
                <a:latin typeface="Calibri" pitchFamily="34" charset="0"/>
              </a:rPr>
              <a:t>“To the church of the Thessalonians in God the Father </a:t>
            </a:r>
          </a:p>
          <a:p>
            <a:pPr algn="ctr"/>
            <a:r>
              <a:rPr lang="en-US" sz="2800" b="1" dirty="0" smtClean="0">
                <a:solidFill>
                  <a:schemeClr val="bg1"/>
                </a:solidFill>
                <a:latin typeface="Calibri" pitchFamily="34" charset="0"/>
              </a:rPr>
              <a:t>and the Lord Jesus Christ”  1 </a:t>
            </a:r>
            <a:r>
              <a:rPr lang="en-US" sz="2800" b="1" dirty="0" err="1" smtClean="0">
                <a:solidFill>
                  <a:schemeClr val="bg1"/>
                </a:solidFill>
                <a:latin typeface="Calibri" pitchFamily="34" charset="0"/>
              </a:rPr>
              <a:t>Thess</a:t>
            </a:r>
            <a:r>
              <a:rPr lang="en-US" sz="2800" b="1" dirty="0" smtClean="0">
                <a:solidFill>
                  <a:schemeClr val="bg1"/>
                </a:solidFill>
                <a:latin typeface="Calibri" pitchFamily="34" charset="0"/>
              </a:rPr>
              <a:t> 1:1</a:t>
            </a:r>
            <a:endParaRPr lang="en-CA" sz="2800" dirty="0">
              <a:solidFill>
                <a:schemeClr val="bg1"/>
              </a:solidFill>
              <a:latin typeface="Calibri" pitchFamily="34" charset="0"/>
            </a:endParaRPr>
          </a:p>
        </p:txBody>
      </p:sp>
      <p:sp>
        <p:nvSpPr>
          <p:cNvPr id="33" name="TextBox 32"/>
          <p:cNvSpPr txBox="1"/>
          <p:nvPr/>
        </p:nvSpPr>
        <p:spPr>
          <a:xfrm>
            <a:off x="2736304" y="2420888"/>
            <a:ext cx="4932040" cy="3539430"/>
          </a:xfrm>
          <a:prstGeom prst="rect">
            <a:avLst/>
          </a:prstGeom>
          <a:noFill/>
        </p:spPr>
        <p:txBody>
          <a:bodyPr wrap="square" rtlCol="0">
            <a:spAutoFit/>
          </a:bodyPr>
          <a:lstStyle/>
          <a:p>
            <a:pPr algn="ctr"/>
            <a:r>
              <a:rPr lang="en-US" sz="2800" b="1" dirty="0" smtClean="0">
                <a:solidFill>
                  <a:schemeClr val="bg1"/>
                </a:solidFill>
                <a:latin typeface="Calibri" pitchFamily="34" charset="0"/>
              </a:rPr>
              <a:t>“If anyone loves me, </a:t>
            </a:r>
          </a:p>
          <a:p>
            <a:pPr algn="ctr"/>
            <a:r>
              <a:rPr lang="en-US" sz="2800" b="1" dirty="0" smtClean="0">
                <a:solidFill>
                  <a:schemeClr val="bg1"/>
                </a:solidFill>
                <a:latin typeface="Calibri" pitchFamily="34" charset="0"/>
              </a:rPr>
              <a:t>he will keep my word, </a:t>
            </a:r>
          </a:p>
          <a:p>
            <a:pPr algn="ctr"/>
            <a:r>
              <a:rPr lang="en-US" sz="2800" b="1" dirty="0" smtClean="0">
                <a:solidFill>
                  <a:schemeClr val="bg1"/>
                </a:solidFill>
                <a:latin typeface="Calibri" pitchFamily="34" charset="0"/>
              </a:rPr>
              <a:t>and my Father </a:t>
            </a:r>
          </a:p>
          <a:p>
            <a:pPr algn="ctr"/>
            <a:r>
              <a:rPr lang="en-US" sz="2800" b="1" dirty="0" smtClean="0">
                <a:solidFill>
                  <a:schemeClr val="bg1"/>
                </a:solidFill>
                <a:latin typeface="Calibri" pitchFamily="34" charset="0"/>
              </a:rPr>
              <a:t>will love him, </a:t>
            </a:r>
          </a:p>
          <a:p>
            <a:pPr algn="ctr"/>
            <a:r>
              <a:rPr lang="en-US" sz="2800" b="1" dirty="0" smtClean="0">
                <a:solidFill>
                  <a:schemeClr val="bg1"/>
                </a:solidFill>
                <a:latin typeface="Calibri" pitchFamily="34" charset="0"/>
              </a:rPr>
              <a:t>and we will come to him </a:t>
            </a:r>
          </a:p>
          <a:p>
            <a:pPr algn="ctr"/>
            <a:r>
              <a:rPr lang="en-US" sz="2800" b="1" dirty="0" smtClean="0">
                <a:solidFill>
                  <a:schemeClr val="bg1"/>
                </a:solidFill>
                <a:latin typeface="Calibri" pitchFamily="34" charset="0"/>
              </a:rPr>
              <a:t>and make our home </a:t>
            </a:r>
          </a:p>
          <a:p>
            <a:pPr algn="ctr"/>
            <a:r>
              <a:rPr lang="en-US" sz="2800" b="1" dirty="0" smtClean="0">
                <a:solidFill>
                  <a:schemeClr val="bg1"/>
                </a:solidFill>
                <a:latin typeface="Calibri" pitchFamily="34" charset="0"/>
              </a:rPr>
              <a:t>with him”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John 14:23</a:t>
            </a:r>
            <a:endParaRPr lang="en-CA" sz="2800" dirty="0">
              <a:solidFill>
                <a:schemeClr val="bg1"/>
              </a:solidFill>
              <a:latin typeface="Calibri" pitchFamily="34" charset="0"/>
            </a:endParaRPr>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Title 1"/>
          <p:cNvSpPr txBox="1">
            <a:spLocks/>
          </p:cNvSpPr>
          <p:nvPr/>
        </p:nvSpPr>
        <p:spPr>
          <a:xfrm>
            <a:off x="0" y="125760"/>
            <a:ext cx="9144000" cy="1143000"/>
          </a:xfrm>
          <a:prstGeom prst="rect">
            <a:avLst/>
          </a:prstGeom>
        </p:spPr>
        <p:txBody>
          <a:bodyPr/>
          <a:lstStyle/>
          <a:p>
            <a:pPr algn="ctr" eaLnBrk="0" hangingPunct="0">
              <a:defRPr/>
            </a:pPr>
            <a:r>
              <a:rPr lang="en-CA" sz="2800" b="1" dirty="0" smtClean="0">
                <a:solidFill>
                  <a:srgbClr val="FF0000"/>
                </a:solidFill>
                <a:latin typeface="Calibri" pitchFamily="34" charset="0"/>
              </a:rPr>
              <a:t>10</a:t>
            </a:r>
            <a:r>
              <a:rPr lang="en-CA" sz="2800" b="1" dirty="0" smtClean="0">
                <a:solidFill>
                  <a:srgbClr val="FF0000"/>
                </a:solidFill>
                <a:latin typeface="Calibri" pitchFamily="34" charset="0"/>
              </a:rPr>
              <a:t>. </a:t>
            </a:r>
            <a:r>
              <a:rPr lang="en-CA" sz="2800" b="1" dirty="0" smtClean="0">
                <a:solidFill>
                  <a:srgbClr val="FF0000"/>
                </a:solidFill>
                <a:latin typeface="Calibri" pitchFamily="34" charset="0"/>
              </a:rPr>
              <a:t>in </a:t>
            </a:r>
            <a:r>
              <a:rPr lang="en-CA" sz="2800" b="1" kern="0" dirty="0" smtClean="0">
                <a:solidFill>
                  <a:srgbClr val="FF0000"/>
                </a:solidFill>
                <a:latin typeface="Calibri" pitchFamily="34" charset="0"/>
                <a:ea typeface="+mj-ea"/>
                <a:cs typeface="+mj-cs"/>
              </a:rPr>
              <a:t>God the Father and God the Father in us!</a:t>
            </a:r>
          </a:p>
        </p:txBody>
      </p:sp>
      <p:sp>
        <p:nvSpPr>
          <p:cNvPr id="19" name="Smiley Face 18"/>
          <p:cNvSpPr/>
          <p:nvPr/>
        </p:nvSpPr>
        <p:spPr>
          <a:xfrm>
            <a:off x="1403648" y="3212976"/>
            <a:ext cx="822960" cy="82296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5"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6" name="TextBox 25"/>
          <p:cNvSpPr txBox="1"/>
          <p:nvPr/>
        </p:nvSpPr>
        <p:spPr>
          <a:xfrm>
            <a:off x="8460432" y="6372036"/>
            <a:ext cx="576064" cy="369332"/>
          </a:xfrm>
          <a:prstGeom prst="rect">
            <a:avLst/>
          </a:prstGeom>
          <a:noFill/>
        </p:spPr>
        <p:txBody>
          <a:bodyPr wrap="square" rtlCol="0">
            <a:spAutoFit/>
          </a:bodyPr>
          <a:lstStyle/>
          <a:p>
            <a:pPr algn="ctr"/>
            <a:r>
              <a:rPr lang="en-CA" dirty="0" smtClean="0">
                <a:solidFill>
                  <a:schemeClr val="bg1"/>
                </a:solidFill>
              </a:rPr>
              <a:t>10</a:t>
            </a:r>
            <a:endParaRPr lang="en-CA" dirty="0">
              <a:solidFill>
                <a:schemeClr val="bg1"/>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8" name="Rectangle 27"/>
          <p:cNvSpPr/>
          <p:nvPr/>
        </p:nvSpPr>
        <p:spPr>
          <a:xfrm>
            <a:off x="1331640" y="3561576"/>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1187624" y="3678168"/>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6"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9" name="TextBox 28"/>
          <p:cNvSpPr txBox="1"/>
          <p:nvPr/>
        </p:nvSpPr>
        <p:spPr>
          <a:xfrm>
            <a:off x="216024" y="188640"/>
            <a:ext cx="8748464" cy="954107"/>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What a privilege!  What undeserved favor in Christ!</a:t>
            </a:r>
          </a:p>
          <a:p>
            <a:pPr lvl="0" algn="ctr" eaLnBrk="0" hangingPunct="0">
              <a:defRPr/>
            </a:pPr>
            <a:r>
              <a:rPr lang="en-CA" sz="2800" b="1" kern="0" dirty="0" smtClean="0">
                <a:solidFill>
                  <a:srgbClr val="0000FF"/>
                </a:solidFill>
                <a:latin typeface="Calibri" pitchFamily="34" charset="0"/>
                <a:cs typeface="Calibri" pitchFamily="34" charset="0"/>
              </a:rPr>
              <a:t>All because God the Son died for us.</a:t>
            </a:r>
          </a:p>
        </p:txBody>
      </p:sp>
      <p:pic>
        <p:nvPicPr>
          <p:cNvPr id="30" name="Picture 29" descr="egyptian.gif"/>
          <p:cNvPicPr>
            <a:picLocks noChangeAspect="1"/>
          </p:cNvPicPr>
          <p:nvPr/>
        </p:nvPicPr>
        <p:blipFill>
          <a:blip r:embed="rId3" cstate="print"/>
          <a:stretch>
            <a:fillRect/>
          </a:stretch>
        </p:blipFill>
        <p:spPr>
          <a:xfrm>
            <a:off x="467544" y="2780928"/>
            <a:ext cx="1920240" cy="1142995"/>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93646" y="3686707"/>
            <a:ext cx="1920240" cy="1143000"/>
          </a:xfrm>
          <a:prstGeom prst="rect">
            <a:avLst/>
          </a:prstGeom>
        </p:spPr>
      </p:pic>
      <p:pic>
        <p:nvPicPr>
          <p:cNvPr id="34" name="Picture 33" descr="egyptian.gif"/>
          <p:cNvPicPr>
            <a:picLocks noChangeAspect="1"/>
          </p:cNvPicPr>
          <p:nvPr/>
        </p:nvPicPr>
        <p:blipFill>
          <a:blip r:embed="rId3" cstate="print"/>
          <a:stretch>
            <a:fillRect/>
          </a:stretch>
        </p:blipFill>
        <p:spPr>
          <a:xfrm rot="7200000">
            <a:off x="986472" y="3686708"/>
            <a:ext cx="1920240" cy="1142996"/>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827584" y="3103612"/>
            <a:ext cx="1143000" cy="1333500"/>
          </a:xfrm>
          <a:prstGeom prst="rect">
            <a:avLst/>
          </a:prstGeom>
        </p:spPr>
      </p:pic>
      <p:sp>
        <p:nvSpPr>
          <p:cNvPr id="39" name="TextBox 38"/>
          <p:cNvSpPr txBox="1"/>
          <p:nvPr/>
        </p:nvSpPr>
        <p:spPr>
          <a:xfrm>
            <a:off x="1448544" y="1395933"/>
            <a:ext cx="6435824" cy="1384995"/>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in Christ and Christ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in the Spirit and the Spirit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in the Father and the Father in us!</a:t>
            </a:r>
          </a:p>
        </p:txBody>
      </p:sp>
      <p:pic>
        <p:nvPicPr>
          <p:cNvPr id="40" name="Picture 39" descr="4you.png"/>
          <p:cNvPicPr>
            <a:picLocks noChangeAspect="1"/>
          </p:cNvPicPr>
          <p:nvPr/>
        </p:nvPicPr>
        <p:blipFill>
          <a:blip r:embed="rId5" cstate="print"/>
          <a:srcRect l="17780" t="14858" r="54067" b="44000"/>
          <a:stretch>
            <a:fillRect/>
          </a:stretch>
        </p:blipFill>
        <p:spPr>
          <a:xfrm>
            <a:off x="3779912" y="2996952"/>
            <a:ext cx="1944216" cy="2592288"/>
          </a:xfrm>
          <a:prstGeom prst="rect">
            <a:avLst/>
          </a:prstGeom>
        </p:spPr>
      </p:pic>
      <p:sp>
        <p:nvSpPr>
          <p:cNvPr id="41" name="TextBox 8"/>
          <p:cNvSpPr txBox="1">
            <a:spLocks noChangeArrowheads="1"/>
          </p:cNvSpPr>
          <p:nvPr/>
        </p:nvSpPr>
        <p:spPr bwMode="auto">
          <a:xfrm>
            <a:off x="3779911" y="5086345"/>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2" name="TextBox 41"/>
          <p:cNvSpPr txBox="1"/>
          <p:nvPr/>
        </p:nvSpPr>
        <p:spPr>
          <a:xfrm>
            <a:off x="1600944" y="5714092"/>
            <a:ext cx="6435824" cy="954107"/>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Thank you, thank you, Lord!</a:t>
            </a:r>
          </a:p>
          <a:p>
            <a:pPr lvl="0" algn="ctr" eaLnBrk="0" hangingPunct="0">
              <a:defRPr/>
            </a:pPr>
            <a:r>
              <a:rPr lang="en-CA" sz="2800" b="1" kern="0" dirty="0" smtClean="0">
                <a:solidFill>
                  <a:srgbClr val="0000FF"/>
                </a:solidFill>
                <a:latin typeface="Calibri" pitchFamily="34" charset="0"/>
                <a:cs typeface="Calibri" pitchFamily="34" charset="0"/>
              </a:rPr>
              <a:t>And the best is yet to come!</a:t>
            </a:r>
          </a:p>
        </p:txBody>
      </p:sp>
      <p:sp>
        <p:nvSpPr>
          <p:cNvPr id="43" name="Rectangle 42"/>
          <p:cNvSpPr/>
          <p:nvPr/>
        </p:nvSpPr>
        <p:spPr>
          <a:xfrm>
            <a:off x="8008952" y="3645024"/>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Rectangle 43"/>
          <p:cNvSpPr/>
          <p:nvPr/>
        </p:nvSpPr>
        <p:spPr>
          <a:xfrm>
            <a:off x="7859216" y="3717032"/>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7" name="Picture 36" descr="egyptian.gif"/>
          <p:cNvPicPr>
            <a:picLocks noChangeAspect="1"/>
          </p:cNvPicPr>
          <p:nvPr/>
        </p:nvPicPr>
        <p:blipFill>
          <a:blip r:embed="rId3" cstate="print"/>
          <a:stretch>
            <a:fillRect/>
          </a:stretch>
        </p:blipFill>
        <p:spPr>
          <a:xfrm rot="14400000" flipH="1">
            <a:off x="7077943" y="3706265"/>
            <a:ext cx="1228954" cy="731520"/>
          </a:xfrm>
          <a:prstGeom prst="rect">
            <a:avLst/>
          </a:prstGeom>
        </p:spPr>
      </p:pic>
      <p:pic>
        <p:nvPicPr>
          <p:cNvPr id="38" name="Picture 37" descr="egyptian.gif"/>
          <p:cNvPicPr>
            <a:picLocks noChangeAspect="1"/>
          </p:cNvPicPr>
          <p:nvPr/>
        </p:nvPicPr>
        <p:blipFill>
          <a:blip r:embed="rId3" cstate="print"/>
          <a:stretch>
            <a:fillRect/>
          </a:stretch>
        </p:blipFill>
        <p:spPr>
          <a:xfrm>
            <a:off x="7447498" y="3129528"/>
            <a:ext cx="1228958" cy="731520"/>
          </a:xfrm>
          <a:prstGeom prst="rect">
            <a:avLst/>
          </a:prstGeom>
        </p:spPr>
      </p:pic>
      <p:pic>
        <p:nvPicPr>
          <p:cNvPr id="36" name="Picture 35" descr="egyptian.gif"/>
          <p:cNvPicPr>
            <a:picLocks noChangeAspect="1"/>
          </p:cNvPicPr>
          <p:nvPr/>
        </p:nvPicPr>
        <p:blipFill>
          <a:blip r:embed="rId3" cstate="print"/>
          <a:stretch>
            <a:fillRect/>
          </a:stretch>
        </p:blipFill>
        <p:spPr>
          <a:xfrm rot="7200000">
            <a:off x="7821879" y="3716358"/>
            <a:ext cx="1228957" cy="731520"/>
          </a:xfrm>
          <a:prstGeom prst="rect">
            <a:avLst/>
          </a:prstGeom>
        </p:spPr>
      </p:pic>
      <p:sp>
        <p:nvSpPr>
          <p:cNvPr id="45" name="TextBox 44"/>
          <p:cNvSpPr txBox="1"/>
          <p:nvPr/>
        </p:nvSpPr>
        <p:spPr>
          <a:xfrm>
            <a:off x="7524328" y="6372036"/>
            <a:ext cx="1152128" cy="369332"/>
          </a:xfrm>
          <a:prstGeom prst="rect">
            <a:avLst/>
          </a:prstGeom>
          <a:noFill/>
        </p:spPr>
        <p:txBody>
          <a:bodyPr wrap="square" rtlCol="0">
            <a:spAutoFit/>
          </a:bodyPr>
          <a:lstStyle/>
          <a:p>
            <a:pPr algn="ctr"/>
            <a:r>
              <a:rPr lang="en-CA" dirty="0" smtClean="0">
                <a:solidFill>
                  <a:schemeClr val="bg1"/>
                </a:solidFill>
              </a:rPr>
              <a:t>8,9,10</a:t>
            </a:r>
            <a:endParaRPr lang="en-CA" dirty="0">
              <a:solidFill>
                <a:schemeClr val="bg1"/>
              </a:solidFill>
            </a:endParaRPr>
          </a:p>
        </p:txBody>
      </p:sp>
      <p:sp>
        <p:nvSpPr>
          <p:cNvPr id="25" name="Right Arrow 24"/>
          <p:cNvSpPr/>
          <p:nvPr/>
        </p:nvSpPr>
        <p:spPr>
          <a:xfrm>
            <a:off x="6012160" y="3645024"/>
            <a:ext cx="978408"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ight Arrow 26"/>
          <p:cNvSpPr/>
          <p:nvPr/>
        </p:nvSpPr>
        <p:spPr>
          <a:xfrm rot="10800000">
            <a:off x="2555777" y="3645024"/>
            <a:ext cx="978408"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3294112"/>
            <a:ext cx="8435280" cy="1143000"/>
          </a:xfrm>
        </p:spPr>
        <p:txBody>
          <a:bodyPr>
            <a:noAutofit/>
          </a:bodyPr>
          <a:lstStyle/>
          <a:p>
            <a:r>
              <a:rPr lang="en-US" sz="2800" b="1" dirty="0" smtClean="0">
                <a:solidFill>
                  <a:schemeClr val="bg1"/>
                </a:solidFill>
                <a:latin typeface="Calibri" pitchFamily="34" charset="0"/>
              </a:rPr>
              <a:t>What is the LORD’s supreme joy?</a:t>
            </a:r>
            <a:r>
              <a:rPr lang="en-CA" sz="2800" dirty="0" smtClean="0">
                <a:solidFill>
                  <a:schemeClr val="bg1"/>
                </a:solidFill>
                <a:latin typeface="Calibri" pitchFamily="34" charset="0"/>
              </a:rPr>
              <a:t/>
            </a:r>
            <a:br>
              <a:rPr lang="en-CA" sz="2800" dirty="0" smtClean="0">
                <a:solidFill>
                  <a:schemeClr val="bg1"/>
                </a:solidFill>
                <a:latin typeface="Calibri" pitchFamily="34" charset="0"/>
              </a:rPr>
            </a:br>
            <a:r>
              <a:rPr lang="en-US" sz="2800" b="1" dirty="0" smtClean="0">
                <a:solidFill>
                  <a:schemeClr val="bg1"/>
                </a:solidFill>
                <a:latin typeface="Calibri" pitchFamily="34" charset="0"/>
              </a:rPr>
              <a:t>The LORD himself, in all his infinite holiness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and perfections!</a:t>
            </a:r>
            <a:r>
              <a:rPr lang="en-US" sz="2800" b="1" dirty="0" smtClean="0">
                <a:latin typeface="Calibri" pitchFamily="34" charset="0"/>
              </a:rPr>
              <a:t/>
            </a:r>
            <a:br>
              <a:rPr lang="en-US" sz="2800" b="1" dirty="0" smtClean="0">
                <a:latin typeface="Calibri" pitchFamily="34" charset="0"/>
              </a:rPr>
            </a:br>
            <a:r>
              <a:rPr lang="en-CA" sz="2800" dirty="0" smtClean="0">
                <a:latin typeface="Calibri" pitchFamily="34" charset="0"/>
              </a:rPr>
              <a:t/>
            </a:r>
            <a:br>
              <a:rPr lang="en-CA" sz="2800" dirty="0" smtClean="0">
                <a:latin typeface="Calibri" pitchFamily="34" charset="0"/>
              </a:rPr>
            </a:br>
            <a:r>
              <a:rPr lang="en-US" sz="2800" b="1" dirty="0" smtClean="0">
                <a:solidFill>
                  <a:schemeClr val="tx1"/>
                </a:solidFill>
                <a:latin typeface="Calibri" pitchFamily="34" charset="0"/>
              </a:rPr>
              <a:t>What was and is Jesus’ supreme joy?</a:t>
            </a:r>
            <a:r>
              <a:rPr lang="en-CA" sz="2800" dirty="0" smtClean="0">
                <a:solidFill>
                  <a:schemeClr val="tx1"/>
                </a:solidFill>
                <a:latin typeface="Calibri" pitchFamily="34" charset="0"/>
              </a:rPr>
              <a:t/>
            </a:r>
            <a:br>
              <a:rPr lang="en-CA" sz="2800" dirty="0" smtClean="0">
                <a:solidFill>
                  <a:schemeClr val="tx1"/>
                </a:solidFill>
                <a:latin typeface="Calibri" pitchFamily="34" charset="0"/>
              </a:rPr>
            </a:br>
            <a:r>
              <a:rPr lang="en-US" sz="2800" b="1" dirty="0" smtClean="0">
                <a:solidFill>
                  <a:schemeClr val="tx1"/>
                </a:solidFill>
                <a:latin typeface="Calibri" pitchFamily="34" charset="0"/>
              </a:rPr>
              <a:t>The LORD himself, in all his infinite holiness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and perfections!</a:t>
            </a:r>
            <a:br>
              <a:rPr lang="en-US" sz="2800" b="1" dirty="0" smtClean="0">
                <a:solidFill>
                  <a:schemeClr val="tx1"/>
                </a:solidFill>
                <a:latin typeface="Calibri" pitchFamily="34" charset="0"/>
              </a:rPr>
            </a:br>
            <a:r>
              <a:rPr lang="en-CA" sz="2800" dirty="0" smtClean="0">
                <a:latin typeface="Calibri" pitchFamily="34" charset="0"/>
              </a:rPr>
              <a:t/>
            </a:r>
            <a:br>
              <a:rPr lang="en-CA" sz="2800" dirty="0" smtClean="0">
                <a:latin typeface="Calibri" pitchFamily="34" charset="0"/>
              </a:rPr>
            </a:br>
            <a:r>
              <a:rPr lang="en-US" sz="2800" b="1" dirty="0" smtClean="0">
                <a:solidFill>
                  <a:srgbClr val="FFFF00"/>
                </a:solidFill>
                <a:latin typeface="Calibri" pitchFamily="34" charset="0"/>
              </a:rPr>
              <a:t>What gives supreme joy to those made in God’s image?</a:t>
            </a:r>
            <a:r>
              <a:rPr lang="en-CA" sz="2800" dirty="0" smtClean="0">
                <a:solidFill>
                  <a:srgbClr val="FFFF00"/>
                </a:solidFill>
                <a:latin typeface="Calibri" pitchFamily="34" charset="0"/>
              </a:rPr>
              <a:t/>
            </a:r>
            <a:br>
              <a:rPr lang="en-CA" sz="2800" dirty="0" smtClean="0">
                <a:solidFill>
                  <a:srgbClr val="FFFF00"/>
                </a:solidFill>
                <a:latin typeface="Calibri" pitchFamily="34" charset="0"/>
              </a:rPr>
            </a:br>
            <a:r>
              <a:rPr lang="en-US" sz="2800" b="1" dirty="0" smtClean="0">
                <a:solidFill>
                  <a:srgbClr val="FFFF00"/>
                </a:solidFill>
                <a:latin typeface="Calibri" pitchFamily="34" charset="0"/>
              </a:rPr>
              <a:t>The LORD himself, in all his infinite holiness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and perfections!</a:t>
            </a:r>
            <a:br>
              <a:rPr lang="en-US" sz="2800" b="1" dirty="0" smtClean="0">
                <a:solidFill>
                  <a:srgbClr val="FFFF00"/>
                </a:solidFill>
                <a:latin typeface="Calibri" pitchFamily="34" charset="0"/>
              </a:rPr>
            </a:br>
            <a:r>
              <a:rPr lang="en-US" sz="2800" b="1" dirty="0" smtClean="0">
                <a:latin typeface="Calibri" pitchFamily="34" charset="0"/>
              </a:rPr>
              <a:t/>
            </a:r>
            <a:br>
              <a:rPr lang="en-US" sz="2800" b="1" dirty="0" smtClean="0">
                <a:latin typeface="Calibri" pitchFamily="34" charset="0"/>
              </a:rPr>
            </a:br>
            <a:r>
              <a:rPr lang="en-US" sz="2000" dirty="0" smtClean="0">
                <a:solidFill>
                  <a:schemeClr val="tx1"/>
                </a:solidFill>
                <a:latin typeface="Calibri" pitchFamily="34" charset="0"/>
              </a:rPr>
              <a:t>From “Know Your God,” John’s </a:t>
            </a:r>
            <a:r>
              <a:rPr lang="en-US" sz="2000" i="1" dirty="0" smtClean="0">
                <a:solidFill>
                  <a:schemeClr val="tx1"/>
                </a:solidFill>
                <a:latin typeface="Calibri" pitchFamily="34" charset="0"/>
              </a:rPr>
              <a:t>e</a:t>
            </a:r>
            <a:r>
              <a:rPr lang="en-US" sz="2000" dirty="0" smtClean="0">
                <a:solidFill>
                  <a:schemeClr val="tx1"/>
                </a:solidFill>
                <a:latin typeface="Calibri" pitchFamily="34" charset="0"/>
              </a:rPr>
              <a:t>Book on God’s attributes, page 29, </a:t>
            </a:r>
            <a:br>
              <a:rPr lang="en-US" sz="2000" dirty="0" smtClean="0">
                <a:solidFill>
                  <a:schemeClr val="tx1"/>
                </a:solidFill>
                <a:latin typeface="Calibri" pitchFamily="34" charset="0"/>
              </a:rPr>
            </a:br>
            <a:r>
              <a:rPr lang="en-US" sz="2000" dirty="0" smtClean="0">
                <a:solidFill>
                  <a:schemeClr val="tx1"/>
                </a:solidFill>
                <a:latin typeface="Calibri" pitchFamily="34" charset="0"/>
              </a:rPr>
              <a:t>available at www.GraceGodChrist.com</a:t>
            </a:r>
            <a:r>
              <a:rPr lang="en-CA" sz="2000" dirty="0" smtClean="0">
                <a:solidFill>
                  <a:schemeClr val="tx1"/>
                </a:solidFill>
                <a:latin typeface="Calibri" pitchFamily="34" charset="0"/>
              </a:rPr>
              <a:t/>
            </a:r>
            <a:br>
              <a:rPr lang="en-CA" sz="2000" dirty="0" smtClean="0">
                <a:solidFill>
                  <a:schemeClr val="tx1"/>
                </a:solidFill>
                <a:latin typeface="Calibri" pitchFamily="34" charset="0"/>
              </a:rPr>
            </a:br>
            <a:r>
              <a:rPr lang="en-CA" sz="2800" dirty="0" smtClean="0"/>
              <a:t/>
            </a:r>
            <a:br>
              <a:rPr lang="en-CA" sz="2800" dirty="0" smtClean="0"/>
            </a:br>
            <a:endParaRPr lang="en-CA" sz="28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71400"/>
            <a:ext cx="9144000" cy="6858000"/>
          </a:xfrm>
          <a:prstGeom prst="rect">
            <a:avLst/>
          </a:prstGeom>
        </p:spPr>
      </p:pic>
      <p:sp>
        <p:nvSpPr>
          <p:cNvPr id="13" name="Rectangle 12"/>
          <p:cNvSpPr/>
          <p:nvPr/>
        </p:nvSpPr>
        <p:spPr>
          <a:xfrm>
            <a:off x="4139952" y="3658736"/>
            <a:ext cx="91440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392408"/>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066464" y="2176264"/>
            <a:ext cx="3072384" cy="18288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875718" y="3582102"/>
            <a:ext cx="3072385" cy="18288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5899" y="3582101"/>
            <a:ext cx="3072383" cy="182880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00500" y="3247628"/>
            <a:ext cx="1143000" cy="1333500"/>
          </a:xfrm>
          <a:prstGeom prst="rect">
            <a:avLst/>
          </a:prstGeom>
        </p:spPr>
      </p:pic>
      <p:sp>
        <p:nvSpPr>
          <p:cNvPr id="9" name="TextBox 8"/>
          <p:cNvSpPr txBox="1">
            <a:spLocks noChangeArrowheads="1"/>
          </p:cNvSpPr>
          <p:nvPr/>
        </p:nvSpPr>
        <p:spPr bwMode="auto">
          <a:xfrm>
            <a:off x="72008" y="-27384"/>
            <a:ext cx="8964488" cy="1815882"/>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Heaven is full of God enjoying God </a:t>
            </a:r>
          </a:p>
          <a:p>
            <a:pPr algn="ctr"/>
            <a:r>
              <a:rPr lang="en-CA" sz="2800" b="1" dirty="0" smtClean="0">
                <a:solidFill>
                  <a:schemeClr val="bg1"/>
                </a:solidFill>
                <a:latin typeface="Calibri" pitchFamily="34" charset="0"/>
              </a:rPr>
              <a:t>and his people enjoying God as God enjoys God!</a:t>
            </a:r>
          </a:p>
          <a:p>
            <a:pPr algn="ctr"/>
            <a:r>
              <a:rPr lang="en-CA" sz="2800" b="1" dirty="0" smtClean="0">
                <a:solidFill>
                  <a:schemeClr val="bg1"/>
                </a:solidFill>
                <a:latin typeface="Calibri" pitchFamily="34" charset="0"/>
                <a:cs typeface="Calibri" pitchFamily="34" charset="0"/>
              </a:rPr>
              <a:t>Life on earth is a bit of heaven as we enjoy God </a:t>
            </a:r>
          </a:p>
          <a:p>
            <a:pPr algn="ctr"/>
            <a:r>
              <a:rPr lang="en-CA" sz="2800" b="1" dirty="0" smtClean="0">
                <a:solidFill>
                  <a:schemeClr val="bg1"/>
                </a:solidFill>
                <a:latin typeface="Calibri" pitchFamily="34" charset="0"/>
                <a:cs typeface="Calibri" pitchFamily="34" charset="0"/>
              </a:rPr>
              <a:t>as God enjoys God!</a:t>
            </a:r>
            <a:endParaRPr lang="en-CA" sz="2800" b="1" dirty="0">
              <a:solidFill>
                <a:schemeClr val="bg1"/>
              </a:solidFill>
              <a:latin typeface="Calibri" pitchFamily="34" charset="0"/>
              <a:cs typeface="Calibri" pitchFamily="34" charset="0"/>
            </a:endParaRPr>
          </a:p>
        </p:txBody>
      </p:sp>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1052736"/>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01562"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20553"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6" name="Rectangle 25"/>
          <p:cNvSpPr/>
          <p:nvPr/>
        </p:nvSpPr>
        <p:spPr>
          <a:xfrm>
            <a:off x="2202592" y="2132856"/>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2026568" y="2204864"/>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7" name="Picture 26" descr="www.fg-a.com valentine 2-jumping-heart.gif"/>
          <p:cNvPicPr>
            <a:picLocks noChangeAspect="1"/>
          </p:cNvPicPr>
          <p:nvPr/>
        </p:nvPicPr>
        <p:blipFill>
          <a:blip r:embed="rId16" cstate="print"/>
          <a:stretch>
            <a:fillRect/>
          </a:stretch>
        </p:blipFill>
        <p:spPr>
          <a:xfrm>
            <a:off x="1700808" y="1700808"/>
            <a:ext cx="1143000" cy="1333500"/>
          </a:xfrm>
          <a:prstGeom prst="rect">
            <a:avLst/>
          </a:prstGeom>
        </p:spPr>
      </p:pic>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9" name="Rectangle 18"/>
          <p:cNvSpPr/>
          <p:nvPr/>
        </p:nvSpPr>
        <p:spPr>
          <a:xfrm>
            <a:off x="2339752" y="3633584"/>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2195736" y="3750176"/>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1026" name="Picture 2" descr="C:\Users\Supernike\AppData\Local\Microsoft\Windows\INetCache\IE\0T8911TG\waves-311635__180[1].png"/>
          <p:cNvPicPr>
            <a:picLocks noChangeAspect="1" noChangeArrowheads="1"/>
          </p:cNvPicPr>
          <p:nvPr/>
        </p:nvPicPr>
        <p:blipFill>
          <a:blip r:embed="rId2" cstate="print"/>
          <a:srcRect/>
          <a:stretch>
            <a:fillRect/>
          </a:stretch>
        </p:blipFill>
        <p:spPr bwMode="auto">
          <a:xfrm>
            <a:off x="323528" y="896969"/>
            <a:ext cx="4114800" cy="1379903"/>
          </a:xfrm>
          <a:prstGeom prst="rect">
            <a:avLst/>
          </a:prstGeom>
          <a:noFill/>
        </p:spPr>
      </p:pic>
      <p:sp>
        <p:nvSpPr>
          <p:cNvPr id="14" name="TextBox 13"/>
          <p:cNvSpPr txBox="1"/>
          <p:nvPr/>
        </p:nvSpPr>
        <p:spPr>
          <a:xfrm>
            <a:off x="144016" y="4941168"/>
            <a:ext cx="7236296" cy="2092881"/>
          </a:xfrm>
          <a:prstGeom prst="rect">
            <a:avLst/>
          </a:prstGeom>
          <a:noFill/>
        </p:spPr>
        <p:txBody>
          <a:bodyPr wrap="square" rtlCol="0">
            <a:spAutoFit/>
          </a:bodyPr>
          <a:lstStyle/>
          <a:p>
            <a:pPr lvl="0" eaLnBrk="0" hangingPunct="0">
              <a:defRPr/>
            </a:pPr>
            <a:r>
              <a:rPr lang="en-CA" sz="2800" b="1" kern="0" dirty="0" smtClean="0">
                <a:solidFill>
                  <a:srgbClr val="0000FF"/>
                </a:solidFill>
                <a:latin typeface="Calibri" pitchFamily="34" charset="0"/>
                <a:cs typeface="Calibri" pitchFamily="34" charset="0"/>
              </a:rPr>
              <a:t>We are in Christ and Christ is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We are in the Spirit and the Spirit is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We are in the Father and the Father is in us.</a:t>
            </a:r>
          </a:p>
          <a:p>
            <a:pPr lvl="0" eaLnBrk="0" hangingPunct="0">
              <a:defRPr/>
            </a:pPr>
            <a:r>
              <a:rPr lang="en-CA" sz="2800" b="1" kern="0" dirty="0" smtClean="0">
                <a:solidFill>
                  <a:srgbClr val="0000FF"/>
                </a:solidFill>
                <a:latin typeface="Calibri" pitchFamily="34" charset="0"/>
                <a:cs typeface="Calibri" pitchFamily="34" charset="0"/>
              </a:rPr>
              <a:t>We are immersed in Christ in the Spirit in God.</a:t>
            </a:r>
          </a:p>
          <a:p>
            <a:endParaRPr lang="en-CA" dirty="0"/>
          </a:p>
        </p:txBody>
      </p:sp>
      <p:sp>
        <p:nvSpPr>
          <p:cNvPr id="16" name="Title 11"/>
          <p:cNvSpPr txBox="1">
            <a:spLocks/>
          </p:cNvSpPr>
          <p:nvPr/>
        </p:nvSpPr>
        <p:spPr bwMode="auto">
          <a:xfrm>
            <a:off x="4644008" y="2574032"/>
            <a:ext cx="44279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“Go therefore and make disciples of all nations,  baptizing (immersing) them in the name of the Father and of the Son and of the Holy Spirit, teaching them to observe all that I have commanded you.”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Mat 28:19-20</a:t>
            </a:r>
          </a:p>
        </p:txBody>
      </p:sp>
      <p:sp>
        <p:nvSpPr>
          <p:cNvPr id="18" name="Down Arrow 17"/>
          <p:cNvSpPr/>
          <p:nvPr/>
        </p:nvSpPr>
        <p:spPr>
          <a:xfrm>
            <a:off x="2051720" y="1207016"/>
            <a:ext cx="720080" cy="1645920"/>
          </a:xfrm>
          <a:prstGeom prst="downArrow">
            <a:avLst/>
          </a:prstGeom>
          <a:solidFill>
            <a:schemeClr val="tx1"/>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539552" y="1805915"/>
            <a:ext cx="3744416" cy="830997"/>
          </a:xfrm>
          <a:prstGeom prst="rect">
            <a:avLst/>
          </a:prstGeom>
          <a:noFill/>
        </p:spPr>
        <p:txBody>
          <a:bodyPr wrap="square" lIns="91440" tIns="45720" rIns="91440" bIns="45720">
            <a:spAutoFit/>
          </a:bodyPr>
          <a:lstStyle/>
          <a:p>
            <a:pPr algn="ctr"/>
            <a:r>
              <a:rPr lang="en-US" sz="48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Calibri" pitchFamily="34" charset="0"/>
              </a:rPr>
              <a:t>THE LORD</a:t>
            </a:r>
            <a:endParaRPr lang="en-US" sz="48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Calibri" pitchFamily="34" charset="0"/>
            </a:endParaRPr>
          </a:p>
        </p:txBody>
      </p:sp>
      <p:sp>
        <p:nvSpPr>
          <p:cNvPr id="15" name="TextBox 7"/>
          <p:cNvSpPr txBox="1">
            <a:spLocks noChangeArrowheads="1"/>
          </p:cNvSpPr>
          <p:nvPr/>
        </p:nvSpPr>
        <p:spPr bwMode="auto">
          <a:xfrm>
            <a:off x="2483768" y="116632"/>
            <a:ext cx="6660232" cy="523220"/>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11</a:t>
            </a:r>
            <a:r>
              <a:rPr lang="en-US" sz="2800" b="1" dirty="0" smtClean="0">
                <a:solidFill>
                  <a:srgbClr val="FF0000"/>
                </a:solidFill>
                <a:latin typeface="Calibri" pitchFamily="34" charset="0"/>
              </a:rPr>
              <a:t>. </a:t>
            </a:r>
            <a:r>
              <a:rPr lang="en-US" sz="2800" b="1" dirty="0" smtClean="0">
                <a:solidFill>
                  <a:srgbClr val="FF0000"/>
                </a:solidFill>
                <a:latin typeface="Calibri" pitchFamily="34" charset="0"/>
              </a:rPr>
              <a:t>immersed in the Father, Son and Spirit!</a:t>
            </a:r>
            <a:endParaRPr lang="en-US" sz="2800" b="1" dirty="0">
              <a:solidFill>
                <a:srgbClr val="FF0000"/>
              </a:solidFill>
              <a:latin typeface="Calibri" pitchFamily="34" charset="0"/>
            </a:endParaRPr>
          </a:p>
        </p:txBody>
      </p:sp>
      <p:pic>
        <p:nvPicPr>
          <p:cNvPr id="17" name="Picture 16" descr="angry-face-01s.gif"/>
          <p:cNvPicPr>
            <a:picLocks noChangeAspect="1"/>
          </p:cNvPicPr>
          <p:nvPr/>
        </p:nvPicPr>
        <p:blipFill>
          <a:blip r:embed="rId3" cstate="print"/>
          <a:stretch>
            <a:fillRect/>
          </a:stretch>
        </p:blipFill>
        <p:spPr>
          <a:xfrm>
            <a:off x="251520" y="188640"/>
            <a:ext cx="864096" cy="864096"/>
          </a:xfrm>
          <a:prstGeom prst="ellipse">
            <a:avLst/>
          </a:prstGeom>
        </p:spPr>
      </p:pic>
      <p:sp>
        <p:nvSpPr>
          <p:cNvPr id="20" name="TextBox 19"/>
          <p:cNvSpPr txBox="1"/>
          <p:nvPr/>
        </p:nvSpPr>
        <p:spPr>
          <a:xfrm>
            <a:off x="251520" y="11663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179512" y="-2738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3" name="TextBox 22"/>
          <p:cNvSpPr txBox="1"/>
          <p:nvPr/>
        </p:nvSpPr>
        <p:spPr>
          <a:xfrm>
            <a:off x="8388424" y="6372036"/>
            <a:ext cx="648072" cy="369332"/>
          </a:xfrm>
          <a:prstGeom prst="rect">
            <a:avLst/>
          </a:prstGeom>
          <a:noFill/>
        </p:spPr>
        <p:txBody>
          <a:bodyPr wrap="square" rtlCol="0">
            <a:spAutoFit/>
          </a:bodyPr>
          <a:lstStyle/>
          <a:p>
            <a:pPr algn="ctr"/>
            <a:r>
              <a:rPr lang="en-CA" dirty="0" smtClean="0">
                <a:solidFill>
                  <a:schemeClr val="bg1"/>
                </a:solidFill>
              </a:rPr>
              <a:t>11</a:t>
            </a:r>
            <a:endParaRPr lang="en-CA" dirty="0">
              <a:solidFill>
                <a:schemeClr val="bg1"/>
              </a:solidFill>
            </a:endParaRPr>
          </a:p>
        </p:txBody>
      </p:sp>
      <p:pic>
        <p:nvPicPr>
          <p:cNvPr id="24" name="Picture 23" descr="www.fg-a.com valentine 2-jumping-heart.gif"/>
          <p:cNvPicPr>
            <a:picLocks noChangeAspect="1"/>
          </p:cNvPicPr>
          <p:nvPr/>
        </p:nvPicPr>
        <p:blipFill>
          <a:blip r:embed="rId4" cstate="print"/>
          <a:stretch>
            <a:fillRect/>
          </a:stretch>
        </p:blipFill>
        <p:spPr>
          <a:xfrm>
            <a:off x="1835696" y="3103612"/>
            <a:ext cx="1143000" cy="1333500"/>
          </a:xfrm>
          <a:prstGeom prst="rect">
            <a:avLst/>
          </a:prstGeom>
        </p:spPr>
      </p:pic>
      <p:pic>
        <p:nvPicPr>
          <p:cNvPr id="25" name="Picture 24" descr="egyptian.gif"/>
          <p:cNvPicPr>
            <a:picLocks noChangeAspect="1"/>
          </p:cNvPicPr>
          <p:nvPr/>
        </p:nvPicPr>
        <p:blipFill>
          <a:blip r:embed="rId5" cstate="print"/>
          <a:stretch>
            <a:fillRect/>
          </a:stretch>
        </p:blipFill>
        <p:spPr>
          <a:xfrm rot="7200000">
            <a:off x="1988816" y="3758716"/>
            <a:ext cx="1920240" cy="1142996"/>
          </a:xfrm>
          <a:prstGeom prst="rect">
            <a:avLst/>
          </a:prstGeom>
        </p:spPr>
      </p:pic>
      <p:pic>
        <p:nvPicPr>
          <p:cNvPr id="26" name="Picture 25" descr="egyptian.gif"/>
          <p:cNvPicPr>
            <a:picLocks noChangeAspect="1"/>
          </p:cNvPicPr>
          <p:nvPr/>
        </p:nvPicPr>
        <p:blipFill>
          <a:blip r:embed="rId5" cstate="print"/>
          <a:stretch>
            <a:fillRect/>
          </a:stretch>
        </p:blipFill>
        <p:spPr>
          <a:xfrm rot="14400000" flipH="1">
            <a:off x="914466" y="3756485"/>
            <a:ext cx="1920240" cy="1143000"/>
          </a:xfrm>
          <a:prstGeom prst="rect">
            <a:avLst/>
          </a:prstGeom>
        </p:spPr>
      </p:pic>
      <p:pic>
        <p:nvPicPr>
          <p:cNvPr id="29" name="Picture 28" descr="egyptian.gif"/>
          <p:cNvPicPr>
            <a:picLocks noChangeAspect="1"/>
          </p:cNvPicPr>
          <p:nvPr/>
        </p:nvPicPr>
        <p:blipFill>
          <a:blip r:embed="rId5" cstate="print"/>
          <a:stretch>
            <a:fillRect/>
          </a:stretch>
        </p:blipFill>
        <p:spPr>
          <a:xfrm>
            <a:off x="1475656" y="2780928"/>
            <a:ext cx="1920240" cy="1142995"/>
          </a:xfrm>
          <a:prstGeom prst="rect">
            <a:avLst/>
          </a:prstGeom>
        </p:spPr>
      </p:pic>
      <p:sp>
        <p:nvSpPr>
          <p:cNvPr id="30" name="TextBox 29"/>
          <p:cNvSpPr txBox="1"/>
          <p:nvPr/>
        </p:nvSpPr>
        <p:spPr>
          <a:xfrm rot="16200000">
            <a:off x="-808564" y="3408965"/>
            <a:ext cx="2088232" cy="400110"/>
          </a:xfrm>
          <a:prstGeom prst="rect">
            <a:avLst/>
          </a:prstGeom>
          <a:noFill/>
        </p:spPr>
        <p:txBody>
          <a:bodyPr wrap="square" rtlCol="0">
            <a:spAutoFit/>
          </a:bodyPr>
          <a:lstStyle/>
          <a:p>
            <a:pPr algn="ctr"/>
            <a:r>
              <a:rPr lang="en-CA" sz="1000" dirty="0" smtClean="0">
                <a:solidFill>
                  <a:schemeClr val="tx1">
                    <a:lumMod val="85000"/>
                  </a:schemeClr>
                </a:solidFill>
              </a:rPr>
              <a:t>Egyptian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26" name="Picture 2" descr="C:\Users\Supernike\AppData\Local\Microsoft\Windows\INetCache\IE\0T8911TG\waves-311635__180[1].png"/>
          <p:cNvPicPr>
            <a:picLocks noChangeAspect="1" noChangeArrowheads="1"/>
          </p:cNvPicPr>
          <p:nvPr/>
        </p:nvPicPr>
        <p:blipFill>
          <a:blip r:embed="rId2" cstate="print"/>
          <a:srcRect/>
          <a:stretch>
            <a:fillRect/>
          </a:stretch>
        </p:blipFill>
        <p:spPr bwMode="auto">
          <a:xfrm>
            <a:off x="323528" y="896969"/>
            <a:ext cx="4114800" cy="1379903"/>
          </a:xfrm>
          <a:prstGeom prst="rect">
            <a:avLst/>
          </a:prstGeom>
          <a:noFill/>
        </p:spPr>
      </p:pic>
      <p:pic>
        <p:nvPicPr>
          <p:cNvPr id="36871" name="Picture 2" descr="j0237940[1]"/>
          <p:cNvPicPr>
            <a:picLocks noChangeAspect="1" noChangeArrowheads="1"/>
          </p:cNvPicPr>
          <p:nvPr/>
        </p:nvPicPr>
        <p:blipFill>
          <a:blip r:embed="rId3" cstate="print"/>
          <a:srcRect/>
          <a:stretch>
            <a:fillRect/>
          </a:stretch>
        </p:blipFill>
        <p:spPr bwMode="auto">
          <a:xfrm>
            <a:off x="2142940" y="2420888"/>
            <a:ext cx="2069020" cy="1512168"/>
          </a:xfrm>
          <a:prstGeom prst="rect">
            <a:avLst/>
          </a:prstGeom>
          <a:noFill/>
          <a:ln w="9525">
            <a:noFill/>
            <a:miter lim="800000"/>
            <a:headEnd/>
            <a:tailEnd/>
          </a:ln>
        </p:spPr>
      </p:pic>
      <p:sp>
        <p:nvSpPr>
          <p:cNvPr id="28" name="TextBox 27"/>
          <p:cNvSpPr txBox="1"/>
          <p:nvPr/>
        </p:nvSpPr>
        <p:spPr>
          <a:xfrm>
            <a:off x="-180528" y="3933056"/>
            <a:ext cx="2195736" cy="507831"/>
          </a:xfrm>
          <a:prstGeom prst="rect">
            <a:avLst/>
          </a:prstGeom>
          <a:noFill/>
        </p:spPr>
        <p:txBody>
          <a:bodyPr wrap="square" rtlCol="0">
            <a:spAutoFit/>
          </a:bodyPr>
          <a:lstStyle/>
          <a:p>
            <a:pPr algn="ctr"/>
            <a:r>
              <a:rPr lang="en-CA" sz="900" dirty="0" smtClean="0">
                <a:solidFill>
                  <a:schemeClr val="tx1">
                    <a:lumMod val="75000"/>
                  </a:schemeClr>
                </a:solidFill>
              </a:rPr>
              <a:t>Crown, Dove and Bible</a:t>
            </a:r>
          </a:p>
          <a:p>
            <a:pPr algn="ctr"/>
            <a:r>
              <a:rPr lang="en-CA" sz="900" dirty="0" smtClean="0">
                <a:solidFill>
                  <a:schemeClr val="tx1">
                    <a:lumMod val="75000"/>
                  </a:schemeClr>
                </a:solidFill>
              </a:rPr>
              <a:t>Microsoft clip art © 2013 </a:t>
            </a:r>
          </a:p>
          <a:p>
            <a:pPr algn="ctr"/>
            <a:r>
              <a:rPr lang="en-CA" sz="900" dirty="0" smtClean="0">
                <a:solidFill>
                  <a:schemeClr val="tx1">
                    <a:lumMod val="75000"/>
                  </a:schemeClr>
                </a:solidFill>
              </a:rPr>
              <a:t>Microsoft Corporation. </a:t>
            </a:r>
            <a:endParaRPr lang="en-CA" sz="900" dirty="0">
              <a:solidFill>
                <a:schemeClr val="tx1">
                  <a:lumMod val="75000"/>
                </a:schemeClr>
              </a:solidFill>
            </a:endParaRPr>
          </a:p>
        </p:txBody>
      </p:sp>
      <p:sp>
        <p:nvSpPr>
          <p:cNvPr id="10" name="Explosion 1 9"/>
          <p:cNvSpPr/>
          <p:nvPr/>
        </p:nvSpPr>
        <p:spPr>
          <a:xfrm flipV="1">
            <a:off x="683568" y="1988840"/>
            <a:ext cx="2520280" cy="2160240"/>
          </a:xfrm>
          <a:prstGeom prst="irregularSeal1">
            <a:avLst/>
          </a:prstGeom>
          <a:solidFill>
            <a:srgbClr val="FFFFFF"/>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7" name="Smiley Face 6"/>
          <p:cNvSpPr/>
          <p:nvPr/>
        </p:nvSpPr>
        <p:spPr>
          <a:xfrm>
            <a:off x="1979712" y="2996952"/>
            <a:ext cx="864096" cy="864096"/>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3" name="Picture 12" descr="dove and sword large cropped.png"/>
          <p:cNvPicPr>
            <a:picLocks noChangeAspect="1"/>
          </p:cNvPicPr>
          <p:nvPr/>
        </p:nvPicPr>
        <p:blipFill>
          <a:blip r:embed="rId4" cstate="print"/>
          <a:stretch>
            <a:fillRect/>
          </a:stretch>
        </p:blipFill>
        <p:spPr>
          <a:xfrm>
            <a:off x="1412917" y="3068960"/>
            <a:ext cx="1718923" cy="1844812"/>
          </a:xfrm>
          <a:prstGeom prst="rect">
            <a:avLst/>
          </a:prstGeom>
        </p:spPr>
      </p:pic>
      <p:sp>
        <p:nvSpPr>
          <p:cNvPr id="19" name="TextBox 10"/>
          <p:cNvSpPr txBox="1">
            <a:spLocks noChangeArrowheads="1"/>
          </p:cNvSpPr>
          <p:nvPr/>
        </p:nvSpPr>
        <p:spPr bwMode="auto">
          <a:xfrm>
            <a:off x="1403375" y="2636912"/>
            <a:ext cx="1368425" cy="523875"/>
          </a:xfrm>
          <a:prstGeom prst="rect">
            <a:avLst/>
          </a:prstGeom>
          <a:noFill/>
          <a:ln w="9525">
            <a:noFill/>
            <a:miter lim="800000"/>
            <a:headEnd/>
            <a:tailEnd/>
          </a:ln>
        </p:spPr>
        <p:txBody>
          <a:bodyPr>
            <a:spAutoFit/>
          </a:bodyPr>
          <a:lstStyle/>
          <a:p>
            <a:r>
              <a:rPr lang="en-CA" sz="2800" b="1" dirty="0">
                <a:solidFill>
                  <a:schemeClr val="bg1"/>
                </a:solidFill>
                <a:latin typeface="Calibri" pitchFamily="34" charset="0"/>
              </a:rPr>
              <a:t>Abba</a:t>
            </a:r>
          </a:p>
        </p:txBody>
      </p:sp>
      <p:sp>
        <p:nvSpPr>
          <p:cNvPr id="18" name="Down Arrow 17"/>
          <p:cNvSpPr/>
          <p:nvPr/>
        </p:nvSpPr>
        <p:spPr>
          <a:xfrm>
            <a:off x="2051720" y="1207016"/>
            <a:ext cx="720080" cy="1645920"/>
          </a:xfrm>
          <a:prstGeom prst="downArrow">
            <a:avLst/>
          </a:prstGeom>
          <a:solidFill>
            <a:schemeClr val="tx1"/>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539552" y="1805915"/>
            <a:ext cx="3744416" cy="830997"/>
          </a:xfrm>
          <a:prstGeom prst="rect">
            <a:avLst/>
          </a:prstGeom>
          <a:noFill/>
        </p:spPr>
        <p:txBody>
          <a:bodyPr wrap="square" lIns="91440" tIns="45720" rIns="91440" bIns="45720">
            <a:spAutoFit/>
          </a:bodyPr>
          <a:lstStyle/>
          <a:p>
            <a:pPr algn="ctr"/>
            <a:r>
              <a:rPr lang="en-US" sz="48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Calibri" pitchFamily="34" charset="0"/>
              </a:rPr>
              <a:t>THE LORD</a:t>
            </a:r>
            <a:endParaRPr lang="en-US" sz="48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Calibri" pitchFamily="34" charset="0"/>
            </a:endParaRPr>
          </a:p>
        </p:txBody>
      </p:sp>
      <p:sp>
        <p:nvSpPr>
          <p:cNvPr id="17" name="TextBox 7"/>
          <p:cNvSpPr txBox="1">
            <a:spLocks noChangeArrowheads="1"/>
          </p:cNvSpPr>
          <p:nvPr/>
        </p:nvSpPr>
        <p:spPr bwMode="auto">
          <a:xfrm>
            <a:off x="1619672" y="44624"/>
            <a:ext cx="7524328"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Lord, what wisdom in choosing “immersion” to picture two of your great New Testament truths!</a:t>
            </a:r>
            <a:endParaRPr lang="en-US" sz="2800" b="1" dirty="0">
              <a:solidFill>
                <a:srgbClr val="FF0000"/>
              </a:solidFill>
              <a:latin typeface="Calibri" pitchFamily="34" charset="0"/>
            </a:endParaRPr>
          </a:p>
        </p:txBody>
      </p:sp>
      <p:sp>
        <p:nvSpPr>
          <p:cNvPr id="20" name="Title 11"/>
          <p:cNvSpPr txBox="1">
            <a:spLocks/>
          </p:cNvSpPr>
          <p:nvPr/>
        </p:nvSpPr>
        <p:spPr bwMode="auto">
          <a:xfrm>
            <a:off x="4860032" y="3294112"/>
            <a:ext cx="435597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1.  I believe </a:t>
            </a:r>
            <a:r>
              <a:rPr kumimoji="0" lang="en-CA" sz="2800" b="1" i="0" u="sng" strike="noStrike" kern="0" cap="none" spc="0" normalizeH="0" baseline="0" noProof="0" dirty="0" smtClean="0">
                <a:ln>
                  <a:noFill/>
                </a:ln>
                <a:solidFill>
                  <a:srgbClr val="0000FF"/>
                </a:solidFill>
                <a:effectLst/>
                <a:uLnTx/>
                <a:uFillTx/>
                <a:latin typeface="Calibri" pitchFamily="34" charset="0"/>
                <a:ea typeface="+mj-ea"/>
                <a:cs typeface="+mj-cs"/>
              </a:rPr>
              <a:t>Jesus</a:t>
            </a: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 is </a:t>
            </a:r>
          </a:p>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the Messiah who died </a:t>
            </a:r>
          </a:p>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for my sins, was buried,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and rose again!</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2.  I believe God has</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 immersed </a:t>
            </a:r>
            <a:r>
              <a:rPr lang="en-CA" sz="2800" b="1" u="sng" kern="0" dirty="0" smtClean="0">
                <a:solidFill>
                  <a:srgbClr val="0000FF"/>
                </a:solidFill>
                <a:latin typeface="Calibri" pitchFamily="34" charset="0"/>
                <a:ea typeface="+mj-ea"/>
                <a:cs typeface="+mj-cs"/>
              </a:rPr>
              <a:t>me</a:t>
            </a:r>
            <a:r>
              <a:rPr lang="en-CA" sz="2800" b="1" kern="0" dirty="0" smtClean="0">
                <a:solidFill>
                  <a:srgbClr val="0000FF"/>
                </a:solidFill>
                <a:latin typeface="Calibri" pitchFamily="34" charset="0"/>
                <a:ea typeface="+mj-ea"/>
                <a:cs typeface="+mj-cs"/>
              </a:rPr>
              <a:t> into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Christ and his death</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and resurrection.</a:t>
            </a:r>
          </a:p>
          <a:p>
            <a:pPr marL="514350" lvl="0" indent="-514350" algn="ctr" eaLnBrk="0" hangingPunct="0">
              <a:defRPr/>
            </a:pPr>
            <a:r>
              <a:rPr lang="en-CA" sz="2800" b="1" kern="0" dirty="0" smtClean="0">
                <a:solidFill>
                  <a:srgbClr val="0000FF"/>
                </a:solidFill>
                <a:latin typeface="Calibri" pitchFamily="34" charset="0"/>
              </a:rPr>
              <a:t>I am crucified and </a:t>
            </a:r>
          </a:p>
          <a:p>
            <a:pPr marL="514350" lvl="0" indent="-514350" algn="ctr" eaLnBrk="0" hangingPunct="0">
              <a:defRPr/>
            </a:pPr>
            <a:r>
              <a:rPr lang="en-CA" sz="2800" b="1" kern="0" dirty="0" smtClean="0">
                <a:solidFill>
                  <a:srgbClr val="0000FF"/>
                </a:solidFill>
                <a:latin typeface="Calibri" pitchFamily="34" charset="0"/>
              </a:rPr>
              <a:t>raised with Christ;</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I am immersed and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united with God the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Father, Son and Spirit!</a:t>
            </a:r>
            <a:endPar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endParaRPr>
          </a:p>
        </p:txBody>
      </p:sp>
      <p:sp>
        <p:nvSpPr>
          <p:cNvPr id="21" name="TextBox 20"/>
          <p:cNvSpPr txBox="1"/>
          <p:nvPr/>
        </p:nvSpPr>
        <p:spPr>
          <a:xfrm>
            <a:off x="251520" y="4941168"/>
            <a:ext cx="5112568" cy="1477328"/>
          </a:xfrm>
          <a:prstGeom prst="rect">
            <a:avLst/>
          </a:prstGeom>
          <a:noFill/>
        </p:spPr>
        <p:txBody>
          <a:bodyPr wrap="square" rtlCol="0">
            <a:spAutoFit/>
          </a:bodyPr>
          <a:lstStyle/>
          <a:p>
            <a:r>
              <a:rPr lang="en-CA" dirty="0" smtClean="0"/>
              <a:t>There is more on this in Romans 6;</a:t>
            </a:r>
          </a:p>
          <a:p>
            <a:r>
              <a:rPr lang="en-CA" dirty="0" smtClean="0"/>
              <a:t>Immersed into Christ and his death and resurrection; United with Christ in a death </a:t>
            </a:r>
          </a:p>
          <a:p>
            <a:r>
              <a:rPr lang="en-CA" dirty="0" smtClean="0"/>
              <a:t>and resurrection like his, crucified and buried with Christ, raised and alive with Christ.</a:t>
            </a:r>
            <a:endParaRPr lang="en-CA" dirty="0"/>
          </a:p>
        </p:txBody>
      </p:sp>
      <p:sp>
        <p:nvSpPr>
          <p:cNvPr id="14" name="TextBox 13"/>
          <p:cNvSpPr txBox="1"/>
          <p:nvPr/>
        </p:nvSpPr>
        <p:spPr>
          <a:xfrm>
            <a:off x="1979712" y="2956882"/>
            <a:ext cx="864096" cy="400110"/>
          </a:xfrm>
          <a:prstGeom prst="rect">
            <a:avLst/>
          </a:prstGeom>
          <a:noFill/>
        </p:spPr>
        <p:txBody>
          <a:bodyPr wrap="square" rtlCol="0">
            <a:spAutoFit/>
          </a:bodyPr>
          <a:lstStyle/>
          <a:p>
            <a:pPr algn="ctr"/>
            <a:r>
              <a:rPr lang="en-CA" sz="2000" dirty="0" smtClean="0">
                <a:solidFill>
                  <a:schemeClr val="bg1"/>
                </a:solidFill>
              </a:rPr>
              <a:t>Yes!</a:t>
            </a:r>
            <a:endParaRPr lang="en-CA" sz="2000" dirty="0">
              <a:solidFill>
                <a:schemeClr val="bg1"/>
              </a:solidFill>
            </a:endParaRPr>
          </a:p>
        </p:txBody>
      </p:sp>
      <p:pic>
        <p:nvPicPr>
          <p:cNvPr id="15" name="Picture 14" descr="angry-face-01s.gif"/>
          <p:cNvPicPr>
            <a:picLocks noChangeAspect="1"/>
          </p:cNvPicPr>
          <p:nvPr/>
        </p:nvPicPr>
        <p:blipFill>
          <a:blip r:embed="rId5" cstate="print"/>
          <a:stretch>
            <a:fillRect/>
          </a:stretch>
        </p:blipFill>
        <p:spPr>
          <a:xfrm>
            <a:off x="251520" y="188640"/>
            <a:ext cx="864096" cy="864096"/>
          </a:xfrm>
          <a:prstGeom prst="ellipse">
            <a:avLst/>
          </a:prstGeom>
        </p:spPr>
      </p:pic>
      <p:sp>
        <p:nvSpPr>
          <p:cNvPr id="16" name="TextBox 15"/>
          <p:cNvSpPr txBox="1"/>
          <p:nvPr/>
        </p:nvSpPr>
        <p:spPr>
          <a:xfrm>
            <a:off x="251520" y="11663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2" name="TextBox 8"/>
          <p:cNvSpPr txBox="1">
            <a:spLocks noChangeArrowheads="1"/>
          </p:cNvSpPr>
          <p:nvPr/>
        </p:nvSpPr>
        <p:spPr bwMode="auto">
          <a:xfrm>
            <a:off x="179512" y="-2738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3" name="TextBox 22"/>
          <p:cNvSpPr txBox="1"/>
          <p:nvPr/>
        </p:nvSpPr>
        <p:spPr>
          <a:xfrm>
            <a:off x="107504" y="6372036"/>
            <a:ext cx="576064" cy="369332"/>
          </a:xfrm>
          <a:prstGeom prst="rect">
            <a:avLst/>
          </a:prstGeom>
          <a:noFill/>
        </p:spPr>
        <p:txBody>
          <a:bodyPr wrap="square" rtlCol="0">
            <a:spAutoFit/>
          </a:bodyPr>
          <a:lstStyle/>
          <a:p>
            <a:pPr algn="ctr"/>
            <a:r>
              <a:rPr lang="en-CA" dirty="0" smtClean="0">
                <a:solidFill>
                  <a:schemeClr val="bg1"/>
                </a:solidFill>
              </a:rPr>
              <a:t>11</a:t>
            </a:r>
            <a:endParaRPr lang="en-CA" dirty="0">
              <a:solidFill>
                <a:schemeClr val="bg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08546" name="Title 1"/>
          <p:cNvSpPr>
            <a:spLocks noGrp="1"/>
          </p:cNvSpPr>
          <p:nvPr>
            <p:ph type="title"/>
          </p:nvPr>
        </p:nvSpPr>
        <p:spPr>
          <a:xfrm>
            <a:off x="216024" y="5022304"/>
            <a:ext cx="8820472" cy="1143000"/>
          </a:xfrm>
        </p:spPr>
        <p:txBody>
          <a:bodyPr/>
          <a:lstStyle/>
          <a:p>
            <a:pPr algn="l"/>
            <a:r>
              <a:rPr lang="en-US" sz="2400" b="1" dirty="0" smtClean="0">
                <a:solidFill>
                  <a:srgbClr val="0000FF"/>
                </a:solidFill>
                <a:latin typeface="Calibri" pitchFamily="34" charset="0"/>
              </a:rPr>
              <a:t>Jesus died to provide us with the righteousness of God which results in access to live in full fellowship in God’s presence continually in Christ, in the Father, in the Spirit.  It’s as if we are seated in Christ at the table in their home to share in the personal relationships of oneness, love, fellowship and cooperation </a:t>
            </a:r>
            <a:br>
              <a:rPr lang="en-US" sz="2400" b="1" dirty="0" smtClean="0">
                <a:solidFill>
                  <a:srgbClr val="0000FF"/>
                </a:solidFill>
                <a:latin typeface="Calibri" pitchFamily="34" charset="0"/>
              </a:rPr>
            </a:br>
            <a:r>
              <a:rPr lang="en-US" sz="2400" b="1" dirty="0" smtClean="0">
                <a:solidFill>
                  <a:srgbClr val="0000FF"/>
                </a:solidFill>
                <a:latin typeface="Calibri" pitchFamily="34" charset="0"/>
              </a:rPr>
              <a:t>they enjoy with each other and want to share with us.</a:t>
            </a:r>
            <a:endParaRPr lang="en-CA" sz="2400" b="1" dirty="0" smtClean="0">
              <a:solidFill>
                <a:srgbClr val="0000FF"/>
              </a:solidFill>
              <a:latin typeface="Calibri" pitchFamily="34" charset="0"/>
            </a:endParaRPr>
          </a:p>
        </p:txBody>
      </p:sp>
      <p:pic>
        <p:nvPicPr>
          <p:cNvPr id="108547" name="Picture 11" descr="C:\Users\Supernike\AppData\Local\Microsoft\Windows\Temporary Internet Files\Content.IE5\3EZ02TG4\MC900001324[1].wmf"/>
          <p:cNvPicPr>
            <a:picLocks noChangeAspect="1" noChangeArrowheads="1"/>
          </p:cNvPicPr>
          <p:nvPr/>
        </p:nvPicPr>
        <p:blipFill>
          <a:blip r:embed="rId2" cstate="print"/>
          <a:srcRect/>
          <a:stretch>
            <a:fillRect/>
          </a:stretch>
        </p:blipFill>
        <p:spPr bwMode="auto">
          <a:xfrm>
            <a:off x="2915816" y="208480"/>
            <a:ext cx="3528392" cy="3509615"/>
          </a:xfrm>
          <a:prstGeom prst="rect">
            <a:avLst/>
          </a:prstGeom>
          <a:noFill/>
          <a:ln w="9525">
            <a:noFill/>
            <a:miter lim="800000"/>
            <a:headEnd/>
            <a:tailEnd/>
          </a:ln>
        </p:spPr>
      </p:pic>
      <p:sp>
        <p:nvSpPr>
          <p:cNvPr id="4" name="Heart 3"/>
          <p:cNvSpPr/>
          <p:nvPr/>
        </p:nvSpPr>
        <p:spPr>
          <a:xfrm>
            <a:off x="4067299" y="1124744"/>
            <a:ext cx="1224781" cy="1007368"/>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Rectangle 4"/>
          <p:cNvSpPr/>
          <p:nvPr/>
        </p:nvSpPr>
        <p:spPr>
          <a:xfrm>
            <a:off x="2915816" y="3356992"/>
            <a:ext cx="3456384" cy="369332"/>
          </a:xfrm>
          <a:prstGeom prst="rect">
            <a:avLst/>
          </a:prstGeom>
        </p:spPr>
        <p:txBody>
          <a:bodyPr wrap="square">
            <a:spAutoFit/>
          </a:bodyPr>
          <a:lstStyle/>
          <a:p>
            <a:pPr algn="ctr"/>
            <a:r>
              <a:rPr lang="en-CA" sz="800" dirty="0" smtClean="0"/>
              <a:t>Microsoft clip art © 2013 Microsoft Corporation. </a:t>
            </a:r>
          </a:p>
          <a:p>
            <a:pPr algn="ctr"/>
            <a:endParaRPr lang="en-CA" sz="1000" dirty="0"/>
          </a:p>
        </p:txBody>
      </p:sp>
      <p:sp>
        <p:nvSpPr>
          <p:cNvPr id="6" name="TextBox 5"/>
          <p:cNvSpPr txBox="1"/>
          <p:nvPr/>
        </p:nvSpPr>
        <p:spPr>
          <a:xfrm>
            <a:off x="-36512" y="188640"/>
            <a:ext cx="3168352"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“Our fellowship </a:t>
            </a:r>
          </a:p>
          <a:p>
            <a:pPr algn="ctr"/>
            <a:r>
              <a:rPr lang="en-US" sz="2800" b="1" dirty="0" smtClean="0">
                <a:solidFill>
                  <a:schemeClr val="bg1"/>
                </a:solidFill>
                <a:latin typeface="Calibri" pitchFamily="34" charset="0"/>
              </a:rPr>
              <a:t>is with the </a:t>
            </a:r>
          </a:p>
          <a:p>
            <a:pPr algn="ctr"/>
            <a:r>
              <a:rPr lang="en-US" sz="2800" b="1" dirty="0" smtClean="0">
                <a:solidFill>
                  <a:schemeClr val="bg1"/>
                </a:solidFill>
                <a:latin typeface="Calibri" pitchFamily="34" charset="0"/>
              </a:rPr>
              <a:t>Father and </a:t>
            </a:r>
          </a:p>
          <a:p>
            <a:pPr algn="ctr"/>
            <a:r>
              <a:rPr lang="en-US" sz="2800" b="1" dirty="0" smtClean="0">
                <a:solidFill>
                  <a:schemeClr val="bg1"/>
                </a:solidFill>
                <a:latin typeface="Calibri" pitchFamily="34" charset="0"/>
              </a:rPr>
              <a:t>with his Son </a:t>
            </a:r>
          </a:p>
          <a:p>
            <a:pPr algn="ctr"/>
            <a:r>
              <a:rPr lang="en-US" sz="2800" b="1" dirty="0" smtClean="0">
                <a:solidFill>
                  <a:schemeClr val="bg1"/>
                </a:solidFill>
                <a:latin typeface="Calibri" pitchFamily="34" charset="0"/>
              </a:rPr>
              <a:t>Jesus Christ”</a:t>
            </a:r>
          </a:p>
          <a:p>
            <a:pPr algn="ctr"/>
            <a:r>
              <a:rPr lang="en-US" sz="2800" b="1" dirty="0" smtClean="0">
                <a:solidFill>
                  <a:schemeClr val="bg1"/>
                </a:solidFill>
                <a:latin typeface="Calibri" pitchFamily="34" charset="0"/>
              </a:rPr>
              <a:t> 1 John 1:3</a:t>
            </a:r>
          </a:p>
        </p:txBody>
      </p:sp>
      <p:sp>
        <p:nvSpPr>
          <p:cNvPr id="7" name="TextBox 6"/>
          <p:cNvSpPr txBox="1"/>
          <p:nvPr/>
        </p:nvSpPr>
        <p:spPr>
          <a:xfrm>
            <a:off x="6588224" y="188640"/>
            <a:ext cx="2447256"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 . . the fellowship </a:t>
            </a:r>
          </a:p>
          <a:p>
            <a:pPr algn="ctr"/>
            <a:r>
              <a:rPr lang="en-US" sz="2800" b="1" dirty="0" smtClean="0">
                <a:solidFill>
                  <a:schemeClr val="bg1"/>
                </a:solidFill>
                <a:latin typeface="Calibri" pitchFamily="34" charset="0"/>
              </a:rPr>
              <a:t>of the Holy Spirit be </a:t>
            </a:r>
          </a:p>
          <a:p>
            <a:pPr algn="ctr"/>
            <a:r>
              <a:rPr lang="en-US" sz="2800" b="1" dirty="0" smtClean="0">
                <a:solidFill>
                  <a:schemeClr val="bg1"/>
                </a:solidFill>
                <a:latin typeface="Calibri" pitchFamily="34" charset="0"/>
              </a:rPr>
              <a:t>with you all”</a:t>
            </a:r>
          </a:p>
          <a:p>
            <a:pPr algn="ctr"/>
            <a:r>
              <a:rPr lang="en-US" sz="2800" b="1" dirty="0" smtClean="0">
                <a:solidFill>
                  <a:schemeClr val="bg1"/>
                </a:solidFill>
                <a:latin typeface="Calibri" pitchFamily="34" charset="0"/>
              </a:rPr>
              <a:t>2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13:14</a:t>
            </a:r>
            <a:endParaRPr lang="en-CA" sz="2800" dirty="0">
              <a:solidFill>
                <a:schemeClr val="bg1"/>
              </a:solidFill>
              <a:latin typeface="Calibri" pitchFamily="34" charset="0"/>
            </a:endParaRPr>
          </a:p>
        </p:txBody>
      </p:sp>
      <p:sp>
        <p:nvSpPr>
          <p:cNvPr id="8" name="TextBox 7"/>
          <p:cNvSpPr txBox="1"/>
          <p:nvPr/>
        </p:nvSpPr>
        <p:spPr>
          <a:xfrm>
            <a:off x="0" y="3769876"/>
            <a:ext cx="914400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12</a:t>
            </a:r>
            <a:r>
              <a:rPr lang="en-US" sz="2800" b="1" dirty="0" smtClean="0">
                <a:solidFill>
                  <a:srgbClr val="FF0000"/>
                </a:solidFill>
                <a:latin typeface="Calibri" pitchFamily="34" charset="0"/>
              </a:rPr>
              <a:t>. </a:t>
            </a:r>
            <a:r>
              <a:rPr lang="en-US" sz="2800" b="1" dirty="0" smtClean="0">
                <a:solidFill>
                  <a:srgbClr val="FF0000"/>
                </a:solidFill>
                <a:latin typeface="Calibri" pitchFamily="34" charset="0"/>
              </a:rPr>
              <a:t>Father, Son and Holy Spirit fellowship with us! </a:t>
            </a:r>
            <a:endParaRPr lang="en-CA" sz="2800" b="1" dirty="0">
              <a:solidFill>
                <a:srgbClr val="FF0000"/>
              </a:solidFill>
              <a:latin typeface="Calibri" pitchFamily="34" charset="0"/>
            </a:endParaRPr>
          </a:p>
        </p:txBody>
      </p:sp>
      <p:sp>
        <p:nvSpPr>
          <p:cNvPr id="9" name="Explosion 1 8"/>
          <p:cNvSpPr/>
          <p:nvPr/>
        </p:nvSpPr>
        <p:spPr>
          <a:xfrm flipV="1">
            <a:off x="3131840" y="-99392"/>
            <a:ext cx="1656184" cy="1152128"/>
          </a:xfrm>
          <a:prstGeom prst="irregularSeal1">
            <a:avLst/>
          </a:prstGeom>
          <a:solidFill>
            <a:srgbClr val="FFFFFF"/>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pic>
        <p:nvPicPr>
          <p:cNvPr id="10" name="Picture 2" descr="j0237940[1]"/>
          <p:cNvPicPr>
            <a:picLocks noChangeAspect="1" noChangeArrowheads="1"/>
          </p:cNvPicPr>
          <p:nvPr/>
        </p:nvPicPr>
        <p:blipFill>
          <a:blip r:embed="rId3" cstate="print"/>
          <a:srcRect/>
          <a:stretch>
            <a:fillRect/>
          </a:stretch>
        </p:blipFill>
        <p:spPr bwMode="auto">
          <a:xfrm>
            <a:off x="5148064" y="908720"/>
            <a:ext cx="1440160" cy="1052558"/>
          </a:xfrm>
          <a:prstGeom prst="rect">
            <a:avLst/>
          </a:prstGeom>
          <a:noFill/>
          <a:ln w="9525">
            <a:noFill/>
            <a:miter lim="800000"/>
            <a:headEnd/>
            <a:tailEnd/>
          </a:ln>
        </p:spPr>
      </p:pic>
      <p:pic>
        <p:nvPicPr>
          <p:cNvPr id="11" name="Picture 10" descr="dove and sword large cropped.png"/>
          <p:cNvPicPr>
            <a:picLocks noChangeAspect="1"/>
          </p:cNvPicPr>
          <p:nvPr/>
        </p:nvPicPr>
        <p:blipFill>
          <a:blip r:embed="rId4" cstate="print"/>
          <a:stretch>
            <a:fillRect/>
          </a:stretch>
        </p:blipFill>
        <p:spPr>
          <a:xfrm>
            <a:off x="2843808" y="692696"/>
            <a:ext cx="1368152" cy="1415741"/>
          </a:xfrm>
          <a:prstGeom prst="rect">
            <a:avLst/>
          </a:prstGeom>
        </p:spPr>
      </p:pic>
      <p:sp>
        <p:nvSpPr>
          <p:cNvPr id="12" name="Smiley Face 11"/>
          <p:cNvSpPr/>
          <p:nvPr/>
        </p:nvSpPr>
        <p:spPr>
          <a:xfrm>
            <a:off x="5076056" y="404664"/>
            <a:ext cx="640080" cy="64008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TextBox 10"/>
          <p:cNvSpPr txBox="1">
            <a:spLocks noChangeArrowheads="1"/>
          </p:cNvSpPr>
          <p:nvPr/>
        </p:nvSpPr>
        <p:spPr bwMode="auto">
          <a:xfrm>
            <a:off x="3491607" y="240829"/>
            <a:ext cx="1368425" cy="523875"/>
          </a:xfrm>
          <a:prstGeom prst="rect">
            <a:avLst/>
          </a:prstGeom>
          <a:noFill/>
          <a:ln w="9525">
            <a:noFill/>
            <a:miter lim="800000"/>
            <a:headEnd/>
            <a:tailEnd/>
          </a:ln>
        </p:spPr>
        <p:txBody>
          <a:bodyPr>
            <a:spAutoFit/>
          </a:bodyPr>
          <a:lstStyle/>
          <a:p>
            <a:r>
              <a:rPr lang="en-CA" sz="2800" b="1" dirty="0">
                <a:solidFill>
                  <a:schemeClr val="bg1"/>
                </a:solidFill>
                <a:latin typeface="Calibri" pitchFamily="34" charset="0"/>
              </a:rPr>
              <a:t>Abba</a:t>
            </a:r>
          </a:p>
        </p:txBody>
      </p:sp>
      <p:pic>
        <p:nvPicPr>
          <p:cNvPr id="15" name="Picture 14"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6" name="TextBox 15"/>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7"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8" name="TextBox 17"/>
          <p:cNvSpPr txBox="1"/>
          <p:nvPr/>
        </p:nvSpPr>
        <p:spPr>
          <a:xfrm>
            <a:off x="7380312" y="6372036"/>
            <a:ext cx="576064" cy="369332"/>
          </a:xfrm>
          <a:prstGeom prst="rect">
            <a:avLst/>
          </a:prstGeom>
          <a:noFill/>
        </p:spPr>
        <p:txBody>
          <a:bodyPr wrap="square" rtlCol="0">
            <a:spAutoFit/>
          </a:bodyPr>
          <a:lstStyle/>
          <a:p>
            <a:pPr algn="ctr"/>
            <a:r>
              <a:rPr lang="en-CA" dirty="0" smtClean="0">
                <a:solidFill>
                  <a:schemeClr val="bg1"/>
                </a:solidFill>
              </a:rPr>
              <a:t>12</a:t>
            </a:r>
            <a:endParaRPr lang="en-CA" dirty="0">
              <a:solidFill>
                <a:schemeClr val="bg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344816"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589239"/>
            <a:ext cx="8919575" cy="1280160"/>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riches of</a:t>
            </a:r>
          </a:p>
          <a:p>
            <a:pPr algn="ctr">
              <a:lnSpc>
                <a:spcPts val="3000"/>
              </a:lnSpc>
            </a:pPr>
            <a:r>
              <a:rPr lang="en-CA" sz="2800" b="1" dirty="0" smtClean="0">
                <a:latin typeface="Calibri" pitchFamily="34" charset="0"/>
              </a:rPr>
              <a:t>connection with you, God the Father, Son and Spirit, </a:t>
            </a:r>
          </a:p>
          <a:p>
            <a:pPr algn="ctr">
              <a:lnSpc>
                <a:spcPts val="3000"/>
              </a:lnSpc>
            </a:pPr>
            <a:r>
              <a:rPr lang="en-CA" sz="2800" b="1" dirty="0" smtClean="0">
                <a:latin typeface="Calibri" pitchFamily="34" charset="0"/>
              </a:rPr>
              <a:t>that no one else can give!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3"/>
          <p:cNvSpPr txBox="1">
            <a:spLocks noChangeArrowheads="1"/>
          </p:cNvSpPr>
          <p:nvPr/>
        </p:nvSpPr>
        <p:spPr bwMode="auto">
          <a:xfrm>
            <a:off x="1115616" y="116632"/>
            <a:ext cx="7452990" cy="5509200"/>
          </a:xfrm>
          <a:prstGeom prst="rect">
            <a:avLst/>
          </a:prstGeom>
          <a:noFill/>
          <a:ln w="9525">
            <a:noFill/>
            <a:miter lim="800000"/>
            <a:headEnd/>
            <a:tailEnd/>
          </a:ln>
        </p:spPr>
        <p:txBody>
          <a:bodyPr wrap="square">
            <a:spAutoFit/>
          </a:bodyPr>
          <a:lstStyle/>
          <a:p>
            <a:pPr algn="ctr"/>
            <a:r>
              <a:rPr lang="en-CA" sz="4800" b="1" dirty="0" smtClean="0">
                <a:solidFill>
                  <a:schemeClr val="bg1"/>
                </a:solidFill>
                <a:latin typeface="Calibri" pitchFamily="34" charset="0"/>
              </a:rPr>
              <a:t>in Christ</a:t>
            </a:r>
            <a:r>
              <a:rPr lang="en-US" sz="4800" b="1" dirty="0" smtClean="0">
                <a:solidFill>
                  <a:schemeClr val="bg1"/>
                </a:solidFill>
                <a:latin typeface="Calibri" pitchFamily="34" charset="0"/>
              </a:rPr>
              <a:t>  </a:t>
            </a:r>
          </a:p>
          <a:p>
            <a:pPr algn="ctr"/>
            <a:endParaRPr lang="en-US" sz="10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Christ and Christ in us</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in the Spirit and the Spirit in us, </a:t>
            </a:r>
          </a:p>
          <a:p>
            <a:pPr algn="ctr"/>
            <a:r>
              <a:rPr lang="en-US" sz="3200" b="1" dirty="0" smtClean="0">
                <a:latin typeface="Calibri" pitchFamily="34" charset="0"/>
              </a:rPr>
              <a:t>making us God’s temple  </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God the Father and the Father in us  </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immersed in the Father, Son and Spirit</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Father, Son and Spirit fellowship</a:t>
            </a:r>
          </a:p>
          <a:p>
            <a:pPr algn="ctr"/>
            <a:r>
              <a:rPr lang="en-US" sz="3200" b="1" dirty="0" smtClean="0">
                <a:solidFill>
                  <a:schemeClr val="bg1"/>
                </a:solidFill>
                <a:latin typeface="Calibri" pitchFamily="34" charset="0"/>
              </a:rPr>
              <a:t>with us and we with them</a:t>
            </a:r>
            <a:endParaRPr lang="en-CA" sz="32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1052736"/>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01562"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20553"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6" name="Rectangle 25"/>
          <p:cNvSpPr/>
          <p:nvPr/>
        </p:nvSpPr>
        <p:spPr>
          <a:xfrm>
            <a:off x="2202592" y="2132856"/>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2026568" y="2204864"/>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7" name="Picture 26" descr="www.fg-a.com valentine 2-jumping-heart.gif"/>
          <p:cNvPicPr>
            <a:picLocks noChangeAspect="1"/>
          </p:cNvPicPr>
          <p:nvPr/>
        </p:nvPicPr>
        <p:blipFill>
          <a:blip r:embed="rId16" cstate="print"/>
          <a:stretch>
            <a:fillRect/>
          </a:stretch>
        </p:blipFill>
        <p:spPr>
          <a:xfrm>
            <a:off x="1700808" y="1700808"/>
            <a:ext cx="1143000" cy="1333500"/>
          </a:xfrm>
          <a:prstGeom prst="rect">
            <a:avLst/>
          </a:prstGeom>
        </p:spPr>
      </p:pic>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a:t>
            </a:r>
          </a:p>
          <a:p>
            <a:pPr algn="ctr"/>
            <a:r>
              <a:rPr lang="en-CA" dirty="0" smtClean="0"/>
              <a:t>blessing </a:t>
            </a:r>
            <a:endParaRPr lang="en-CA"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lstStyle/>
          <a:p>
            <a:r>
              <a:rPr lang="en-CA" b="1" dirty="0" smtClean="0">
                <a:solidFill>
                  <a:srgbClr val="FFFF00"/>
                </a:solidFill>
                <a:latin typeface="Calibri" pitchFamily="34" charset="0"/>
              </a:rPr>
              <a:t>What is SIN?</a:t>
            </a:r>
            <a:endParaRPr lang="en-CA" b="1" dirty="0">
              <a:solidFill>
                <a:srgbClr val="FFFF00"/>
              </a:solidFill>
              <a:latin typeface="Calibri" pitchFamily="34" charset="0"/>
            </a:endParaRPr>
          </a:p>
        </p:txBody>
      </p:sp>
      <p:sp>
        <p:nvSpPr>
          <p:cNvPr id="3" name="TextBox 2"/>
          <p:cNvSpPr txBox="1"/>
          <p:nvPr/>
        </p:nvSpPr>
        <p:spPr>
          <a:xfrm>
            <a:off x="969223" y="606162"/>
            <a:ext cx="8067273" cy="6063198"/>
          </a:xfrm>
          <a:prstGeom prst="rect">
            <a:avLst/>
          </a:prstGeom>
          <a:noFill/>
        </p:spPr>
        <p:txBody>
          <a:bodyPr wrap="none" rtlCol="0">
            <a:spAutoFit/>
          </a:bodyPr>
          <a:lstStyle/>
          <a:p>
            <a:r>
              <a:rPr lang="en-CA" sz="3600" b="1" dirty="0" smtClean="0">
                <a:solidFill>
                  <a:srgbClr val="FFFF00"/>
                </a:solidFill>
                <a:latin typeface="Calibri" pitchFamily="34" charset="0"/>
              </a:rPr>
              <a:t>S</a:t>
            </a:r>
            <a:r>
              <a:rPr lang="en-CA" sz="2800" b="1" dirty="0" smtClean="0">
                <a:latin typeface="Calibri" pitchFamily="34" charset="0"/>
              </a:rPr>
              <a:t>eeking joy and satisfaction in created things  </a:t>
            </a:r>
          </a:p>
          <a:p>
            <a:r>
              <a:rPr lang="en-CA" sz="2800" b="1" dirty="0" smtClean="0">
                <a:latin typeface="Calibri" pitchFamily="34" charset="0"/>
              </a:rPr>
              <a:t>rather than in our supremely enjoyable Creator </a:t>
            </a:r>
          </a:p>
          <a:p>
            <a:r>
              <a:rPr lang="en-CA" sz="3600" b="1" dirty="0" smtClean="0">
                <a:solidFill>
                  <a:srgbClr val="FFFF00"/>
                </a:solidFill>
                <a:latin typeface="Calibri" pitchFamily="34" charset="0"/>
              </a:rPr>
              <a:t>S</a:t>
            </a:r>
            <a:r>
              <a:rPr lang="en-CA" sz="2800" b="1" dirty="0" smtClean="0">
                <a:latin typeface="Calibri" pitchFamily="34" charset="0"/>
              </a:rPr>
              <a:t>uppressing, exchanging truth about God for lies </a:t>
            </a:r>
          </a:p>
          <a:p>
            <a:r>
              <a:rPr lang="en-CA" sz="2800" b="1" dirty="0" smtClean="0">
                <a:latin typeface="Calibri" pitchFamily="34" charset="0"/>
              </a:rPr>
              <a:t>and other loves, disapproving of God </a:t>
            </a:r>
            <a:r>
              <a:rPr lang="en-CA" sz="2400" b="1" dirty="0" smtClean="0">
                <a:latin typeface="Calibri" pitchFamily="34" charset="0"/>
              </a:rPr>
              <a:t>(Rom 1:18,23,28</a:t>
            </a:r>
            <a:r>
              <a:rPr lang="en-CA" sz="2800" b="1" dirty="0" smtClean="0">
                <a:latin typeface="Calibri" pitchFamily="34" charset="0"/>
              </a:rPr>
              <a:t>)</a:t>
            </a:r>
          </a:p>
          <a:p>
            <a:r>
              <a:rPr lang="en-CA" sz="3600" b="1" dirty="0" smtClean="0">
                <a:solidFill>
                  <a:srgbClr val="FFFF00"/>
                </a:solidFill>
                <a:latin typeface="Calibri" pitchFamily="34" charset="0"/>
              </a:rPr>
              <a:t>S</a:t>
            </a:r>
            <a:r>
              <a:rPr lang="en-CA" sz="2800" b="1" dirty="0" smtClean="0">
                <a:latin typeface="Calibri" pitchFamily="34" charset="0"/>
              </a:rPr>
              <a:t>toring up wrath for ourselves on the day God’s </a:t>
            </a:r>
          </a:p>
          <a:p>
            <a:r>
              <a:rPr lang="en-CA" sz="2800" b="1" dirty="0" smtClean="0">
                <a:latin typeface="Calibri" pitchFamily="34" charset="0"/>
              </a:rPr>
              <a:t>righteous judgment will be revealed </a:t>
            </a:r>
            <a:r>
              <a:rPr lang="en-CA" sz="2400" b="1" dirty="0" smtClean="0">
                <a:latin typeface="Calibri" pitchFamily="34" charset="0"/>
              </a:rPr>
              <a:t>(Rom 2:5)</a:t>
            </a:r>
          </a:p>
          <a:p>
            <a:endParaRPr lang="en-CA" sz="1200" b="1" dirty="0" smtClean="0">
              <a:latin typeface="Calibri" pitchFamily="34" charset="0"/>
            </a:endParaRPr>
          </a:p>
          <a:p>
            <a:r>
              <a:rPr lang="en-CA" sz="3600" b="1" dirty="0" smtClean="0">
                <a:solidFill>
                  <a:srgbClr val="FFFF00"/>
                </a:solidFill>
                <a:latin typeface="Calibri" pitchFamily="34" charset="0"/>
              </a:rPr>
              <a:t>I</a:t>
            </a:r>
            <a:r>
              <a:rPr lang="en-CA" sz="2800" b="1" dirty="0" smtClean="0">
                <a:latin typeface="Calibri" pitchFamily="34" charset="0"/>
              </a:rPr>
              <a:t>dolatrous </a:t>
            </a:r>
            <a:r>
              <a:rPr lang="en-CA" sz="3600" b="1" dirty="0" smtClean="0">
                <a:solidFill>
                  <a:srgbClr val="FFFF00"/>
                </a:solidFill>
                <a:latin typeface="Calibri" pitchFamily="34" charset="0"/>
              </a:rPr>
              <a:t>I</a:t>
            </a:r>
            <a:r>
              <a:rPr lang="en-CA" sz="2800" b="1" dirty="0" smtClean="0">
                <a:latin typeface="Calibri" pitchFamily="34" charset="0"/>
              </a:rPr>
              <a:t>ndependence from God ; </a:t>
            </a:r>
            <a:r>
              <a:rPr lang="en-CA" sz="3600" b="1" dirty="0" smtClean="0">
                <a:solidFill>
                  <a:srgbClr val="FFFF00"/>
                </a:solidFill>
                <a:latin typeface="Calibri" pitchFamily="34" charset="0"/>
              </a:rPr>
              <a:t>I</a:t>
            </a:r>
            <a:r>
              <a:rPr lang="en-CA" sz="2800" b="1" dirty="0" smtClean="0">
                <a:latin typeface="Calibri" pitchFamily="34" charset="0"/>
              </a:rPr>
              <a:t>gnoring God</a:t>
            </a:r>
          </a:p>
          <a:p>
            <a:r>
              <a:rPr lang="en-CA" sz="3600" b="1" dirty="0" smtClean="0">
                <a:solidFill>
                  <a:srgbClr val="FFFF00"/>
                </a:solidFill>
                <a:latin typeface="Calibri" pitchFamily="34" charset="0"/>
              </a:rPr>
              <a:t>I</a:t>
            </a:r>
            <a:r>
              <a:rPr lang="en-CA" sz="2800" b="1" dirty="0" smtClean="0">
                <a:latin typeface="Calibri" pitchFamily="34" charset="0"/>
              </a:rPr>
              <a:t> do what </a:t>
            </a:r>
            <a:r>
              <a:rPr lang="en-CA" sz="3600" b="1" dirty="0" smtClean="0">
                <a:solidFill>
                  <a:srgbClr val="FFFF00"/>
                </a:solidFill>
                <a:latin typeface="Calibri" pitchFamily="34" charset="0"/>
              </a:rPr>
              <a:t>I</a:t>
            </a:r>
            <a:r>
              <a:rPr lang="en-CA" sz="2800" b="1" dirty="0" smtClean="0">
                <a:latin typeface="Calibri" pitchFamily="34" charset="0"/>
              </a:rPr>
              <a:t> want; </a:t>
            </a:r>
            <a:r>
              <a:rPr lang="en-CA" sz="3600" b="1" dirty="0" smtClean="0">
                <a:solidFill>
                  <a:srgbClr val="FFFF00"/>
                </a:solidFill>
                <a:latin typeface="Calibri" pitchFamily="34" charset="0"/>
              </a:rPr>
              <a:t>I</a:t>
            </a:r>
            <a:r>
              <a:rPr lang="en-CA" sz="2800" b="1" dirty="0" smtClean="0">
                <a:latin typeface="Calibri" pitchFamily="34" charset="0"/>
              </a:rPr>
              <a:t> am lord over my choices</a:t>
            </a:r>
          </a:p>
          <a:p>
            <a:r>
              <a:rPr lang="en-CA" sz="3600" b="1" dirty="0" smtClean="0">
                <a:solidFill>
                  <a:srgbClr val="FFFF00"/>
                </a:solidFill>
                <a:latin typeface="Calibri" pitchFamily="34" charset="0"/>
              </a:rPr>
              <a:t>I</a:t>
            </a:r>
            <a:r>
              <a:rPr lang="en-CA" sz="2800" b="1" dirty="0" smtClean="0">
                <a:latin typeface="Calibri" pitchFamily="34" charset="0"/>
              </a:rPr>
              <a:t>niquity = “crookedness” from God’s way</a:t>
            </a:r>
          </a:p>
          <a:p>
            <a:endParaRPr lang="en-CA" sz="1200" b="1" dirty="0" smtClean="0">
              <a:latin typeface="Calibri" pitchFamily="34" charset="0"/>
            </a:endParaRPr>
          </a:p>
          <a:p>
            <a:r>
              <a:rPr lang="en-CA" sz="3600" b="1" dirty="0" smtClean="0">
                <a:solidFill>
                  <a:srgbClr val="FFFF00"/>
                </a:solidFill>
                <a:latin typeface="Calibri" pitchFamily="34" charset="0"/>
              </a:rPr>
              <a:t>N</a:t>
            </a:r>
            <a:r>
              <a:rPr lang="en-CA" sz="2800" b="1" dirty="0" smtClean="0">
                <a:latin typeface="Calibri" pitchFamily="34" charset="0"/>
              </a:rPr>
              <a:t>ot honoring, thanking, believing, worshipping, </a:t>
            </a:r>
          </a:p>
          <a:p>
            <a:r>
              <a:rPr lang="en-CA" sz="2800" b="1" dirty="0" smtClean="0">
                <a:latin typeface="Calibri" pitchFamily="34" charset="0"/>
              </a:rPr>
              <a:t>serving, and approving of our Creator </a:t>
            </a:r>
            <a:r>
              <a:rPr lang="en-CA" sz="2400" b="1" dirty="0" smtClean="0">
                <a:latin typeface="Calibri" pitchFamily="34" charset="0"/>
              </a:rPr>
              <a:t>(Rom 1:21,25,28)</a:t>
            </a:r>
            <a:endParaRPr lang="en-CA" sz="2400" b="1" dirty="0">
              <a:latin typeface="Calibri" pitchFamily="34" charset="0"/>
            </a:endParaRPr>
          </a:p>
        </p:txBody>
      </p:sp>
      <p:sp>
        <p:nvSpPr>
          <p:cNvPr id="4" name="TextBox 3"/>
          <p:cNvSpPr txBox="1"/>
          <p:nvPr/>
        </p:nvSpPr>
        <p:spPr>
          <a:xfrm>
            <a:off x="112186" y="260648"/>
            <a:ext cx="691215" cy="6201698"/>
          </a:xfrm>
          <a:prstGeom prst="rect">
            <a:avLst/>
          </a:prstGeom>
          <a:noFill/>
        </p:spPr>
        <p:txBody>
          <a:bodyPr wrap="none" rtlCol="0">
            <a:spAutoFit/>
          </a:bodyPr>
          <a:lstStyle/>
          <a:p>
            <a:pPr algn="ctr"/>
            <a:endParaRPr lang="en-CA" sz="600" b="1" dirty="0" smtClean="0">
              <a:solidFill>
                <a:srgbClr val="FFFF00"/>
              </a:solidFill>
              <a:latin typeface="Calibri" pitchFamily="34" charset="0"/>
            </a:endParaRPr>
          </a:p>
          <a:p>
            <a:pPr algn="ctr"/>
            <a:r>
              <a:rPr lang="en-CA" sz="6000" b="1" dirty="0" smtClean="0">
                <a:solidFill>
                  <a:srgbClr val="FFFF00"/>
                </a:solidFill>
                <a:latin typeface="Calibri" pitchFamily="34" charset="0"/>
              </a:rPr>
              <a:t>S</a:t>
            </a:r>
          </a:p>
          <a:p>
            <a:pPr algn="ctr"/>
            <a:endParaRPr lang="en-CA" sz="14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2400" b="1" dirty="0" smtClean="0">
              <a:solidFill>
                <a:srgbClr val="FFFF00"/>
              </a:solidFill>
              <a:latin typeface="Calibri" pitchFamily="34" charset="0"/>
            </a:endParaRPr>
          </a:p>
          <a:p>
            <a:pPr algn="ctr"/>
            <a:endParaRPr lang="en-CA" sz="1700" b="1" dirty="0" smtClean="0">
              <a:solidFill>
                <a:srgbClr val="FFFF00"/>
              </a:solidFill>
              <a:latin typeface="Calibri" pitchFamily="34" charset="0"/>
            </a:endParaRPr>
          </a:p>
          <a:p>
            <a:pPr algn="ctr"/>
            <a:r>
              <a:rPr lang="en-CA" sz="6000" b="1" dirty="0" smtClean="0">
                <a:solidFill>
                  <a:srgbClr val="FFFF00"/>
                </a:solidFill>
                <a:latin typeface="Calibri" pitchFamily="34" charset="0"/>
              </a:rPr>
              <a:t>I</a:t>
            </a:r>
          </a:p>
          <a:p>
            <a:pPr algn="ctr"/>
            <a:endParaRPr lang="en-CA" sz="44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1200" b="1" dirty="0" smtClean="0">
              <a:solidFill>
                <a:srgbClr val="FFFF00"/>
              </a:solidFill>
              <a:latin typeface="Calibri" pitchFamily="34" charset="0"/>
            </a:endParaRPr>
          </a:p>
          <a:p>
            <a:pPr algn="ctr"/>
            <a:endParaRPr lang="en-CA" sz="1600" b="1" dirty="0" smtClean="0">
              <a:solidFill>
                <a:srgbClr val="FFFF00"/>
              </a:solidFill>
              <a:latin typeface="Calibri" pitchFamily="34" charset="0"/>
            </a:endParaRPr>
          </a:p>
          <a:p>
            <a:pPr algn="ctr"/>
            <a:r>
              <a:rPr lang="en-CA" sz="6000" b="1" dirty="0" smtClean="0">
                <a:solidFill>
                  <a:srgbClr val="FFFF00"/>
                </a:solidFill>
                <a:latin typeface="Calibri" pitchFamily="34" charset="0"/>
              </a:rPr>
              <a:t>N</a:t>
            </a:r>
            <a:endParaRPr lang="en-CA" sz="60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363272" cy="1143000"/>
          </a:xfrm>
        </p:spPr>
        <p:txBody>
          <a:bodyPr/>
          <a:lstStyle/>
          <a:p>
            <a:r>
              <a:rPr lang="en-CA" sz="3200" b="1" dirty="0" smtClean="0">
                <a:solidFill>
                  <a:srgbClr val="FFFF00"/>
                </a:solidFill>
                <a:latin typeface="Calibri" pitchFamily="34" charset="0"/>
              </a:rPr>
              <a:t>What is sin?  It’s more than we think!</a:t>
            </a:r>
            <a:endParaRPr lang="en-CA" sz="3200" b="1" dirty="0">
              <a:solidFill>
                <a:srgbClr val="FFFF00"/>
              </a:solidFill>
              <a:latin typeface="Calibri" pitchFamily="34" charset="0"/>
            </a:endParaRPr>
          </a:p>
        </p:txBody>
      </p:sp>
      <p:sp>
        <p:nvSpPr>
          <p:cNvPr id="3" name="TextBox 2"/>
          <p:cNvSpPr txBox="1"/>
          <p:nvPr/>
        </p:nvSpPr>
        <p:spPr>
          <a:xfrm>
            <a:off x="323528" y="836712"/>
            <a:ext cx="8568952" cy="5693866"/>
          </a:xfrm>
          <a:prstGeom prst="rect">
            <a:avLst/>
          </a:prstGeom>
          <a:noFill/>
        </p:spPr>
        <p:txBody>
          <a:bodyPr wrap="square" rtlCol="0">
            <a:spAutoFit/>
          </a:bodyPr>
          <a:lstStyle/>
          <a:p>
            <a:r>
              <a:rPr lang="en-CA" sz="2800" dirty="0" smtClean="0">
                <a:latin typeface="Calibri" pitchFamily="34" charset="0"/>
                <a:cs typeface="Calibri" pitchFamily="34" charset="0"/>
              </a:rPr>
              <a:t>"You shall have no other gods before me.  </a:t>
            </a:r>
          </a:p>
          <a:p>
            <a:r>
              <a:rPr lang="en-CA" sz="2800" dirty="0" smtClean="0">
                <a:latin typeface="Calibri" pitchFamily="34" charset="0"/>
                <a:cs typeface="Calibri" pitchFamily="34" charset="0"/>
              </a:rPr>
              <a:t>You shall not make for yourself a carved image . . . You shall not bow down to them or serve them . . . </a:t>
            </a:r>
          </a:p>
          <a:p>
            <a:r>
              <a:rPr lang="en-CA" sz="2800" dirty="0" smtClean="0">
                <a:latin typeface="Calibri" pitchFamily="34" charset="0"/>
                <a:cs typeface="Calibri" pitchFamily="34" charset="0"/>
              </a:rPr>
              <a:t>You shall not take the name of the LORD your God in vain . . . Remember the Sabbath day, to keep it holy.  On it you shall not do any work . . . </a:t>
            </a:r>
          </a:p>
          <a:p>
            <a:r>
              <a:rPr lang="en-CA" sz="2800" dirty="0" smtClean="0">
                <a:latin typeface="Calibri" pitchFamily="34" charset="0"/>
                <a:cs typeface="Calibri" pitchFamily="34" charset="0"/>
              </a:rPr>
              <a:t>Honor your father and your mother . . . </a:t>
            </a:r>
          </a:p>
          <a:p>
            <a:r>
              <a:rPr lang="en-CA" sz="2800" dirty="0" smtClean="0">
                <a:latin typeface="Calibri" pitchFamily="34" charset="0"/>
                <a:cs typeface="Calibri" pitchFamily="34" charset="0"/>
              </a:rPr>
              <a:t>You shall not murder.  You shall not commit adultery.  </a:t>
            </a:r>
          </a:p>
          <a:p>
            <a:r>
              <a:rPr lang="en-CA" sz="2800" dirty="0" smtClean="0">
                <a:latin typeface="Calibri" pitchFamily="34" charset="0"/>
                <a:cs typeface="Calibri" pitchFamily="34" charset="0"/>
              </a:rPr>
              <a:t>You shall not steal.  </a:t>
            </a:r>
          </a:p>
          <a:p>
            <a:r>
              <a:rPr lang="en-CA" sz="2800" dirty="0" smtClean="0">
                <a:latin typeface="Calibri" pitchFamily="34" charset="0"/>
                <a:cs typeface="Calibri" pitchFamily="34" charset="0"/>
              </a:rPr>
              <a:t>You shall not bear false witness against your neighbor.  </a:t>
            </a:r>
          </a:p>
          <a:p>
            <a:r>
              <a:rPr lang="en-CA" sz="2800" dirty="0" smtClean="0">
                <a:latin typeface="Calibri" pitchFamily="34" charset="0"/>
                <a:cs typeface="Calibri" pitchFamily="34" charset="0"/>
              </a:rPr>
              <a:t>You shall not covet your neighbor's house; you shall not covet your neighbor's wife . . . or anything that is your neighbor's.”  </a:t>
            </a:r>
            <a:r>
              <a:rPr lang="en-CA" sz="2800" i="1" dirty="0" smtClean="0">
                <a:latin typeface="Calibri" pitchFamily="34" charset="0"/>
                <a:cs typeface="Calibri" pitchFamily="34" charset="0"/>
              </a:rPr>
              <a:t>The Ten Commandments in Exodus 20:3-17 </a:t>
            </a:r>
            <a:endParaRPr lang="en-CA" sz="2800" b="1" i="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1052736"/>
            <a:ext cx="8424936" cy="5262979"/>
          </a:xfrm>
          <a:prstGeom prst="rect">
            <a:avLst/>
          </a:prstGeom>
          <a:noFill/>
        </p:spPr>
        <p:txBody>
          <a:bodyPr wrap="square" rtlCol="0">
            <a:spAutoFit/>
          </a:bodyPr>
          <a:lstStyle/>
          <a:p>
            <a:r>
              <a:rPr lang="en-CA" sz="2800" dirty="0" smtClean="0">
                <a:latin typeface="Calibri" pitchFamily="34" charset="0"/>
                <a:cs typeface="Calibri" pitchFamily="34" charset="0"/>
              </a:rPr>
              <a:t>“You have heard that it was said to those of old, ‘You shall not murder; and whoever murders will be liable to judgment.’  But I say to you that everyone who is angry with his brother . . . whoever insults his brother . . . and whoever says, ‘You fool!’ will be liable to the hell of fire.” </a:t>
            </a:r>
            <a:r>
              <a:rPr lang="en-CA" sz="2800" i="1" dirty="0" smtClean="0">
                <a:latin typeface="Calibri" pitchFamily="34" charset="0"/>
                <a:cs typeface="Calibri" pitchFamily="34" charset="0"/>
              </a:rPr>
              <a:t>Jesus in Matthew 5:21-22 </a:t>
            </a:r>
          </a:p>
          <a:p>
            <a:endParaRPr lang="en-CA" sz="2800" dirty="0" smtClean="0">
              <a:latin typeface="Calibri" pitchFamily="34" charset="0"/>
              <a:cs typeface="Calibri" pitchFamily="34" charset="0"/>
            </a:endParaRPr>
          </a:p>
          <a:p>
            <a:r>
              <a:rPr lang="en-CA" sz="2800" dirty="0" smtClean="0">
                <a:latin typeface="Calibri" pitchFamily="34" charset="0"/>
                <a:cs typeface="Calibri" pitchFamily="34" charset="0"/>
              </a:rPr>
              <a:t>“You have heard that it was said, ‘You shall not commit adultery.’  But I say to you that everyone who looks at a woman with lustful intent has already committed adultery with her in his heart.” </a:t>
            </a:r>
            <a:r>
              <a:rPr lang="en-CA" sz="2800" i="1" dirty="0" smtClean="0">
                <a:latin typeface="Calibri" pitchFamily="34" charset="0"/>
                <a:cs typeface="Calibri" pitchFamily="34" charset="0"/>
              </a:rPr>
              <a:t>Jesus in Matthew 5:27-28</a:t>
            </a:r>
          </a:p>
          <a:p>
            <a:r>
              <a:rPr lang="en-CA" sz="2800" dirty="0" smtClean="0">
                <a:latin typeface="Calibri" pitchFamily="34" charset="0"/>
                <a:cs typeface="Calibri" pitchFamily="34" charset="0"/>
              </a:rPr>
              <a:t>(What does Jesus also think of pornography?)</a:t>
            </a:r>
            <a:r>
              <a:rPr lang="en-CA" sz="2800" i="1" dirty="0" smtClean="0">
                <a:latin typeface="Calibri" pitchFamily="34" charset="0"/>
                <a:cs typeface="Calibri" pitchFamily="34" charset="0"/>
              </a:rPr>
              <a:t> </a:t>
            </a:r>
          </a:p>
        </p:txBody>
      </p:sp>
      <p:sp>
        <p:nvSpPr>
          <p:cNvPr id="5" name="Title 1"/>
          <p:cNvSpPr txBox="1">
            <a:spLocks/>
          </p:cNvSpPr>
          <p:nvPr/>
        </p:nvSpPr>
        <p:spPr>
          <a:xfrm>
            <a:off x="457200" y="125760"/>
            <a:ext cx="8363272"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3200" b="1" i="0" u="none" strike="noStrike" kern="0" cap="none" spc="0" normalizeH="0" baseline="0" noProof="0" dirty="0" smtClean="0">
                <a:ln>
                  <a:noFill/>
                </a:ln>
                <a:solidFill>
                  <a:srgbClr val="FFFF00"/>
                </a:solidFill>
                <a:effectLst/>
                <a:uLnTx/>
                <a:uFillTx/>
                <a:latin typeface="Calibri" pitchFamily="34" charset="0"/>
                <a:ea typeface="+mj-ea"/>
                <a:cs typeface="+mj-cs"/>
              </a:rPr>
              <a:t>What is sin?  It’s more than we think!</a:t>
            </a:r>
            <a:endParaRPr kumimoji="0" lang="en-CA" sz="3200" b="1" i="0" u="none" strike="noStrike" kern="0" cap="none" spc="0" normalizeH="0" baseline="0" noProof="0" dirty="0">
              <a:ln>
                <a:noFill/>
              </a:ln>
              <a:solidFill>
                <a:srgbClr val="FFFF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7544" y="870967"/>
            <a:ext cx="8280920" cy="5078313"/>
          </a:xfrm>
          <a:prstGeom prst="rect">
            <a:avLst/>
          </a:prstGeom>
          <a:noFill/>
        </p:spPr>
        <p:txBody>
          <a:bodyPr wrap="square" rtlCol="0">
            <a:spAutoFit/>
          </a:bodyPr>
          <a:lstStyle/>
          <a:p>
            <a:r>
              <a:rPr lang="en-CA" sz="2800" dirty="0" smtClean="0">
                <a:latin typeface="Calibri" pitchFamily="34" charset="0"/>
                <a:cs typeface="Calibri" pitchFamily="34" charset="0"/>
              </a:rPr>
              <a:t>“It was also said, ‘Whoever divorces his wife, let him give her a certificate of divorce.’</a:t>
            </a:r>
          </a:p>
          <a:p>
            <a:r>
              <a:rPr lang="en-CA" sz="2800" dirty="0" smtClean="0">
                <a:latin typeface="Calibri" pitchFamily="34" charset="0"/>
                <a:cs typeface="Calibri" pitchFamily="34" charset="0"/>
              </a:rPr>
              <a:t>But I say to you that everyone who divorces his wife, except on the ground of sexual immorality, makes her commit adultery, and whoever marries a divorced woman commits adultery.” </a:t>
            </a:r>
            <a:r>
              <a:rPr lang="en-CA" sz="2800" i="1" dirty="0" smtClean="0">
                <a:latin typeface="Calibri" pitchFamily="34" charset="0"/>
                <a:cs typeface="Calibri" pitchFamily="34" charset="0"/>
              </a:rPr>
              <a:t>Jesus in Matthew 5:31-32 </a:t>
            </a:r>
          </a:p>
          <a:p>
            <a:endParaRPr lang="en-CA" sz="1600" dirty="0" smtClean="0">
              <a:latin typeface="Calibri" pitchFamily="34" charset="0"/>
              <a:cs typeface="Calibri" pitchFamily="34" charset="0"/>
            </a:endParaRPr>
          </a:p>
          <a:p>
            <a:r>
              <a:rPr lang="en-CA" sz="2800" dirty="0" smtClean="0">
                <a:latin typeface="Calibri" pitchFamily="34" charset="0"/>
                <a:cs typeface="Calibri" pitchFamily="34" charset="0"/>
              </a:rPr>
              <a:t>“You have heard that it was said, ‘You shall love your neighbor and hate your enemy.’  But I say to you, Love your enemies and pray for those who persecute you, so that you may be sons of your Father who is in heaven.”</a:t>
            </a:r>
          </a:p>
          <a:p>
            <a:r>
              <a:rPr lang="en-CA" sz="2800" i="1" dirty="0" smtClean="0">
                <a:latin typeface="Calibri" pitchFamily="34" charset="0"/>
                <a:cs typeface="Calibri" pitchFamily="34" charset="0"/>
              </a:rPr>
              <a:t>Jesus in Matthew 5:43-45</a:t>
            </a:r>
            <a:endParaRPr lang="en-CA" sz="2800" b="1" dirty="0">
              <a:latin typeface="Calibri" pitchFamily="34" charset="0"/>
              <a:cs typeface="Calibri" pitchFamily="34" charset="0"/>
            </a:endParaRPr>
          </a:p>
        </p:txBody>
      </p:sp>
      <p:sp>
        <p:nvSpPr>
          <p:cNvPr id="5" name="Title 1"/>
          <p:cNvSpPr txBox="1">
            <a:spLocks/>
          </p:cNvSpPr>
          <p:nvPr/>
        </p:nvSpPr>
        <p:spPr>
          <a:xfrm>
            <a:off x="457200" y="125760"/>
            <a:ext cx="8363272"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3200" b="1" kern="0" dirty="0" smtClean="0">
                <a:solidFill>
                  <a:srgbClr val="FFFF00"/>
                </a:solidFill>
                <a:latin typeface="Calibri" pitchFamily="34" charset="0"/>
                <a:ea typeface="+mj-ea"/>
                <a:cs typeface="+mj-cs"/>
              </a:rPr>
              <a:t>What is sin?</a:t>
            </a:r>
            <a:r>
              <a:rPr kumimoji="0" lang="en-CA" sz="3200" b="1" i="0" u="none" strike="noStrike" kern="0" cap="none" spc="0" normalizeH="0" baseline="0" noProof="0" dirty="0" smtClean="0">
                <a:ln>
                  <a:noFill/>
                </a:ln>
                <a:solidFill>
                  <a:srgbClr val="FFFF00"/>
                </a:solidFill>
                <a:effectLst/>
                <a:uLnTx/>
                <a:uFillTx/>
                <a:latin typeface="Calibri" pitchFamily="34" charset="0"/>
                <a:ea typeface="+mj-ea"/>
                <a:cs typeface="+mj-cs"/>
              </a:rPr>
              <a:t>  It’s more than we think!</a:t>
            </a:r>
            <a:endParaRPr kumimoji="0" lang="en-CA" sz="3200" b="1" i="0" u="none" strike="noStrike" kern="0" cap="none" spc="0" normalizeH="0" baseline="0" noProof="0" dirty="0">
              <a:ln>
                <a:noFill/>
              </a:ln>
              <a:solidFill>
                <a:srgbClr val="FFFF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845407"/>
            <a:ext cx="8424936" cy="6093976"/>
          </a:xfrm>
          <a:prstGeom prst="rect">
            <a:avLst/>
          </a:prstGeom>
          <a:noFill/>
        </p:spPr>
        <p:txBody>
          <a:bodyPr wrap="square" rtlCol="0">
            <a:spAutoFit/>
          </a:bodyPr>
          <a:lstStyle/>
          <a:p>
            <a:r>
              <a:rPr lang="en-CA" sz="2800" dirty="0" smtClean="0">
                <a:latin typeface="Calibri" pitchFamily="34" charset="0"/>
                <a:cs typeface="Calibri" pitchFamily="34" charset="0"/>
              </a:rPr>
              <a:t>“They are full of envy, murder, strife, deceit, maliciousness.  They are gossips,  slanderers, haters of God, insolent, haughty, boastful, inventors of evil, disobedient to parents,  foolish, faithless, heartless, ruthless.”  Rom 1:29-31 </a:t>
            </a:r>
          </a:p>
          <a:p>
            <a:endParaRPr lang="en-CA" dirty="0" smtClean="0">
              <a:latin typeface="Calibri" pitchFamily="34" charset="0"/>
              <a:cs typeface="Calibri" pitchFamily="34" charset="0"/>
            </a:endParaRPr>
          </a:p>
          <a:p>
            <a:r>
              <a:rPr lang="en-CA" sz="2800" dirty="0" smtClean="0">
                <a:latin typeface="Calibri" pitchFamily="34" charset="0"/>
                <a:cs typeface="Calibri" pitchFamily="34" charset="0"/>
              </a:rPr>
              <a:t>“Everyone looks out for their own interests, not those of Jesus Christ.”  Phil 2:21 NIV</a:t>
            </a:r>
          </a:p>
          <a:p>
            <a:endParaRPr lang="en-CA" dirty="0" smtClean="0">
              <a:latin typeface="Calibri" pitchFamily="34" charset="0"/>
              <a:cs typeface="Calibri" pitchFamily="34" charset="0"/>
            </a:endParaRPr>
          </a:p>
          <a:p>
            <a:r>
              <a:rPr lang="en-CA" sz="2800" dirty="0" smtClean="0">
                <a:latin typeface="Calibri" pitchFamily="34" charset="0"/>
                <a:cs typeface="Calibri" pitchFamily="34" charset="0"/>
              </a:rPr>
              <a:t>“Sodom and Gomorrah and the surrounding cities, </a:t>
            </a:r>
          </a:p>
          <a:p>
            <a:r>
              <a:rPr lang="en-CA" sz="2800" dirty="0" smtClean="0">
                <a:latin typeface="Calibri" pitchFamily="34" charset="0"/>
                <a:cs typeface="Calibri" pitchFamily="34" charset="0"/>
              </a:rPr>
              <a:t>which likewise indulged in sexual immorality and pursued unnatural desire, serve as an example by undergoing a punishment of eternal fire.”  </a:t>
            </a:r>
          </a:p>
          <a:p>
            <a:r>
              <a:rPr lang="en-CA" sz="2800" i="1" dirty="0" smtClean="0">
                <a:latin typeface="Calibri" pitchFamily="34" charset="0"/>
                <a:cs typeface="Calibri" pitchFamily="34" charset="0"/>
              </a:rPr>
              <a:t>Jude the brother of Jesus in Jude 7</a:t>
            </a:r>
          </a:p>
          <a:p>
            <a:endParaRPr lang="en-CA" dirty="0" smtClean="0">
              <a:latin typeface="Calibri" pitchFamily="34" charset="0"/>
              <a:cs typeface="Calibri" pitchFamily="34" charset="0"/>
            </a:endParaRPr>
          </a:p>
        </p:txBody>
      </p:sp>
      <p:sp>
        <p:nvSpPr>
          <p:cNvPr id="5" name="Title 1"/>
          <p:cNvSpPr txBox="1">
            <a:spLocks/>
          </p:cNvSpPr>
          <p:nvPr/>
        </p:nvSpPr>
        <p:spPr>
          <a:xfrm>
            <a:off x="457200" y="125760"/>
            <a:ext cx="8363272"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3200" b="1" kern="0" dirty="0" smtClean="0">
                <a:solidFill>
                  <a:srgbClr val="FFFF00"/>
                </a:solidFill>
                <a:latin typeface="Calibri" pitchFamily="34" charset="0"/>
                <a:ea typeface="+mj-ea"/>
                <a:cs typeface="+mj-cs"/>
              </a:rPr>
              <a:t>What is </a:t>
            </a:r>
            <a:r>
              <a:rPr kumimoji="0" lang="en-CA" sz="3200" b="1" i="0" u="none" strike="noStrike" kern="0" cap="none" spc="0" normalizeH="0" baseline="0" noProof="0" dirty="0" smtClean="0">
                <a:ln>
                  <a:noFill/>
                </a:ln>
                <a:solidFill>
                  <a:srgbClr val="FFFF00"/>
                </a:solidFill>
                <a:effectLst/>
                <a:uLnTx/>
                <a:uFillTx/>
                <a:latin typeface="Calibri" pitchFamily="34" charset="0"/>
                <a:ea typeface="+mj-ea"/>
                <a:cs typeface="+mj-cs"/>
              </a:rPr>
              <a:t>sin?  It’s more than we think!</a:t>
            </a:r>
            <a:endParaRPr kumimoji="0" lang="en-CA" sz="3200" b="1" i="0" u="none" strike="noStrike" kern="0" cap="none" spc="0" normalizeH="0" baseline="0" noProof="0" dirty="0">
              <a:ln>
                <a:noFill/>
              </a:ln>
              <a:solidFill>
                <a:srgbClr val="FFFF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864" y="0"/>
            <a:ext cx="8229600" cy="836712"/>
          </a:xfrm>
        </p:spPr>
        <p:txBody>
          <a:bodyPr/>
          <a:lstStyle/>
          <a:p>
            <a:r>
              <a:rPr lang="en-CA" sz="3200" b="1" dirty="0" smtClean="0">
                <a:solidFill>
                  <a:srgbClr val="FFFF00"/>
                </a:solidFill>
                <a:latin typeface="Calibri" pitchFamily="34" charset="0"/>
              </a:rPr>
              <a:t>What is sin?  </a:t>
            </a:r>
            <a:endParaRPr lang="en-CA" sz="3200" b="1" dirty="0">
              <a:solidFill>
                <a:srgbClr val="FFFF00"/>
              </a:solidFill>
              <a:latin typeface="Calibri" pitchFamily="34" charset="0"/>
            </a:endParaRPr>
          </a:p>
        </p:txBody>
      </p:sp>
      <p:sp>
        <p:nvSpPr>
          <p:cNvPr id="3" name="TextBox 2"/>
          <p:cNvSpPr txBox="1"/>
          <p:nvPr/>
        </p:nvSpPr>
        <p:spPr>
          <a:xfrm>
            <a:off x="323528" y="769922"/>
            <a:ext cx="8640960" cy="5755422"/>
          </a:xfrm>
          <a:prstGeom prst="rect">
            <a:avLst/>
          </a:prstGeom>
          <a:noFill/>
        </p:spPr>
        <p:txBody>
          <a:bodyPr wrap="square" rtlCol="0">
            <a:spAutoFit/>
          </a:bodyPr>
          <a:lstStyle/>
          <a:p>
            <a:r>
              <a:rPr lang="en-CA" sz="2800" dirty="0" smtClean="0">
                <a:latin typeface="Calibri" pitchFamily="34" charset="0"/>
                <a:cs typeface="Calibri" pitchFamily="34" charset="0"/>
              </a:rPr>
              <a:t>“God will judge the sexually immoral and adulterous.”</a:t>
            </a:r>
          </a:p>
          <a:p>
            <a:r>
              <a:rPr lang="en-CA" sz="2800" dirty="0" smtClean="0">
                <a:latin typeface="Calibri" pitchFamily="34" charset="0"/>
                <a:cs typeface="Calibri" pitchFamily="34" charset="0"/>
              </a:rPr>
              <a:t>Heb 13:4   </a:t>
            </a:r>
            <a:r>
              <a:rPr lang="en-CA" sz="2800" spc="-10" dirty="0" smtClean="0">
                <a:latin typeface="Calibri" pitchFamily="34" charset="0"/>
                <a:cs typeface="Calibri" pitchFamily="34" charset="0"/>
              </a:rPr>
              <a:t>(Do you also do pornography? God will judge!)</a:t>
            </a:r>
          </a:p>
          <a:p>
            <a:endParaRPr lang="en-CA" sz="1400" b="1" dirty="0" smtClean="0">
              <a:latin typeface="Calibri" pitchFamily="34" charset="0"/>
              <a:cs typeface="Calibri" pitchFamily="34" charset="0"/>
            </a:endParaRPr>
          </a:p>
          <a:p>
            <a:r>
              <a:rPr lang="en-CA" sz="2800" b="1" dirty="0" smtClean="0">
                <a:solidFill>
                  <a:srgbClr val="FFFF00"/>
                </a:solidFill>
                <a:latin typeface="Calibri" pitchFamily="34" charset="0"/>
              </a:rPr>
              <a:t>Consider the contrast at the end of the Bible:</a:t>
            </a:r>
          </a:p>
          <a:p>
            <a:endParaRPr lang="en-CA" sz="800" b="1" dirty="0" smtClean="0">
              <a:latin typeface="Calibri" pitchFamily="34" charset="0"/>
              <a:cs typeface="Calibri" pitchFamily="34" charset="0"/>
            </a:endParaRPr>
          </a:p>
          <a:p>
            <a:r>
              <a:rPr lang="en-CA" sz="2800" dirty="0" smtClean="0">
                <a:latin typeface="Calibri" pitchFamily="34" charset="0"/>
                <a:cs typeface="Calibri" pitchFamily="34" charset="0"/>
              </a:rPr>
              <a:t>Blessed are those who wash their robes, so that they may have the right to the tree of life and that they may enter the city by the gates.  Outside are . . .  sorcerers and the sexually immoral and murderers and idolaters, and </a:t>
            </a:r>
            <a:r>
              <a:rPr lang="en-CA" sz="2800" spc="-10" dirty="0" smtClean="0">
                <a:latin typeface="Calibri" pitchFamily="34" charset="0"/>
                <a:cs typeface="Calibri" pitchFamily="34" charset="0"/>
              </a:rPr>
              <a:t>everyone</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who</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loves</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and</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practices</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falsehood.” Rev 22:14-15</a:t>
            </a:r>
          </a:p>
          <a:p>
            <a:endParaRPr lang="en-CA" sz="1000" b="1" dirty="0" smtClean="0">
              <a:latin typeface="Calibri" pitchFamily="34" charset="0"/>
              <a:cs typeface="Calibri" pitchFamily="34" charset="0"/>
            </a:endParaRPr>
          </a:p>
          <a:p>
            <a:r>
              <a:rPr lang="en-CA" sz="2800" dirty="0" smtClean="0">
                <a:solidFill>
                  <a:srgbClr val="00FF00"/>
                </a:solidFill>
                <a:latin typeface="Calibri" pitchFamily="34" charset="0"/>
                <a:cs typeface="Calibri" pitchFamily="34" charset="0"/>
              </a:rPr>
              <a:t>Don’t we all desperately need the death of Jesus </a:t>
            </a:r>
          </a:p>
          <a:p>
            <a:r>
              <a:rPr lang="en-CA" sz="2800" dirty="0" smtClean="0">
                <a:solidFill>
                  <a:srgbClr val="00FF00"/>
                </a:solidFill>
                <a:latin typeface="Calibri" pitchFamily="34" charset="0"/>
                <a:cs typeface="Calibri" pitchFamily="34" charset="0"/>
              </a:rPr>
              <a:t>to provide righteousness, redemption, atonement ,  forgiveness, peace with God and eternal life in Christ?</a:t>
            </a:r>
          </a:p>
          <a:p>
            <a:r>
              <a:rPr lang="en-CA" sz="2800" dirty="0" smtClean="0">
                <a:solidFill>
                  <a:srgbClr val="00FF00"/>
                </a:solidFill>
                <a:latin typeface="Calibri" pitchFamily="34" charset="0"/>
                <a:cs typeface="Calibri" pitchFamily="34" charset="0"/>
              </a:rPr>
              <a:t>Are you desperate to connect with Jesus and his cross?</a:t>
            </a:r>
            <a:endParaRPr lang="en-CA" sz="2800"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332656"/>
            <a:ext cx="4480560" cy="3360420"/>
          </a:xfrm>
          <a:prstGeom prst="rect">
            <a:avLst/>
          </a:prstGeom>
        </p:spPr>
      </p:pic>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836712"/>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15616" y="836712"/>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1846441"/>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20553" y="1846441"/>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6" name="Rectangle 25"/>
          <p:cNvSpPr/>
          <p:nvPr/>
        </p:nvSpPr>
        <p:spPr>
          <a:xfrm>
            <a:off x="2202592" y="1916832"/>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2026568" y="1988840"/>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7" name="Picture 26" descr="www.fg-a.com valentine 2-jumping-heart.gif"/>
          <p:cNvPicPr>
            <a:picLocks noChangeAspect="1"/>
          </p:cNvPicPr>
          <p:nvPr/>
        </p:nvPicPr>
        <p:blipFill>
          <a:blip r:embed="rId16" cstate="print"/>
          <a:stretch>
            <a:fillRect/>
          </a:stretch>
        </p:blipFill>
        <p:spPr>
          <a:xfrm>
            <a:off x="1700808" y="1412776"/>
            <a:ext cx="1143000" cy="1333500"/>
          </a:xfrm>
          <a:prstGeom prst="rect">
            <a:avLst/>
          </a:prstGeom>
        </p:spPr>
      </p:pic>
      <p:sp>
        <p:nvSpPr>
          <p:cNvPr id="31"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Sin is seeking joy and satisfaction in beauty, music, smart-phones, sports, cars, money, friends, romance, sex, food, drinking parties, homes or jobs instead of enjoying the Lord! </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29" name="TextBox 28"/>
          <p:cNvSpPr txBox="1"/>
          <p:nvPr/>
        </p:nvSpPr>
        <p:spPr>
          <a:xfrm>
            <a:off x="251520" y="3790781"/>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7" name="Title 1"/>
          <p:cNvSpPr txBox="1">
            <a:spLocks/>
          </p:cNvSpPr>
          <p:nvPr/>
        </p:nvSpPr>
        <p:spPr bwMode="auto">
          <a:xfrm rot="19958346">
            <a:off x="1216351" y="1850547"/>
            <a:ext cx="6524868" cy="2524524"/>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3600" kern="0" noProof="0" dirty="0" smtClean="0">
                <a:latin typeface="Arial Black" pitchFamily="34" charset="0"/>
                <a:ea typeface="+mj-ea"/>
                <a:cs typeface="+mj-cs"/>
              </a:rPr>
              <a:t>Three more lovely gifts</a:t>
            </a:r>
            <a:r>
              <a:rPr kumimoji="0" lang="en-CA" sz="3600" b="0" i="0" u="none" strike="noStrike" kern="0" cap="none" spc="0" normalizeH="0" noProof="0" dirty="0" smtClean="0">
                <a:ln>
                  <a:noFill/>
                </a:ln>
                <a:effectLst/>
                <a:uLnTx/>
                <a:uFillTx/>
                <a:latin typeface="Arial Black" pitchFamily="34" charset="0"/>
                <a:ea typeface="+mj-ea"/>
                <a:cs typeface="+mj-cs"/>
              </a:rPr>
              <a:t> to open and jump for joy with delight in Christ.</a:t>
            </a:r>
            <a:endParaRPr kumimoji="0" lang="en-CA" sz="3600" b="0" i="0" u="none" strike="noStrike" kern="0" cap="none" spc="0" normalizeH="0" baseline="0" noProof="0" dirty="0">
              <a:ln>
                <a:noFill/>
              </a:ln>
              <a:effectLst/>
              <a:uLnTx/>
              <a:uFillTx/>
              <a:latin typeface="Arial Black" pitchFamily="34" charset="0"/>
              <a:ea typeface="+mj-ea"/>
              <a:cs typeface="+mj-cs"/>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a:t>
            </a:r>
          </a:p>
          <a:p>
            <a:pPr algn="ctr"/>
            <a:r>
              <a:rPr lang="en-CA" dirty="0" smtClean="0"/>
              <a:t>blessing </a:t>
            </a:r>
            <a:endParaRPr lang="en-CA"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26" name="Picture 25" descr="silouette MP900449075.JPG"/>
          <p:cNvPicPr>
            <a:picLocks noChangeAspect="1"/>
          </p:cNvPicPr>
          <p:nvPr/>
        </p:nvPicPr>
        <p:blipFill>
          <a:blip r:embed="rId2" cstate="print">
            <a:duotone>
              <a:prstClr val="black"/>
              <a:schemeClr val="bg1">
                <a:lumMod val="75000"/>
                <a:lumOff val="25000"/>
                <a:tint val="45000"/>
                <a:satMod val="400000"/>
              </a:schemeClr>
            </a:duotone>
          </a:blip>
          <a:stretch>
            <a:fillRect/>
          </a:stretch>
        </p:blipFill>
        <p:spPr>
          <a:xfrm>
            <a:off x="0" y="3799284"/>
            <a:ext cx="4114800" cy="3086100"/>
          </a:xfrm>
          <a:prstGeom prst="rect">
            <a:avLst/>
          </a:prstGeom>
        </p:spPr>
      </p:pic>
      <p:sp>
        <p:nvSpPr>
          <p:cNvPr id="5" name="Explosion 1 4"/>
          <p:cNvSpPr/>
          <p:nvPr/>
        </p:nvSpPr>
        <p:spPr>
          <a:xfrm>
            <a:off x="4139952" y="-171449"/>
            <a:ext cx="5111998" cy="446454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4822" name="Picture 2" descr="j0237940[1]"/>
          <p:cNvPicPr>
            <a:picLocks noChangeAspect="1" noChangeArrowheads="1"/>
          </p:cNvPicPr>
          <p:nvPr/>
        </p:nvPicPr>
        <p:blipFill>
          <a:blip r:embed="rId3" cstate="print"/>
          <a:srcRect/>
          <a:stretch>
            <a:fillRect/>
          </a:stretch>
        </p:blipFill>
        <p:spPr bwMode="auto">
          <a:xfrm>
            <a:off x="5220096" y="0"/>
            <a:ext cx="2808288" cy="2052638"/>
          </a:xfrm>
          <a:prstGeom prst="rect">
            <a:avLst/>
          </a:prstGeom>
          <a:noFill/>
          <a:ln w="9525">
            <a:noFill/>
            <a:miter lim="800000"/>
            <a:headEnd/>
            <a:tailEnd/>
          </a:ln>
        </p:spPr>
      </p:pic>
      <p:sp>
        <p:nvSpPr>
          <p:cNvPr id="9" name="Smiley Face 8"/>
          <p:cNvSpPr/>
          <p:nvPr/>
        </p:nvSpPr>
        <p:spPr>
          <a:xfrm>
            <a:off x="4715371" y="1700808"/>
            <a:ext cx="720725" cy="6477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6011515" y="2060575"/>
            <a:ext cx="720725"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7092950" y="1989138"/>
            <a:ext cx="719138"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7740650" y="1557338"/>
            <a:ext cx="719138"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6516688" y="2708275"/>
            <a:ext cx="719137" cy="649288"/>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7380288" y="2708275"/>
            <a:ext cx="720725" cy="649288"/>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5651500" y="2997200"/>
            <a:ext cx="720725"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5221015" y="2348880"/>
            <a:ext cx="719137"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9" name="Straight Arrow Connector 18"/>
          <p:cNvCxnSpPr/>
          <p:nvPr/>
        </p:nvCxnSpPr>
        <p:spPr>
          <a:xfrm flipV="1">
            <a:off x="4355902" y="3212976"/>
            <a:ext cx="504130" cy="28803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644008" y="4278575"/>
            <a:ext cx="4211960"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“He has delivered us from the domain of darkness and transferred us to the kingdom of his beloved Son”  Col 1:13</a:t>
            </a:r>
            <a:endParaRPr lang="en-CA" sz="2800" dirty="0">
              <a:solidFill>
                <a:schemeClr val="bg1"/>
              </a:solidFill>
              <a:latin typeface="Calibri" pitchFamily="34" charset="0"/>
            </a:endParaRPr>
          </a:p>
        </p:txBody>
      </p:sp>
      <p:sp>
        <p:nvSpPr>
          <p:cNvPr id="22" name="TextBox 21"/>
          <p:cNvSpPr txBox="1"/>
          <p:nvPr/>
        </p:nvSpPr>
        <p:spPr>
          <a:xfrm>
            <a:off x="251520" y="2132856"/>
            <a:ext cx="4104456" cy="1384995"/>
          </a:xfrm>
          <a:prstGeom prst="rect">
            <a:avLst/>
          </a:prstGeom>
          <a:noFill/>
        </p:spPr>
        <p:txBody>
          <a:bodyPr wrap="square" rtlCol="0">
            <a:spAutoFit/>
          </a:bodyPr>
          <a:lstStyle/>
          <a:p>
            <a:pPr algn="ctr"/>
            <a:r>
              <a:rPr lang="en-CA" sz="2800" b="1" dirty="0" smtClean="0">
                <a:solidFill>
                  <a:schemeClr val="bg1"/>
                </a:solidFill>
                <a:latin typeface="Calibri" pitchFamily="34" charset="0"/>
              </a:rPr>
              <a:t>“called . . . out of darkness into his marvelous light”  1 Pet 2:9</a:t>
            </a:r>
            <a:endParaRPr lang="en-CA" sz="2800" b="1" dirty="0">
              <a:solidFill>
                <a:schemeClr val="bg1"/>
              </a:solidFill>
              <a:latin typeface="Calibri" pitchFamily="34" charset="0"/>
            </a:endParaRPr>
          </a:p>
        </p:txBody>
      </p:sp>
      <p:sp>
        <p:nvSpPr>
          <p:cNvPr id="23" name="TextBox 22"/>
          <p:cNvSpPr txBox="1"/>
          <p:nvPr/>
        </p:nvSpPr>
        <p:spPr>
          <a:xfrm>
            <a:off x="467544" y="6597932"/>
            <a:ext cx="3456384" cy="215444"/>
          </a:xfrm>
          <a:prstGeom prst="rect">
            <a:avLst/>
          </a:prstGeom>
          <a:noFill/>
        </p:spPr>
        <p:txBody>
          <a:bodyPr wrap="square" rtlCol="0">
            <a:spAutoFit/>
          </a:bodyPr>
          <a:lstStyle/>
          <a:p>
            <a:pPr algn="ctr"/>
            <a:r>
              <a:rPr lang="en-CA" sz="800" dirty="0" smtClean="0">
                <a:solidFill>
                  <a:schemeClr val="bg1">
                    <a:lumMod val="65000"/>
                    <a:lumOff val="35000"/>
                  </a:schemeClr>
                </a:solidFill>
              </a:rPr>
              <a:t>Microsoft clip art © 2013  Microsoft Corporation. </a:t>
            </a:r>
            <a:endParaRPr lang="en-CA" sz="800" dirty="0">
              <a:solidFill>
                <a:schemeClr val="bg1">
                  <a:lumMod val="65000"/>
                  <a:lumOff val="35000"/>
                </a:schemeClr>
              </a:solidFill>
            </a:endParaRPr>
          </a:p>
        </p:txBody>
      </p:sp>
      <p:sp>
        <p:nvSpPr>
          <p:cNvPr id="20" name="TextBox 19"/>
          <p:cNvSpPr txBox="1"/>
          <p:nvPr/>
        </p:nvSpPr>
        <p:spPr>
          <a:xfrm>
            <a:off x="4932040" y="1650286"/>
            <a:ext cx="3456384" cy="338554"/>
          </a:xfrm>
          <a:prstGeom prst="rect">
            <a:avLst/>
          </a:prstGeom>
          <a:noFill/>
        </p:spPr>
        <p:txBody>
          <a:bodyPr wrap="square" rtlCol="0">
            <a:spAutoFit/>
          </a:bodyPr>
          <a:lstStyle/>
          <a:p>
            <a:pPr algn="ctr"/>
            <a:r>
              <a:rPr lang="en-CA" sz="800" dirty="0" smtClean="0"/>
              <a:t>Microsoft clip art © 2013  </a:t>
            </a:r>
          </a:p>
          <a:p>
            <a:pPr algn="ctr"/>
            <a:r>
              <a:rPr lang="en-CA" sz="800" dirty="0" smtClean="0"/>
              <a:t>Microsoft Corporation. </a:t>
            </a:r>
            <a:endParaRPr lang="en-CA" sz="800" dirty="0"/>
          </a:p>
        </p:txBody>
      </p:sp>
      <p:sp>
        <p:nvSpPr>
          <p:cNvPr id="25" name="Title 1"/>
          <p:cNvSpPr txBox="1">
            <a:spLocks/>
          </p:cNvSpPr>
          <p:nvPr/>
        </p:nvSpPr>
        <p:spPr bwMode="auto">
          <a:xfrm>
            <a:off x="72008" y="132616"/>
            <a:ext cx="4716016" cy="128016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13</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delivered </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from the domain of darkness and transferred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to the kingdom of God’s Son</a:t>
            </a:r>
          </a:p>
        </p:txBody>
      </p:sp>
      <p:sp>
        <p:nvSpPr>
          <p:cNvPr id="24" name="TextBox 23"/>
          <p:cNvSpPr txBox="1"/>
          <p:nvPr/>
        </p:nvSpPr>
        <p:spPr>
          <a:xfrm>
            <a:off x="8100392" y="6372036"/>
            <a:ext cx="936104" cy="369332"/>
          </a:xfrm>
          <a:prstGeom prst="rect">
            <a:avLst/>
          </a:prstGeom>
          <a:noFill/>
        </p:spPr>
        <p:txBody>
          <a:bodyPr wrap="square" rtlCol="0">
            <a:spAutoFit/>
          </a:bodyPr>
          <a:lstStyle/>
          <a:p>
            <a:pPr algn="ctr"/>
            <a:r>
              <a:rPr lang="en-CA" dirty="0" smtClean="0">
                <a:solidFill>
                  <a:schemeClr val="bg1"/>
                </a:solidFill>
              </a:rPr>
              <a:t>13</a:t>
            </a:r>
            <a:endParaRPr lang="en-CA" dirty="0">
              <a:solidFill>
                <a:schemeClr val="bg1"/>
              </a:solidFill>
            </a:endParaRPr>
          </a:p>
        </p:txBody>
      </p:sp>
      <p:sp>
        <p:nvSpPr>
          <p:cNvPr id="27" name="TextBox 2"/>
          <p:cNvSpPr txBox="1">
            <a:spLocks noChangeArrowheads="1"/>
          </p:cNvSpPr>
          <p:nvPr/>
        </p:nvSpPr>
        <p:spPr bwMode="auto">
          <a:xfrm>
            <a:off x="-36512" y="5138028"/>
            <a:ext cx="4133088" cy="523220"/>
          </a:xfrm>
          <a:prstGeom prst="rect">
            <a:avLst/>
          </a:prstGeom>
          <a:solidFill>
            <a:schemeClr val="bg1"/>
          </a:solidFill>
          <a:ln w="9525">
            <a:solidFill>
              <a:schemeClr val="bg1"/>
            </a:solidFill>
            <a:miter lim="800000"/>
            <a:headEnd/>
            <a:tailEnd/>
          </a:ln>
        </p:spPr>
        <p:txBody>
          <a:bodyPr wrap="square">
            <a:spAutoFit/>
          </a:bodyPr>
          <a:lstStyle/>
          <a:p>
            <a:pPr algn="ctr"/>
            <a:r>
              <a:rPr lang="en-CA" sz="2800" b="1" dirty="0">
                <a:latin typeface="Calibri" pitchFamily="34" charset="0"/>
              </a:rPr>
              <a:t>dominated by darkness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26" name="Picture 25" descr="silouette MP900449075.JPG"/>
          <p:cNvPicPr>
            <a:picLocks noChangeAspect="1"/>
          </p:cNvPicPr>
          <p:nvPr/>
        </p:nvPicPr>
        <p:blipFill>
          <a:blip r:embed="rId2" cstate="print">
            <a:duotone>
              <a:prstClr val="black"/>
              <a:schemeClr val="bg1">
                <a:lumMod val="75000"/>
                <a:lumOff val="25000"/>
                <a:tint val="45000"/>
                <a:satMod val="400000"/>
              </a:schemeClr>
            </a:duotone>
          </a:blip>
          <a:stretch>
            <a:fillRect/>
          </a:stretch>
        </p:blipFill>
        <p:spPr>
          <a:xfrm>
            <a:off x="0" y="-27384"/>
            <a:ext cx="4114800" cy="3086100"/>
          </a:xfrm>
          <a:prstGeom prst="rect">
            <a:avLst/>
          </a:prstGeom>
        </p:spPr>
      </p:pic>
      <p:sp>
        <p:nvSpPr>
          <p:cNvPr id="5" name="Explosion 1 4"/>
          <p:cNvSpPr/>
          <p:nvPr/>
        </p:nvSpPr>
        <p:spPr>
          <a:xfrm>
            <a:off x="4139952" y="-171449"/>
            <a:ext cx="5111998" cy="446454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4822" name="Picture 2" descr="j0237940[1]"/>
          <p:cNvPicPr>
            <a:picLocks noChangeAspect="1" noChangeArrowheads="1"/>
          </p:cNvPicPr>
          <p:nvPr/>
        </p:nvPicPr>
        <p:blipFill>
          <a:blip r:embed="rId3" cstate="print"/>
          <a:srcRect/>
          <a:stretch>
            <a:fillRect/>
          </a:stretch>
        </p:blipFill>
        <p:spPr bwMode="auto">
          <a:xfrm>
            <a:off x="5220096" y="0"/>
            <a:ext cx="2808288" cy="2052638"/>
          </a:xfrm>
          <a:prstGeom prst="rect">
            <a:avLst/>
          </a:prstGeom>
          <a:noFill/>
          <a:ln w="9525">
            <a:noFill/>
            <a:miter lim="800000"/>
            <a:headEnd/>
            <a:tailEnd/>
          </a:ln>
        </p:spPr>
      </p:pic>
      <p:sp>
        <p:nvSpPr>
          <p:cNvPr id="9" name="Smiley Face 8"/>
          <p:cNvSpPr/>
          <p:nvPr/>
        </p:nvSpPr>
        <p:spPr>
          <a:xfrm>
            <a:off x="4715371" y="1700808"/>
            <a:ext cx="720725" cy="6477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6011515" y="2060575"/>
            <a:ext cx="720725"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7092950" y="1989138"/>
            <a:ext cx="719138"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7740650" y="1557338"/>
            <a:ext cx="719138"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6516688" y="2708275"/>
            <a:ext cx="719137" cy="649288"/>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7380288" y="2708275"/>
            <a:ext cx="720725" cy="649288"/>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5651500" y="2997200"/>
            <a:ext cx="720725"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5221015" y="2348880"/>
            <a:ext cx="719137"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TextBox 21"/>
          <p:cNvSpPr txBox="1"/>
          <p:nvPr/>
        </p:nvSpPr>
        <p:spPr>
          <a:xfrm>
            <a:off x="179512" y="3154307"/>
            <a:ext cx="4176464" cy="3539430"/>
          </a:xfrm>
          <a:prstGeom prst="rect">
            <a:avLst/>
          </a:prstGeom>
          <a:noFill/>
        </p:spPr>
        <p:txBody>
          <a:bodyPr wrap="square" rtlCol="0">
            <a:spAutoFit/>
          </a:bodyPr>
          <a:lstStyle/>
          <a:p>
            <a:r>
              <a:rPr lang="en-CA" sz="2800" b="1" dirty="0" smtClean="0">
                <a:solidFill>
                  <a:schemeClr val="bg1"/>
                </a:solidFill>
                <a:latin typeface="Calibri" pitchFamily="34" charset="0"/>
                <a:cs typeface="Calibri" pitchFamily="34" charset="0"/>
              </a:rPr>
              <a:t>Thank you, Lord, that although we were dead in trespasses and sins, following Satan, the prince of the power of the air, the spirit now at work in the sons of disobedience, by nature children of wrath,</a:t>
            </a:r>
            <a:endParaRPr lang="en-CA" sz="2800" b="1" dirty="0">
              <a:solidFill>
                <a:schemeClr val="bg1"/>
              </a:solidFill>
              <a:latin typeface="Calibri" pitchFamily="34" charset="0"/>
            </a:endParaRPr>
          </a:p>
        </p:txBody>
      </p:sp>
      <p:sp>
        <p:nvSpPr>
          <p:cNvPr id="23" name="TextBox 22"/>
          <p:cNvSpPr txBox="1"/>
          <p:nvPr/>
        </p:nvSpPr>
        <p:spPr>
          <a:xfrm>
            <a:off x="323528" y="2853516"/>
            <a:ext cx="3456384" cy="215444"/>
          </a:xfrm>
          <a:prstGeom prst="rect">
            <a:avLst/>
          </a:prstGeom>
          <a:noFill/>
        </p:spPr>
        <p:txBody>
          <a:bodyPr wrap="square" rtlCol="0">
            <a:spAutoFit/>
          </a:bodyPr>
          <a:lstStyle/>
          <a:p>
            <a:pPr algn="ctr"/>
            <a:r>
              <a:rPr lang="en-CA" sz="800" dirty="0" smtClean="0">
                <a:solidFill>
                  <a:schemeClr val="bg1">
                    <a:lumMod val="65000"/>
                    <a:lumOff val="35000"/>
                  </a:schemeClr>
                </a:solidFill>
              </a:rPr>
              <a:t>Microsoft clip art © 2013  Microsoft Corporation. </a:t>
            </a:r>
            <a:endParaRPr lang="en-CA" sz="800" dirty="0">
              <a:solidFill>
                <a:schemeClr val="bg1">
                  <a:lumMod val="65000"/>
                  <a:lumOff val="35000"/>
                </a:schemeClr>
              </a:solidFill>
            </a:endParaRPr>
          </a:p>
        </p:txBody>
      </p:sp>
      <p:sp>
        <p:nvSpPr>
          <p:cNvPr id="20" name="TextBox 19"/>
          <p:cNvSpPr txBox="1"/>
          <p:nvPr/>
        </p:nvSpPr>
        <p:spPr>
          <a:xfrm>
            <a:off x="4932040" y="1650286"/>
            <a:ext cx="3456384" cy="338554"/>
          </a:xfrm>
          <a:prstGeom prst="rect">
            <a:avLst/>
          </a:prstGeom>
          <a:noFill/>
        </p:spPr>
        <p:txBody>
          <a:bodyPr wrap="square" rtlCol="0">
            <a:spAutoFit/>
          </a:bodyPr>
          <a:lstStyle/>
          <a:p>
            <a:pPr algn="ctr"/>
            <a:r>
              <a:rPr lang="en-CA" sz="800" dirty="0" smtClean="0"/>
              <a:t>Microsoft clip art © 2013  </a:t>
            </a:r>
          </a:p>
          <a:p>
            <a:pPr algn="ctr"/>
            <a:r>
              <a:rPr lang="en-CA" sz="800" dirty="0" smtClean="0"/>
              <a:t>Microsoft Corporation. </a:t>
            </a:r>
            <a:endParaRPr lang="en-CA" sz="800" dirty="0"/>
          </a:p>
        </p:txBody>
      </p:sp>
      <p:sp>
        <p:nvSpPr>
          <p:cNvPr id="24" name="TextBox 23"/>
          <p:cNvSpPr txBox="1"/>
          <p:nvPr/>
        </p:nvSpPr>
        <p:spPr>
          <a:xfrm>
            <a:off x="8532440" y="6372036"/>
            <a:ext cx="504056" cy="369332"/>
          </a:xfrm>
          <a:prstGeom prst="rect">
            <a:avLst/>
          </a:prstGeom>
          <a:noFill/>
        </p:spPr>
        <p:txBody>
          <a:bodyPr wrap="square" rtlCol="0">
            <a:spAutoFit/>
          </a:bodyPr>
          <a:lstStyle/>
          <a:p>
            <a:r>
              <a:rPr lang="en-CA" dirty="0" smtClean="0">
                <a:solidFill>
                  <a:schemeClr val="bg1"/>
                </a:solidFill>
              </a:rPr>
              <a:t>13</a:t>
            </a:r>
            <a:endParaRPr lang="en-CA" dirty="0">
              <a:solidFill>
                <a:schemeClr val="bg1"/>
              </a:solidFill>
            </a:endParaRPr>
          </a:p>
        </p:txBody>
      </p:sp>
      <p:sp>
        <p:nvSpPr>
          <p:cNvPr id="27" name="TextBox 2"/>
          <p:cNvSpPr txBox="1">
            <a:spLocks noChangeArrowheads="1"/>
          </p:cNvSpPr>
          <p:nvPr/>
        </p:nvSpPr>
        <p:spPr bwMode="auto">
          <a:xfrm>
            <a:off x="-36512" y="1268760"/>
            <a:ext cx="4133088" cy="523220"/>
          </a:xfrm>
          <a:prstGeom prst="rect">
            <a:avLst/>
          </a:prstGeom>
          <a:solidFill>
            <a:schemeClr val="bg1"/>
          </a:solidFill>
          <a:ln w="9525">
            <a:solidFill>
              <a:schemeClr val="bg1"/>
            </a:solidFill>
            <a:miter lim="800000"/>
            <a:headEnd/>
            <a:tailEnd/>
          </a:ln>
        </p:spPr>
        <p:txBody>
          <a:bodyPr wrap="square">
            <a:spAutoFit/>
          </a:bodyPr>
          <a:lstStyle/>
          <a:p>
            <a:pPr algn="ctr"/>
            <a:r>
              <a:rPr lang="en-CA" sz="2800" b="1" dirty="0">
                <a:latin typeface="Calibri" pitchFamily="34" charset="0"/>
              </a:rPr>
              <a:t>dominated by darkness</a:t>
            </a:r>
          </a:p>
        </p:txBody>
      </p:sp>
      <p:sp>
        <p:nvSpPr>
          <p:cNvPr id="28" name="TextBox 27"/>
          <p:cNvSpPr txBox="1"/>
          <p:nvPr/>
        </p:nvSpPr>
        <p:spPr>
          <a:xfrm>
            <a:off x="4499992" y="3573016"/>
            <a:ext cx="4536504" cy="3108543"/>
          </a:xfrm>
          <a:prstGeom prst="rect">
            <a:avLst/>
          </a:prstGeom>
          <a:noFill/>
        </p:spPr>
        <p:txBody>
          <a:bodyPr wrap="square" rtlCol="0">
            <a:spAutoFit/>
          </a:bodyPr>
          <a:lstStyle/>
          <a:p>
            <a:r>
              <a:rPr lang="en-CA" sz="2800" b="1" dirty="0" smtClean="0">
                <a:solidFill>
                  <a:srgbClr val="FF0000"/>
                </a:solidFill>
                <a:latin typeface="Calibri" pitchFamily="34" charset="0"/>
                <a:cs typeface="Calibri" pitchFamily="34" charset="0"/>
              </a:rPr>
              <a:t>you Lord, being rich in mercy and great love, made us alive together with Christ, and raised us up with him and seated us with him in the heavenly places under Christ Jesus our King (Eph 2:1-6)!</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26" name="Picture 25" descr="silouette MP900449075.JPG"/>
          <p:cNvPicPr>
            <a:picLocks noChangeAspect="1"/>
          </p:cNvPicPr>
          <p:nvPr/>
        </p:nvPicPr>
        <p:blipFill>
          <a:blip r:embed="rId2" cstate="print">
            <a:duotone>
              <a:prstClr val="black"/>
              <a:schemeClr val="bg1">
                <a:lumMod val="75000"/>
                <a:lumOff val="25000"/>
                <a:tint val="45000"/>
                <a:satMod val="400000"/>
              </a:schemeClr>
            </a:duotone>
          </a:blip>
          <a:stretch>
            <a:fillRect/>
          </a:stretch>
        </p:blipFill>
        <p:spPr>
          <a:xfrm>
            <a:off x="0" y="-27384"/>
            <a:ext cx="4114800" cy="3086100"/>
          </a:xfrm>
          <a:prstGeom prst="rect">
            <a:avLst/>
          </a:prstGeom>
        </p:spPr>
      </p:pic>
      <p:sp>
        <p:nvSpPr>
          <p:cNvPr id="5" name="Explosion 1 4"/>
          <p:cNvSpPr/>
          <p:nvPr/>
        </p:nvSpPr>
        <p:spPr>
          <a:xfrm>
            <a:off x="4139952" y="-171449"/>
            <a:ext cx="5111998" cy="446454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4822" name="Picture 2" descr="j0237940[1]"/>
          <p:cNvPicPr>
            <a:picLocks noChangeAspect="1" noChangeArrowheads="1"/>
          </p:cNvPicPr>
          <p:nvPr/>
        </p:nvPicPr>
        <p:blipFill>
          <a:blip r:embed="rId3" cstate="print"/>
          <a:srcRect/>
          <a:stretch>
            <a:fillRect/>
          </a:stretch>
        </p:blipFill>
        <p:spPr bwMode="auto">
          <a:xfrm>
            <a:off x="5220096" y="0"/>
            <a:ext cx="2808288" cy="2052638"/>
          </a:xfrm>
          <a:prstGeom prst="rect">
            <a:avLst/>
          </a:prstGeom>
          <a:noFill/>
          <a:ln w="9525">
            <a:noFill/>
            <a:miter lim="800000"/>
            <a:headEnd/>
            <a:tailEnd/>
          </a:ln>
        </p:spPr>
      </p:pic>
      <p:sp>
        <p:nvSpPr>
          <p:cNvPr id="9" name="Smiley Face 8"/>
          <p:cNvSpPr/>
          <p:nvPr/>
        </p:nvSpPr>
        <p:spPr>
          <a:xfrm>
            <a:off x="4715371" y="1700808"/>
            <a:ext cx="720725" cy="6477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6011515" y="2060575"/>
            <a:ext cx="720725"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7092950" y="1989138"/>
            <a:ext cx="719138"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7740650" y="1557338"/>
            <a:ext cx="719138"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6516688" y="2708275"/>
            <a:ext cx="719137" cy="649288"/>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7380288" y="2708275"/>
            <a:ext cx="720725" cy="649288"/>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5651500" y="2997200"/>
            <a:ext cx="720725"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5221015" y="2348880"/>
            <a:ext cx="719137" cy="64770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TextBox 21"/>
          <p:cNvSpPr txBox="1"/>
          <p:nvPr/>
        </p:nvSpPr>
        <p:spPr>
          <a:xfrm>
            <a:off x="179512" y="3645024"/>
            <a:ext cx="8784976" cy="3108543"/>
          </a:xfrm>
          <a:prstGeom prst="rect">
            <a:avLst/>
          </a:prstGeom>
          <a:noFill/>
        </p:spPr>
        <p:txBody>
          <a:bodyPr wrap="square" rtlCol="0">
            <a:spAutoFit/>
          </a:bodyPr>
          <a:lstStyle/>
          <a:p>
            <a:r>
              <a:rPr lang="en-CA" sz="2800" b="1" dirty="0" smtClean="0">
                <a:solidFill>
                  <a:schemeClr val="bg1"/>
                </a:solidFill>
                <a:latin typeface="Calibri" pitchFamily="34" charset="0"/>
                <a:cs typeface="Calibri" pitchFamily="34" charset="0"/>
              </a:rPr>
              <a:t>Thank you, Lord, that if you have delivered us from the domain of darkness into the kingdom of your Son, </a:t>
            </a:r>
          </a:p>
          <a:p>
            <a:r>
              <a:rPr lang="en-CA" sz="2800" b="1" dirty="0" smtClean="0">
                <a:solidFill>
                  <a:schemeClr val="bg1"/>
                </a:solidFill>
                <a:latin typeface="Calibri" pitchFamily="34" charset="0"/>
                <a:cs typeface="Calibri" pitchFamily="34" charset="0"/>
              </a:rPr>
              <a:t>we are under the authority of the King of kings, the Lord of all, and by the death of Christ we are freed from </a:t>
            </a:r>
          </a:p>
          <a:p>
            <a:r>
              <a:rPr lang="en-CA" sz="2800" b="1" dirty="0" smtClean="0">
                <a:solidFill>
                  <a:schemeClr val="bg1"/>
                </a:solidFill>
                <a:latin typeface="Calibri" pitchFamily="34" charset="0"/>
                <a:cs typeface="Calibri" pitchFamily="34" charset="0"/>
              </a:rPr>
              <a:t>the domination of spirits of darkness, as it is written,</a:t>
            </a:r>
          </a:p>
          <a:p>
            <a:r>
              <a:rPr lang="en-CA" sz="2800" b="1" dirty="0" smtClean="0">
                <a:solidFill>
                  <a:schemeClr val="bg1"/>
                </a:solidFill>
                <a:latin typeface="Calibri" pitchFamily="34" charset="0"/>
                <a:cs typeface="Calibri" pitchFamily="34" charset="0"/>
              </a:rPr>
              <a:t>“He disarmed the rulers and authorities and put them to open shame, by triumphing over them in him” Col 2:15!</a:t>
            </a:r>
            <a:endParaRPr lang="en-CA" sz="2800" b="1" dirty="0">
              <a:solidFill>
                <a:schemeClr val="bg1"/>
              </a:solidFill>
              <a:latin typeface="Calibri" pitchFamily="34" charset="0"/>
            </a:endParaRPr>
          </a:p>
        </p:txBody>
      </p:sp>
      <p:sp>
        <p:nvSpPr>
          <p:cNvPr id="23" name="TextBox 22"/>
          <p:cNvSpPr txBox="1"/>
          <p:nvPr/>
        </p:nvSpPr>
        <p:spPr>
          <a:xfrm>
            <a:off x="323528" y="2853516"/>
            <a:ext cx="3456384" cy="215444"/>
          </a:xfrm>
          <a:prstGeom prst="rect">
            <a:avLst/>
          </a:prstGeom>
          <a:noFill/>
        </p:spPr>
        <p:txBody>
          <a:bodyPr wrap="square" rtlCol="0">
            <a:spAutoFit/>
          </a:bodyPr>
          <a:lstStyle/>
          <a:p>
            <a:pPr algn="ctr"/>
            <a:r>
              <a:rPr lang="en-CA" sz="800" dirty="0" smtClean="0">
                <a:solidFill>
                  <a:schemeClr val="bg1">
                    <a:lumMod val="65000"/>
                    <a:lumOff val="35000"/>
                  </a:schemeClr>
                </a:solidFill>
              </a:rPr>
              <a:t>Microsoft clip art © 2013  Microsoft Corporation. </a:t>
            </a:r>
            <a:endParaRPr lang="en-CA" sz="800" dirty="0">
              <a:solidFill>
                <a:schemeClr val="bg1">
                  <a:lumMod val="65000"/>
                  <a:lumOff val="35000"/>
                </a:schemeClr>
              </a:solidFill>
            </a:endParaRPr>
          </a:p>
        </p:txBody>
      </p:sp>
      <p:sp>
        <p:nvSpPr>
          <p:cNvPr id="20" name="TextBox 19"/>
          <p:cNvSpPr txBox="1"/>
          <p:nvPr/>
        </p:nvSpPr>
        <p:spPr>
          <a:xfrm>
            <a:off x="4932040" y="1650286"/>
            <a:ext cx="3456384" cy="338554"/>
          </a:xfrm>
          <a:prstGeom prst="rect">
            <a:avLst/>
          </a:prstGeom>
          <a:noFill/>
        </p:spPr>
        <p:txBody>
          <a:bodyPr wrap="square" rtlCol="0">
            <a:spAutoFit/>
          </a:bodyPr>
          <a:lstStyle/>
          <a:p>
            <a:pPr algn="ctr"/>
            <a:r>
              <a:rPr lang="en-CA" sz="800" dirty="0" smtClean="0"/>
              <a:t>Microsoft clip art © 2013  </a:t>
            </a:r>
          </a:p>
          <a:p>
            <a:pPr algn="ctr"/>
            <a:r>
              <a:rPr lang="en-CA" sz="800" dirty="0" smtClean="0"/>
              <a:t>Microsoft Corporation. </a:t>
            </a:r>
            <a:endParaRPr lang="en-CA" sz="800" dirty="0"/>
          </a:p>
        </p:txBody>
      </p:sp>
      <p:sp>
        <p:nvSpPr>
          <p:cNvPr id="24" name="TextBox 23"/>
          <p:cNvSpPr txBox="1"/>
          <p:nvPr/>
        </p:nvSpPr>
        <p:spPr>
          <a:xfrm>
            <a:off x="8532440" y="6372036"/>
            <a:ext cx="504056" cy="369332"/>
          </a:xfrm>
          <a:prstGeom prst="rect">
            <a:avLst/>
          </a:prstGeom>
          <a:noFill/>
        </p:spPr>
        <p:txBody>
          <a:bodyPr wrap="square" rtlCol="0">
            <a:spAutoFit/>
          </a:bodyPr>
          <a:lstStyle/>
          <a:p>
            <a:pPr algn="ctr"/>
            <a:r>
              <a:rPr lang="en-CA" dirty="0" smtClean="0">
                <a:solidFill>
                  <a:schemeClr val="bg1"/>
                </a:solidFill>
              </a:rPr>
              <a:t>13</a:t>
            </a:r>
            <a:endParaRPr lang="en-CA" dirty="0">
              <a:solidFill>
                <a:schemeClr val="bg1"/>
              </a:solidFill>
            </a:endParaRPr>
          </a:p>
        </p:txBody>
      </p:sp>
      <p:sp>
        <p:nvSpPr>
          <p:cNvPr id="27" name="TextBox 2"/>
          <p:cNvSpPr txBox="1">
            <a:spLocks noChangeArrowheads="1"/>
          </p:cNvSpPr>
          <p:nvPr/>
        </p:nvSpPr>
        <p:spPr bwMode="auto">
          <a:xfrm>
            <a:off x="-36512" y="1268760"/>
            <a:ext cx="4133088" cy="523220"/>
          </a:xfrm>
          <a:prstGeom prst="rect">
            <a:avLst/>
          </a:prstGeom>
          <a:solidFill>
            <a:schemeClr val="bg1"/>
          </a:solidFill>
          <a:ln w="9525">
            <a:solidFill>
              <a:schemeClr val="bg1"/>
            </a:solidFill>
            <a:miter lim="800000"/>
            <a:headEnd/>
            <a:tailEnd/>
          </a:ln>
        </p:spPr>
        <p:txBody>
          <a:bodyPr wrap="square">
            <a:spAutoFit/>
          </a:bodyPr>
          <a:lstStyle/>
          <a:p>
            <a:pPr algn="ctr"/>
            <a:r>
              <a:rPr lang="en-CA" sz="2800" b="1" dirty="0">
                <a:latin typeface="Calibri" pitchFamily="34" charset="0"/>
              </a:rPr>
              <a:t>dominated by darkness</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59" name="Rectangle 58"/>
          <p:cNvSpPr/>
          <p:nvPr/>
        </p:nvSpPr>
        <p:spPr>
          <a:xfrm>
            <a:off x="4139952" y="1484784"/>
            <a:ext cx="54864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ectangle 59"/>
          <p:cNvSpPr/>
          <p:nvPr/>
        </p:nvSpPr>
        <p:spPr>
          <a:xfrm>
            <a:off x="4317112" y="1340768"/>
            <a:ext cx="18288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7" name="Picture 1" descr="C:\Users\Supernike\Documents\aaaaRich\in Christ dia\July 2013 new order\June 30 2013.bmp"/>
          <p:cNvPicPr>
            <a:picLocks noChangeAspect="1" noChangeArrowheads="1"/>
          </p:cNvPicPr>
          <p:nvPr/>
        </p:nvPicPr>
        <p:blipFill>
          <a:blip r:embed="rId2" cstate="print">
            <a:duotone>
              <a:prstClr val="black"/>
              <a:srgbClr val="00FF00">
                <a:tint val="45000"/>
                <a:satMod val="400000"/>
              </a:srgbClr>
            </a:duotone>
          </a:blip>
          <a:srcRect/>
          <a:stretch>
            <a:fillRect/>
          </a:stretch>
        </p:blipFill>
        <p:spPr bwMode="auto">
          <a:xfrm>
            <a:off x="2987824" y="2564904"/>
            <a:ext cx="2802467" cy="2736304"/>
          </a:xfrm>
          <a:prstGeom prst="rect">
            <a:avLst/>
          </a:prstGeom>
          <a:noFill/>
        </p:spPr>
      </p:pic>
      <p:cxnSp>
        <p:nvCxnSpPr>
          <p:cNvPr id="28" name="Straight Connector 27"/>
          <p:cNvCxnSpPr/>
          <p:nvPr/>
        </p:nvCxnSpPr>
        <p:spPr>
          <a:xfrm>
            <a:off x="3491880"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35896" y="2564358"/>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7991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23928"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2007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6056" y="2565400"/>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32040"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88024"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4008"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9992"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55976"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067944"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347864"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203848"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8104"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364088"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652120"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tx1">
                <a:tint val="45000"/>
                <a:satMod val="400000"/>
              </a:schemeClr>
            </a:duotone>
          </a:blip>
          <a:srcRect t="49844"/>
          <a:stretch>
            <a:fillRect/>
          </a:stretch>
        </p:blipFill>
        <p:spPr bwMode="auto">
          <a:xfrm rot="3671934">
            <a:off x="2385788" y="5518020"/>
            <a:ext cx="1806232" cy="680209"/>
          </a:xfrm>
          <a:prstGeom prst="rect">
            <a:avLst/>
          </a:prstGeom>
          <a:noFill/>
          <a:ln w="9525">
            <a:noFill/>
            <a:miter lim="800000"/>
            <a:headEnd/>
            <a:tailEnd/>
          </a:ln>
        </p:spPr>
      </p:pic>
      <p:pic>
        <p:nvPicPr>
          <p:cNvPr id="41"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tx1">
                <a:tint val="45000"/>
                <a:satMod val="400000"/>
              </a:schemeClr>
            </a:duotone>
          </a:blip>
          <a:srcRect t="49844"/>
          <a:stretch>
            <a:fillRect/>
          </a:stretch>
        </p:blipFill>
        <p:spPr bwMode="auto">
          <a:xfrm rot="17928066" flipH="1">
            <a:off x="4591940" y="5518020"/>
            <a:ext cx="1806232" cy="680209"/>
          </a:xfrm>
          <a:prstGeom prst="rect">
            <a:avLst/>
          </a:prstGeom>
          <a:noFill/>
          <a:ln w="9525">
            <a:noFill/>
            <a:miter lim="800000"/>
            <a:headEnd/>
            <a:tailEnd/>
          </a:ln>
        </p:spPr>
      </p:pic>
      <p:sp>
        <p:nvSpPr>
          <p:cNvPr id="49" name="TextBox 48"/>
          <p:cNvSpPr txBox="1"/>
          <p:nvPr/>
        </p:nvSpPr>
        <p:spPr>
          <a:xfrm>
            <a:off x="107504"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no blessing</a:t>
            </a:r>
            <a:endParaRPr lang="en-CA" sz="2400" b="1" dirty="0">
              <a:solidFill>
                <a:schemeClr val="bg1"/>
              </a:solidFill>
              <a:latin typeface="Calibri" pitchFamily="34" charset="0"/>
              <a:cs typeface="Calibri" pitchFamily="34" charset="0"/>
            </a:endParaRPr>
          </a:p>
        </p:txBody>
      </p:sp>
      <p:sp>
        <p:nvSpPr>
          <p:cNvPr id="36" name="TextBox 35"/>
          <p:cNvSpPr txBox="1"/>
          <p:nvPr/>
        </p:nvSpPr>
        <p:spPr>
          <a:xfrm>
            <a:off x="6588224" y="6228020"/>
            <a:ext cx="1872208" cy="369332"/>
          </a:xfrm>
          <a:prstGeom prst="rect">
            <a:avLst/>
          </a:prstGeom>
          <a:noFill/>
        </p:spPr>
        <p:txBody>
          <a:bodyPr wrap="square" rtlCol="0">
            <a:spAutoFit/>
          </a:bodyPr>
          <a:lstStyle/>
          <a:p>
            <a:pPr algn="ctr"/>
            <a:r>
              <a:rPr lang="en-CA" sz="900" dirty="0" smtClean="0">
                <a:solidFill>
                  <a:schemeClr val="tx1">
                    <a:lumMod val="65000"/>
                  </a:schemeClr>
                </a:solidFill>
              </a:rPr>
              <a:t>Hands - Microsoft clip art © 2013 </a:t>
            </a:r>
          </a:p>
          <a:p>
            <a:pPr algn="ctr"/>
            <a:r>
              <a:rPr lang="en-CA" sz="900" dirty="0" smtClean="0">
                <a:solidFill>
                  <a:schemeClr val="tx1">
                    <a:lumMod val="65000"/>
                  </a:schemeClr>
                </a:solidFill>
              </a:rPr>
              <a:t>Microsoft Corporation. </a:t>
            </a:r>
            <a:endParaRPr lang="en-CA" sz="900" dirty="0">
              <a:solidFill>
                <a:schemeClr val="tx1">
                  <a:lumMod val="65000"/>
                </a:schemeClr>
              </a:solidFill>
            </a:endParaRPr>
          </a:p>
        </p:txBody>
      </p:sp>
      <p:pic>
        <p:nvPicPr>
          <p:cNvPr id="48" name="Picture 47" descr="angry MH900433821.JPG"/>
          <p:cNvPicPr>
            <a:picLocks noChangeAspect="1"/>
          </p:cNvPicPr>
          <p:nvPr/>
        </p:nvPicPr>
        <p:blipFill>
          <a:blip r:embed="rId4" cstate="print">
            <a:duotone>
              <a:prstClr val="black"/>
              <a:srgbClr val="00FF00">
                <a:tint val="45000"/>
                <a:satMod val="400000"/>
              </a:srgbClr>
            </a:duotone>
          </a:blip>
          <a:stretch>
            <a:fillRect/>
          </a:stretch>
        </p:blipFill>
        <p:spPr>
          <a:xfrm flipH="1">
            <a:off x="395536" y="5373216"/>
            <a:ext cx="977899" cy="1005840"/>
          </a:xfrm>
          <a:prstGeom prst="ellipse">
            <a:avLst/>
          </a:prstGeom>
        </p:spPr>
      </p:pic>
      <p:sp>
        <p:nvSpPr>
          <p:cNvPr id="51" name="TextBox 50"/>
          <p:cNvSpPr txBox="1"/>
          <p:nvPr/>
        </p:nvSpPr>
        <p:spPr>
          <a:xfrm rot="16200000">
            <a:off x="-848635" y="5497197"/>
            <a:ext cx="2088232" cy="400110"/>
          </a:xfrm>
          <a:prstGeom prst="rect">
            <a:avLst/>
          </a:prstGeom>
          <a:noFill/>
        </p:spPr>
        <p:txBody>
          <a:bodyPr wrap="square" rtlCol="0">
            <a:spAutoFit/>
          </a:bodyPr>
          <a:lstStyle/>
          <a:p>
            <a:pPr algn="ctr"/>
            <a:r>
              <a:rPr lang="en-CA" sz="1000" dirty="0" smtClean="0">
                <a:solidFill>
                  <a:schemeClr val="tx1">
                    <a:lumMod val="85000"/>
                  </a:schemeClr>
                </a:solidFill>
              </a:rPr>
              <a:t>Microsoft clip art © 2013 </a:t>
            </a:r>
          </a:p>
          <a:p>
            <a:pPr algn="ctr"/>
            <a:r>
              <a:rPr lang="en-CA" sz="1000" dirty="0" smtClean="0">
                <a:solidFill>
                  <a:schemeClr val="tx1">
                    <a:lumMod val="85000"/>
                  </a:schemeClr>
                </a:solidFill>
              </a:rPr>
              <a:t>Microsoft Corporation. </a:t>
            </a:r>
            <a:endParaRPr lang="en-CA" sz="1000" dirty="0">
              <a:solidFill>
                <a:schemeClr val="tx1">
                  <a:lumMod val="85000"/>
                </a:schemeClr>
              </a:solidFill>
            </a:endParaRPr>
          </a:p>
        </p:txBody>
      </p:sp>
      <p:sp>
        <p:nvSpPr>
          <p:cNvPr id="53" name="TextBox 52"/>
          <p:cNvSpPr txBox="1"/>
          <p:nvPr/>
        </p:nvSpPr>
        <p:spPr>
          <a:xfrm>
            <a:off x="8604448" y="6444044"/>
            <a:ext cx="504056" cy="369332"/>
          </a:xfrm>
          <a:prstGeom prst="rect">
            <a:avLst/>
          </a:prstGeom>
          <a:noFill/>
        </p:spPr>
        <p:txBody>
          <a:bodyPr wrap="square" rtlCol="0">
            <a:spAutoFit/>
          </a:bodyPr>
          <a:lstStyle/>
          <a:p>
            <a:pPr algn="ctr"/>
            <a:r>
              <a:rPr lang="en-CA" dirty="0" smtClean="0">
                <a:solidFill>
                  <a:schemeClr val="bg1"/>
                </a:solidFill>
              </a:rPr>
              <a:t>14</a:t>
            </a:r>
            <a:endParaRPr lang="en-CA" dirty="0">
              <a:solidFill>
                <a:schemeClr val="bg1"/>
              </a:solidFill>
            </a:endParaRPr>
          </a:p>
        </p:txBody>
      </p:sp>
      <p:sp>
        <p:nvSpPr>
          <p:cNvPr id="52" name="TextBox 51"/>
          <p:cNvSpPr txBox="1"/>
          <p:nvPr/>
        </p:nvSpPr>
        <p:spPr>
          <a:xfrm>
            <a:off x="3491880"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all blessing</a:t>
            </a:r>
            <a:endParaRPr lang="en-CA" sz="2400" b="1" dirty="0">
              <a:solidFill>
                <a:schemeClr val="bg1"/>
              </a:solidFill>
              <a:latin typeface="Calibri" pitchFamily="34" charset="0"/>
              <a:cs typeface="Calibri" pitchFamily="34" charset="0"/>
            </a:endParaRPr>
          </a:p>
        </p:txBody>
      </p:sp>
      <p:sp>
        <p:nvSpPr>
          <p:cNvPr id="39" name="TextBox 38"/>
          <p:cNvSpPr txBox="1"/>
          <p:nvPr/>
        </p:nvSpPr>
        <p:spPr>
          <a:xfrm>
            <a:off x="6012160" y="692696"/>
            <a:ext cx="3096344" cy="3970318"/>
          </a:xfrm>
          <a:prstGeom prst="rect">
            <a:avLst/>
          </a:prstGeom>
          <a:noFill/>
        </p:spPr>
        <p:txBody>
          <a:bodyPr wrap="square" rtlCol="0">
            <a:spAutoFit/>
          </a:bodyPr>
          <a:lstStyle/>
          <a:p>
            <a:pPr algn="ctr"/>
            <a:r>
              <a:rPr lang="en-CA" sz="2800" b="1" dirty="0" smtClean="0">
                <a:solidFill>
                  <a:schemeClr val="bg1"/>
                </a:solidFill>
                <a:latin typeface="Calibri" pitchFamily="34" charset="0"/>
              </a:rPr>
              <a:t>“Blessed be the God and Father </a:t>
            </a:r>
          </a:p>
          <a:p>
            <a:pPr algn="ctr"/>
            <a:r>
              <a:rPr lang="en-CA" sz="2800" b="1" dirty="0" smtClean="0">
                <a:solidFill>
                  <a:schemeClr val="bg1"/>
                </a:solidFill>
                <a:latin typeface="Calibri" pitchFamily="34" charset="0"/>
              </a:rPr>
              <a:t>of our Lord Jesus Christ, who has blessed us in Christ with every spiritual blessing in the heavenly places”  </a:t>
            </a:r>
          </a:p>
          <a:p>
            <a:pPr algn="ctr"/>
            <a:r>
              <a:rPr lang="en-CA" sz="2800" b="1" dirty="0" smtClean="0">
                <a:solidFill>
                  <a:schemeClr val="bg1"/>
                </a:solidFill>
                <a:latin typeface="Calibri" pitchFamily="34" charset="0"/>
              </a:rPr>
              <a:t>Eph 1:3</a:t>
            </a:r>
            <a:endParaRPr lang="en-CA" sz="2800" b="1" dirty="0">
              <a:solidFill>
                <a:schemeClr val="bg1"/>
              </a:solidFill>
              <a:latin typeface="Calibri" pitchFamily="34" charset="0"/>
            </a:endParaRPr>
          </a:p>
        </p:txBody>
      </p:sp>
      <p:sp>
        <p:nvSpPr>
          <p:cNvPr id="54" name="TextBox 53"/>
          <p:cNvSpPr txBox="1"/>
          <p:nvPr/>
        </p:nvSpPr>
        <p:spPr>
          <a:xfrm>
            <a:off x="164624" y="1686287"/>
            <a:ext cx="2103120" cy="2246769"/>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14</a:t>
            </a:r>
            <a:r>
              <a:rPr lang="en-US" sz="2800" b="1" dirty="0" smtClean="0">
                <a:solidFill>
                  <a:srgbClr val="FF0000"/>
                </a:solidFill>
                <a:latin typeface="Calibri" pitchFamily="34" charset="0"/>
              </a:rPr>
              <a:t>. blessed </a:t>
            </a:r>
            <a:endParaRPr lang="en-US" sz="2800" b="1" dirty="0" smtClean="0">
              <a:solidFill>
                <a:srgbClr val="FF0000"/>
              </a:solidFill>
              <a:latin typeface="Calibri" pitchFamily="34" charset="0"/>
            </a:endParaRPr>
          </a:p>
          <a:p>
            <a:pPr algn="ctr"/>
            <a:r>
              <a:rPr lang="en-US" sz="2800" b="1" dirty="0" smtClean="0">
                <a:solidFill>
                  <a:srgbClr val="FF0000"/>
                </a:solidFill>
                <a:latin typeface="Calibri" pitchFamily="34" charset="0"/>
              </a:rPr>
              <a:t>in Christ </a:t>
            </a:r>
          </a:p>
          <a:p>
            <a:pPr algn="ctr"/>
            <a:r>
              <a:rPr lang="en-US" sz="2800" b="1" dirty="0" smtClean="0">
                <a:solidFill>
                  <a:srgbClr val="FF0000"/>
                </a:solidFill>
                <a:latin typeface="Calibri" pitchFamily="34" charset="0"/>
              </a:rPr>
              <a:t>with every spiritual blessing</a:t>
            </a:r>
            <a:endParaRPr lang="en-CA" sz="2800" b="1" dirty="0">
              <a:solidFill>
                <a:srgbClr val="FF0000"/>
              </a:solidFill>
              <a:latin typeface="Calibri" pitchFamily="34" charset="0"/>
            </a:endParaRPr>
          </a:p>
        </p:txBody>
      </p:sp>
      <p:pic>
        <p:nvPicPr>
          <p:cNvPr id="40" name="Picture 39" descr="egyptian.gif"/>
          <p:cNvPicPr>
            <a:picLocks noChangeAspect="1"/>
          </p:cNvPicPr>
          <p:nvPr/>
        </p:nvPicPr>
        <p:blipFill>
          <a:blip r:embed="rId5" cstate="print"/>
          <a:stretch>
            <a:fillRect/>
          </a:stretch>
        </p:blipFill>
        <p:spPr>
          <a:xfrm>
            <a:off x="3347864" y="268087"/>
            <a:ext cx="2286000" cy="1360713"/>
          </a:xfrm>
          <a:prstGeom prst="rect">
            <a:avLst/>
          </a:prstGeom>
        </p:spPr>
      </p:pic>
      <p:pic>
        <p:nvPicPr>
          <p:cNvPr id="55" name="Picture 54" descr="egyptian.gif"/>
          <p:cNvPicPr>
            <a:picLocks noChangeAspect="1"/>
          </p:cNvPicPr>
          <p:nvPr/>
        </p:nvPicPr>
        <p:blipFill>
          <a:blip r:embed="rId5" cstate="print"/>
          <a:stretch>
            <a:fillRect/>
          </a:stretch>
        </p:blipFill>
        <p:spPr>
          <a:xfrm rot="7200000">
            <a:off x="3869627" y="1342385"/>
            <a:ext cx="2286000" cy="1360713"/>
          </a:xfrm>
          <a:prstGeom prst="rect">
            <a:avLst/>
          </a:prstGeom>
        </p:spPr>
      </p:pic>
      <p:pic>
        <p:nvPicPr>
          <p:cNvPr id="57" name="Picture 56" descr="egyptian.gif"/>
          <p:cNvPicPr>
            <a:picLocks noChangeAspect="1"/>
          </p:cNvPicPr>
          <p:nvPr/>
        </p:nvPicPr>
        <p:blipFill>
          <a:blip r:embed="rId5" cstate="print"/>
          <a:stretch>
            <a:fillRect/>
          </a:stretch>
        </p:blipFill>
        <p:spPr>
          <a:xfrm rot="14400000" flipH="1">
            <a:off x="2645491" y="1342385"/>
            <a:ext cx="2286000" cy="1360713"/>
          </a:xfrm>
          <a:prstGeom prst="rect">
            <a:avLst/>
          </a:prstGeom>
        </p:spPr>
      </p:pic>
      <p:sp>
        <p:nvSpPr>
          <p:cNvPr id="58" name="WordArt 2"/>
          <p:cNvSpPr>
            <a:spLocks noChangeArrowheads="1" noChangeShapeType="1" noTextEdit="1"/>
          </p:cNvSpPr>
          <p:nvPr/>
        </p:nvSpPr>
        <p:spPr bwMode="auto">
          <a:xfrm>
            <a:off x="3347864" y="33265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62" name="Picture 61" descr="www.fg-a.com valentine 2-jumping-heart.gif"/>
          <p:cNvPicPr>
            <a:picLocks noChangeAspect="1"/>
          </p:cNvPicPr>
          <p:nvPr/>
        </p:nvPicPr>
        <p:blipFill>
          <a:blip r:embed="rId6" cstate="print"/>
          <a:stretch>
            <a:fillRect/>
          </a:stretch>
        </p:blipFill>
        <p:spPr>
          <a:xfrm>
            <a:off x="3717032" y="4795800"/>
            <a:ext cx="1359024" cy="1585528"/>
          </a:xfrm>
          <a:prstGeom prst="rect">
            <a:avLst/>
          </a:prstGeom>
        </p:spPr>
      </p:pic>
      <p:sp>
        <p:nvSpPr>
          <p:cNvPr id="63" name="TextBox 62"/>
          <p:cNvSpPr txBox="1"/>
          <p:nvPr/>
        </p:nvSpPr>
        <p:spPr>
          <a:xfrm>
            <a:off x="179512" y="210706"/>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Title 3"/>
          <p:cNvSpPr>
            <a:spLocks noGrp="1"/>
          </p:cNvSpPr>
          <p:nvPr>
            <p:ph type="title"/>
          </p:nvPr>
        </p:nvSpPr>
        <p:spPr>
          <a:xfrm>
            <a:off x="6516216" y="171400"/>
            <a:ext cx="2592288" cy="6858000"/>
          </a:xfrm>
          <a:noFill/>
        </p:spPr>
        <p:txBody>
          <a:bodyPr/>
          <a:lstStyle/>
          <a:p>
            <a:pPr algn="r"/>
            <a:r>
              <a:rPr lang="en-CA" sz="2600" b="1" dirty="0" smtClean="0">
                <a:solidFill>
                  <a:schemeClr val="bg1"/>
                </a:solidFill>
                <a:latin typeface="Calibri" pitchFamily="34" charset="0"/>
              </a:rPr>
              <a:t>Lord, thank you that Jesus is </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the fullness of your blessing!</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Thank you </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that Christ’s death and resurrection provides all</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your blessing!</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It is finished!</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We believe </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and receive all you freely give </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in Christ!</a:t>
            </a:r>
            <a:endParaRPr lang="en-CA" sz="2600" b="1" dirty="0">
              <a:latin typeface="Calibri" pitchFamily="34" charset="0"/>
            </a:endParaRPr>
          </a:p>
        </p:txBody>
      </p:sp>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ambassadors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the Spirit prays for us, helps us pray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intercedes as mediator                                                                            Christ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crucified and buried with Christ                                                                                      raised and alive with Christ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one with Christ                                                                                                                                      seated with Christ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hidden with Christ in God                                                                                                                        old self crucified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new self created                                                                                                                                           set free from sin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instrument for righteousness                                                                                               under Christ, abundant grace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rivers of living water of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 the Spirit                                                                                                                 given, receive, have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comes on, falls on us                                                                                                             anointed with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born of the Spirit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of truth helps, teaches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leads us			      	                             Spirit sanctifies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adopted as sons, Spirit sent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the Spirit fills us                   			                     circumcised,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God’s workmanship                                  led in triumph,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resurrection body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                                     every tear wiped away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loved and saved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2017 </a:t>
            </a:r>
            <a:endParaRPr lang="en-CA" sz="1200" dirty="0">
              <a:solidFill>
                <a:schemeClr val="bg1"/>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9" name="TextBox 18"/>
          <p:cNvSpPr txBox="1"/>
          <p:nvPr/>
        </p:nvSpPr>
        <p:spPr>
          <a:xfrm>
            <a:off x="35496" y="6444044"/>
            <a:ext cx="504056" cy="369332"/>
          </a:xfrm>
          <a:prstGeom prst="rect">
            <a:avLst/>
          </a:prstGeom>
          <a:noFill/>
        </p:spPr>
        <p:txBody>
          <a:bodyPr wrap="square" rtlCol="0">
            <a:spAutoFit/>
          </a:bodyPr>
          <a:lstStyle/>
          <a:p>
            <a:pPr algn="ctr"/>
            <a:r>
              <a:rPr lang="en-CA" dirty="0" smtClean="0">
                <a:solidFill>
                  <a:schemeClr val="bg1"/>
                </a:solidFill>
              </a:rPr>
              <a:t>14</a:t>
            </a:r>
            <a:endParaRPr lang="en-CA" dirty="0">
              <a:solidFill>
                <a:schemeClr val="bg1"/>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59" name="Rectangle 58"/>
          <p:cNvSpPr/>
          <p:nvPr/>
        </p:nvSpPr>
        <p:spPr>
          <a:xfrm>
            <a:off x="4139952" y="1484784"/>
            <a:ext cx="54864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ectangle 59"/>
          <p:cNvSpPr/>
          <p:nvPr/>
        </p:nvSpPr>
        <p:spPr>
          <a:xfrm>
            <a:off x="4317112" y="1340768"/>
            <a:ext cx="18288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7" name="Picture 1" descr="C:\Users\Supernike\Documents\aaaaRich\in Christ dia\July 2013 new order\June 30 2013.bmp"/>
          <p:cNvPicPr>
            <a:picLocks noChangeAspect="1" noChangeArrowheads="1"/>
          </p:cNvPicPr>
          <p:nvPr/>
        </p:nvPicPr>
        <p:blipFill>
          <a:blip r:embed="rId2" cstate="print">
            <a:duotone>
              <a:prstClr val="black"/>
              <a:srgbClr val="00FF00">
                <a:tint val="45000"/>
                <a:satMod val="400000"/>
              </a:srgbClr>
            </a:duotone>
          </a:blip>
          <a:srcRect/>
          <a:stretch>
            <a:fillRect/>
          </a:stretch>
        </p:blipFill>
        <p:spPr bwMode="auto">
          <a:xfrm>
            <a:off x="2987824" y="2564904"/>
            <a:ext cx="2802467" cy="2736304"/>
          </a:xfrm>
          <a:prstGeom prst="rect">
            <a:avLst/>
          </a:prstGeom>
          <a:noFill/>
        </p:spPr>
      </p:pic>
      <p:cxnSp>
        <p:nvCxnSpPr>
          <p:cNvPr id="28" name="Straight Connector 27"/>
          <p:cNvCxnSpPr/>
          <p:nvPr/>
        </p:nvCxnSpPr>
        <p:spPr>
          <a:xfrm>
            <a:off x="3491880"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35896" y="2564358"/>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7991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23928"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2007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6056" y="2565400"/>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32040"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88024"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4008"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9992"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55976"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067944"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347864"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203848"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8104"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364088"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652120"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tx1">
                <a:tint val="45000"/>
                <a:satMod val="400000"/>
              </a:schemeClr>
            </a:duotone>
          </a:blip>
          <a:srcRect t="49844"/>
          <a:stretch>
            <a:fillRect/>
          </a:stretch>
        </p:blipFill>
        <p:spPr bwMode="auto">
          <a:xfrm rot="3671934">
            <a:off x="2385788" y="5518020"/>
            <a:ext cx="1806232" cy="680209"/>
          </a:xfrm>
          <a:prstGeom prst="rect">
            <a:avLst/>
          </a:prstGeom>
          <a:noFill/>
          <a:ln w="9525">
            <a:noFill/>
            <a:miter lim="800000"/>
            <a:headEnd/>
            <a:tailEnd/>
          </a:ln>
        </p:spPr>
      </p:pic>
      <p:pic>
        <p:nvPicPr>
          <p:cNvPr id="41"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tx1">
                <a:tint val="45000"/>
                <a:satMod val="400000"/>
              </a:schemeClr>
            </a:duotone>
          </a:blip>
          <a:srcRect t="49844"/>
          <a:stretch>
            <a:fillRect/>
          </a:stretch>
        </p:blipFill>
        <p:spPr bwMode="auto">
          <a:xfrm rot="17928066" flipH="1">
            <a:off x="4591940" y="5518020"/>
            <a:ext cx="1806232" cy="680209"/>
          </a:xfrm>
          <a:prstGeom prst="rect">
            <a:avLst/>
          </a:prstGeom>
          <a:noFill/>
          <a:ln w="9525">
            <a:noFill/>
            <a:miter lim="800000"/>
            <a:headEnd/>
            <a:tailEnd/>
          </a:ln>
        </p:spPr>
      </p:pic>
      <p:sp>
        <p:nvSpPr>
          <p:cNvPr id="49" name="TextBox 48"/>
          <p:cNvSpPr txBox="1"/>
          <p:nvPr/>
        </p:nvSpPr>
        <p:spPr>
          <a:xfrm>
            <a:off x="35496"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no blessing</a:t>
            </a:r>
            <a:endParaRPr lang="en-CA" sz="2400" b="1" dirty="0">
              <a:solidFill>
                <a:schemeClr val="bg1"/>
              </a:solidFill>
              <a:latin typeface="Calibri" pitchFamily="34" charset="0"/>
              <a:cs typeface="Calibri" pitchFamily="34" charset="0"/>
            </a:endParaRPr>
          </a:p>
        </p:txBody>
      </p:sp>
      <p:sp>
        <p:nvSpPr>
          <p:cNvPr id="36" name="TextBox 35"/>
          <p:cNvSpPr txBox="1"/>
          <p:nvPr/>
        </p:nvSpPr>
        <p:spPr>
          <a:xfrm>
            <a:off x="6588224" y="6228020"/>
            <a:ext cx="1872208" cy="369332"/>
          </a:xfrm>
          <a:prstGeom prst="rect">
            <a:avLst/>
          </a:prstGeom>
          <a:noFill/>
        </p:spPr>
        <p:txBody>
          <a:bodyPr wrap="square" rtlCol="0">
            <a:spAutoFit/>
          </a:bodyPr>
          <a:lstStyle/>
          <a:p>
            <a:pPr algn="ctr"/>
            <a:r>
              <a:rPr lang="en-CA" sz="900" dirty="0" smtClean="0">
                <a:solidFill>
                  <a:schemeClr val="tx1">
                    <a:lumMod val="65000"/>
                  </a:schemeClr>
                </a:solidFill>
              </a:rPr>
              <a:t>Hands - Microsoft clip art © 2013 </a:t>
            </a:r>
          </a:p>
          <a:p>
            <a:pPr algn="ctr"/>
            <a:r>
              <a:rPr lang="en-CA" sz="900" dirty="0" smtClean="0">
                <a:solidFill>
                  <a:schemeClr val="tx1">
                    <a:lumMod val="65000"/>
                  </a:schemeClr>
                </a:solidFill>
              </a:rPr>
              <a:t>Microsoft Corporation. </a:t>
            </a:r>
            <a:endParaRPr lang="en-CA" sz="900" dirty="0">
              <a:solidFill>
                <a:schemeClr val="tx1">
                  <a:lumMod val="65000"/>
                </a:schemeClr>
              </a:solidFill>
            </a:endParaRPr>
          </a:p>
        </p:txBody>
      </p:sp>
      <p:pic>
        <p:nvPicPr>
          <p:cNvPr id="48" name="Picture 47" descr="angry MH900433821.JPG"/>
          <p:cNvPicPr>
            <a:picLocks noChangeAspect="1"/>
          </p:cNvPicPr>
          <p:nvPr/>
        </p:nvPicPr>
        <p:blipFill>
          <a:blip r:embed="rId4" cstate="print">
            <a:duotone>
              <a:prstClr val="black"/>
              <a:srgbClr val="00FF00">
                <a:tint val="45000"/>
                <a:satMod val="400000"/>
              </a:srgbClr>
            </a:duotone>
          </a:blip>
          <a:stretch>
            <a:fillRect/>
          </a:stretch>
        </p:blipFill>
        <p:spPr>
          <a:xfrm flipH="1">
            <a:off x="395536" y="5373216"/>
            <a:ext cx="977899" cy="1005840"/>
          </a:xfrm>
          <a:prstGeom prst="ellipse">
            <a:avLst/>
          </a:prstGeom>
        </p:spPr>
      </p:pic>
      <p:sp>
        <p:nvSpPr>
          <p:cNvPr id="51" name="TextBox 50"/>
          <p:cNvSpPr txBox="1"/>
          <p:nvPr/>
        </p:nvSpPr>
        <p:spPr>
          <a:xfrm rot="16200000">
            <a:off x="-848635" y="5497197"/>
            <a:ext cx="2088232" cy="400110"/>
          </a:xfrm>
          <a:prstGeom prst="rect">
            <a:avLst/>
          </a:prstGeom>
          <a:noFill/>
        </p:spPr>
        <p:txBody>
          <a:bodyPr wrap="square" rtlCol="0">
            <a:spAutoFit/>
          </a:bodyPr>
          <a:lstStyle/>
          <a:p>
            <a:pPr algn="ctr"/>
            <a:r>
              <a:rPr lang="en-CA" sz="1000" dirty="0" smtClean="0">
                <a:solidFill>
                  <a:schemeClr val="tx1">
                    <a:lumMod val="85000"/>
                  </a:schemeClr>
                </a:solidFill>
              </a:rPr>
              <a:t>Microsoft clip art © 2013 </a:t>
            </a:r>
          </a:p>
          <a:p>
            <a:pPr algn="ctr"/>
            <a:r>
              <a:rPr lang="en-CA" sz="1000" dirty="0" smtClean="0">
                <a:solidFill>
                  <a:schemeClr val="tx1">
                    <a:lumMod val="85000"/>
                  </a:schemeClr>
                </a:solidFill>
              </a:rPr>
              <a:t>Microsoft Corporation. </a:t>
            </a:r>
            <a:endParaRPr lang="en-CA" sz="1000" dirty="0">
              <a:solidFill>
                <a:schemeClr val="tx1">
                  <a:lumMod val="85000"/>
                </a:schemeClr>
              </a:solidFill>
            </a:endParaRPr>
          </a:p>
        </p:txBody>
      </p:sp>
      <p:sp>
        <p:nvSpPr>
          <p:cNvPr id="53" name="TextBox 52"/>
          <p:cNvSpPr txBox="1"/>
          <p:nvPr/>
        </p:nvSpPr>
        <p:spPr>
          <a:xfrm>
            <a:off x="8604448" y="6444044"/>
            <a:ext cx="504056" cy="369332"/>
          </a:xfrm>
          <a:prstGeom prst="rect">
            <a:avLst/>
          </a:prstGeom>
          <a:noFill/>
        </p:spPr>
        <p:txBody>
          <a:bodyPr wrap="square" rtlCol="0">
            <a:spAutoFit/>
          </a:bodyPr>
          <a:lstStyle/>
          <a:p>
            <a:pPr algn="ctr"/>
            <a:r>
              <a:rPr lang="en-CA" dirty="0" smtClean="0">
                <a:solidFill>
                  <a:schemeClr val="bg1"/>
                </a:solidFill>
              </a:rPr>
              <a:t>14</a:t>
            </a:r>
            <a:endParaRPr lang="en-CA" dirty="0">
              <a:solidFill>
                <a:schemeClr val="bg1"/>
              </a:solidFill>
            </a:endParaRPr>
          </a:p>
        </p:txBody>
      </p:sp>
      <p:sp>
        <p:nvSpPr>
          <p:cNvPr id="52" name="TextBox 51"/>
          <p:cNvSpPr txBox="1"/>
          <p:nvPr/>
        </p:nvSpPr>
        <p:spPr>
          <a:xfrm>
            <a:off x="3491880"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all blessing</a:t>
            </a:r>
            <a:endParaRPr lang="en-CA" sz="2400" b="1" dirty="0">
              <a:solidFill>
                <a:schemeClr val="bg1"/>
              </a:solidFill>
              <a:latin typeface="Calibri" pitchFamily="34" charset="0"/>
              <a:cs typeface="Calibri" pitchFamily="34" charset="0"/>
            </a:endParaRPr>
          </a:p>
        </p:txBody>
      </p:sp>
      <p:sp>
        <p:nvSpPr>
          <p:cNvPr id="54" name="TextBox 53"/>
          <p:cNvSpPr txBox="1"/>
          <p:nvPr/>
        </p:nvSpPr>
        <p:spPr>
          <a:xfrm>
            <a:off x="164624" y="1686287"/>
            <a:ext cx="2103120" cy="2246769"/>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14</a:t>
            </a:r>
            <a:r>
              <a:rPr lang="en-US" sz="2800" b="1" dirty="0" smtClean="0">
                <a:solidFill>
                  <a:srgbClr val="FF0000"/>
                </a:solidFill>
                <a:latin typeface="Calibri" pitchFamily="34" charset="0"/>
              </a:rPr>
              <a:t>. blessed </a:t>
            </a:r>
            <a:endParaRPr lang="en-US" sz="2800" b="1" dirty="0" smtClean="0">
              <a:solidFill>
                <a:srgbClr val="FF0000"/>
              </a:solidFill>
              <a:latin typeface="Calibri" pitchFamily="34" charset="0"/>
            </a:endParaRPr>
          </a:p>
          <a:p>
            <a:pPr algn="ctr"/>
            <a:r>
              <a:rPr lang="en-US" sz="2800" b="1" dirty="0" smtClean="0">
                <a:solidFill>
                  <a:srgbClr val="FF0000"/>
                </a:solidFill>
                <a:latin typeface="Calibri" pitchFamily="34" charset="0"/>
              </a:rPr>
              <a:t>in Christ </a:t>
            </a:r>
          </a:p>
          <a:p>
            <a:pPr algn="ctr"/>
            <a:r>
              <a:rPr lang="en-US" sz="2800" b="1" dirty="0" smtClean="0">
                <a:solidFill>
                  <a:srgbClr val="FF0000"/>
                </a:solidFill>
                <a:latin typeface="Calibri" pitchFamily="34" charset="0"/>
              </a:rPr>
              <a:t>with every spiritual blessing</a:t>
            </a:r>
            <a:endParaRPr lang="en-CA" sz="2800" b="1" dirty="0">
              <a:solidFill>
                <a:srgbClr val="FF0000"/>
              </a:solidFill>
              <a:latin typeface="Calibri" pitchFamily="34" charset="0"/>
            </a:endParaRPr>
          </a:p>
        </p:txBody>
      </p:sp>
      <p:pic>
        <p:nvPicPr>
          <p:cNvPr id="40" name="Picture 39" descr="egyptian.gif"/>
          <p:cNvPicPr>
            <a:picLocks noChangeAspect="1"/>
          </p:cNvPicPr>
          <p:nvPr/>
        </p:nvPicPr>
        <p:blipFill>
          <a:blip r:embed="rId5" cstate="print"/>
          <a:stretch>
            <a:fillRect/>
          </a:stretch>
        </p:blipFill>
        <p:spPr>
          <a:xfrm>
            <a:off x="3347864" y="268087"/>
            <a:ext cx="2286000" cy="1360713"/>
          </a:xfrm>
          <a:prstGeom prst="rect">
            <a:avLst/>
          </a:prstGeom>
        </p:spPr>
      </p:pic>
      <p:pic>
        <p:nvPicPr>
          <p:cNvPr id="55" name="Picture 54" descr="egyptian.gif"/>
          <p:cNvPicPr>
            <a:picLocks noChangeAspect="1"/>
          </p:cNvPicPr>
          <p:nvPr/>
        </p:nvPicPr>
        <p:blipFill>
          <a:blip r:embed="rId5" cstate="print"/>
          <a:stretch>
            <a:fillRect/>
          </a:stretch>
        </p:blipFill>
        <p:spPr>
          <a:xfrm rot="7200000">
            <a:off x="3869627" y="1342385"/>
            <a:ext cx="2286000" cy="1360713"/>
          </a:xfrm>
          <a:prstGeom prst="rect">
            <a:avLst/>
          </a:prstGeom>
        </p:spPr>
      </p:pic>
      <p:pic>
        <p:nvPicPr>
          <p:cNvPr id="57" name="Picture 56" descr="egyptian.gif"/>
          <p:cNvPicPr>
            <a:picLocks noChangeAspect="1"/>
          </p:cNvPicPr>
          <p:nvPr/>
        </p:nvPicPr>
        <p:blipFill>
          <a:blip r:embed="rId5" cstate="print"/>
          <a:stretch>
            <a:fillRect/>
          </a:stretch>
        </p:blipFill>
        <p:spPr>
          <a:xfrm rot="14400000" flipH="1">
            <a:off x="2645491" y="1342385"/>
            <a:ext cx="2286000" cy="1360713"/>
          </a:xfrm>
          <a:prstGeom prst="rect">
            <a:avLst/>
          </a:prstGeom>
        </p:spPr>
      </p:pic>
      <p:sp>
        <p:nvSpPr>
          <p:cNvPr id="58" name="WordArt 2"/>
          <p:cNvSpPr>
            <a:spLocks noChangeArrowheads="1" noChangeShapeType="1" noTextEdit="1"/>
          </p:cNvSpPr>
          <p:nvPr/>
        </p:nvSpPr>
        <p:spPr bwMode="auto">
          <a:xfrm>
            <a:off x="3347864" y="33265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62" name="Picture 61" descr="www.fg-a.com valentine 2-jumping-heart.gif"/>
          <p:cNvPicPr>
            <a:picLocks noChangeAspect="1"/>
          </p:cNvPicPr>
          <p:nvPr/>
        </p:nvPicPr>
        <p:blipFill>
          <a:blip r:embed="rId6" cstate="print"/>
          <a:stretch>
            <a:fillRect/>
          </a:stretch>
        </p:blipFill>
        <p:spPr>
          <a:xfrm>
            <a:off x="3717032" y="4795800"/>
            <a:ext cx="1359024" cy="1585528"/>
          </a:xfrm>
          <a:prstGeom prst="rect">
            <a:avLst/>
          </a:prstGeom>
        </p:spPr>
      </p:pic>
      <p:sp>
        <p:nvSpPr>
          <p:cNvPr id="63" name="TextBox 62"/>
          <p:cNvSpPr txBox="1"/>
          <p:nvPr/>
        </p:nvSpPr>
        <p:spPr>
          <a:xfrm>
            <a:off x="179512" y="210706"/>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50" name="TextBox 49"/>
          <p:cNvSpPr txBox="1"/>
          <p:nvPr/>
        </p:nvSpPr>
        <p:spPr>
          <a:xfrm>
            <a:off x="5940152" y="620688"/>
            <a:ext cx="3096344" cy="440120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“If God is for us, who can be against us?  He who did not spare his own Son but gave him up for us all, how will he not also </a:t>
            </a:r>
            <a:r>
              <a:rPr lang="en-CA" sz="2800" b="1" u="sng" dirty="0" smtClean="0">
                <a:solidFill>
                  <a:schemeClr val="bg1"/>
                </a:solidFill>
                <a:latin typeface="Calibri" pitchFamily="34" charset="0"/>
                <a:cs typeface="Calibri" pitchFamily="34" charset="0"/>
              </a:rPr>
              <a:t>with him</a:t>
            </a:r>
            <a:r>
              <a:rPr lang="en-CA" sz="2800" b="1" dirty="0" smtClean="0">
                <a:solidFill>
                  <a:schemeClr val="bg1"/>
                </a:solidFill>
                <a:latin typeface="Calibri" pitchFamily="34" charset="0"/>
                <a:cs typeface="Calibri" pitchFamily="34" charset="0"/>
              </a:rPr>
              <a:t> graciously give us </a:t>
            </a:r>
            <a:r>
              <a:rPr lang="en-CA" sz="2800" b="1" u="sng" dirty="0" smtClean="0">
                <a:solidFill>
                  <a:schemeClr val="bg1"/>
                </a:solidFill>
                <a:latin typeface="Calibri" pitchFamily="34" charset="0"/>
                <a:cs typeface="Calibri" pitchFamily="34" charset="0"/>
              </a:rPr>
              <a:t>all</a:t>
            </a:r>
            <a:r>
              <a:rPr lang="en-CA" sz="2800" b="1" dirty="0" smtClean="0">
                <a:solidFill>
                  <a:schemeClr val="bg1"/>
                </a:solidFill>
                <a:latin typeface="Calibri" pitchFamily="34" charset="0"/>
                <a:cs typeface="Calibri" pitchFamily="34" charset="0"/>
              </a:rPr>
              <a:t> things?” Rom 8:31-32</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1691680" y="44624"/>
            <a:ext cx="3528392" cy="1403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justified, declared righteous       ransomed, redeemed propitiation,    sin  atoned,    God’s wrath  turned  away</a:t>
            </a:r>
          </a:p>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forgiven   peace with God   reconciled   ambassadors eternal life      welcomed, accepted      filled, complete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blessed         with        every        blessing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Christ is our wisdom from God, our righteousness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and sanctification and redemption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lang="en-US" sz="1200" b="1" dirty="0" smtClean="0">
                <a:solidFill>
                  <a:schemeClr val="bg1"/>
                </a:solidFill>
                <a:latin typeface="Arial Narrow" pitchFamily="34" charset="0"/>
                <a:ea typeface="Malgun Gothic" pitchFamily="34" charset="-127"/>
                <a:cs typeface="Arial" pitchFamily="34" charset="0"/>
              </a:rPr>
              <a:t>d</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elivered    from    the    domain    of    darkness    into</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lang="en-US" sz="1200" b="1" dirty="0" smtClean="0">
                <a:solidFill>
                  <a:schemeClr val="bg1"/>
                </a:solidFill>
                <a:latin typeface="Arial Narrow" pitchFamily="34" charset="0"/>
                <a:ea typeface="Malgun Gothic" pitchFamily="34" charset="-127"/>
                <a:cs typeface="Arial" pitchFamily="34" charset="0"/>
              </a:rPr>
              <a:t>t</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he   light   of   the   kingdom   of   the   beloved   Son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 name="Title 1"/>
          <p:cNvSpPr>
            <a:spLocks noGrp="1"/>
          </p:cNvSpPr>
          <p:nvPr>
            <p:ph type="title"/>
          </p:nvPr>
        </p:nvSpPr>
        <p:spPr>
          <a:xfrm>
            <a:off x="6732240" y="0"/>
            <a:ext cx="2411760" cy="6858000"/>
          </a:xfrm>
          <a:solidFill>
            <a:srgbClr val="00FF00"/>
          </a:solidFill>
        </p:spPr>
        <p:txBody>
          <a:bodyPr/>
          <a:lstStyle/>
          <a:p>
            <a:pPr lvl="0">
              <a:defRPr/>
            </a:pPr>
            <a:r>
              <a:rPr lang="en-CA" sz="2400" b="1" dirty="0" smtClean="0">
                <a:solidFill>
                  <a:schemeClr val="bg1"/>
                </a:solidFill>
                <a:latin typeface="Calibri" pitchFamily="34" charset="0"/>
              </a:rPr>
              <a:t>Lord, we praise you that the fullness of your blessing is given in Christ </a:t>
            </a:r>
            <a:br>
              <a:rPr lang="en-CA" sz="2400" b="1" dirty="0" smtClean="0">
                <a:solidFill>
                  <a:schemeClr val="bg1"/>
                </a:solidFill>
                <a:latin typeface="Calibri" pitchFamily="34" charset="0"/>
              </a:rPr>
            </a:br>
            <a:r>
              <a:rPr lang="en-CA" sz="2400" b="1" dirty="0" smtClean="0">
                <a:solidFill>
                  <a:schemeClr val="bg1"/>
                </a:solidFill>
                <a:latin typeface="Calibri" pitchFamily="34" charset="0"/>
              </a:rPr>
              <a:t>by faith in what Christ has DONE, and not by religious efforts we DO. </a:t>
            </a:r>
            <a:br>
              <a:rPr lang="en-CA" sz="2400" b="1" dirty="0" smtClean="0">
                <a:solidFill>
                  <a:schemeClr val="bg1"/>
                </a:solidFill>
                <a:latin typeface="Calibri" pitchFamily="34" charset="0"/>
              </a:rPr>
            </a:br>
            <a:r>
              <a:rPr lang="en-CA" sz="2400" b="1" dirty="0" smtClean="0">
                <a:solidFill>
                  <a:schemeClr val="bg1"/>
                </a:solidFill>
                <a:latin typeface="Calibri" pitchFamily="34" charset="0"/>
              </a:rPr>
              <a:t>It is finished!</a:t>
            </a:r>
            <a:br>
              <a:rPr lang="en-CA" sz="2400" b="1" dirty="0" smtClean="0">
                <a:solidFill>
                  <a:schemeClr val="bg1"/>
                </a:solidFill>
                <a:latin typeface="Calibri" pitchFamily="34" charset="0"/>
              </a:rPr>
            </a:br>
            <a:r>
              <a:rPr lang="en-CA" sz="2400" b="1" dirty="0" smtClean="0">
                <a:solidFill>
                  <a:schemeClr val="bg1"/>
                </a:solidFill>
                <a:latin typeface="Calibri" pitchFamily="34" charset="0"/>
              </a:rPr>
              <a:t>We rest in Christ and his finished work rather than </a:t>
            </a:r>
            <a:r>
              <a:rPr lang="en-CA" sz="2400" b="1" dirty="0" smtClean="0">
                <a:solidFill>
                  <a:schemeClr val="bg1"/>
                </a:solidFill>
                <a:latin typeface="Calibri" pitchFamily="34" charset="0"/>
              </a:rPr>
              <a:t>DO, DO, DO </a:t>
            </a:r>
            <a:r>
              <a:rPr lang="en-CA" sz="2400" b="1" dirty="0" smtClean="0">
                <a:solidFill>
                  <a:schemeClr val="bg1"/>
                </a:solidFill>
                <a:latin typeface="Calibri" pitchFamily="34" charset="0"/>
              </a:rPr>
              <a:t/>
            </a:r>
            <a:br>
              <a:rPr lang="en-CA" sz="2400" b="1" dirty="0" smtClean="0">
                <a:solidFill>
                  <a:schemeClr val="bg1"/>
                </a:solidFill>
                <a:latin typeface="Calibri" pitchFamily="34" charset="0"/>
              </a:rPr>
            </a:br>
            <a:r>
              <a:rPr lang="en-CA" sz="2400" b="1" dirty="0" smtClean="0">
                <a:solidFill>
                  <a:schemeClr val="bg1"/>
                </a:solidFill>
                <a:latin typeface="Calibri" pitchFamily="34" charset="0"/>
              </a:rPr>
              <a:t>to earn your blessing.</a:t>
            </a:r>
            <a:endParaRPr lang="en-CA" sz="2400" b="1" dirty="0">
              <a:solidFill>
                <a:schemeClr val="bg1"/>
              </a:solidFill>
              <a:latin typeface="Calibri" pitchFamily="34" charset="0"/>
            </a:endParaRPr>
          </a:p>
        </p:txBody>
      </p:sp>
      <p:sp>
        <p:nvSpPr>
          <p:cNvPr id="5" name="TextBox 4"/>
          <p:cNvSpPr txBox="1"/>
          <p:nvPr/>
        </p:nvSpPr>
        <p:spPr>
          <a:xfrm>
            <a:off x="35496" y="6444044"/>
            <a:ext cx="504056" cy="369332"/>
          </a:xfrm>
          <a:prstGeom prst="rect">
            <a:avLst/>
          </a:prstGeom>
          <a:noFill/>
        </p:spPr>
        <p:txBody>
          <a:bodyPr wrap="square" rtlCol="0">
            <a:spAutoFit/>
          </a:bodyPr>
          <a:lstStyle/>
          <a:p>
            <a:pPr algn="ctr"/>
            <a:r>
              <a:rPr lang="en-CA" dirty="0" smtClean="0">
                <a:solidFill>
                  <a:schemeClr val="bg1"/>
                </a:solidFill>
              </a:rPr>
              <a:t>14</a:t>
            </a:r>
            <a:endParaRPr lang="en-CA" dirty="0">
              <a:solidFill>
                <a:schemeClr val="bg1"/>
              </a:solidFill>
            </a:endParaRPr>
          </a:p>
        </p:txBody>
      </p:sp>
      <p:sp>
        <p:nvSpPr>
          <p:cNvPr id="2053" name="Text Box 5"/>
          <p:cNvSpPr txBox="1">
            <a:spLocks noChangeArrowheads="1"/>
          </p:cNvSpPr>
          <p:nvPr/>
        </p:nvSpPr>
        <p:spPr bwMode="auto">
          <a:xfrm>
            <a:off x="880864" y="3120107"/>
            <a:ext cx="5131296" cy="2397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rivers of living water of the Spirit flow out of us               immersed in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given the Spirit                     receive the Spirit                     have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comes on us, falls on us              anointed with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sealed with Spirit, guaranteed inheritance       born of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of      truth      helps      and     teaches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leads         and         sanctifies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adopted  as  sons  with  the  Spirit  of  the Son  in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gifts for service              the Spirit fills us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circumcised,    set  apart  to  God   in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immeasurably great power    God’s workmanship</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led   in   triumphal   procession   and   </a:t>
            </a:r>
            <a:r>
              <a:rPr kumimoji="0" lang="en-US" sz="1200" b="1" i="0" u="none" strike="noStrike" cap="none" normalizeH="0" baseline="0" dirty="0" err="1" smtClean="0">
                <a:ln>
                  <a:noFill/>
                </a:ln>
                <a:solidFill>
                  <a:schemeClr val="bg1"/>
                </a:solidFill>
                <a:effectLst/>
                <a:latin typeface="Arial Narrow" pitchFamily="34" charset="0"/>
                <a:ea typeface="Malgun Gothic" pitchFamily="34" charset="-127"/>
                <a:cs typeface="Arial" pitchFamily="34" charset="0"/>
              </a:rPr>
              <a:t>nike</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   victory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members of Christ’s body            brothers and sisters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branches                  in                    Christ’s                  vine</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Chosen    race,         royal    priesthood,          holy    nation,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God’s              possession,                        God’s              people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fellow citizens with the saints       members of God’s household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50" name="Text Box 2"/>
          <p:cNvSpPr txBox="1">
            <a:spLocks noChangeArrowheads="1"/>
          </p:cNvSpPr>
          <p:nvPr/>
        </p:nvSpPr>
        <p:spPr bwMode="auto">
          <a:xfrm>
            <a:off x="899592" y="5593606"/>
            <a:ext cx="5112568" cy="1147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citizenship in heaven                                                       hope of glory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inheritance, heir, fellow heir                                    with Christ at death</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made perfect in his presence                             glorified to be like Jesus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into heavenly kingdom                                          enter the joy of the Lord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delivered from wrath to come                             God’s good work completed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resurrection body like Jesus     married to the Lamb     every tear wiped away</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see God’s face            reign forever             loved  and saved </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Times New Roman" pitchFamily="18" charset="0"/>
              </a:rPr>
              <a:t>in the New Covenant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l" defTabSz="914400" rtl="0" eaLnBrk="0" fontAlgn="base" latinLnBrk="0" hangingPunct="0">
              <a:lnSpc>
                <a:spcPts val="1200"/>
              </a:lnSpc>
              <a:spcBef>
                <a:spcPct val="0"/>
              </a:spcBef>
              <a:spcAft>
                <a:spcPct val="0"/>
              </a:spcAft>
              <a:buClrTx/>
              <a:buSzTx/>
              <a:buFontTx/>
              <a:buNone/>
              <a:tabLst/>
            </a:pP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52" name="Text Box 4"/>
          <p:cNvSpPr txBox="1">
            <a:spLocks noChangeArrowheads="1"/>
          </p:cNvSpPr>
          <p:nvPr/>
        </p:nvSpPr>
        <p:spPr bwMode="auto">
          <a:xfrm>
            <a:off x="35496" y="1426468"/>
            <a:ext cx="6768752"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 Christ and Christ in us    in the Spirit and the Spirit in us, God’s temple    in God the Father and Father in us       immersed in the Father, Son and Holy Spirit                                  Father, Son and Holy Spirit fellowship with us                 access to God and his grace                               answered prayer                               grace at the throne of grace</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every need supplied                                                                                          the Spirit prays for us, helps us pray</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Christ intercedes for us as our one mediator                             Christ advocates his propitiation in our defense            immersed into Christ and his death and resurrection                 united with Christ in his death and resurrection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crucified and buried with Christ                raised and alive with Christ                                            one with Christ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seated with Christ                                         hidden with Christ in God                                          old self crucified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new self created                                                   set free from sin                              instrument for righteousness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under Christ and his abundant grace                                                released from the law to be married to Christ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under the law of the Spirit of life in Christ Jesus    the Spirit and God’s love poured out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49" name="Text Box 1"/>
          <p:cNvSpPr txBox="1">
            <a:spLocks noChangeArrowheads="1"/>
          </p:cNvSpPr>
          <p:nvPr/>
        </p:nvSpPr>
        <p:spPr bwMode="auto">
          <a:xfrm>
            <a:off x="-324544" y="5943054"/>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smtClean="0">
                <a:ln>
                  <a:noFill/>
                </a:ln>
                <a:solidFill>
                  <a:schemeClr val="bg1"/>
                </a:solidFill>
                <a:effectLst/>
                <a:latin typeface="Arial" pitchFamily="34" charset="0"/>
                <a:ea typeface="Malgun Gothic" pitchFamily="34" charset="-127"/>
                <a:cs typeface="Arial" pitchFamily="34" charset="0"/>
              </a:rPr>
              <a:t>johncrozieris</a:t>
            </a:r>
            <a:endPar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a:t>
            </a:r>
            <a:r>
              <a:rPr kumimoji="0" lang="en-US" sz="1000" b="0" i="0" u="none" strike="noStrike" cap="none" normalizeH="0" baseline="0" dirty="0" err="1" smtClean="0">
                <a:ln>
                  <a:noFill/>
                </a:ln>
                <a:solidFill>
                  <a:schemeClr val="bg1"/>
                </a:solidFill>
                <a:effectLst/>
                <a:latin typeface="Arial" pitchFamily="34" charset="0"/>
                <a:ea typeface="Malgun Gothic" pitchFamily="34" charset="-127"/>
                <a:cs typeface="Arial" pitchFamily="34" charset="0"/>
              </a:rPr>
              <a:t>gmail.com</a:t>
            </a: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 2017</a:t>
            </a: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1052736"/>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01562"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20553"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6" name="Rectangle 25"/>
          <p:cNvSpPr/>
          <p:nvPr/>
        </p:nvSpPr>
        <p:spPr>
          <a:xfrm>
            <a:off x="2202592" y="2132856"/>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2026568" y="2204864"/>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7" name="Picture 26" descr="www.fg-a.com valentine 2-jumping-heart.gif"/>
          <p:cNvPicPr>
            <a:picLocks noChangeAspect="1"/>
          </p:cNvPicPr>
          <p:nvPr/>
        </p:nvPicPr>
        <p:blipFill>
          <a:blip r:embed="rId16" cstate="print"/>
          <a:stretch>
            <a:fillRect/>
          </a:stretch>
        </p:blipFill>
        <p:spPr>
          <a:xfrm>
            <a:off x="1700808" y="1700808"/>
            <a:ext cx="1143000" cy="1333500"/>
          </a:xfrm>
          <a:prstGeom prst="rect">
            <a:avLst/>
          </a:prstGeom>
        </p:spPr>
      </p:pic>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755576" y="197768"/>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7308304" y="3975447"/>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and you have been filled </a:t>
            </a: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in him, who is the head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of all rule and authority”  </a:t>
            </a: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Col 2:9-10</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89240"/>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a:t>
            </a:r>
            <a:r>
              <a:rPr lang="en-CA" sz="2400" b="1" spc="-10" dirty="0" smtClean="0">
                <a:solidFill>
                  <a:srgbClr val="002060"/>
                </a:solidFill>
                <a:latin typeface="Arial Narrow" pitchFamily="34" charset="0"/>
              </a:rPr>
              <a:t>“in Christ” </a:t>
            </a:r>
            <a:r>
              <a:rPr lang="en-CA" sz="2400" b="1" spc="-10" dirty="0" smtClean="0">
                <a:solidFill>
                  <a:srgbClr val="002060"/>
                </a:solidFill>
                <a:latin typeface="Arial Narrow" pitchFamily="34" charset="0"/>
              </a:rPr>
              <a:t>in whom God’s fullness dwells, the head of all rule and authority, </a:t>
            </a: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 other power or anything we do makes us more complete or “spiritual.”</a:t>
            </a:r>
            <a:endParaRPr lang="en-CA" sz="2400" b="1" dirty="0">
              <a:solidFill>
                <a:srgbClr val="002060"/>
              </a:solidFill>
              <a:latin typeface="Arial Narrow" pitchFamily="34" charset="0"/>
            </a:endParaRPr>
          </a:p>
        </p:txBody>
      </p:sp>
      <p:sp>
        <p:nvSpPr>
          <p:cNvPr id="14" name="TextBox 13"/>
          <p:cNvSpPr txBox="1"/>
          <p:nvPr/>
        </p:nvSpPr>
        <p:spPr>
          <a:xfrm>
            <a:off x="3491880" y="3212976"/>
            <a:ext cx="2304256" cy="1092607"/>
          </a:xfrm>
          <a:prstGeom prst="rect">
            <a:avLst/>
          </a:prstGeom>
          <a:noFill/>
        </p:spPr>
        <p:txBody>
          <a:bodyPr wrap="square" rtlCol="0">
            <a:spAutoFit/>
          </a:bodyPr>
          <a:lstStyle/>
          <a:p>
            <a:pPr algn="ctr">
              <a:lnSpc>
                <a:spcPts val="2600"/>
              </a:lnSpc>
            </a:pPr>
            <a:r>
              <a:rPr lang="en-CA" sz="2800" b="1" dirty="0" smtClean="0">
                <a:solidFill>
                  <a:srgbClr val="FF0000"/>
                </a:solidFill>
                <a:latin typeface="Calibri" pitchFamily="34" charset="0"/>
              </a:rPr>
              <a:t>15. </a:t>
            </a:r>
            <a:r>
              <a:rPr lang="en-CA" sz="2800" b="1" dirty="0" smtClean="0">
                <a:solidFill>
                  <a:srgbClr val="FF0000"/>
                </a:solidFill>
                <a:latin typeface="Calibri" pitchFamily="34" charset="0"/>
              </a:rPr>
              <a:t>filled and </a:t>
            </a:r>
          </a:p>
          <a:p>
            <a:pPr algn="ctr">
              <a:lnSpc>
                <a:spcPts val="2600"/>
              </a:lnSpc>
            </a:pPr>
            <a:r>
              <a:rPr lang="en-CA" sz="2800" b="1" dirty="0" smtClean="0">
                <a:solidFill>
                  <a:srgbClr val="FF0000"/>
                </a:solidFill>
                <a:latin typeface="Calibri" pitchFamily="34" charset="0"/>
              </a:rPr>
              <a:t>complete </a:t>
            </a:r>
          </a:p>
          <a:p>
            <a:pPr algn="ctr">
              <a:lnSpc>
                <a:spcPts val="2600"/>
              </a:lnSpc>
            </a:pPr>
            <a:r>
              <a:rPr lang="en-CA" sz="2800" b="1" dirty="0" smtClean="0">
                <a:solidFill>
                  <a:srgbClr val="FF0000"/>
                </a:solidFill>
                <a:latin typeface="Calibri" pitchFamily="34" charset="0"/>
              </a:rPr>
              <a:t>in Christ</a:t>
            </a:r>
            <a:endParaRPr lang="en-CA" sz="2800" dirty="0"/>
          </a:p>
        </p:txBody>
      </p:sp>
      <p:sp>
        <p:nvSpPr>
          <p:cNvPr id="16" name="TextBox 15"/>
          <p:cNvSpPr txBox="1"/>
          <p:nvPr/>
        </p:nvSpPr>
        <p:spPr>
          <a:xfrm>
            <a:off x="83096" y="3212976"/>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7" name="Smiley Face 16"/>
          <p:cNvSpPr/>
          <p:nvPr/>
        </p:nvSpPr>
        <p:spPr>
          <a:xfrm>
            <a:off x="4161656" y="2286000"/>
            <a:ext cx="914400" cy="9144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489248" y="227687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8532440" y="6021288"/>
            <a:ext cx="576064" cy="369332"/>
          </a:xfrm>
          <a:prstGeom prst="rect">
            <a:avLst/>
          </a:prstGeom>
          <a:noFill/>
        </p:spPr>
        <p:txBody>
          <a:bodyPr wrap="square" rtlCol="0">
            <a:spAutoFit/>
          </a:bodyPr>
          <a:lstStyle/>
          <a:p>
            <a:r>
              <a:rPr lang="en-CA" dirty="0" smtClean="0">
                <a:solidFill>
                  <a:schemeClr val="bg1"/>
                </a:solidFill>
              </a:rPr>
              <a:t>15</a:t>
            </a:r>
            <a:endParaRPr lang="en-CA" dirty="0">
              <a:solidFill>
                <a:schemeClr val="bg1"/>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pic>
        <p:nvPicPr>
          <p:cNvPr id="15" name="Picture 14" descr="lord-jesus-christ-coming-293608.gif"/>
          <p:cNvPicPr>
            <a:picLocks noChangeAspect="1"/>
          </p:cNvPicPr>
          <p:nvPr/>
        </p:nvPicPr>
        <p:blipFill>
          <a:blip r:embed="rId2" cstate="print"/>
          <a:stretch>
            <a:fillRect/>
          </a:stretch>
        </p:blipFill>
        <p:spPr>
          <a:xfrm>
            <a:off x="2483768" y="-27384"/>
            <a:ext cx="4176464" cy="6082229"/>
          </a:xfrm>
          <a:prstGeom prst="rect">
            <a:avLst/>
          </a:prstGeom>
        </p:spPr>
      </p:pic>
      <p:sp>
        <p:nvSpPr>
          <p:cNvPr id="9" name="Title 1"/>
          <p:cNvSpPr txBox="1">
            <a:spLocks/>
          </p:cNvSpPr>
          <p:nvPr/>
        </p:nvSpPr>
        <p:spPr bwMode="auto">
          <a:xfrm>
            <a:off x="0" y="44624"/>
            <a:ext cx="2468880" cy="44644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effectLst/>
                <a:uLnTx/>
                <a:uFillTx/>
                <a:latin typeface="Calibri" pitchFamily="34" charset="0"/>
                <a:ea typeface="+mj-ea"/>
                <a:cs typeface="+mj-cs"/>
              </a:rPr>
              <a:t>“For in him the whole fullness of deity </a:t>
            </a:r>
            <a:endParaRPr kumimoji="0" lang="en-US" sz="2800" b="1" i="0" u="none" strike="noStrike" kern="0" cap="none" spc="0" normalizeH="0" baseline="0" noProof="0" dirty="0" smtClean="0">
              <a:ln>
                <a:noFill/>
              </a:ln>
              <a:effectLst/>
              <a:uLnTx/>
              <a:uFillTx/>
              <a:latin typeface="Calibri" pitchFamily="34" charset="0"/>
              <a:ea typeface="+mj-ea"/>
              <a:cs typeface="+mj-cs"/>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effectLst/>
                <a:uLnTx/>
                <a:uFillTx/>
                <a:latin typeface="Calibri" pitchFamily="34" charset="0"/>
                <a:ea typeface="+mj-ea"/>
                <a:cs typeface="+mj-cs"/>
              </a:rPr>
              <a:t>dwells bodily</a:t>
            </a:r>
          </a:p>
          <a:p>
            <a:pPr lvl="0" algn="ctr" eaLnBrk="0" hangingPunct="0">
              <a:lnSpc>
                <a:spcPts val="3100"/>
              </a:lnSpc>
              <a:defRPr/>
            </a:pPr>
            <a:r>
              <a:rPr lang="en-US" sz="2800" b="1" kern="0" dirty="0" smtClean="0">
                <a:latin typeface="Calibri" pitchFamily="34" charset="0"/>
              </a:rPr>
              <a:t>and </a:t>
            </a:r>
            <a:r>
              <a:rPr lang="en-US" sz="2800" b="1" u="sng" kern="0" dirty="0" smtClean="0">
                <a:latin typeface="Calibri" pitchFamily="34" charset="0"/>
              </a:rPr>
              <a:t>you have been filled </a:t>
            </a:r>
          </a:p>
          <a:p>
            <a:pPr lvl="0" algn="ctr" eaLnBrk="0" hangingPunct="0">
              <a:lnSpc>
                <a:spcPts val="3100"/>
              </a:lnSpc>
              <a:defRPr/>
            </a:pPr>
            <a:r>
              <a:rPr lang="en-US" sz="2800" b="1" u="sng" kern="0" dirty="0" smtClean="0">
                <a:latin typeface="Calibri" pitchFamily="34" charset="0"/>
              </a:rPr>
              <a:t>in him</a:t>
            </a:r>
            <a:r>
              <a:rPr lang="en-US" sz="2800" b="1" kern="0" dirty="0" smtClean="0">
                <a:latin typeface="Calibri" pitchFamily="34" charset="0"/>
              </a:rPr>
              <a:t>, who is the head </a:t>
            </a:r>
            <a:br>
              <a:rPr lang="en-US" sz="2800" b="1" kern="0" dirty="0" smtClean="0">
                <a:latin typeface="Calibri" pitchFamily="34" charset="0"/>
              </a:rPr>
            </a:br>
            <a:r>
              <a:rPr lang="en-US" sz="2800" b="1" kern="0" dirty="0" smtClean="0">
                <a:latin typeface="Calibri" pitchFamily="34" charset="0"/>
              </a:rPr>
              <a:t>of all rule and authority”  </a:t>
            </a:r>
          </a:p>
          <a:p>
            <a:pPr lvl="0" algn="ctr" eaLnBrk="0" hangingPunct="0">
              <a:lnSpc>
                <a:spcPts val="3100"/>
              </a:lnSpc>
              <a:defRPr/>
            </a:pPr>
            <a:r>
              <a:rPr lang="en-US" sz="2800" b="1" kern="0" dirty="0" smtClean="0">
                <a:latin typeface="Calibri" pitchFamily="34" charset="0"/>
              </a:rPr>
              <a:t>Col </a:t>
            </a:r>
            <a:r>
              <a:rPr lang="en-US" sz="2800" b="1" kern="0" dirty="0" smtClean="0">
                <a:latin typeface="Calibri" pitchFamily="34" charset="0"/>
              </a:rPr>
              <a:t>2:9-10</a:t>
            </a:r>
            <a:endParaRPr kumimoji="0" lang="en-CA" sz="2800" b="0" i="0" u="none" strike="noStrike" kern="0" cap="none" spc="0" normalizeH="0" baseline="0" noProof="0" dirty="0">
              <a:ln>
                <a:noFill/>
              </a:ln>
              <a:effectLst/>
              <a:uLnTx/>
              <a:uFillTx/>
              <a:latin typeface="Calibri" pitchFamily="34" charset="0"/>
              <a:ea typeface="+mj-ea"/>
              <a:cs typeface="+mj-cs"/>
            </a:endParaRPr>
          </a:p>
        </p:txBody>
      </p:sp>
      <p:sp>
        <p:nvSpPr>
          <p:cNvPr id="12" name="TextBox 8"/>
          <p:cNvSpPr txBox="1">
            <a:spLocks noChangeArrowheads="1"/>
          </p:cNvSpPr>
          <p:nvPr/>
        </p:nvSpPr>
        <p:spPr bwMode="auto">
          <a:xfrm>
            <a:off x="3563888" y="5991671"/>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with permission</a:t>
            </a:r>
            <a:endParaRPr lang="en-CA" sz="1000" dirty="0">
              <a:solidFill>
                <a:schemeClr val="tx1">
                  <a:lumMod val="50000"/>
                </a:schemeClr>
              </a:solidFill>
            </a:endParaRPr>
          </a:p>
        </p:txBody>
      </p:sp>
      <p:sp>
        <p:nvSpPr>
          <p:cNvPr id="14" name="TextBox 13"/>
          <p:cNvSpPr txBox="1"/>
          <p:nvPr/>
        </p:nvSpPr>
        <p:spPr>
          <a:xfrm>
            <a:off x="3419872" y="3212976"/>
            <a:ext cx="2304256" cy="1092607"/>
          </a:xfrm>
          <a:prstGeom prst="rect">
            <a:avLst/>
          </a:prstGeom>
          <a:noFill/>
        </p:spPr>
        <p:txBody>
          <a:bodyPr wrap="square" rtlCol="0">
            <a:spAutoFit/>
          </a:bodyPr>
          <a:lstStyle/>
          <a:p>
            <a:pPr algn="ctr">
              <a:lnSpc>
                <a:spcPts val="2600"/>
              </a:lnSpc>
            </a:pPr>
            <a:r>
              <a:rPr lang="en-CA" sz="2800" b="1" dirty="0" smtClean="0">
                <a:solidFill>
                  <a:srgbClr val="FF0000"/>
                </a:solidFill>
                <a:latin typeface="Calibri" pitchFamily="34" charset="0"/>
              </a:rPr>
              <a:t>15. </a:t>
            </a:r>
            <a:r>
              <a:rPr lang="en-CA" sz="2800" b="1" dirty="0" smtClean="0">
                <a:solidFill>
                  <a:srgbClr val="FF0000"/>
                </a:solidFill>
                <a:latin typeface="Calibri" pitchFamily="34" charset="0"/>
              </a:rPr>
              <a:t>filled and </a:t>
            </a:r>
          </a:p>
          <a:p>
            <a:pPr algn="ctr">
              <a:lnSpc>
                <a:spcPts val="2600"/>
              </a:lnSpc>
            </a:pPr>
            <a:r>
              <a:rPr lang="en-CA" sz="2800" b="1" dirty="0" smtClean="0">
                <a:solidFill>
                  <a:srgbClr val="FF0000"/>
                </a:solidFill>
                <a:latin typeface="Calibri" pitchFamily="34" charset="0"/>
              </a:rPr>
              <a:t>complete </a:t>
            </a:r>
          </a:p>
          <a:p>
            <a:pPr algn="ctr">
              <a:lnSpc>
                <a:spcPts val="2600"/>
              </a:lnSpc>
            </a:pPr>
            <a:r>
              <a:rPr lang="en-CA" sz="2800" b="1" dirty="0" smtClean="0">
                <a:solidFill>
                  <a:srgbClr val="FF0000"/>
                </a:solidFill>
                <a:latin typeface="Calibri" pitchFamily="34" charset="0"/>
              </a:rPr>
              <a:t>in Christ</a:t>
            </a:r>
            <a:endParaRPr lang="en-CA" sz="2800" dirty="0"/>
          </a:p>
        </p:txBody>
      </p:sp>
      <p:sp>
        <p:nvSpPr>
          <p:cNvPr id="16" name="TextBox 15"/>
          <p:cNvSpPr txBox="1"/>
          <p:nvPr/>
        </p:nvSpPr>
        <p:spPr>
          <a:xfrm>
            <a:off x="1403648" y="5733256"/>
            <a:ext cx="1752600" cy="759182"/>
          </a:xfrm>
          <a:prstGeom prst="rect">
            <a:avLst/>
          </a:prstGeom>
          <a:noFill/>
        </p:spPr>
        <p:txBody>
          <a:bodyPr wrap="square" rtlCol="0">
            <a:spAutoFit/>
          </a:bodyPr>
          <a:lstStyle/>
          <a:p>
            <a:pPr algn="ctr">
              <a:lnSpc>
                <a:spcPts val="2600"/>
              </a:lnSpc>
            </a:pPr>
            <a:r>
              <a:rPr lang="en-CA" sz="2400" b="1" dirty="0" smtClean="0">
                <a:solidFill>
                  <a:schemeClr val="tx1">
                    <a:lumMod val="50000"/>
                  </a:schemeClr>
                </a:solidFill>
              </a:rPr>
              <a:t>empty</a:t>
            </a:r>
          </a:p>
          <a:p>
            <a:pPr algn="ctr">
              <a:lnSpc>
                <a:spcPts val="2600"/>
              </a:lnSpc>
            </a:pPr>
            <a:r>
              <a:rPr lang="en-CA" sz="2400" b="1" dirty="0" smtClean="0">
                <a:solidFill>
                  <a:schemeClr val="tx1">
                    <a:lumMod val="50000"/>
                  </a:schemeClr>
                </a:solidFill>
              </a:rPr>
              <a:t>in myself</a:t>
            </a:r>
            <a:endParaRPr lang="en-CA" sz="2400" b="1" dirty="0">
              <a:solidFill>
                <a:schemeClr val="tx1">
                  <a:lumMod val="50000"/>
                </a:schemeClr>
              </a:solidFill>
            </a:endParaRPr>
          </a:p>
        </p:txBody>
      </p:sp>
      <p:sp>
        <p:nvSpPr>
          <p:cNvPr id="17" name="Smiley Face 16"/>
          <p:cNvSpPr/>
          <p:nvPr/>
        </p:nvSpPr>
        <p:spPr>
          <a:xfrm>
            <a:off x="4067944" y="2204864"/>
            <a:ext cx="914400" cy="9144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539552" y="5610944"/>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8532440" y="6381328"/>
            <a:ext cx="576064" cy="369332"/>
          </a:xfrm>
          <a:prstGeom prst="rect">
            <a:avLst/>
          </a:prstGeom>
          <a:noFill/>
        </p:spPr>
        <p:txBody>
          <a:bodyPr wrap="square" rtlCol="0">
            <a:spAutoFit/>
          </a:bodyPr>
          <a:lstStyle/>
          <a:p>
            <a:r>
              <a:rPr lang="en-CA" dirty="0" smtClean="0">
                <a:solidFill>
                  <a:schemeClr val="tx1">
                    <a:lumMod val="50000"/>
                  </a:schemeClr>
                </a:solidFill>
              </a:rPr>
              <a:t>15</a:t>
            </a:r>
            <a:endParaRPr lang="en-CA" dirty="0">
              <a:solidFill>
                <a:schemeClr val="tx1">
                  <a:lumMod val="50000"/>
                </a:schemeClr>
              </a:solidFill>
            </a:endParaRPr>
          </a:p>
        </p:txBody>
      </p:sp>
      <p:sp>
        <p:nvSpPr>
          <p:cNvPr id="8" name="TextBox 7"/>
          <p:cNvSpPr txBox="1"/>
          <p:nvPr/>
        </p:nvSpPr>
        <p:spPr>
          <a:xfrm>
            <a:off x="6660232" y="40744"/>
            <a:ext cx="2375248" cy="6196568"/>
          </a:xfrm>
          <a:prstGeom prst="rect">
            <a:avLst/>
          </a:prstGeom>
          <a:noFill/>
        </p:spPr>
        <p:txBody>
          <a:bodyPr wrap="square" rtlCol="0">
            <a:spAutoFit/>
          </a:bodyPr>
          <a:lstStyle/>
          <a:p>
            <a:pPr algn="ctr">
              <a:lnSpc>
                <a:spcPts val="2800"/>
              </a:lnSpc>
            </a:pPr>
            <a:r>
              <a:rPr lang="en-CA" sz="2600" b="1" spc="-10" dirty="0" smtClean="0">
                <a:solidFill>
                  <a:srgbClr val="00FF00"/>
                </a:solidFill>
                <a:latin typeface="Calibri" pitchFamily="34" charset="0"/>
                <a:cs typeface="Calibri" pitchFamily="34" charset="0"/>
              </a:rPr>
              <a:t>If we are </a:t>
            </a:r>
            <a:endParaRPr lang="en-CA" sz="2600" b="1" spc="-10" dirty="0" smtClean="0">
              <a:solidFill>
                <a:srgbClr val="00FF00"/>
              </a:solidFill>
              <a:latin typeface="Calibri" pitchFamily="34" charset="0"/>
              <a:cs typeface="Calibri" pitchFamily="34" charset="0"/>
            </a:endParaRPr>
          </a:p>
          <a:p>
            <a:pPr algn="ctr">
              <a:lnSpc>
                <a:spcPts val="2800"/>
              </a:lnSpc>
            </a:pPr>
            <a:r>
              <a:rPr lang="en-CA" sz="2600" b="1" spc="-10" dirty="0" smtClean="0">
                <a:solidFill>
                  <a:srgbClr val="00FF00"/>
                </a:solidFill>
                <a:latin typeface="Calibri" pitchFamily="34" charset="0"/>
                <a:cs typeface="Calibri" pitchFamily="34" charset="0"/>
              </a:rPr>
              <a:t>“in Christ” </a:t>
            </a:r>
          </a:p>
          <a:p>
            <a:pPr algn="ctr">
              <a:lnSpc>
                <a:spcPts val="2800"/>
              </a:lnSpc>
            </a:pPr>
            <a:r>
              <a:rPr lang="en-CA" sz="2600" b="1" spc="-10" dirty="0" smtClean="0">
                <a:solidFill>
                  <a:srgbClr val="00FF00"/>
                </a:solidFill>
                <a:latin typeface="Calibri" pitchFamily="34" charset="0"/>
                <a:cs typeface="Calibri" pitchFamily="34" charset="0"/>
              </a:rPr>
              <a:t>in </a:t>
            </a:r>
            <a:r>
              <a:rPr lang="en-CA" sz="2600" b="1" spc="-10" dirty="0" smtClean="0">
                <a:solidFill>
                  <a:srgbClr val="00FF00"/>
                </a:solidFill>
                <a:latin typeface="Calibri" pitchFamily="34" charset="0"/>
                <a:cs typeface="Calibri" pitchFamily="34" charset="0"/>
              </a:rPr>
              <a:t>whom </a:t>
            </a:r>
            <a:r>
              <a:rPr lang="en-CA" sz="2600" b="1" spc="-10" dirty="0" smtClean="0">
                <a:solidFill>
                  <a:srgbClr val="00FF00"/>
                </a:solidFill>
                <a:latin typeface="Calibri" pitchFamily="34" charset="0"/>
                <a:cs typeface="Calibri" pitchFamily="34" charset="0"/>
              </a:rPr>
              <a:t>the whole fullness of deity </a:t>
            </a:r>
            <a:r>
              <a:rPr lang="en-CA" sz="2600" b="1" spc="-10" dirty="0" smtClean="0">
                <a:solidFill>
                  <a:srgbClr val="00FF00"/>
                </a:solidFill>
                <a:latin typeface="Calibri" pitchFamily="34" charset="0"/>
                <a:cs typeface="Calibri" pitchFamily="34" charset="0"/>
              </a:rPr>
              <a:t>dwells, </a:t>
            </a:r>
            <a:endParaRPr lang="en-CA" sz="2600" b="1" spc="-10" dirty="0" smtClean="0">
              <a:solidFill>
                <a:srgbClr val="00FF00"/>
              </a:solidFill>
              <a:latin typeface="Calibri" pitchFamily="34" charset="0"/>
              <a:cs typeface="Calibri" pitchFamily="34" charset="0"/>
            </a:endParaRPr>
          </a:p>
          <a:p>
            <a:pPr algn="ctr">
              <a:lnSpc>
                <a:spcPts val="2800"/>
              </a:lnSpc>
            </a:pPr>
            <a:r>
              <a:rPr lang="en-CA" sz="2600" b="1" spc="-10" dirty="0" smtClean="0">
                <a:solidFill>
                  <a:srgbClr val="00FF00"/>
                </a:solidFill>
                <a:latin typeface="Calibri" pitchFamily="34" charset="0"/>
                <a:cs typeface="Calibri" pitchFamily="34" charset="0"/>
              </a:rPr>
              <a:t>the </a:t>
            </a:r>
            <a:r>
              <a:rPr lang="en-CA" sz="2600" b="1" spc="-10" dirty="0" smtClean="0">
                <a:solidFill>
                  <a:srgbClr val="00FF00"/>
                </a:solidFill>
                <a:latin typeface="Calibri" pitchFamily="34" charset="0"/>
                <a:cs typeface="Calibri" pitchFamily="34" charset="0"/>
              </a:rPr>
              <a:t>head of all rule and authority, </a:t>
            </a:r>
            <a:endParaRPr lang="en-CA" sz="2600" b="1" spc="-10" dirty="0" smtClean="0">
              <a:solidFill>
                <a:srgbClr val="00FF00"/>
              </a:solidFill>
              <a:latin typeface="Calibri" pitchFamily="34" charset="0"/>
              <a:cs typeface="Calibri" pitchFamily="34" charset="0"/>
            </a:endParaRPr>
          </a:p>
          <a:p>
            <a:pPr algn="ctr">
              <a:lnSpc>
                <a:spcPts val="2800"/>
              </a:lnSpc>
            </a:pPr>
            <a:r>
              <a:rPr lang="en-CA" sz="2600" b="1" kern="0" spc="-10" dirty="0" smtClean="0">
                <a:solidFill>
                  <a:srgbClr val="00FF00"/>
                </a:solidFill>
                <a:latin typeface="Calibri" pitchFamily="34" charset="0"/>
                <a:cs typeface="Calibri" pitchFamily="34" charset="0"/>
              </a:rPr>
              <a:t>we </a:t>
            </a:r>
            <a:r>
              <a:rPr lang="en-CA" sz="2600" b="1" kern="0" spc="-10" dirty="0" smtClean="0">
                <a:solidFill>
                  <a:srgbClr val="00FF00"/>
                </a:solidFill>
                <a:latin typeface="Calibri" pitchFamily="34" charset="0"/>
                <a:cs typeface="Calibri" pitchFamily="34" charset="0"/>
              </a:rPr>
              <a:t>are spiritually filled and complete in God by faith. </a:t>
            </a:r>
          </a:p>
          <a:p>
            <a:pPr lvl="0" algn="ctr" eaLnBrk="0" hangingPunct="0">
              <a:lnSpc>
                <a:spcPts val="2800"/>
              </a:lnSpc>
              <a:defRPr/>
            </a:pPr>
            <a:r>
              <a:rPr lang="en-CA" sz="2600" b="1" kern="0" spc="-10" dirty="0" smtClean="0">
                <a:solidFill>
                  <a:srgbClr val="00FF00"/>
                </a:solidFill>
                <a:latin typeface="Calibri" pitchFamily="34" charset="0"/>
                <a:cs typeface="Calibri" pitchFamily="34" charset="0"/>
              </a:rPr>
              <a:t>No other power or anything we do makes us more complete or “spiritual.”</a:t>
            </a:r>
            <a:endParaRPr lang="en-CA" sz="2600" b="1"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580112"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all the fullness of God was pleased to dwell”</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2132856"/>
            <a:ext cx="9144000" cy="3323987"/>
          </a:xfrm>
          <a:prstGeom prst="rect">
            <a:avLst/>
          </a:prstGeom>
          <a:noFill/>
        </p:spPr>
        <p:txBody>
          <a:bodyPr wrap="square" rtlCol="0">
            <a:spAutoFit/>
          </a:bodyPr>
          <a:lstStyle/>
          <a:p>
            <a:pPr algn="ctr">
              <a:lnSpc>
                <a:spcPts val="1800"/>
              </a:lnSpc>
            </a:pPr>
            <a:r>
              <a:rPr lang="en-US" b="1" dirty="0" smtClean="0">
                <a:solidFill>
                  <a:srgbClr val="FF0000"/>
                </a:solidFill>
              </a:rPr>
              <a:t>Alive, Self-existent</a:t>
            </a:r>
            <a:endParaRPr lang="en-CA" dirty="0" smtClean="0">
              <a:solidFill>
                <a:srgbClr val="FF0000"/>
              </a:solidFill>
            </a:endParaRPr>
          </a:p>
          <a:p>
            <a:pPr algn="ctr">
              <a:lnSpc>
                <a:spcPts val="1800"/>
              </a:lnSpc>
            </a:pPr>
            <a:r>
              <a:rPr lang="en-US" b="1" dirty="0" smtClean="0">
                <a:solidFill>
                  <a:srgbClr val="FF0000"/>
                </a:solidFill>
              </a:rPr>
              <a:t>Spiritual  Personal</a:t>
            </a:r>
            <a:endParaRPr lang="en-CA" dirty="0" smtClean="0">
              <a:solidFill>
                <a:srgbClr val="FF0000"/>
              </a:solidFill>
            </a:endParaRPr>
          </a:p>
          <a:p>
            <a:pPr algn="ctr">
              <a:lnSpc>
                <a:spcPts val="1800"/>
              </a:lnSpc>
            </a:pPr>
            <a:r>
              <a:rPr lang="en-US" b="1" dirty="0" smtClean="0">
                <a:solidFill>
                  <a:srgbClr val="FF0000"/>
                </a:solidFill>
              </a:rPr>
              <a:t>Free Self-determining Independent </a:t>
            </a:r>
          </a:p>
          <a:p>
            <a:pPr algn="ctr">
              <a:lnSpc>
                <a:spcPts val="1800"/>
              </a:lnSpc>
            </a:pPr>
            <a:r>
              <a:rPr lang="en-US" b="1" dirty="0" smtClean="0">
                <a:solidFill>
                  <a:srgbClr val="FF0000"/>
                </a:solidFill>
              </a:rPr>
              <a:t>Wise Intelligent Infinite Eternal Unchanging</a:t>
            </a:r>
          </a:p>
          <a:p>
            <a:pPr algn="ctr">
              <a:lnSpc>
                <a:spcPts val="1800"/>
              </a:lnSpc>
            </a:pPr>
            <a:r>
              <a:rPr lang="en-US" b="1" dirty="0" smtClean="0">
                <a:solidFill>
                  <a:srgbClr val="FF0000"/>
                </a:solidFill>
              </a:rPr>
              <a:t>Immanent   Transcendent   Omniscient</a:t>
            </a:r>
          </a:p>
          <a:p>
            <a:pPr algn="ctr">
              <a:lnSpc>
                <a:spcPts val="1800"/>
              </a:lnSpc>
            </a:pPr>
            <a:r>
              <a:rPr lang="en-US" b="1" dirty="0" smtClean="0">
                <a:solidFill>
                  <a:srgbClr val="FF0000"/>
                </a:solidFill>
              </a:rPr>
              <a:t>Omnipresent   Omnipotent  Sovereign</a:t>
            </a:r>
          </a:p>
          <a:p>
            <a:pPr algn="ctr">
              <a:lnSpc>
                <a:spcPts val="1800"/>
              </a:lnSpc>
            </a:pPr>
            <a:r>
              <a:rPr lang="en-US" b="1" dirty="0" smtClean="0">
                <a:solidFill>
                  <a:srgbClr val="FF0000"/>
                </a:solidFill>
              </a:rPr>
              <a:t>Faithful  Righteous  Just  Holy  Perfect</a:t>
            </a:r>
          </a:p>
          <a:p>
            <a:pPr algn="ctr">
              <a:lnSpc>
                <a:spcPts val="1800"/>
              </a:lnSpc>
            </a:pPr>
            <a:r>
              <a:rPr lang="en-US" b="1" dirty="0" smtClean="0">
                <a:solidFill>
                  <a:srgbClr val="FF0000"/>
                </a:solidFill>
              </a:rPr>
              <a:t>Humble  Love  Gracious  Merciful </a:t>
            </a:r>
          </a:p>
          <a:p>
            <a:pPr algn="ctr">
              <a:lnSpc>
                <a:spcPts val="1800"/>
              </a:lnSpc>
            </a:pPr>
            <a:r>
              <a:rPr lang="en-US" b="1" dirty="0" smtClean="0">
                <a:solidFill>
                  <a:srgbClr val="FF0000"/>
                </a:solidFill>
              </a:rPr>
              <a:t>Good  Wrath  Longsuffering  Patient</a:t>
            </a:r>
          </a:p>
          <a:p>
            <a:pPr algn="ctr">
              <a:lnSpc>
                <a:spcPts val="1800"/>
              </a:lnSpc>
            </a:pPr>
            <a:r>
              <a:rPr lang="en-US" b="1" dirty="0" smtClean="0">
                <a:solidFill>
                  <a:srgbClr val="FF0000"/>
                </a:solidFill>
              </a:rPr>
              <a:t>True Truthful Jealous Zealous </a:t>
            </a:r>
          </a:p>
          <a:p>
            <a:pPr algn="ctr">
              <a:lnSpc>
                <a:spcPts val="1800"/>
              </a:lnSpc>
            </a:pPr>
            <a:r>
              <a:rPr lang="en-US" b="1" dirty="0" smtClean="0">
                <a:solidFill>
                  <a:srgbClr val="FF0000"/>
                </a:solidFill>
              </a:rPr>
              <a:t>Oneness - Trinity of Father, Son, Spirit </a:t>
            </a:r>
            <a:endParaRPr lang="en-CA" dirty="0" smtClean="0">
              <a:solidFill>
                <a:srgbClr val="FF0000"/>
              </a:solidFill>
            </a:endParaRPr>
          </a:p>
          <a:p>
            <a:pPr algn="ctr">
              <a:lnSpc>
                <a:spcPts val="1800"/>
              </a:lnSpc>
            </a:pPr>
            <a:r>
              <a:rPr lang="en-US" b="1" dirty="0" smtClean="0">
                <a:solidFill>
                  <a:srgbClr val="FF0000"/>
                </a:solidFill>
              </a:rPr>
              <a:t>Creator  Upholder/Sustainer  Savior</a:t>
            </a:r>
            <a:endParaRPr lang="en-CA" dirty="0" smtClean="0">
              <a:solidFill>
                <a:srgbClr val="FF0000"/>
              </a:solidFill>
            </a:endParaRPr>
          </a:p>
          <a:p>
            <a:pPr algn="ctr">
              <a:lnSpc>
                <a:spcPts val="1800"/>
              </a:lnSpc>
            </a:pPr>
            <a:r>
              <a:rPr lang="en-US" b="1" dirty="0" smtClean="0">
                <a:solidFill>
                  <a:srgbClr val="FF0000"/>
                </a:solidFill>
              </a:rPr>
              <a:t>Shepherd  Judge  King</a:t>
            </a:r>
            <a:endParaRPr lang="en-CA" dirty="0" smtClean="0">
              <a:solidFill>
                <a:srgbClr val="FF0000"/>
              </a:solidFill>
            </a:endParaRPr>
          </a:p>
          <a:p>
            <a:pPr algn="ctr">
              <a:lnSpc>
                <a:spcPts val="1800"/>
              </a:lnSpc>
            </a:pPr>
            <a:r>
              <a:rPr lang="en-US" b="1" dirty="0" smtClean="0">
                <a:solidFill>
                  <a:srgbClr val="FF0000"/>
                </a:solidFill>
              </a:rPr>
              <a:t>Joy in God</a:t>
            </a:r>
            <a:endParaRPr lang="en-CA" dirty="0">
              <a:solidFill>
                <a:srgbClr val="FF0000"/>
              </a:solidFill>
            </a:endParaRPr>
          </a:p>
        </p:txBody>
      </p:sp>
      <p:sp>
        <p:nvSpPr>
          <p:cNvPr id="13" name="Title 1"/>
          <p:cNvSpPr txBox="1">
            <a:spLocks/>
          </p:cNvSpPr>
          <p:nvPr/>
        </p:nvSpPr>
        <p:spPr bwMode="auto">
          <a:xfrm>
            <a:off x="35496" y="5742384"/>
            <a:ext cx="9073008" cy="7829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Jesus Christ is the fullness of God in human flesh.</a:t>
            </a:r>
          </a:p>
          <a:p>
            <a:pPr algn="ctr"/>
            <a:r>
              <a:rPr lang="en-CA" sz="2800" b="1" dirty="0" smtClean="0">
                <a:solidFill>
                  <a:srgbClr val="002060"/>
                </a:solidFill>
                <a:latin typeface="Calibri" pitchFamily="34" charset="0"/>
                <a:cs typeface="Calibri" pitchFamily="34" charset="0"/>
              </a:rPr>
              <a:t>“The Word became flesh and dwelt among us, </a:t>
            </a:r>
          </a:p>
          <a:p>
            <a:pPr algn="ctr"/>
            <a:r>
              <a:rPr lang="en-CA" sz="2800" b="1" dirty="0" smtClean="0">
                <a:solidFill>
                  <a:srgbClr val="002060"/>
                </a:solidFill>
                <a:latin typeface="Calibri" pitchFamily="34" charset="0"/>
                <a:cs typeface="Calibri" pitchFamily="34" charset="0"/>
              </a:rPr>
              <a:t>and we have seen his glory”  John 1:14</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
        <p:nvSpPr>
          <p:cNvPr id="8" name="TextBox 8"/>
          <p:cNvSpPr txBox="1">
            <a:spLocks noChangeArrowheads="1"/>
          </p:cNvSpPr>
          <p:nvPr/>
        </p:nvSpPr>
        <p:spPr bwMode="auto">
          <a:xfrm>
            <a:off x="7308304" y="3975447"/>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12" name="TextBox 11"/>
          <p:cNvSpPr txBox="1"/>
          <p:nvPr/>
        </p:nvSpPr>
        <p:spPr>
          <a:xfrm>
            <a:off x="8532440" y="6309320"/>
            <a:ext cx="504056" cy="369332"/>
          </a:xfrm>
          <a:prstGeom prst="rect">
            <a:avLst/>
          </a:prstGeom>
          <a:noFill/>
        </p:spPr>
        <p:txBody>
          <a:bodyPr wrap="square" rtlCol="0">
            <a:spAutoFit/>
          </a:bodyPr>
          <a:lstStyle/>
          <a:p>
            <a:r>
              <a:rPr lang="en-CA" dirty="0" smtClean="0">
                <a:solidFill>
                  <a:schemeClr val="bg1"/>
                </a:solidFill>
              </a:rPr>
              <a:t>15</a:t>
            </a:r>
            <a:endParaRPr lang="en-CA" dirty="0">
              <a:solidFill>
                <a:schemeClr val="bg1"/>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1" name="Picture 10" descr="worlds.jpg"/>
          <p:cNvPicPr>
            <a:picLocks noChangeAspect="1"/>
          </p:cNvPicPr>
          <p:nvPr/>
        </p:nvPicPr>
        <p:blipFill>
          <a:blip r:embed="rId2" cstate="print"/>
          <a:srcRect b="8157"/>
          <a:stretch>
            <a:fillRect/>
          </a:stretch>
        </p:blipFill>
        <p:spPr>
          <a:xfrm>
            <a:off x="0" y="0"/>
            <a:ext cx="9145015" cy="5085184"/>
          </a:xfrm>
          <a:prstGeom prst="rect">
            <a:avLst/>
          </a:prstGeom>
        </p:spPr>
      </p:pic>
      <p:sp>
        <p:nvSpPr>
          <p:cNvPr id="6" name="Title 1"/>
          <p:cNvSpPr>
            <a:spLocks noGrp="1"/>
          </p:cNvSpPr>
          <p:nvPr>
            <p:ph type="title"/>
          </p:nvPr>
        </p:nvSpPr>
        <p:spPr>
          <a:xfrm>
            <a:off x="0" y="4653136"/>
            <a:ext cx="9144000" cy="2016224"/>
          </a:xfrm>
          <a:solidFill>
            <a:srgbClr val="002060"/>
          </a:solidFill>
        </p:spPr>
        <p:txBody>
          <a:bodyPr>
            <a:noAutofit/>
          </a:bodyPr>
          <a:lstStyle/>
          <a:p>
            <a:r>
              <a:rPr lang="en-US" sz="2800" b="1" dirty="0" smtClean="0">
                <a:solidFill>
                  <a:srgbClr val="00FF00"/>
                </a:solidFill>
                <a:latin typeface="Calibri" pitchFamily="34" charset="0"/>
              </a:rPr>
              <a:t>Roman gods had some power as heads of some things.</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All the powers of all gods made up “the fullness of deity.”</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But Jesus has “the whole fullness of deity” and is head of all.  </a:t>
            </a:r>
            <a:r>
              <a:rPr lang="en-US" sz="2800" b="1" spc="-10" dirty="0" smtClean="0">
                <a:solidFill>
                  <a:srgbClr val="00FF00"/>
                </a:solidFill>
                <a:latin typeface="Calibri" pitchFamily="34" charset="0"/>
              </a:rPr>
              <a:t>If in Christ the fullness of God, we are “filled” in him by faith, </a:t>
            </a:r>
            <a:br>
              <a:rPr lang="en-US" sz="2800" b="1" spc="-10" dirty="0" smtClean="0">
                <a:solidFill>
                  <a:srgbClr val="00FF00"/>
                </a:solidFill>
                <a:latin typeface="Calibri" pitchFamily="34" charset="0"/>
              </a:rPr>
            </a:br>
            <a:r>
              <a:rPr lang="en-US" sz="2800" b="1" dirty="0" smtClean="0">
                <a:solidFill>
                  <a:srgbClr val="00FF00"/>
                </a:solidFill>
                <a:latin typeface="Calibri" pitchFamily="34" charset="0"/>
              </a:rPr>
              <a:t>needing nothing more to make us more complete in God.</a:t>
            </a:r>
            <a:endParaRPr lang="en-CA" sz="2800" dirty="0">
              <a:solidFill>
                <a:srgbClr val="00FF00"/>
              </a:solidFill>
              <a:latin typeface="Calibri" pitchFamily="34" charset="0"/>
            </a:endParaRPr>
          </a:p>
        </p:txBody>
      </p:sp>
      <p:sp>
        <p:nvSpPr>
          <p:cNvPr id="13" name="TextBox 12"/>
          <p:cNvSpPr txBox="1"/>
          <p:nvPr/>
        </p:nvSpPr>
        <p:spPr>
          <a:xfrm>
            <a:off x="7920880" y="735087"/>
            <a:ext cx="104360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Ceres </a:t>
            </a:r>
            <a:endParaRPr lang="en-CA" sz="2400" b="1" dirty="0">
              <a:solidFill>
                <a:srgbClr val="0070C0"/>
              </a:solidFill>
              <a:latin typeface="Calibri" pitchFamily="34" charset="0"/>
            </a:endParaRPr>
          </a:p>
        </p:txBody>
      </p:sp>
      <p:sp>
        <p:nvSpPr>
          <p:cNvPr id="14" name="TextBox 13"/>
          <p:cNvSpPr txBox="1"/>
          <p:nvPr/>
        </p:nvSpPr>
        <p:spPr>
          <a:xfrm>
            <a:off x="5652120" y="3861048"/>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Neptune</a:t>
            </a:r>
            <a:endParaRPr lang="en-CA" sz="2400" b="1" dirty="0">
              <a:solidFill>
                <a:srgbClr val="0070C0"/>
              </a:solidFill>
              <a:latin typeface="Calibri" pitchFamily="34" charset="0"/>
            </a:endParaRPr>
          </a:p>
        </p:txBody>
      </p:sp>
      <p:sp>
        <p:nvSpPr>
          <p:cNvPr id="15" name="TextBox 14"/>
          <p:cNvSpPr txBox="1"/>
          <p:nvPr/>
        </p:nvSpPr>
        <p:spPr>
          <a:xfrm>
            <a:off x="7236296" y="3717032"/>
            <a:ext cx="151216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Juno</a:t>
            </a:r>
            <a:endParaRPr lang="en-CA" sz="2400" b="1" dirty="0">
              <a:solidFill>
                <a:srgbClr val="0070C0"/>
              </a:solidFill>
              <a:latin typeface="Calibri" pitchFamily="34" charset="0"/>
            </a:endParaRPr>
          </a:p>
        </p:txBody>
      </p:sp>
      <p:sp>
        <p:nvSpPr>
          <p:cNvPr id="16" name="TextBox 15"/>
          <p:cNvSpPr txBox="1"/>
          <p:nvPr/>
        </p:nvSpPr>
        <p:spPr>
          <a:xfrm>
            <a:off x="755576" y="1700808"/>
            <a:ext cx="165618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Jupiter </a:t>
            </a:r>
            <a:endParaRPr lang="en-CA" sz="2400" b="1" dirty="0">
              <a:solidFill>
                <a:srgbClr val="0070C0"/>
              </a:solidFill>
              <a:latin typeface="Calibri" pitchFamily="34" charset="0"/>
            </a:endParaRPr>
          </a:p>
        </p:txBody>
      </p:sp>
      <p:sp>
        <p:nvSpPr>
          <p:cNvPr id="17" name="TextBox 16"/>
          <p:cNvSpPr txBox="1"/>
          <p:nvPr/>
        </p:nvSpPr>
        <p:spPr>
          <a:xfrm>
            <a:off x="6300192" y="2204864"/>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Venus</a:t>
            </a:r>
            <a:endParaRPr lang="en-CA" sz="2400" b="1" dirty="0">
              <a:solidFill>
                <a:srgbClr val="0070C0"/>
              </a:solidFill>
              <a:latin typeface="Calibri" pitchFamily="34" charset="0"/>
            </a:endParaRPr>
          </a:p>
        </p:txBody>
      </p:sp>
      <p:sp>
        <p:nvSpPr>
          <p:cNvPr id="20" name="TextBox 19"/>
          <p:cNvSpPr txBox="1"/>
          <p:nvPr/>
        </p:nvSpPr>
        <p:spPr>
          <a:xfrm>
            <a:off x="827584" y="4005064"/>
            <a:ext cx="3096344" cy="461665"/>
          </a:xfrm>
          <a:prstGeom prst="rect">
            <a:avLst/>
          </a:prstGeom>
          <a:noFill/>
        </p:spPr>
        <p:txBody>
          <a:bodyPr wrap="square" rtlCol="0">
            <a:spAutoFit/>
          </a:bodyPr>
          <a:lstStyle/>
          <a:p>
            <a:pPr algn="ctr"/>
            <a:r>
              <a:rPr lang="en-CA" sz="800" dirty="0" smtClean="0"/>
              <a:t>World map</a:t>
            </a:r>
          </a:p>
          <a:p>
            <a:pPr algn="ctr"/>
            <a:r>
              <a:rPr lang="en-CA" sz="800" dirty="0" smtClean="0"/>
              <a:t>various copies on internet, </a:t>
            </a:r>
          </a:p>
          <a:p>
            <a:pPr algn="ctr"/>
            <a:r>
              <a:rPr lang="en-CA" sz="800" dirty="0" smtClean="0"/>
              <a:t>original source unknown</a:t>
            </a:r>
            <a:endParaRPr lang="en-CA" sz="800" dirty="0"/>
          </a:p>
        </p:txBody>
      </p:sp>
      <p:sp>
        <p:nvSpPr>
          <p:cNvPr id="22" name="TextBox 21"/>
          <p:cNvSpPr txBox="1"/>
          <p:nvPr/>
        </p:nvSpPr>
        <p:spPr>
          <a:xfrm>
            <a:off x="1187624" y="2276872"/>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Bacchus</a:t>
            </a:r>
            <a:endParaRPr lang="en-CA" sz="2400" b="1" dirty="0">
              <a:solidFill>
                <a:srgbClr val="0070C0"/>
              </a:solidFill>
              <a:latin typeface="Calibri" pitchFamily="34" charset="0"/>
            </a:endParaRPr>
          </a:p>
        </p:txBody>
      </p:sp>
      <p:sp>
        <p:nvSpPr>
          <p:cNvPr id="24" name="TextBox 23"/>
          <p:cNvSpPr txBox="1"/>
          <p:nvPr/>
        </p:nvSpPr>
        <p:spPr>
          <a:xfrm>
            <a:off x="5940152" y="1671191"/>
            <a:ext cx="169269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Mercury</a:t>
            </a:r>
            <a:endParaRPr lang="en-CA" sz="2400" b="1" dirty="0">
              <a:solidFill>
                <a:srgbClr val="0070C0"/>
              </a:solidFill>
              <a:latin typeface="Calibri" pitchFamily="34" charset="0"/>
            </a:endParaRPr>
          </a:p>
        </p:txBody>
      </p:sp>
      <p:sp>
        <p:nvSpPr>
          <p:cNvPr id="25" name="TextBox 24"/>
          <p:cNvSpPr txBox="1"/>
          <p:nvPr/>
        </p:nvSpPr>
        <p:spPr>
          <a:xfrm>
            <a:off x="276672" y="3543399"/>
            <a:ext cx="1703040"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Mars</a:t>
            </a:r>
            <a:endParaRPr lang="en-CA" sz="2400" b="1" dirty="0">
              <a:solidFill>
                <a:srgbClr val="0070C0"/>
              </a:solidFill>
              <a:latin typeface="Calibri" pitchFamily="34" charset="0"/>
            </a:endParaRPr>
          </a:p>
        </p:txBody>
      </p:sp>
      <p:sp>
        <p:nvSpPr>
          <p:cNvPr id="26" name="TextBox 25"/>
          <p:cNvSpPr txBox="1"/>
          <p:nvPr/>
        </p:nvSpPr>
        <p:spPr>
          <a:xfrm>
            <a:off x="2771800" y="393305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Apollo</a:t>
            </a:r>
            <a:endParaRPr lang="en-CA" sz="2400" b="1" dirty="0">
              <a:solidFill>
                <a:srgbClr val="0070C0"/>
              </a:solidFill>
              <a:latin typeface="Calibri" pitchFamily="34" charset="0"/>
            </a:endParaRPr>
          </a:p>
        </p:txBody>
      </p:sp>
      <p:sp>
        <p:nvSpPr>
          <p:cNvPr id="27" name="TextBox 26"/>
          <p:cNvSpPr txBox="1"/>
          <p:nvPr/>
        </p:nvSpPr>
        <p:spPr>
          <a:xfrm>
            <a:off x="7164288" y="3327375"/>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Diana</a:t>
            </a:r>
            <a:endParaRPr lang="en-CA" sz="2400" b="1" dirty="0">
              <a:solidFill>
                <a:srgbClr val="0070C0"/>
              </a:solidFill>
              <a:latin typeface="Calibri" pitchFamily="34" charset="0"/>
            </a:endParaRPr>
          </a:p>
        </p:txBody>
      </p:sp>
      <p:sp>
        <p:nvSpPr>
          <p:cNvPr id="28" name="TextBox 27"/>
          <p:cNvSpPr txBox="1"/>
          <p:nvPr/>
        </p:nvSpPr>
        <p:spPr>
          <a:xfrm>
            <a:off x="-108520" y="285293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Minerva</a:t>
            </a:r>
            <a:endParaRPr lang="en-CA" sz="2400" b="1" dirty="0">
              <a:solidFill>
                <a:srgbClr val="0070C0"/>
              </a:solidFill>
              <a:latin typeface="Calibri" pitchFamily="34" charset="0"/>
            </a:endParaRPr>
          </a:p>
        </p:txBody>
      </p:sp>
      <p:sp>
        <p:nvSpPr>
          <p:cNvPr id="29" name="TextBox 28"/>
          <p:cNvSpPr txBox="1"/>
          <p:nvPr/>
        </p:nvSpPr>
        <p:spPr>
          <a:xfrm>
            <a:off x="1403648" y="1340768"/>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Vulcan</a:t>
            </a:r>
            <a:endParaRPr lang="en-CA" sz="2400" b="1" dirty="0">
              <a:solidFill>
                <a:srgbClr val="0070C0"/>
              </a:solidFill>
              <a:latin typeface="Calibri" pitchFamily="34" charset="0"/>
            </a:endParaRPr>
          </a:p>
        </p:txBody>
      </p:sp>
      <p:sp>
        <p:nvSpPr>
          <p:cNvPr id="31" name="TextBox 30"/>
          <p:cNvSpPr txBox="1"/>
          <p:nvPr/>
        </p:nvSpPr>
        <p:spPr>
          <a:xfrm>
            <a:off x="1979712" y="220486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2" name="TextBox 31"/>
          <p:cNvSpPr txBox="1"/>
          <p:nvPr/>
        </p:nvSpPr>
        <p:spPr>
          <a:xfrm>
            <a:off x="2195736" y="1268760"/>
            <a:ext cx="432048"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3" name="TextBox 32"/>
          <p:cNvSpPr txBox="1"/>
          <p:nvPr/>
        </p:nvSpPr>
        <p:spPr>
          <a:xfrm>
            <a:off x="683568" y="278092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4" name="TextBox 33"/>
          <p:cNvSpPr txBox="1"/>
          <p:nvPr/>
        </p:nvSpPr>
        <p:spPr>
          <a:xfrm>
            <a:off x="1331640"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5" name="TextBox 34"/>
          <p:cNvSpPr txBox="1"/>
          <p:nvPr/>
        </p:nvSpPr>
        <p:spPr>
          <a:xfrm>
            <a:off x="899592" y="350100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6" name="TextBox 35"/>
          <p:cNvSpPr txBox="1"/>
          <p:nvPr/>
        </p:nvSpPr>
        <p:spPr>
          <a:xfrm>
            <a:off x="3563888" y="386104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7" name="TextBox 36"/>
          <p:cNvSpPr txBox="1"/>
          <p:nvPr/>
        </p:nvSpPr>
        <p:spPr>
          <a:xfrm>
            <a:off x="6516216"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8" name="TextBox 37"/>
          <p:cNvSpPr txBox="1"/>
          <p:nvPr/>
        </p:nvSpPr>
        <p:spPr>
          <a:xfrm>
            <a:off x="8172400" y="69269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9" name="TextBox 38"/>
          <p:cNvSpPr txBox="1"/>
          <p:nvPr/>
        </p:nvSpPr>
        <p:spPr>
          <a:xfrm>
            <a:off x="7740352" y="3717032"/>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0" name="TextBox 39"/>
          <p:cNvSpPr txBox="1"/>
          <p:nvPr/>
        </p:nvSpPr>
        <p:spPr>
          <a:xfrm>
            <a:off x="6804248" y="213285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1" name="TextBox 40"/>
          <p:cNvSpPr txBox="1"/>
          <p:nvPr/>
        </p:nvSpPr>
        <p:spPr>
          <a:xfrm>
            <a:off x="7668344" y="328498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3" name="TextBox 42"/>
          <p:cNvSpPr txBox="1"/>
          <p:nvPr/>
        </p:nvSpPr>
        <p:spPr>
          <a:xfrm>
            <a:off x="6156176" y="378904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50" name="TextBox 49"/>
          <p:cNvSpPr txBox="1"/>
          <p:nvPr/>
        </p:nvSpPr>
        <p:spPr>
          <a:xfrm>
            <a:off x="0" y="44624"/>
            <a:ext cx="9144000" cy="523220"/>
          </a:xfrm>
          <a:prstGeom prst="rect">
            <a:avLst/>
          </a:prstGeom>
          <a:noFill/>
        </p:spPr>
        <p:txBody>
          <a:bodyPr wrap="square" rtlCol="0">
            <a:spAutoFit/>
          </a:bodyPr>
          <a:lstStyle/>
          <a:p>
            <a:pPr algn="ctr"/>
            <a:r>
              <a:rPr lang="en-CA" sz="2800" b="1" dirty="0" smtClean="0">
                <a:latin typeface="Calibri" pitchFamily="34" charset="0"/>
              </a:rPr>
              <a:t>Jesus Christ                           is Lord of all</a:t>
            </a:r>
            <a:endParaRPr lang="en-CA" sz="2800" b="1" dirty="0">
              <a:latin typeface="Calibri" pitchFamily="34" charset="0"/>
            </a:endParaRPr>
          </a:p>
        </p:txBody>
      </p:sp>
      <p:pic>
        <p:nvPicPr>
          <p:cNvPr id="51" name="Picture 50" descr="thron1.jpg"/>
          <p:cNvPicPr>
            <a:picLocks noChangeAspect="1"/>
          </p:cNvPicPr>
          <p:nvPr/>
        </p:nvPicPr>
        <p:blipFill>
          <a:blip r:embed="rId3" cstate="print"/>
          <a:srcRect l="16925" r="15351" b="24652"/>
          <a:stretch>
            <a:fillRect/>
          </a:stretch>
        </p:blipFill>
        <p:spPr>
          <a:xfrm>
            <a:off x="2915816" y="476672"/>
            <a:ext cx="3600400" cy="3040232"/>
          </a:xfrm>
          <a:prstGeom prst="star32">
            <a:avLst/>
          </a:prstGeom>
        </p:spPr>
      </p:pic>
      <p:sp>
        <p:nvSpPr>
          <p:cNvPr id="52" name="Smiley Face 51"/>
          <p:cNvSpPr/>
          <p:nvPr/>
        </p:nvSpPr>
        <p:spPr>
          <a:xfrm>
            <a:off x="4455408" y="1800240"/>
            <a:ext cx="548640" cy="548640"/>
          </a:xfrm>
          <a:prstGeom prst="smileyFac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TextBox 8"/>
          <p:cNvSpPr txBox="1">
            <a:spLocks noChangeArrowheads="1"/>
          </p:cNvSpPr>
          <p:nvPr/>
        </p:nvSpPr>
        <p:spPr bwMode="auto">
          <a:xfrm>
            <a:off x="3707903" y="2833191"/>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580112"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all the fullness of God was pleased to dwell”</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2276872"/>
            <a:ext cx="9144000" cy="3693319"/>
          </a:xfrm>
          <a:prstGeom prst="rect">
            <a:avLst/>
          </a:prstGeom>
          <a:noFill/>
        </p:spPr>
        <p:txBody>
          <a:bodyPr wrap="square" rtlCol="0">
            <a:spAutoFit/>
          </a:bodyPr>
          <a:lstStyle/>
          <a:p>
            <a:pPr algn="ctr"/>
            <a:r>
              <a:rPr lang="en-CA" b="1" dirty="0" smtClean="0">
                <a:solidFill>
                  <a:srgbClr val="FF0000"/>
                </a:solidFill>
              </a:rPr>
              <a:t>He is the image of the invisible God</a:t>
            </a:r>
          </a:p>
          <a:p>
            <a:pPr algn="ctr"/>
            <a:r>
              <a:rPr lang="en-CA" b="1" dirty="0" smtClean="0">
                <a:solidFill>
                  <a:srgbClr val="FF0000"/>
                </a:solidFill>
              </a:rPr>
              <a:t>the firstborn of all creation</a:t>
            </a:r>
          </a:p>
          <a:p>
            <a:pPr algn="ctr"/>
            <a:r>
              <a:rPr lang="en-CA" b="1" dirty="0" smtClean="0">
                <a:solidFill>
                  <a:srgbClr val="FF0000"/>
                </a:solidFill>
              </a:rPr>
              <a:t>By him all things were created</a:t>
            </a:r>
          </a:p>
          <a:p>
            <a:pPr algn="ctr"/>
            <a:r>
              <a:rPr lang="en-CA" b="1" dirty="0" smtClean="0">
                <a:solidFill>
                  <a:srgbClr val="FF0000"/>
                </a:solidFill>
              </a:rPr>
              <a:t>All things were created through him and for him</a:t>
            </a:r>
          </a:p>
          <a:p>
            <a:pPr algn="ctr"/>
            <a:r>
              <a:rPr lang="en-CA" b="1" dirty="0" smtClean="0">
                <a:solidFill>
                  <a:srgbClr val="FF0000"/>
                </a:solidFill>
              </a:rPr>
              <a:t>He is before all things</a:t>
            </a:r>
          </a:p>
          <a:p>
            <a:pPr algn="ctr"/>
            <a:r>
              <a:rPr lang="en-CA" b="1" dirty="0" smtClean="0">
                <a:solidFill>
                  <a:srgbClr val="FF0000"/>
                </a:solidFill>
              </a:rPr>
              <a:t>In him all things hold together</a:t>
            </a:r>
          </a:p>
          <a:p>
            <a:pPr algn="ctr"/>
            <a:r>
              <a:rPr lang="en-CA" b="1" dirty="0" smtClean="0">
                <a:solidFill>
                  <a:srgbClr val="FF0000"/>
                </a:solidFill>
              </a:rPr>
              <a:t>He is the head of the body, the church</a:t>
            </a:r>
          </a:p>
          <a:p>
            <a:pPr algn="ctr"/>
            <a:r>
              <a:rPr lang="en-CA" b="1" dirty="0" smtClean="0">
                <a:solidFill>
                  <a:srgbClr val="FF0000"/>
                </a:solidFill>
              </a:rPr>
              <a:t>He is the beginning, the firstborn from the dead</a:t>
            </a:r>
          </a:p>
          <a:p>
            <a:pPr algn="ctr"/>
            <a:r>
              <a:rPr lang="en-CA" b="1" dirty="0" smtClean="0">
                <a:solidFill>
                  <a:srgbClr val="FF0000"/>
                </a:solidFill>
              </a:rPr>
              <a:t>that in everything he might be preeminent</a:t>
            </a:r>
          </a:p>
          <a:p>
            <a:pPr algn="ctr"/>
            <a:r>
              <a:rPr lang="en-CA" b="1" dirty="0" smtClean="0">
                <a:solidFill>
                  <a:srgbClr val="FF0000"/>
                </a:solidFill>
              </a:rPr>
              <a:t>In him all the fullness of God was pleased to dwell</a:t>
            </a:r>
          </a:p>
          <a:p>
            <a:pPr algn="ctr"/>
            <a:r>
              <a:rPr lang="en-CA" b="1" dirty="0" smtClean="0">
                <a:solidFill>
                  <a:srgbClr val="FF0000"/>
                </a:solidFill>
              </a:rPr>
              <a:t>Through him God reconciled to himself all things</a:t>
            </a:r>
          </a:p>
          <a:p>
            <a:pPr algn="ctr"/>
            <a:r>
              <a:rPr lang="en-CA" b="1" dirty="0" smtClean="0">
                <a:solidFill>
                  <a:srgbClr val="FF0000"/>
                </a:solidFill>
              </a:rPr>
              <a:t>making peace by the blood of his cross.</a:t>
            </a:r>
          </a:p>
          <a:p>
            <a:endParaRPr lang="x-none" smtClean="0"/>
          </a:p>
        </p:txBody>
      </p:sp>
      <p:sp>
        <p:nvSpPr>
          <p:cNvPr id="12" name="TextBox 8"/>
          <p:cNvSpPr txBox="1">
            <a:spLocks noChangeArrowheads="1"/>
          </p:cNvSpPr>
          <p:nvPr/>
        </p:nvSpPr>
        <p:spPr bwMode="auto">
          <a:xfrm>
            <a:off x="35496" y="3543399"/>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35496" y="6021288"/>
            <a:ext cx="9073008" cy="782960"/>
          </a:xfrm>
          <a:prstGeom prst="rect">
            <a:avLst/>
          </a:prstGeom>
          <a:solidFill>
            <a:srgbClr val="00B0F0"/>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002060"/>
                </a:solidFill>
                <a:effectLst/>
                <a:uLnTx/>
                <a:uFillTx/>
                <a:latin typeface="Calibri" pitchFamily="34" charset="0"/>
                <a:ea typeface="+mj-ea"/>
                <a:cs typeface="+mj-cs"/>
              </a:rPr>
              <a:t>The fullness of God in Christ is described in Col 1:15-20</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
        <p:nvSpPr>
          <p:cNvPr id="8" name="TextBox 7"/>
          <p:cNvSpPr txBox="1"/>
          <p:nvPr/>
        </p:nvSpPr>
        <p:spPr>
          <a:xfrm>
            <a:off x="8604448" y="6444044"/>
            <a:ext cx="576064" cy="369332"/>
          </a:xfrm>
          <a:prstGeom prst="rect">
            <a:avLst/>
          </a:prstGeom>
          <a:noFill/>
        </p:spPr>
        <p:txBody>
          <a:bodyPr wrap="square" rtlCol="0">
            <a:spAutoFit/>
          </a:bodyPr>
          <a:lstStyle/>
          <a:p>
            <a:r>
              <a:rPr lang="en-CA" dirty="0" smtClean="0"/>
              <a:t>15</a:t>
            </a:r>
            <a:endParaRPr lang="en-CA"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64496" y="3068960"/>
            <a:ext cx="4644008" cy="2007096"/>
          </a:xfrm>
        </p:spPr>
        <p:txBody>
          <a:bodyPr/>
          <a:lstStyle/>
          <a:p>
            <a:pPr lvl="0">
              <a:defRPr/>
            </a:pPr>
            <a:r>
              <a:rPr lang="en-US" sz="3200" b="1" dirty="0" smtClean="0">
                <a:solidFill>
                  <a:srgbClr val="00FF00"/>
                </a:solidFill>
                <a:latin typeface="Calibri" pitchFamily="34" charset="0"/>
                <a:cs typeface="Calibri" pitchFamily="34" charset="0"/>
              </a:rPr>
              <a:t>The fullness of God’s grace in Christ crucified</a:t>
            </a:r>
            <a:br>
              <a:rPr lang="en-US" sz="3200" b="1" dirty="0" smtClean="0">
                <a:solidFill>
                  <a:srgbClr val="00FF00"/>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is</a:t>
            </a:r>
            <a:r>
              <a:rPr lang="en-CA" sz="3200" b="1" dirty="0" smtClean="0">
                <a:solidFill>
                  <a:srgbClr val="00FF00"/>
                </a:solidFill>
                <a:latin typeface="Calibri" pitchFamily="34" charset="0"/>
                <a:cs typeface="Calibri" pitchFamily="34" charset="0"/>
              </a:rPr>
              <a:t> like gifts attached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to Christ’s cross.</a:t>
            </a:r>
            <a:br>
              <a:rPr lang="en-CA" sz="3200" b="1" dirty="0" smtClean="0">
                <a:solidFill>
                  <a:srgbClr val="00FF00"/>
                </a:solidFill>
                <a:latin typeface="Calibri" pitchFamily="34" charset="0"/>
                <a:cs typeface="Calibri" pitchFamily="34" charset="0"/>
              </a:rPr>
            </a:br>
            <a:r>
              <a:rPr lang="en-CA" sz="800" b="1" dirty="0" smtClean="0">
                <a:solidFill>
                  <a:srgbClr val="00FF00"/>
                </a:solidFill>
                <a:latin typeface="Calibri" pitchFamily="34" charset="0"/>
                <a:cs typeface="Calibri" pitchFamily="34" charset="0"/>
              </a:rPr>
              <a:t/>
            </a:r>
            <a:br>
              <a:rPr lang="en-CA" sz="8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This diagram shows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the gifts of God’s grace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in Christ in Colossians.</a:t>
            </a:r>
            <a:br>
              <a:rPr lang="en-CA" sz="3200" b="1" dirty="0" smtClean="0">
                <a:solidFill>
                  <a:srgbClr val="00FF00"/>
                </a:solidFill>
                <a:latin typeface="Calibri" pitchFamily="34" charset="0"/>
                <a:cs typeface="Calibri" pitchFamily="34" charset="0"/>
              </a:rPr>
            </a:br>
            <a:r>
              <a:rPr lang="en-CA" sz="1200" b="1" dirty="0" smtClean="0">
                <a:solidFill>
                  <a:srgbClr val="00FF00"/>
                </a:solidFill>
                <a:latin typeface="Calibri" pitchFamily="34" charset="0"/>
                <a:cs typeface="Calibri" pitchFamily="34" charset="0"/>
              </a:rPr>
              <a:t/>
            </a:r>
            <a:br>
              <a:rPr lang="en-CA" sz="12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(For a free diagram for each NT book,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go to </a:t>
            </a:r>
            <a:r>
              <a:rPr lang="en-CA" sz="1800" b="1" dirty="0" smtClean="0">
                <a:solidFill>
                  <a:srgbClr val="00FF00"/>
                </a:solidFill>
                <a:latin typeface="Calibri" pitchFamily="34" charset="0"/>
                <a:cs typeface="Calibri" pitchFamily="34" charset="0"/>
                <a:hlinkClick r:id="rId2"/>
              </a:rPr>
              <a:t>www.GraceGodChrist.com</a:t>
            </a:r>
            <a:r>
              <a:rPr lang="en-CA" sz="1800" b="1" dirty="0" smtClean="0">
                <a:solidFill>
                  <a:srgbClr val="00FF00"/>
                </a:solidFill>
                <a:latin typeface="Calibri" pitchFamily="34" charset="0"/>
                <a:cs typeface="Calibri" pitchFamily="34" charset="0"/>
              </a:rPr>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then to “The Grace of God in Christ </a:t>
            </a:r>
            <a:r>
              <a:rPr lang="en-CA" sz="1800" b="1" i="1" dirty="0" smtClean="0">
                <a:solidFill>
                  <a:srgbClr val="00FF00"/>
                </a:solidFill>
                <a:latin typeface="Calibri" pitchFamily="34" charset="0"/>
                <a:cs typeface="Calibri" pitchFamily="34" charset="0"/>
              </a:rPr>
              <a:t>e</a:t>
            </a:r>
            <a:r>
              <a:rPr lang="en-CA" sz="1800" b="1" dirty="0" smtClean="0">
                <a:solidFill>
                  <a:srgbClr val="00FF00"/>
                </a:solidFill>
                <a:latin typeface="Calibri" pitchFamily="34" charset="0"/>
                <a:cs typeface="Calibri" pitchFamily="34" charset="0"/>
              </a:rPr>
              <a:t>Book” then click on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“The Grace of God in Christ in each NT book”)</a:t>
            </a:r>
            <a:endParaRPr lang="en-CA" sz="1800" b="1" dirty="0">
              <a:solidFill>
                <a:srgbClr val="00FF00"/>
              </a:solidFill>
              <a:latin typeface="Calibri" pitchFamily="34" charset="0"/>
              <a:cs typeface="Calibri" pitchFamily="34" charset="0"/>
            </a:endParaRPr>
          </a:p>
        </p:txBody>
      </p:sp>
      <p:pic>
        <p:nvPicPr>
          <p:cNvPr id="4" name="Picture 3" descr="Colossians cross dia A4 (1).png"/>
          <p:cNvPicPr>
            <a:picLocks noChangeAspect="1"/>
          </p:cNvPicPr>
          <p:nvPr/>
        </p:nvPicPr>
        <p:blipFill>
          <a:blip r:embed="rId3" cstate="print">
            <a:duotone>
              <a:prstClr val="black"/>
              <a:srgbClr val="FFFF00">
                <a:tint val="45000"/>
                <a:satMod val="400000"/>
              </a:srgbClr>
            </a:duotone>
          </a:blip>
          <a:srcRect l="12884" t="10101" r="24762" b="24800"/>
          <a:stretch>
            <a:fillRect/>
          </a:stretch>
        </p:blipFill>
        <p:spPr>
          <a:xfrm>
            <a:off x="35496" y="116632"/>
            <a:ext cx="5760640" cy="6696744"/>
          </a:xfrm>
          <a:prstGeom prst="rect">
            <a:avLst/>
          </a:prstGeom>
        </p:spPr>
      </p:pic>
      <p:sp>
        <p:nvSpPr>
          <p:cNvPr id="5" name="TextBox 4"/>
          <p:cNvSpPr txBox="1"/>
          <p:nvPr/>
        </p:nvSpPr>
        <p:spPr>
          <a:xfrm>
            <a:off x="251520" y="6372036"/>
            <a:ext cx="504056" cy="369332"/>
          </a:xfrm>
          <a:prstGeom prst="rect">
            <a:avLst/>
          </a:prstGeom>
          <a:noFill/>
        </p:spPr>
        <p:txBody>
          <a:bodyPr wrap="square" rtlCol="0">
            <a:spAutoFit/>
          </a:bodyPr>
          <a:lstStyle/>
          <a:p>
            <a:r>
              <a:rPr lang="en-CA" dirty="0" smtClean="0"/>
              <a:t>15</a:t>
            </a:r>
            <a:endParaRPr lang="en-CA"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TextBox 4"/>
          <p:cNvSpPr txBox="1"/>
          <p:nvPr/>
        </p:nvSpPr>
        <p:spPr>
          <a:xfrm>
            <a:off x="35496" y="6444044"/>
            <a:ext cx="504056" cy="369332"/>
          </a:xfrm>
          <a:prstGeom prst="rect">
            <a:avLst/>
          </a:prstGeom>
          <a:noFill/>
        </p:spPr>
        <p:txBody>
          <a:bodyPr wrap="square" rtlCol="0">
            <a:spAutoFit/>
          </a:bodyPr>
          <a:lstStyle/>
          <a:p>
            <a:pPr algn="ctr"/>
            <a:r>
              <a:rPr lang="en-CA" dirty="0" smtClean="0">
                <a:solidFill>
                  <a:schemeClr val="bg1"/>
                </a:solidFill>
              </a:rPr>
              <a:t>15</a:t>
            </a:r>
            <a:endParaRPr lang="en-CA" dirty="0">
              <a:solidFill>
                <a:schemeClr val="bg1"/>
              </a:solidFill>
            </a:endParaRPr>
          </a:p>
        </p:txBody>
      </p:sp>
      <p:sp>
        <p:nvSpPr>
          <p:cNvPr id="1026" name="Oval 2"/>
          <p:cNvSpPr>
            <a:spLocks noChangeArrowheads="1"/>
          </p:cNvSpPr>
          <p:nvPr/>
        </p:nvSpPr>
        <p:spPr bwMode="auto">
          <a:xfrm>
            <a:off x="35496" y="412576"/>
            <a:ext cx="7132320" cy="6309360"/>
          </a:xfrm>
          <a:prstGeom prst="ellipse">
            <a:avLst/>
          </a:prstGeom>
          <a:solidFill>
            <a:srgbClr val="00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ambassadors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the Spirit prays for us, helps us pray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intercedes as mediator                                                                            Christ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crucified and buried with Christ                                                                                      raised and alive with Christ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one with Christ                                                                                                                                      seated with Christ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hidden with Christ in God                                                                                                                        old self crucified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new self created                                                                                                                                           set free from sin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instrument for righteousness                                                                                               under Christ, abundant grace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rivers of living water of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 the Spirit                                                                                                                 given, receive, have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comes on, falls on us                                                                                                             anointed with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born of the Spirit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of truth helps, teaches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leads us			      	                             Spirit sanctifies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adopted as sons, Spirit sent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the Spirit fills us                   			                     circumcised,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God’s workmanship                                  led in triumph,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resurrection body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                                     every tear wiped away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loved and saved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252536" y="6237312"/>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2017 </a:t>
            </a:r>
            <a:endParaRPr lang="en-CA" sz="1200" dirty="0">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0" name="TextBox 19"/>
          <p:cNvSpPr txBox="1"/>
          <p:nvPr/>
        </p:nvSpPr>
        <p:spPr>
          <a:xfrm>
            <a:off x="5508104" y="416560"/>
            <a:ext cx="3528392" cy="6324808"/>
          </a:xfrm>
          <a:prstGeom prst="rect">
            <a:avLst/>
          </a:prstGeom>
          <a:noFill/>
        </p:spPr>
        <p:txBody>
          <a:bodyPr wrap="square" rtlCol="0">
            <a:spAutoFit/>
          </a:bodyPr>
          <a:lstStyle/>
          <a:p>
            <a:pPr algn="r"/>
            <a:r>
              <a:rPr lang="en-CA" sz="2700" b="1" dirty="0" smtClean="0">
                <a:solidFill>
                  <a:schemeClr val="bg1"/>
                </a:solidFill>
                <a:latin typeface="Calibri" pitchFamily="34" charset="0"/>
                <a:cs typeface="Calibri" pitchFamily="34" charset="0"/>
              </a:rPr>
              <a:t>If we are in Christ </a:t>
            </a:r>
          </a:p>
          <a:p>
            <a:pPr algn="r"/>
            <a:r>
              <a:rPr lang="en-CA" sz="2700" b="1" dirty="0" smtClean="0">
                <a:solidFill>
                  <a:schemeClr val="bg1"/>
                </a:solidFill>
                <a:latin typeface="Calibri" pitchFamily="34" charset="0"/>
                <a:cs typeface="Calibri" pitchFamily="34" charset="0"/>
              </a:rPr>
              <a:t>the fullness of God, </a:t>
            </a:r>
          </a:p>
          <a:p>
            <a:pPr algn="r"/>
            <a:r>
              <a:rPr lang="en-CA" sz="2700" b="1" dirty="0" smtClean="0">
                <a:solidFill>
                  <a:schemeClr val="bg1"/>
                </a:solidFill>
                <a:latin typeface="Calibri" pitchFamily="34" charset="0"/>
                <a:cs typeface="Calibri" pitchFamily="34" charset="0"/>
              </a:rPr>
              <a:t>we have the </a:t>
            </a:r>
          </a:p>
          <a:p>
            <a:pPr algn="r"/>
            <a:r>
              <a:rPr lang="en-CA" sz="2700" b="1" dirty="0" smtClean="0">
                <a:solidFill>
                  <a:schemeClr val="bg1"/>
                </a:solidFill>
                <a:latin typeface="Calibri" pitchFamily="34" charset="0"/>
                <a:cs typeface="Calibri" pitchFamily="34" charset="0"/>
              </a:rPr>
              <a:t>fullness of </a:t>
            </a:r>
          </a:p>
          <a:p>
            <a:pPr algn="r"/>
            <a:r>
              <a:rPr lang="en-CA" sz="2700" b="1" dirty="0" smtClean="0">
                <a:solidFill>
                  <a:schemeClr val="bg1"/>
                </a:solidFill>
                <a:latin typeface="Calibri" pitchFamily="34" charset="0"/>
                <a:cs typeface="Calibri" pitchFamily="34" charset="0"/>
              </a:rPr>
              <a:t>God’s grace </a:t>
            </a:r>
          </a:p>
          <a:p>
            <a:pPr algn="r"/>
            <a:r>
              <a:rPr lang="en-CA" sz="2700" b="1" dirty="0" smtClean="0">
                <a:solidFill>
                  <a:schemeClr val="bg1"/>
                </a:solidFill>
                <a:latin typeface="Calibri" pitchFamily="34" charset="0"/>
                <a:cs typeface="Calibri" pitchFamily="34" charset="0"/>
              </a:rPr>
              <a:t>in Christ.  </a:t>
            </a:r>
          </a:p>
          <a:p>
            <a:pPr algn="r"/>
            <a:r>
              <a:rPr lang="en-CA" sz="2700" b="1" dirty="0" smtClean="0">
                <a:solidFill>
                  <a:schemeClr val="bg1"/>
                </a:solidFill>
                <a:latin typeface="Calibri" pitchFamily="34" charset="0"/>
                <a:cs typeface="Calibri" pitchFamily="34" charset="0"/>
              </a:rPr>
              <a:t>We are </a:t>
            </a:r>
          </a:p>
          <a:p>
            <a:pPr algn="r"/>
            <a:r>
              <a:rPr lang="en-CA" sz="2700" b="1" dirty="0" smtClean="0">
                <a:solidFill>
                  <a:schemeClr val="bg1"/>
                </a:solidFill>
                <a:latin typeface="Calibri" pitchFamily="34" charset="0"/>
                <a:cs typeface="Calibri" pitchFamily="34" charset="0"/>
              </a:rPr>
              <a:t>spiritually </a:t>
            </a:r>
          </a:p>
          <a:p>
            <a:pPr algn="r"/>
            <a:r>
              <a:rPr lang="en-CA" sz="2700" b="1" dirty="0" smtClean="0">
                <a:solidFill>
                  <a:schemeClr val="bg1"/>
                </a:solidFill>
                <a:latin typeface="Calibri" pitchFamily="34" charset="0"/>
                <a:cs typeface="Calibri" pitchFamily="34" charset="0"/>
              </a:rPr>
              <a:t>full, </a:t>
            </a:r>
          </a:p>
          <a:p>
            <a:pPr algn="r"/>
            <a:r>
              <a:rPr lang="en-CA" sz="2700" b="1" dirty="0" smtClean="0">
                <a:solidFill>
                  <a:schemeClr val="bg1"/>
                </a:solidFill>
                <a:latin typeface="Calibri" pitchFamily="34" charset="0"/>
                <a:cs typeface="Calibri" pitchFamily="34" charset="0"/>
              </a:rPr>
              <a:t>lacking </a:t>
            </a:r>
          </a:p>
          <a:p>
            <a:pPr algn="r"/>
            <a:r>
              <a:rPr lang="en-CA" sz="2700" b="1" dirty="0" smtClean="0">
                <a:solidFill>
                  <a:schemeClr val="bg1"/>
                </a:solidFill>
                <a:latin typeface="Calibri" pitchFamily="34" charset="0"/>
                <a:cs typeface="Calibri" pitchFamily="34" charset="0"/>
              </a:rPr>
              <a:t>nothing,</a:t>
            </a:r>
          </a:p>
          <a:p>
            <a:pPr algn="r"/>
            <a:r>
              <a:rPr lang="en-CA" sz="2700" b="1" dirty="0" smtClean="0">
                <a:solidFill>
                  <a:schemeClr val="bg1"/>
                </a:solidFill>
                <a:latin typeface="Calibri" pitchFamily="34" charset="0"/>
                <a:cs typeface="Calibri" pitchFamily="34" charset="0"/>
              </a:rPr>
              <a:t>filled with </a:t>
            </a:r>
          </a:p>
          <a:p>
            <a:pPr algn="r"/>
            <a:r>
              <a:rPr lang="en-CA" sz="2700" b="1" dirty="0" smtClean="0">
                <a:solidFill>
                  <a:schemeClr val="bg1"/>
                </a:solidFill>
                <a:latin typeface="Calibri" pitchFamily="34" charset="0"/>
                <a:cs typeface="Calibri" pitchFamily="34" charset="0"/>
              </a:rPr>
              <a:t>God’s fullness in </a:t>
            </a:r>
          </a:p>
          <a:p>
            <a:pPr algn="r"/>
            <a:r>
              <a:rPr lang="en-CA" sz="2700" b="1" dirty="0" smtClean="0">
                <a:solidFill>
                  <a:schemeClr val="bg1"/>
                </a:solidFill>
                <a:latin typeface="Calibri" pitchFamily="34" charset="0"/>
                <a:cs typeface="Calibri" pitchFamily="34" charset="0"/>
              </a:rPr>
              <a:t>Christ and his grace, complete in Christ.</a:t>
            </a:r>
            <a:endParaRPr lang="en-CA" sz="2700" b="1" dirty="0">
              <a:solidFill>
                <a:schemeClr val="bg1"/>
              </a:solidFill>
              <a:latin typeface="Calibri" pitchFamily="34" charset="0"/>
              <a:cs typeface="Calibri" pitchFamily="34" charset="0"/>
            </a:endParaRPr>
          </a:p>
        </p:txBody>
      </p:sp>
      <p:sp>
        <p:nvSpPr>
          <p:cNvPr id="21" name="Smiley Face 20"/>
          <p:cNvSpPr/>
          <p:nvPr/>
        </p:nvSpPr>
        <p:spPr>
          <a:xfrm>
            <a:off x="3153544" y="3522712"/>
            <a:ext cx="914400" cy="914400"/>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1475656" y="980728"/>
            <a:ext cx="6192688" cy="836613"/>
          </a:xfrm>
          <a:prstGeom prst="rect">
            <a:avLst/>
          </a:prstGeom>
          <a:noFill/>
          <a:ln w="9525">
            <a:noFill/>
            <a:miter lim="800000"/>
            <a:headEnd/>
            <a:tailEnd/>
          </a:ln>
        </p:spPr>
        <p:txBody>
          <a:bodyPr/>
          <a:lstStyle/>
          <a:p>
            <a:pPr algn="ctr">
              <a:spcAft>
                <a:spcPts val="1000"/>
              </a:spcAft>
            </a:pPr>
            <a:r>
              <a:rPr lang="en-CA" sz="2800" b="1" dirty="0" smtClean="0">
                <a:solidFill>
                  <a:srgbClr val="FFFF00"/>
                </a:solidFill>
                <a:latin typeface="Calibri" pitchFamily="34" charset="0"/>
              </a:rPr>
              <a:t>Our  unrighteousness and emptiness</a:t>
            </a:r>
            <a:endParaRPr lang="en-CA" sz="2800" b="1" dirty="0">
              <a:solidFill>
                <a:srgbClr val="FFFF00"/>
              </a:solidFill>
              <a:latin typeface="Calibri" pitchFamily="34" charset="0"/>
            </a:endParaRPr>
          </a:p>
        </p:txBody>
      </p:sp>
      <p:sp>
        <p:nvSpPr>
          <p:cNvPr id="12294" name="Text Box 2"/>
          <p:cNvSpPr txBox="1">
            <a:spLocks noChangeArrowheads="1"/>
          </p:cNvSpPr>
          <p:nvPr/>
        </p:nvSpPr>
        <p:spPr bwMode="auto">
          <a:xfrm>
            <a:off x="1503040" y="3997052"/>
            <a:ext cx="6669360" cy="800100"/>
          </a:xfrm>
          <a:prstGeom prst="rect">
            <a:avLst/>
          </a:prstGeom>
          <a:noFill/>
          <a:ln w="9525">
            <a:noFill/>
            <a:miter lim="800000"/>
            <a:headEnd/>
            <a:tailEnd/>
          </a:ln>
        </p:spPr>
        <p:txBody>
          <a:bodyPr/>
          <a:lstStyle/>
          <a:p>
            <a:pPr algn="ctr">
              <a:spcAft>
                <a:spcPts val="0"/>
              </a:spcAft>
            </a:pPr>
            <a:endParaRPr lang="en-CA" sz="2800" b="1" dirty="0">
              <a:solidFill>
                <a:srgbClr val="FFFF00"/>
              </a:solidFill>
              <a:latin typeface="Calibri" pitchFamily="34" charset="0"/>
            </a:endParaRPr>
          </a:p>
        </p:txBody>
      </p:sp>
      <p:sp>
        <p:nvSpPr>
          <p:cNvPr id="16" name="Rectangle 15"/>
          <p:cNvSpPr/>
          <p:nvPr/>
        </p:nvSpPr>
        <p:spPr>
          <a:xfrm>
            <a:off x="755576" y="1484784"/>
            <a:ext cx="500063" cy="2700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209208" y="2204864"/>
            <a:ext cx="1554480"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28384" y="1412776"/>
            <a:ext cx="648072"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2060848"/>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179512" y="2132856"/>
            <a:ext cx="1571625" cy="731520"/>
          </a:xfrm>
          <a:prstGeom prst="rect">
            <a:avLst/>
          </a:prstGeom>
          <a:noFill/>
          <a:ln w="9525">
            <a:noFill/>
            <a:miter lim="800000"/>
            <a:headEnd/>
            <a:tailEnd/>
          </a:ln>
        </p:spPr>
        <p:txBody>
          <a:bodyPr wrap="square">
            <a:spAutoFit/>
          </a:bodyPr>
          <a:lstStyle/>
          <a:p>
            <a:pPr algn="ctr"/>
            <a:r>
              <a:rPr lang="en-US" sz="3600" b="1" dirty="0"/>
              <a:t>Christ</a:t>
            </a:r>
          </a:p>
        </p:txBody>
      </p:sp>
      <p:sp>
        <p:nvSpPr>
          <p:cNvPr id="12302" name="TextBox 13"/>
          <p:cNvSpPr txBox="1">
            <a:spLocks noChangeArrowheads="1"/>
          </p:cNvSpPr>
          <p:nvPr/>
        </p:nvSpPr>
        <p:spPr bwMode="auto">
          <a:xfrm>
            <a:off x="7956376" y="2132856"/>
            <a:ext cx="928687" cy="646113"/>
          </a:xfrm>
          <a:prstGeom prst="rect">
            <a:avLst/>
          </a:prstGeom>
          <a:noFill/>
          <a:ln w="9525">
            <a:noFill/>
            <a:miter lim="800000"/>
            <a:headEnd/>
            <a:tailEnd/>
          </a:ln>
        </p:spPr>
        <p:txBody>
          <a:bodyPr>
            <a:spAutoFit/>
          </a:bodyPr>
          <a:lstStyle/>
          <a:p>
            <a:r>
              <a:rPr lang="en-US" sz="3600" b="1" dirty="0">
                <a:solidFill>
                  <a:srgbClr val="0000FF"/>
                </a:solidFill>
              </a:rPr>
              <a:t>Me</a:t>
            </a:r>
          </a:p>
        </p:txBody>
      </p:sp>
      <p:sp>
        <p:nvSpPr>
          <p:cNvPr id="21" name="Curved Up Arrow 20"/>
          <p:cNvSpPr/>
          <p:nvPr/>
        </p:nvSpPr>
        <p:spPr>
          <a:xfrm rot="10800000">
            <a:off x="827584" y="1484785"/>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3" name="Rectangle 22"/>
          <p:cNvSpPr/>
          <p:nvPr/>
        </p:nvSpPr>
        <p:spPr>
          <a:xfrm>
            <a:off x="8100392"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Curved Up Arrow 27"/>
          <p:cNvSpPr/>
          <p:nvPr/>
        </p:nvSpPr>
        <p:spPr>
          <a:xfrm>
            <a:off x="971600" y="2780928"/>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0" name="Title 1"/>
          <p:cNvSpPr txBox="1">
            <a:spLocks/>
          </p:cNvSpPr>
          <p:nvPr/>
        </p:nvSpPr>
        <p:spPr>
          <a:xfrm>
            <a:off x="1475656" y="1700808"/>
            <a:ext cx="6912768"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Filled with spiritual fullness in God,</a:t>
            </a:r>
          </a:p>
          <a:p>
            <a:pPr algn="ctr" eaLnBrk="0" hangingPunct="0">
              <a:defRPr/>
            </a:pPr>
            <a:r>
              <a:rPr lang="en-CA" sz="2800" b="1" kern="0" dirty="0" smtClean="0">
                <a:latin typeface="Calibri" pitchFamily="34" charset="0"/>
                <a:ea typeface="+mj-ea"/>
                <a:cs typeface="+mj-cs"/>
              </a:rPr>
              <a:t>needing nothing to be more complete,</a:t>
            </a:r>
          </a:p>
          <a:p>
            <a:pPr algn="ctr" eaLnBrk="0" hangingPunct="0">
              <a:defRPr/>
            </a:pPr>
            <a:r>
              <a:rPr lang="en-CA" sz="2800" b="1" kern="0" dirty="0" smtClean="0">
                <a:latin typeface="Calibri" pitchFamily="34" charset="0"/>
                <a:ea typeface="+mj-ea"/>
                <a:cs typeface="+mj-cs"/>
              </a:rPr>
              <a:t>in Christ alone, </a:t>
            </a:r>
            <a:r>
              <a:rPr lang="en-CA" sz="2800" b="1" kern="0" noProof="0" dirty="0" smtClean="0">
                <a:latin typeface="Calibri" pitchFamily="34" charset="0"/>
                <a:ea typeface="+mj-ea"/>
                <a:cs typeface="+mj-cs"/>
              </a:rPr>
              <a:t>t</a:t>
            </a:r>
            <a:r>
              <a:rPr kumimoji="0" lang="en-CA" sz="2800" b="1" i="0" u="none" strike="noStrike" kern="0" cap="none" spc="0" normalizeH="0" baseline="0" noProof="0" dirty="0" smtClean="0">
                <a:ln>
                  <a:noFill/>
                </a:ln>
                <a:effectLst/>
                <a:uLnTx/>
                <a:uFillTx/>
                <a:latin typeface="Calibri" pitchFamily="34" charset="0"/>
                <a:ea typeface="+mj-ea"/>
                <a:cs typeface="+mj-cs"/>
              </a:rPr>
              <a:t>hrough faith alone,</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latin typeface="Calibri" pitchFamily="34" charset="0"/>
                <a:ea typeface="+mj-ea"/>
                <a:cs typeface="+mj-cs"/>
              </a:rPr>
              <a:t>by God’s grace alone</a:t>
            </a:r>
          </a:p>
        </p:txBody>
      </p:sp>
      <p:sp>
        <p:nvSpPr>
          <p:cNvPr id="26" name="Rectangle 25"/>
          <p:cNvSpPr/>
          <p:nvPr/>
        </p:nvSpPr>
        <p:spPr>
          <a:xfrm>
            <a:off x="1907704" y="3501008"/>
            <a:ext cx="5382344" cy="954107"/>
          </a:xfrm>
          <a:prstGeom prst="rect">
            <a:avLst/>
          </a:prstGeom>
        </p:spPr>
        <p:txBody>
          <a:bodyPr wrap="square">
            <a:spAutoFit/>
          </a:bodyPr>
          <a:lstStyle/>
          <a:p>
            <a:pPr algn="ctr">
              <a:spcAft>
                <a:spcPts val="0"/>
              </a:spcAft>
            </a:pPr>
            <a:r>
              <a:rPr lang="en-CA" sz="2800" b="1" dirty="0" smtClean="0">
                <a:solidFill>
                  <a:srgbClr val="FFFF00"/>
                </a:solidFill>
                <a:latin typeface="Calibri" pitchFamily="34" charset="0"/>
              </a:rPr>
              <a:t>Christ the righteousness of God</a:t>
            </a:r>
          </a:p>
          <a:p>
            <a:pPr algn="ctr">
              <a:spcAft>
                <a:spcPts val="0"/>
              </a:spcAft>
            </a:pPr>
            <a:r>
              <a:rPr lang="en-CA" sz="2800" b="1" dirty="0" smtClean="0">
                <a:solidFill>
                  <a:srgbClr val="FFFF00"/>
                </a:solidFill>
                <a:latin typeface="Calibri" pitchFamily="34" charset="0"/>
              </a:rPr>
              <a:t>Christ the fullness of God</a:t>
            </a:r>
          </a:p>
        </p:txBody>
      </p:sp>
      <p:sp>
        <p:nvSpPr>
          <p:cNvPr id="30" name="Title 1"/>
          <p:cNvSpPr txBox="1">
            <a:spLocks/>
          </p:cNvSpPr>
          <p:nvPr/>
        </p:nvSpPr>
        <p:spPr bwMode="auto">
          <a:xfrm>
            <a:off x="0" y="5085184"/>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CA" sz="2800" b="1" dirty="0" smtClean="0">
                <a:solidFill>
                  <a:schemeClr val="bg1"/>
                </a:solidFill>
                <a:latin typeface="Calibri" pitchFamily="34" charset="0"/>
                <a:cs typeface="Calibri" pitchFamily="34" charset="0"/>
              </a:rPr>
              <a:t>“reconciled . . . by his death, in order to present you holy and blameless and above reproach before him” </a:t>
            </a:r>
            <a:r>
              <a:rPr lang="en-CA" sz="2800" b="1" smtClean="0">
                <a:solidFill>
                  <a:schemeClr val="bg1"/>
                </a:solidFill>
                <a:latin typeface="Calibri" pitchFamily="34" charset="0"/>
                <a:cs typeface="Calibri" pitchFamily="34" charset="0"/>
              </a:rPr>
              <a:t>Col 1:22</a:t>
            </a:r>
            <a:endParaRPr lang="en-CA" sz="2800" b="1" dirty="0" smtClean="0">
              <a:solidFill>
                <a:schemeClr val="bg1"/>
              </a:solidFill>
              <a:latin typeface="Calibri" pitchFamily="34" charset="0"/>
              <a:cs typeface="Calibri" pitchFamily="34" charset="0"/>
            </a:endParaRPr>
          </a:p>
          <a:p>
            <a:endParaRPr lang="x-none" sz="800" smtClean="0"/>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and you have been filled in him, who is the head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of all rule and authority”  Col 2:9-10</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4" name="TextBox 23"/>
          <p:cNvSpPr txBox="1"/>
          <p:nvPr/>
        </p:nvSpPr>
        <p:spPr>
          <a:xfrm>
            <a:off x="72008" y="-27384"/>
            <a:ext cx="8964488" cy="954107"/>
          </a:xfrm>
          <a:prstGeom prst="rect">
            <a:avLst/>
          </a:prstGeom>
          <a:noFill/>
        </p:spPr>
        <p:txBody>
          <a:bodyPr wrap="square" rtlCol="0">
            <a:spAutoFit/>
          </a:bodyPr>
          <a:lstStyle/>
          <a:p>
            <a:pPr algn="ctr"/>
            <a:r>
              <a:rPr lang="en-CA" sz="2800" b="1" dirty="0" smtClean="0">
                <a:solidFill>
                  <a:srgbClr val="FF0000"/>
                </a:solidFill>
                <a:latin typeface="Calibri" pitchFamily="34" charset="0"/>
              </a:rPr>
              <a:t>Jesus is our fullness by faith</a:t>
            </a:r>
          </a:p>
          <a:p>
            <a:pPr algn="ctr"/>
            <a:r>
              <a:rPr lang="en-CA" sz="2800" b="1" dirty="0" smtClean="0">
                <a:solidFill>
                  <a:srgbClr val="FF0000"/>
                </a:solidFill>
                <a:latin typeface="Calibri" pitchFamily="34" charset="0"/>
              </a:rPr>
              <a:t>as Jesus is our righteousness by faith!</a:t>
            </a:r>
            <a:endParaRPr lang="en-CA" sz="2800" b="1" dirty="0">
              <a:solidFill>
                <a:srgbClr val="FF0000"/>
              </a:solidFill>
              <a:latin typeface="Calibri" pitchFamily="34" charset="0"/>
            </a:endParaRPr>
          </a:p>
        </p:txBody>
      </p:sp>
      <p:sp>
        <p:nvSpPr>
          <p:cNvPr id="25" name="TextBox 24"/>
          <p:cNvSpPr txBox="1"/>
          <p:nvPr/>
        </p:nvSpPr>
        <p:spPr>
          <a:xfrm>
            <a:off x="251520" y="6372036"/>
            <a:ext cx="504056" cy="369332"/>
          </a:xfrm>
          <a:prstGeom prst="rect">
            <a:avLst/>
          </a:prstGeom>
          <a:noFill/>
        </p:spPr>
        <p:txBody>
          <a:bodyPr wrap="square" rtlCol="0">
            <a:spAutoFit/>
          </a:bodyPr>
          <a:lstStyle/>
          <a:p>
            <a:r>
              <a:rPr lang="en-CA" dirty="0" smtClean="0"/>
              <a:t>15</a:t>
            </a:r>
            <a:endParaRPr lang="en-CA"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 name="TextBox 9"/>
          <p:cNvSpPr txBox="1"/>
          <p:nvPr/>
        </p:nvSpPr>
        <p:spPr>
          <a:xfrm>
            <a:off x="3563888" y="3789040"/>
            <a:ext cx="1872208" cy="338554"/>
          </a:xfrm>
          <a:prstGeom prst="rect">
            <a:avLst/>
          </a:prstGeom>
          <a:noFill/>
        </p:spPr>
        <p:txBody>
          <a:bodyPr wrap="square" rtlCol="0">
            <a:spAutoFit/>
          </a:bodyPr>
          <a:lstStyle/>
          <a:p>
            <a:pPr algn="ctr"/>
            <a:r>
              <a:rPr lang="en-CA" sz="800" dirty="0" smtClean="0">
                <a:solidFill>
                  <a:schemeClr val="accent4">
                    <a:lumMod val="75000"/>
                  </a:schemeClr>
                </a:solidFill>
              </a:rPr>
              <a:t>Microsoft clip art © 2013 </a:t>
            </a:r>
          </a:p>
          <a:p>
            <a:pPr algn="ctr"/>
            <a:r>
              <a:rPr lang="en-CA" sz="800" dirty="0" smtClean="0">
                <a:solidFill>
                  <a:schemeClr val="accent4">
                    <a:lumMod val="75000"/>
                  </a:schemeClr>
                </a:solidFill>
              </a:rPr>
              <a:t>Microsoft Corporation. </a:t>
            </a:r>
            <a:endParaRPr lang="en-CA" sz="800" dirty="0">
              <a:solidFill>
                <a:schemeClr val="accent4">
                  <a:lumMod val="75000"/>
                </a:schemeClr>
              </a:solidFill>
            </a:endParaRPr>
          </a:p>
        </p:txBody>
      </p:sp>
      <p:sp>
        <p:nvSpPr>
          <p:cNvPr id="19" name="TextBox 18"/>
          <p:cNvSpPr txBox="1"/>
          <p:nvPr/>
        </p:nvSpPr>
        <p:spPr>
          <a:xfrm>
            <a:off x="179512" y="44624"/>
            <a:ext cx="8964488" cy="954107"/>
          </a:xfrm>
          <a:prstGeom prst="rect">
            <a:avLst/>
          </a:prstGeom>
          <a:solidFill>
            <a:srgbClr val="002060"/>
          </a:solidFill>
        </p:spPr>
        <p:txBody>
          <a:bodyPr wrap="square" rtlCol="0">
            <a:spAutoFit/>
          </a:bodyPr>
          <a:lstStyle/>
          <a:p>
            <a:pPr algn="ctr"/>
            <a:r>
              <a:rPr lang="en-CA" sz="2800" b="1" dirty="0" smtClean="0">
                <a:solidFill>
                  <a:srgbClr val="00FF00"/>
                </a:solidFill>
                <a:latin typeface="Calibri" pitchFamily="34" charset="0"/>
              </a:rPr>
              <a:t>The false teachers in Colossians taught that being in Christ by faith was not enough for spiritual fullness in God.</a:t>
            </a:r>
            <a:endParaRPr lang="en-CA" sz="2800" b="1" dirty="0">
              <a:solidFill>
                <a:srgbClr val="00FF00"/>
              </a:solidFill>
              <a:latin typeface="Calibri" pitchFamily="34" charset="0"/>
            </a:endParaRPr>
          </a:p>
        </p:txBody>
      </p:sp>
      <p:sp>
        <p:nvSpPr>
          <p:cNvPr id="44" name="Oval 43"/>
          <p:cNvSpPr/>
          <p:nvPr/>
        </p:nvSpPr>
        <p:spPr>
          <a:xfrm>
            <a:off x="3131840" y="2636912"/>
            <a:ext cx="2808000" cy="28083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87489" name="WordArt 1"/>
          <p:cNvSpPr>
            <a:spLocks noChangeArrowheads="1" noChangeShapeType="1" noTextEdit="1"/>
          </p:cNvSpPr>
          <p:nvPr/>
        </p:nvSpPr>
        <p:spPr bwMode="auto">
          <a:xfrm>
            <a:off x="3635896" y="2996952"/>
            <a:ext cx="1872208" cy="1152128"/>
          </a:xfrm>
          <a:prstGeom prst="rect">
            <a:avLst/>
          </a:prstGeom>
        </p:spPr>
        <p:txBody>
          <a:bodyPr wrap="none" fromWordArt="1">
            <a:prstTxWarp prst="textArchUp">
              <a:avLst>
                <a:gd name="adj" fmla="val 10800000"/>
              </a:avLst>
            </a:prstTxWarp>
          </a:bodyPr>
          <a:lstStyle/>
          <a:p>
            <a:pPr algn="ctr" rtl="0"/>
            <a:r>
              <a:rPr lang="en-CA" sz="4400" kern="10" spc="0" dirty="0" smtClean="0">
                <a:ln w="9525">
                  <a:solidFill>
                    <a:srgbClr val="000000"/>
                  </a:solidFill>
                  <a:round/>
                  <a:headEnd/>
                  <a:tailEnd/>
                </a:ln>
                <a:solidFill>
                  <a:srgbClr val="FFFF00"/>
                </a:solidFill>
                <a:effectLst/>
                <a:latin typeface="Arial Black"/>
              </a:rPr>
              <a:t>in Christ</a:t>
            </a:r>
            <a:endParaRPr lang="en-CA" sz="4400" kern="10" spc="0" dirty="0">
              <a:ln w="9525">
                <a:solidFill>
                  <a:srgbClr val="000000"/>
                </a:solidFill>
                <a:round/>
                <a:headEnd/>
                <a:tailEnd/>
              </a:ln>
              <a:solidFill>
                <a:srgbClr val="FFFF00"/>
              </a:solidFill>
              <a:effectLst/>
              <a:latin typeface="Arial Black"/>
            </a:endParaRPr>
          </a:p>
        </p:txBody>
      </p:sp>
      <p:sp>
        <p:nvSpPr>
          <p:cNvPr id="46" name="Oval 45"/>
          <p:cNvSpPr/>
          <p:nvPr/>
        </p:nvSpPr>
        <p:spPr>
          <a:xfrm>
            <a:off x="4355976" y="3140968"/>
            <a:ext cx="360040" cy="36004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Rounded Rectangle 46"/>
          <p:cNvSpPr/>
          <p:nvPr/>
        </p:nvSpPr>
        <p:spPr>
          <a:xfrm>
            <a:off x="4211960" y="3573016"/>
            <a:ext cx="648072" cy="864096"/>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a:off x="4355976"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p:cNvSpPr/>
          <p:nvPr/>
        </p:nvSpPr>
        <p:spPr>
          <a:xfrm>
            <a:off x="4572000"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a:off x="3347864" y="3599145"/>
            <a:ext cx="2448272" cy="2062103"/>
          </a:xfrm>
          <a:prstGeom prst="rect">
            <a:avLst/>
          </a:prstGeom>
          <a:noFill/>
        </p:spPr>
        <p:txBody>
          <a:bodyPr wrap="square" rtlCol="0">
            <a:spAutoFit/>
          </a:bodyPr>
          <a:lstStyle/>
          <a:p>
            <a:pPr algn="ctr"/>
            <a:r>
              <a:rPr lang="en-US" sz="3200" b="1" dirty="0" smtClean="0">
                <a:latin typeface="Calibri" pitchFamily="34" charset="0"/>
              </a:rPr>
              <a:t>spiritual </a:t>
            </a:r>
          </a:p>
          <a:p>
            <a:pPr algn="ctr"/>
            <a:r>
              <a:rPr lang="en-US" sz="3200" b="1" dirty="0" smtClean="0">
                <a:latin typeface="Calibri" pitchFamily="34" charset="0"/>
              </a:rPr>
              <a:t>fullness</a:t>
            </a:r>
          </a:p>
          <a:p>
            <a:pPr algn="ctr"/>
            <a:r>
              <a:rPr lang="en-US" sz="3200" b="1" dirty="0" smtClean="0">
                <a:latin typeface="Calibri" pitchFamily="34" charset="0"/>
              </a:rPr>
              <a:t>in God</a:t>
            </a:r>
          </a:p>
          <a:p>
            <a:pPr algn="ctr"/>
            <a:endParaRPr lang="en-CA" sz="3200" b="1" dirty="0">
              <a:solidFill>
                <a:schemeClr val="bg1">
                  <a:lumMod val="95000"/>
                  <a:lumOff val="5000"/>
                </a:schemeClr>
              </a:solidFill>
              <a:latin typeface="Calibri" pitchFamily="34" charset="0"/>
            </a:endParaRPr>
          </a:p>
        </p:txBody>
      </p:sp>
      <p:cxnSp>
        <p:nvCxnSpPr>
          <p:cNvPr id="50" name="Straight Connector 49"/>
          <p:cNvCxnSpPr/>
          <p:nvPr/>
        </p:nvCxnSpPr>
        <p:spPr>
          <a:xfrm>
            <a:off x="3203848" y="2637208"/>
            <a:ext cx="2664296"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3132136" y="2637208"/>
            <a:ext cx="2664000"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itle 1"/>
          <p:cNvSpPr txBox="1">
            <a:spLocks/>
          </p:cNvSpPr>
          <p:nvPr/>
        </p:nvSpPr>
        <p:spPr>
          <a:xfrm>
            <a:off x="107504" y="764704"/>
            <a:ext cx="8892480" cy="1944216"/>
          </a:xfrm>
          <a:prstGeom prst="rect">
            <a:avLst/>
          </a:prstGeom>
        </p:spPr>
        <p:txBody>
          <a:bodyPr/>
          <a:lstStyle/>
          <a:p>
            <a:pPr lvl="0" algn="ctr" eaLnBrk="0" hangingPunct="0"/>
            <a: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They proclaimed deeper “wisdom and knowledge”</a:t>
            </a:r>
            <a:r>
              <a:rPr lang="en-CA" sz="2800" b="1" kern="0" dirty="0" smtClean="0">
                <a:solidFill>
                  <a:srgbClr val="FFFF00"/>
                </a:solidFill>
                <a:latin typeface="Calibri" pitchFamily="34" charset="0"/>
                <a:ea typeface="+mj-ea"/>
                <a:cs typeface="+mj-cs"/>
              </a:rPr>
              <a:t> (2:2,3) </a:t>
            </a: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 </a:t>
            </a:r>
          </a:p>
          <a:p>
            <a:pPr lvl="0" algn="ctr" eaLnBrk="0" hangingPunct="0"/>
            <a:r>
              <a:rPr lang="en-CA" sz="2800" b="1" kern="0" dirty="0" smtClean="0">
                <a:solidFill>
                  <a:srgbClr val="FFFF00"/>
                </a:solidFill>
                <a:latin typeface="Calibri" pitchFamily="34" charset="0"/>
                <a:ea typeface="+mj-ea"/>
                <a:cs typeface="+mj-cs"/>
              </a:rPr>
              <a:t>and “fullness” (2:9-10) beyond  receiving Christ Jesus </a:t>
            </a:r>
          </a:p>
          <a:p>
            <a:pPr lvl="0" algn="ctr" eaLnBrk="0" hangingPunct="0"/>
            <a:r>
              <a:rPr lang="en-CA" sz="2800" b="1" kern="0" dirty="0" smtClean="0">
                <a:solidFill>
                  <a:srgbClr val="FFFF00"/>
                </a:solidFill>
                <a:latin typeface="Calibri" pitchFamily="34" charset="0"/>
                <a:ea typeface="+mj-ea"/>
                <a:cs typeface="+mj-cs"/>
              </a:rPr>
              <a:t>the Lord by faith and walking in him (2:6-7).</a:t>
            </a:r>
            <a:endParaRPr kumimoji="0" lang="en-CA" sz="2800" b="0" i="0" u="none" strike="noStrike" kern="0" cap="none" spc="0" normalizeH="0" baseline="0" noProof="0" dirty="0">
              <a:ln>
                <a:noFill/>
              </a:ln>
              <a:solidFill>
                <a:srgbClr val="FFFF00"/>
              </a:solidFill>
              <a:effectLst/>
              <a:uLnTx/>
              <a:uFillTx/>
              <a:latin typeface="Calibri" pitchFamily="34" charset="0"/>
              <a:ea typeface="+mj-ea"/>
              <a:cs typeface="+mj-cs"/>
            </a:endParaRPr>
          </a:p>
        </p:txBody>
      </p:sp>
      <p:sp>
        <p:nvSpPr>
          <p:cNvPr id="54" name="Title 1"/>
          <p:cNvSpPr txBox="1">
            <a:spLocks/>
          </p:cNvSpPr>
          <p:nvPr/>
        </p:nvSpPr>
        <p:spPr>
          <a:xfrm>
            <a:off x="35496" y="2780928"/>
            <a:ext cx="3384376" cy="5976664"/>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Christ is not enough. You need spiritual experiences of knowing and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fullness by worship encounters with angels in visions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of the spirit world</a:t>
            </a:r>
            <a:b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(Col 2:18-19).</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t>
            </a:r>
            <a:r>
              <a:rPr kumimoji="0" lang="en-CA" sz="2800" b="0" i="0" u="none" strike="noStrike" kern="0" cap="none" spc="0" normalizeH="0" baseline="0" noProof="0" dirty="0" smtClean="0">
                <a:ln>
                  <a:noFill/>
                </a:ln>
                <a:solidFill>
                  <a:schemeClr val="tx2"/>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56" name="Title 1"/>
          <p:cNvSpPr txBox="1">
            <a:spLocks/>
          </p:cNvSpPr>
          <p:nvPr/>
        </p:nvSpPr>
        <p:spPr>
          <a:xfrm>
            <a:off x="5580112" y="2780928"/>
            <a:ext cx="3672408" cy="5976664"/>
          </a:xfrm>
          <a:prstGeom prst="rect">
            <a:avLst/>
          </a:prstGeom>
        </p:spPr>
        <p:txBody>
          <a:bodyPr/>
          <a:lstStyle/>
          <a:p>
            <a:pPr lvl="0" algn="ctr" eaLnBrk="0" hangingPunct="0"/>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Faith is not enough. You need to not </a:t>
            </a:r>
            <a:r>
              <a:rPr lang="en-CA" sz="2800" b="1" dirty="0" smtClean="0">
                <a:solidFill>
                  <a:srgbClr val="00FF00"/>
                </a:solidFill>
                <a:latin typeface="Calibri" pitchFamily="34" charset="0"/>
              </a:rPr>
              <a:t>eat </a:t>
            </a:r>
          </a:p>
          <a:p>
            <a:pPr lvl="0" algn="ctr" eaLnBrk="0" hangingPunct="0"/>
            <a:r>
              <a:rPr lang="en-CA" sz="2800" b="1" dirty="0" smtClean="0">
                <a:solidFill>
                  <a:srgbClr val="00FF00"/>
                </a:solidFill>
                <a:latin typeface="Calibri" pitchFamily="34" charset="0"/>
              </a:rPr>
              <a:t>certain food and </a:t>
            </a:r>
          </a:p>
          <a:p>
            <a:pPr lvl="0" algn="ctr" eaLnBrk="0" hangingPunct="0"/>
            <a:r>
              <a:rPr lang="en-CA" sz="2800" b="1" dirty="0" smtClean="0">
                <a:solidFill>
                  <a:srgbClr val="00FF00"/>
                </a:solidFill>
                <a:latin typeface="Calibri" pitchFamily="34" charset="0"/>
              </a:rPr>
              <a:t>drink with ascetic severity to your </a:t>
            </a:r>
          </a:p>
          <a:p>
            <a:pPr lvl="0" algn="ctr" eaLnBrk="0" hangingPunct="0"/>
            <a:r>
              <a:rPr lang="en-CA" sz="2800" b="1" dirty="0" smtClean="0">
                <a:solidFill>
                  <a:srgbClr val="00FF00"/>
                </a:solidFill>
                <a:latin typeface="Calibri" pitchFamily="34" charset="0"/>
              </a:rPr>
              <a:t>body and observe special holy days as</a:t>
            </a:r>
          </a:p>
          <a:p>
            <a:pPr lvl="0" algn="ctr" eaLnBrk="0" hangingPunct="0"/>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you seek angels and visions (Col 2:16-23).</a:t>
            </a:r>
            <a:endParaRPr kumimoji="0" lang="en-CA" sz="2800" b="0" i="0" u="none" strike="noStrike" kern="0" cap="none" spc="0" normalizeH="0" baseline="0" noProof="0" dirty="0">
              <a:ln>
                <a:noFill/>
              </a:ln>
              <a:solidFill>
                <a:srgbClr val="00FF00"/>
              </a:solidFill>
              <a:effectLst/>
              <a:uLnTx/>
              <a:uFillTx/>
              <a:latin typeface="Calibri" pitchFamily="34" charset="0"/>
              <a:ea typeface="+mj-ea"/>
              <a:cs typeface="+mj-cs"/>
            </a:endParaRPr>
          </a:p>
        </p:txBody>
      </p:sp>
      <p:sp>
        <p:nvSpPr>
          <p:cNvPr id="16" name="TextBox 15"/>
          <p:cNvSpPr txBox="1"/>
          <p:nvPr/>
        </p:nvSpPr>
        <p:spPr>
          <a:xfrm>
            <a:off x="108520" y="6444044"/>
            <a:ext cx="575048" cy="369332"/>
          </a:xfrm>
          <a:prstGeom prst="rect">
            <a:avLst/>
          </a:prstGeom>
          <a:noFill/>
        </p:spPr>
        <p:txBody>
          <a:bodyPr wrap="square" rtlCol="0">
            <a:spAutoFit/>
          </a:bodyPr>
          <a:lstStyle/>
          <a:p>
            <a:r>
              <a:rPr lang="en-CA" dirty="0" smtClean="0"/>
              <a:t>15</a:t>
            </a:r>
            <a:endParaRPr lang="en-CA"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396"/>
            <a:ext cx="9144000" cy="6884988"/>
          </a:xfrm>
          <a:prstGeom prst="rect">
            <a:avLst/>
          </a:prstGeom>
          <a:noFill/>
          <a:ln w="9525">
            <a:noFill/>
            <a:miter lim="800000"/>
            <a:headEnd/>
            <a:tailEnd/>
          </a:ln>
        </p:spPr>
      </p:pic>
      <p:sp>
        <p:nvSpPr>
          <p:cNvPr id="20483" name="Text Box 3"/>
          <p:cNvSpPr txBox="1">
            <a:spLocks noChangeArrowheads="1"/>
          </p:cNvSpPr>
          <p:nvPr/>
        </p:nvSpPr>
        <p:spPr bwMode="auto">
          <a:xfrm>
            <a:off x="7236296" y="4653136"/>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5" name="TextBox 3"/>
          <p:cNvSpPr txBox="1">
            <a:spLocks noChangeArrowheads="1"/>
          </p:cNvSpPr>
          <p:nvPr/>
        </p:nvSpPr>
        <p:spPr bwMode="auto">
          <a:xfrm>
            <a:off x="0" y="5069502"/>
            <a:ext cx="9144000" cy="1815882"/>
          </a:xfrm>
          <a:prstGeom prst="rect">
            <a:avLst/>
          </a:prstGeom>
          <a:solidFill>
            <a:srgbClr val="002060"/>
          </a:solid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Therefore, as you received Christ Jesus the Lord,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so walk in him, rooted and built up in him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and established in the faith, just as you were taught,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abounding in thanksgiving.  (Col 2:6-7)</a:t>
            </a:r>
            <a:endParaRPr lang="en-CA" sz="2800" b="1" dirty="0">
              <a:solidFill>
                <a:srgbClr val="FF0000"/>
              </a:solidFill>
              <a:latin typeface="Calibri" pitchFamily="34" charset="0"/>
              <a:cs typeface="Calibri" pitchFamily="34"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
        <p:nvSpPr>
          <p:cNvPr id="7" name="TextBox 6"/>
          <p:cNvSpPr txBox="1"/>
          <p:nvPr/>
        </p:nvSpPr>
        <p:spPr>
          <a:xfrm>
            <a:off x="395536" y="44624"/>
            <a:ext cx="8028384" cy="1892698"/>
          </a:xfrm>
          <a:prstGeom prst="rect">
            <a:avLst/>
          </a:prstGeom>
          <a:noFill/>
        </p:spPr>
        <p:txBody>
          <a:bodyPr wrap="square" rtlCol="0">
            <a:spAutoFit/>
          </a:bodyPr>
          <a:lstStyle/>
          <a:p>
            <a:pPr algn="ctr">
              <a:lnSpc>
                <a:spcPts val="2800"/>
              </a:lnSpc>
            </a:pPr>
            <a:r>
              <a:rPr lang="en-US" sz="2800" b="1" dirty="0" smtClean="0">
                <a:solidFill>
                  <a:schemeClr val="bg1"/>
                </a:solidFill>
                <a:latin typeface="Calibri" pitchFamily="34" charset="0"/>
                <a:cs typeface="Calibri" pitchFamily="34" charset="0"/>
              </a:rPr>
              <a:t>No!  Christ is enough!  Faith is enough!</a:t>
            </a:r>
          </a:p>
          <a:p>
            <a:pPr algn="ctr">
              <a:lnSpc>
                <a:spcPts val="2800"/>
              </a:lnSpc>
            </a:pPr>
            <a:r>
              <a:rPr lang="en-US" sz="2800" b="1" dirty="0" smtClean="0">
                <a:solidFill>
                  <a:schemeClr val="bg1"/>
                </a:solidFill>
                <a:latin typeface="Calibri" pitchFamily="34" charset="0"/>
                <a:cs typeface="Calibri" pitchFamily="34" charset="0"/>
              </a:rPr>
              <a:t>We are filled in Christ the fullness of God!</a:t>
            </a:r>
          </a:p>
          <a:p>
            <a:pPr algn="ctr">
              <a:lnSpc>
                <a:spcPts val="2800"/>
              </a:lnSpc>
            </a:pPr>
            <a:r>
              <a:rPr lang="en-US" sz="2800" b="1" dirty="0" smtClean="0">
                <a:solidFill>
                  <a:schemeClr val="bg1"/>
                </a:solidFill>
                <a:latin typeface="Calibri" pitchFamily="34" charset="0"/>
                <a:cs typeface="Calibri" pitchFamily="34" charset="0"/>
              </a:rPr>
              <a:t>In Christ are hidden </a:t>
            </a:r>
            <a:r>
              <a:rPr lang="en-CA" sz="2800" b="1" dirty="0" smtClean="0">
                <a:solidFill>
                  <a:schemeClr val="bg1"/>
                </a:solidFill>
                <a:latin typeface="Calibri" pitchFamily="34" charset="0"/>
                <a:cs typeface="Calibri" pitchFamily="34" charset="0"/>
              </a:rPr>
              <a:t>all    </a:t>
            </a:r>
          </a:p>
          <a:p>
            <a:pPr algn="ctr">
              <a:lnSpc>
                <a:spcPts val="2800"/>
              </a:lnSpc>
            </a:pPr>
            <a:r>
              <a:rPr lang="en-CA" sz="2800" b="1" dirty="0" smtClean="0">
                <a:solidFill>
                  <a:schemeClr val="bg1"/>
                </a:solidFill>
                <a:latin typeface="Calibri" pitchFamily="34" charset="0"/>
                <a:cs typeface="Calibri" pitchFamily="34" charset="0"/>
              </a:rPr>
              <a:t>treasures of wisdom</a:t>
            </a:r>
          </a:p>
          <a:p>
            <a:pPr algn="ctr">
              <a:lnSpc>
                <a:spcPts val="2800"/>
              </a:lnSpc>
            </a:pPr>
            <a:r>
              <a:rPr lang="en-CA" sz="2800" b="1" dirty="0" smtClean="0">
                <a:solidFill>
                  <a:schemeClr val="bg1"/>
                </a:solidFill>
                <a:latin typeface="Calibri" pitchFamily="34" charset="0"/>
                <a:cs typeface="Calibri" pitchFamily="34" charset="0"/>
              </a:rPr>
              <a:t>and knowledge!</a:t>
            </a:r>
            <a:endParaRPr lang="en-CA" sz="2800" b="1" dirty="0">
              <a:solidFill>
                <a:schemeClr val="bg1"/>
              </a:solidFill>
              <a:latin typeface="Calibri" pitchFamily="34" charset="0"/>
              <a:cs typeface="Calibri" pitchFamily="34" charset="0"/>
            </a:endParaRPr>
          </a:p>
        </p:txBody>
      </p:sp>
      <p:sp>
        <p:nvSpPr>
          <p:cNvPr id="10" name="TextBox 9"/>
          <p:cNvSpPr txBox="1"/>
          <p:nvPr/>
        </p:nvSpPr>
        <p:spPr>
          <a:xfrm>
            <a:off x="107504" y="6453336"/>
            <a:ext cx="504056" cy="369332"/>
          </a:xfrm>
          <a:prstGeom prst="rect">
            <a:avLst/>
          </a:prstGeom>
          <a:noFill/>
        </p:spPr>
        <p:txBody>
          <a:bodyPr wrap="square" rtlCol="0">
            <a:spAutoFit/>
          </a:bodyPr>
          <a:lstStyle/>
          <a:p>
            <a:r>
              <a:rPr lang="en-CA" dirty="0" smtClean="0"/>
              <a:t>15</a:t>
            </a:r>
            <a:endParaRPr lang="en-CA"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636912"/>
            <a:ext cx="8651304" cy="1143000"/>
          </a:xfrm>
        </p:spPr>
        <p:txBody>
          <a:bodyPr/>
          <a:lstStyle/>
          <a:p>
            <a:r>
              <a:rPr lang="en-CA" sz="2800" b="1" dirty="0" smtClean="0">
                <a:solidFill>
                  <a:srgbClr val="00FF00"/>
                </a:solidFill>
                <a:latin typeface="Calibri" pitchFamily="34" charset="0"/>
              </a:rPr>
              <a:t>Receive Christ the Lord by faith (2:6),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for God’s wisdom (2:3) and fullness (2:9-10)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are by faith in Christ. </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Then keep on walking in Christ.</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Keep on being rooted in Christ.  </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Keep on being built up in Christ,</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established in faith in Christ, the same kind of faith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the apostles taught when you received Christ.</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Keep on overflowing with thanksgiving because of Christ.</a:t>
            </a:r>
            <a:br>
              <a:rPr lang="en-CA" sz="2800" b="1" dirty="0" smtClean="0">
                <a:solidFill>
                  <a:srgbClr val="00FF00"/>
                </a:solidFill>
                <a:latin typeface="Calibri" pitchFamily="34" charset="0"/>
              </a:rPr>
            </a:br>
            <a:r>
              <a:rPr lang="en-CA" b="1" dirty="0" smtClean="0">
                <a:solidFill>
                  <a:srgbClr val="00FF00"/>
                </a:solidFill>
              </a:rPr>
              <a:t/>
            </a:r>
            <a:br>
              <a:rPr lang="en-CA" b="1" dirty="0" smtClean="0">
                <a:solidFill>
                  <a:srgbClr val="00FF00"/>
                </a:solidFill>
              </a:rPr>
            </a:br>
            <a:r>
              <a:rPr lang="en-CA" dirty="0" smtClean="0">
                <a:solidFill>
                  <a:srgbClr val="66FF33"/>
                </a:solidFill>
              </a:rPr>
              <a:t/>
            </a:r>
            <a:br>
              <a:rPr lang="en-CA" dirty="0" smtClean="0">
                <a:solidFill>
                  <a:srgbClr val="66FF33"/>
                </a:solidFill>
              </a:rPr>
            </a:br>
            <a:endParaRPr lang="en-CA" dirty="0">
              <a:solidFill>
                <a:srgbClr val="66FF33"/>
              </a:solidFill>
            </a:endParaRPr>
          </a:p>
        </p:txBody>
      </p:sp>
      <p:sp>
        <p:nvSpPr>
          <p:cNvPr id="3" name="TextBox 2"/>
          <p:cNvSpPr txBox="1"/>
          <p:nvPr/>
        </p:nvSpPr>
        <p:spPr>
          <a:xfrm>
            <a:off x="251520" y="6372036"/>
            <a:ext cx="576064" cy="369332"/>
          </a:xfrm>
          <a:prstGeom prst="rect">
            <a:avLst/>
          </a:prstGeom>
          <a:noFill/>
        </p:spPr>
        <p:txBody>
          <a:bodyPr wrap="square" rtlCol="0">
            <a:spAutoFit/>
          </a:bodyPr>
          <a:lstStyle/>
          <a:p>
            <a:r>
              <a:rPr lang="en-CA" dirty="0" smtClean="0"/>
              <a:t>15</a:t>
            </a:r>
            <a:endParaRPr lang="en-CA" dirty="0"/>
          </a:p>
        </p:txBody>
      </p:sp>
      <p:sp>
        <p:nvSpPr>
          <p:cNvPr id="4" name="TextBox 3"/>
          <p:cNvSpPr txBox="1"/>
          <p:nvPr/>
        </p:nvSpPr>
        <p:spPr>
          <a:xfrm>
            <a:off x="107504" y="4221088"/>
            <a:ext cx="8892480" cy="2169825"/>
          </a:xfrm>
          <a:prstGeom prst="rect">
            <a:avLst/>
          </a:prstGeom>
          <a:noFill/>
        </p:spPr>
        <p:txBody>
          <a:bodyPr wrap="square" rtlCol="0">
            <a:spAutoFit/>
          </a:bodyPr>
          <a:lstStyle/>
          <a:p>
            <a:pPr algn="ctr"/>
            <a:r>
              <a:rPr lang="en-CA" sz="2700" b="1" dirty="0" smtClean="0">
                <a:latin typeface="Calibri" pitchFamily="34" charset="0"/>
                <a:cs typeface="Calibri" pitchFamily="34" charset="0"/>
              </a:rPr>
              <a:t>2:8 See to it that no one takes you captive by philosophy and empty deceit, according to human tradition, according to the elemental spirits of the world, and not according to Christ.</a:t>
            </a:r>
          </a:p>
          <a:p>
            <a:pPr algn="ctr"/>
            <a:r>
              <a:rPr lang="en-CA" sz="2700" b="1" dirty="0" smtClean="0">
                <a:latin typeface="Calibri" pitchFamily="34" charset="0"/>
                <a:cs typeface="Calibri" pitchFamily="34" charset="0"/>
              </a:rPr>
              <a:t>(Don’t be taken captive by any who say Christ isn’t enough.</a:t>
            </a:r>
          </a:p>
          <a:p>
            <a:pPr algn="ctr"/>
            <a:r>
              <a:rPr lang="en-CA" sz="2700" b="1" dirty="0" smtClean="0">
                <a:latin typeface="Calibri" pitchFamily="34" charset="0"/>
                <a:cs typeface="Calibri" pitchFamily="34" charset="0"/>
              </a:rPr>
              <a:t>It’s just philosophy, deceit, human, elemental.)</a:t>
            </a:r>
            <a:endParaRPr lang="en-CA" sz="27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2" cstate="print"/>
          <a:stretch>
            <a:fillRect/>
          </a:stretch>
        </p:blipFill>
        <p:spPr>
          <a:xfrm>
            <a:off x="0" y="548680"/>
            <a:ext cx="4480560" cy="3360420"/>
          </a:xfrm>
          <a:prstGeom prst="rect">
            <a:avLst/>
          </a:prstGeom>
        </p:spPr>
      </p:pic>
      <p:pic>
        <p:nvPicPr>
          <p:cNvPr id="11" name="Picture 10" descr="DSCN9624e.JPG"/>
          <p:cNvPicPr>
            <a:picLocks noChangeAspect="1"/>
          </p:cNvPicPr>
          <p:nvPr/>
        </p:nvPicPr>
        <p:blipFill>
          <a:blip r:embed="rId3"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4"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5"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6"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7"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8"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9"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0"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1"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2"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3"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4" cstate="print"/>
          <a:stretch>
            <a:fillRect/>
          </a:stretch>
        </p:blipFill>
        <p:spPr>
          <a:xfrm>
            <a:off x="1133872" y="1052736"/>
            <a:ext cx="2286000" cy="1360713"/>
          </a:xfrm>
          <a:prstGeom prst="rect">
            <a:avLst/>
          </a:prstGeom>
        </p:spPr>
      </p:pic>
      <p:pic>
        <p:nvPicPr>
          <p:cNvPr id="23" name="Picture 22" descr="egyptian.gif"/>
          <p:cNvPicPr>
            <a:picLocks noChangeAspect="1"/>
          </p:cNvPicPr>
          <p:nvPr/>
        </p:nvPicPr>
        <p:blipFill>
          <a:blip r:embed="rId14" cstate="print"/>
          <a:stretch>
            <a:fillRect/>
          </a:stretch>
        </p:blipFill>
        <p:spPr>
          <a:xfrm rot="7200000">
            <a:off x="1701562" y="2056766"/>
            <a:ext cx="2286000" cy="1360713"/>
          </a:xfrm>
          <a:prstGeom prst="rect">
            <a:avLst/>
          </a:prstGeom>
        </p:spPr>
      </p:pic>
      <p:pic>
        <p:nvPicPr>
          <p:cNvPr id="24" name="Picture 23" descr="egyptian.gif"/>
          <p:cNvPicPr>
            <a:picLocks noChangeAspect="1"/>
          </p:cNvPicPr>
          <p:nvPr/>
        </p:nvPicPr>
        <p:blipFill>
          <a:blip r:embed="rId14" cstate="print"/>
          <a:stretch>
            <a:fillRect/>
          </a:stretch>
        </p:blipFill>
        <p:spPr>
          <a:xfrm rot="14400000" flipH="1">
            <a:off x="520553"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6" name="Rectangle 25"/>
          <p:cNvSpPr/>
          <p:nvPr/>
        </p:nvSpPr>
        <p:spPr>
          <a:xfrm>
            <a:off x="2202592" y="2132856"/>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2026568" y="2204864"/>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7" name="Picture 26" descr="www.fg-a.com valentine 2-jumping-heart.gif"/>
          <p:cNvPicPr>
            <a:picLocks noChangeAspect="1"/>
          </p:cNvPicPr>
          <p:nvPr/>
        </p:nvPicPr>
        <p:blipFill>
          <a:blip r:embed="rId15" cstate="print"/>
          <a:stretch>
            <a:fillRect/>
          </a:stretch>
        </p:blipFill>
        <p:spPr>
          <a:xfrm>
            <a:off x="1700808" y="1700808"/>
            <a:ext cx="1143000" cy="1333500"/>
          </a:xfrm>
          <a:prstGeom prst="rect">
            <a:avLst/>
          </a:prstGeom>
        </p:spPr>
      </p:pic>
      <p:sp>
        <p:nvSpPr>
          <p:cNvPr id="31"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800" spc="-20" dirty="0" smtClean="0">
                <a:latin typeface="Calibri" pitchFamily="34" charset="0"/>
                <a:cs typeface="Calibri" pitchFamily="34" charset="0"/>
              </a:rPr>
              <a:t>Fullness is in Christ, not in beauty, music, smart-phones, sports, cars, money, friends, romance, sex, food, </a:t>
            </a:r>
          </a:p>
          <a:p>
            <a:pPr lvl="0" algn="ctr" eaLnBrk="0" hangingPunct="0">
              <a:defRPr/>
            </a:pPr>
            <a:r>
              <a:rPr lang="en-US" sz="2800" spc="-20" dirty="0" smtClean="0">
                <a:latin typeface="Calibri" pitchFamily="34" charset="0"/>
                <a:cs typeface="Calibri" pitchFamily="34" charset="0"/>
              </a:rPr>
              <a:t>drinking parties, homes or jobs!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29" name="TextBox 28"/>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fullness</a:t>
            </a:r>
            <a:endParaRPr lang="en-CA" b="1"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4034" name="Title 1"/>
          <p:cNvSpPr>
            <a:spLocks noGrp="1"/>
          </p:cNvSpPr>
          <p:nvPr>
            <p:ph type="title"/>
          </p:nvPr>
        </p:nvSpPr>
        <p:spPr>
          <a:xfrm>
            <a:off x="98871" y="2790825"/>
            <a:ext cx="8937625" cy="1143000"/>
          </a:xfrm>
        </p:spPr>
        <p:txBody>
          <a:bodyPr>
            <a:noAutofit/>
          </a:bodyPr>
          <a:lstStyle/>
          <a:p>
            <a:r>
              <a:rPr lang="en-CA" sz="3200" b="1" dirty="0" smtClean="0">
                <a:solidFill>
                  <a:schemeClr val="bg1"/>
                </a:solidFill>
                <a:latin typeface="Calibri" pitchFamily="34" charset="0"/>
                <a:cs typeface="Calibri" pitchFamily="34" charset="0"/>
              </a:rPr>
              <a:t>Fullness is not through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other gods,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meditation similar to Buddha,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honoring ancestors,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pleasing the spirits,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going to witchdoctors,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making pilgrimages,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bathing in the Ganges,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observing special holy days,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speaking in tongues,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asceticism, worship of angels, visions (Col 2:18)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or being a very religious Christian.</a:t>
            </a:r>
          </a:p>
        </p:txBody>
      </p:sp>
      <p:sp>
        <p:nvSpPr>
          <p:cNvPr id="3" name="TextBox 2"/>
          <p:cNvSpPr txBox="1"/>
          <p:nvPr/>
        </p:nvSpPr>
        <p:spPr>
          <a:xfrm>
            <a:off x="251520" y="6372036"/>
            <a:ext cx="504056" cy="369332"/>
          </a:xfrm>
          <a:prstGeom prst="rect">
            <a:avLst/>
          </a:prstGeom>
          <a:noFill/>
        </p:spPr>
        <p:txBody>
          <a:bodyPr wrap="square" rtlCol="0">
            <a:spAutoFit/>
          </a:bodyPr>
          <a:lstStyle/>
          <a:p>
            <a:r>
              <a:rPr lang="en-CA" dirty="0" smtClean="0"/>
              <a:t>15</a:t>
            </a:r>
            <a:endParaRPr lang="en-CA"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274638"/>
            <a:ext cx="8229600" cy="5099050"/>
          </a:xfrm>
        </p:spPr>
        <p:txBody>
          <a:bodyPr/>
          <a:lstStyle/>
          <a:p>
            <a:r>
              <a:rPr lang="en-US" sz="7200" b="1" dirty="0" smtClean="0">
                <a:solidFill>
                  <a:schemeClr val="bg1"/>
                </a:solidFill>
                <a:latin typeface="Calibri" pitchFamily="34" charset="0"/>
                <a:cs typeface="Calibri" pitchFamily="34" charset="0"/>
              </a:rPr>
              <a:t>Fullness is </a:t>
            </a:r>
            <a:br>
              <a:rPr lang="en-US" sz="7200" b="1" dirty="0" smtClean="0">
                <a:solidFill>
                  <a:schemeClr val="bg1"/>
                </a:solidFill>
                <a:latin typeface="Calibri" pitchFamily="34" charset="0"/>
                <a:cs typeface="Calibri" pitchFamily="34" charset="0"/>
              </a:rPr>
            </a:br>
            <a:r>
              <a:rPr lang="en-US" sz="7200" b="1" dirty="0" smtClean="0">
                <a:solidFill>
                  <a:schemeClr val="bg1"/>
                </a:solidFill>
                <a:latin typeface="Calibri" pitchFamily="34" charset="0"/>
                <a:cs typeface="Calibri" pitchFamily="34" charset="0"/>
              </a:rPr>
              <a:t>by faith in Christ </a:t>
            </a:r>
            <a:br>
              <a:rPr lang="en-US" sz="7200" b="1" dirty="0" smtClean="0">
                <a:solidFill>
                  <a:schemeClr val="bg1"/>
                </a:solidFill>
                <a:latin typeface="Calibri" pitchFamily="34" charset="0"/>
                <a:cs typeface="Calibri" pitchFamily="34" charset="0"/>
              </a:rPr>
            </a:br>
            <a:r>
              <a:rPr lang="en-US" sz="7200" b="1" dirty="0" smtClean="0">
                <a:solidFill>
                  <a:schemeClr val="bg1"/>
                </a:solidFill>
                <a:latin typeface="Calibri" pitchFamily="34" charset="0"/>
                <a:cs typeface="Calibri" pitchFamily="34" charset="0"/>
              </a:rPr>
              <a:t>the fullness of God!</a:t>
            </a:r>
          </a:p>
        </p:txBody>
      </p:sp>
      <p:sp>
        <p:nvSpPr>
          <p:cNvPr id="3" name="TextBox 2"/>
          <p:cNvSpPr txBox="1"/>
          <p:nvPr/>
        </p:nvSpPr>
        <p:spPr>
          <a:xfrm>
            <a:off x="251520" y="6372036"/>
            <a:ext cx="504056" cy="369332"/>
          </a:xfrm>
          <a:prstGeom prst="rect">
            <a:avLst/>
          </a:prstGeom>
          <a:noFill/>
        </p:spPr>
        <p:txBody>
          <a:bodyPr wrap="square" rtlCol="0">
            <a:spAutoFit/>
          </a:bodyPr>
          <a:lstStyle/>
          <a:p>
            <a:r>
              <a:rPr lang="en-CA" dirty="0" smtClean="0"/>
              <a:t>15</a:t>
            </a:r>
            <a:endParaRPr lang="en-CA"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9154" name="Title 1"/>
          <p:cNvSpPr>
            <a:spLocks noGrp="1"/>
          </p:cNvSpPr>
          <p:nvPr>
            <p:ph type="title"/>
          </p:nvPr>
        </p:nvSpPr>
        <p:spPr>
          <a:xfrm>
            <a:off x="457200" y="274638"/>
            <a:ext cx="8229600" cy="5458618"/>
          </a:xfrm>
        </p:spPr>
        <p:txBody>
          <a:bodyPr/>
          <a:lstStyle/>
          <a:p>
            <a:r>
              <a:rPr lang="en-US" sz="4000" b="1" dirty="0" smtClean="0">
                <a:solidFill>
                  <a:schemeClr val="bg1"/>
                </a:solidFill>
                <a:latin typeface="Calibri" pitchFamily="34" charset="0"/>
                <a:cs typeface="Calibri" pitchFamily="34" charset="0"/>
              </a:rPr>
              <a:t>Stop </a:t>
            </a:r>
            <a:r>
              <a:rPr lang="en-US" sz="4000" b="1" i="1" dirty="0" smtClean="0">
                <a:solidFill>
                  <a:schemeClr val="bg1"/>
                </a:solidFill>
                <a:latin typeface="Calibri" pitchFamily="34" charset="0"/>
                <a:cs typeface="Calibri" pitchFamily="34" charset="0"/>
              </a:rPr>
              <a:t>doing</a:t>
            </a:r>
            <a:r>
              <a:rPr lang="en-US" sz="4000" b="1" dirty="0" smtClean="0">
                <a:solidFill>
                  <a:schemeClr val="bg1"/>
                </a:solidFill>
                <a:latin typeface="Calibri" pitchFamily="34" charset="0"/>
                <a:cs typeface="Calibri" pitchFamily="34" charset="0"/>
              </a:rPr>
              <a:t> something to be more whole and complete.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Stop searching for fullness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in other ways.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Enjoy God’s fullness in Christ</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by </a:t>
            </a:r>
            <a:r>
              <a:rPr lang="en-US" sz="4000" b="1" i="1" dirty="0" smtClean="0">
                <a:solidFill>
                  <a:schemeClr val="bg1"/>
                </a:solidFill>
                <a:latin typeface="Calibri" pitchFamily="34" charset="0"/>
                <a:cs typeface="Calibri" pitchFamily="34" charset="0"/>
              </a:rPr>
              <a:t>faith</a:t>
            </a:r>
            <a:r>
              <a:rPr lang="en-US" sz="4000" b="1" dirty="0" smtClean="0">
                <a:solidFill>
                  <a:schemeClr val="bg1"/>
                </a:solidFill>
                <a:latin typeface="Calibri" pitchFamily="34" charset="0"/>
                <a:cs typeface="Calibri" pitchFamily="34" charset="0"/>
              </a:rPr>
              <a:t> in his Word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with prayers of thanks.  </a:t>
            </a:r>
            <a:endParaRPr lang="en-CA" sz="4000" dirty="0" smtClean="0">
              <a:solidFill>
                <a:schemeClr val="bg1"/>
              </a:solidFill>
              <a:latin typeface="Calibri" pitchFamily="34" charset="0"/>
              <a:cs typeface="Calibri" pitchFamily="34" charset="0"/>
            </a:endParaRPr>
          </a:p>
        </p:txBody>
      </p:sp>
      <p:sp>
        <p:nvSpPr>
          <p:cNvPr id="3" name="TextBox 2"/>
          <p:cNvSpPr txBox="1"/>
          <p:nvPr/>
        </p:nvSpPr>
        <p:spPr>
          <a:xfrm>
            <a:off x="251520" y="6372036"/>
            <a:ext cx="504056" cy="369332"/>
          </a:xfrm>
          <a:prstGeom prst="rect">
            <a:avLst/>
          </a:prstGeom>
          <a:noFill/>
        </p:spPr>
        <p:txBody>
          <a:bodyPr wrap="square" rtlCol="0">
            <a:spAutoFit/>
          </a:bodyPr>
          <a:lstStyle/>
          <a:p>
            <a:r>
              <a:rPr lang="en-CA" dirty="0" smtClean="0"/>
              <a:t>15</a:t>
            </a:r>
            <a:endParaRPr lang="en-CA"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3" name="Rectangle 42"/>
          <p:cNvSpPr/>
          <p:nvPr/>
        </p:nvSpPr>
        <p:spPr>
          <a:xfrm>
            <a:off x="7740352" y="256490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56376" y="256490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4788024" y="1844824"/>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004048" y="2564904"/>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220072" y="2564904"/>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932040" y="1340768"/>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164328" y="141277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876256" y="23488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164288" y="285293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316416" y="141277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316416" y="285293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8200" y="23488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653908" y="1340768"/>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1" name="TextBox 30"/>
          <p:cNvSpPr txBox="1"/>
          <p:nvPr/>
        </p:nvSpPr>
        <p:spPr>
          <a:xfrm>
            <a:off x="3635896" y="116632"/>
            <a:ext cx="3168352"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have greater fullness than you.  I’m more spiritual than you.”</a:t>
            </a:r>
            <a:endParaRPr lang="en-CA" sz="2400" b="1" dirty="0">
              <a:solidFill>
                <a:srgbClr val="0000FF"/>
              </a:solidFill>
              <a:latin typeface="Calibri" pitchFamily="34" charset="0"/>
              <a:cs typeface="Calibri" pitchFamily="34" charset="0"/>
            </a:endParaRPr>
          </a:p>
        </p:txBody>
      </p:sp>
      <p:sp>
        <p:nvSpPr>
          <p:cNvPr id="41" name="Rounded Rectangle 40"/>
          <p:cNvSpPr/>
          <p:nvPr/>
        </p:nvSpPr>
        <p:spPr>
          <a:xfrm>
            <a:off x="7524328" y="1844824"/>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5504" y="198884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87768" y="2132856"/>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35496" y="404664"/>
            <a:ext cx="3779912" cy="4832092"/>
          </a:xfrm>
          <a:prstGeom prst="rect">
            <a:avLst/>
          </a:prstGeom>
          <a:noFill/>
        </p:spPr>
        <p:txBody>
          <a:bodyPr wrap="square" rtlCol="0">
            <a:spAutoFit/>
          </a:bodyPr>
          <a:lstStyle/>
          <a:p>
            <a:pPr algn="ctr"/>
            <a:r>
              <a:rPr lang="en-US" sz="2800" b="1" dirty="0" smtClean="0">
                <a:solidFill>
                  <a:schemeClr val="bg1"/>
                </a:solidFill>
                <a:latin typeface="Calibri" pitchFamily="34" charset="0"/>
              </a:rPr>
              <a:t>When anyone tells you they have a greater “fullness” than the fullness we receive when we receive Christ the fullness of God </a:t>
            </a:r>
          </a:p>
          <a:p>
            <a:pPr algn="ctr"/>
            <a:r>
              <a:rPr lang="en-US" sz="2800" b="1" dirty="0" smtClean="0">
                <a:solidFill>
                  <a:schemeClr val="bg1"/>
                </a:solidFill>
                <a:latin typeface="Calibri" pitchFamily="34" charset="0"/>
              </a:rPr>
              <a:t>by faith apart from </a:t>
            </a:r>
          </a:p>
          <a:p>
            <a:pPr algn="ctr"/>
            <a:r>
              <a:rPr lang="en-US" sz="2800" b="1" dirty="0" smtClean="0">
                <a:solidFill>
                  <a:schemeClr val="bg1"/>
                </a:solidFill>
                <a:latin typeface="Calibri" pitchFamily="34" charset="0"/>
              </a:rPr>
              <a:t>any of our efforts or spiritual experiences, </a:t>
            </a:r>
          </a:p>
          <a:p>
            <a:pPr algn="ctr"/>
            <a:r>
              <a:rPr lang="en-US" sz="2800" b="1" dirty="0" smtClean="0">
                <a:solidFill>
                  <a:schemeClr val="bg1"/>
                </a:solidFill>
                <a:latin typeface="Calibri" pitchFamily="34" charset="0"/>
              </a:rPr>
              <a:t>they repeat the Colossian error.</a:t>
            </a:r>
          </a:p>
        </p:txBody>
      </p:sp>
      <p:sp>
        <p:nvSpPr>
          <p:cNvPr id="42" name="TextBox 41"/>
          <p:cNvSpPr txBox="1"/>
          <p:nvPr/>
        </p:nvSpPr>
        <p:spPr>
          <a:xfrm>
            <a:off x="72008" y="6453336"/>
            <a:ext cx="467544" cy="369332"/>
          </a:xfrm>
          <a:prstGeom prst="rect">
            <a:avLst/>
          </a:prstGeom>
          <a:noFill/>
        </p:spPr>
        <p:txBody>
          <a:bodyPr wrap="square" rtlCol="0">
            <a:spAutoFit/>
          </a:bodyPr>
          <a:lstStyle/>
          <a:p>
            <a:r>
              <a:rPr lang="en-CA" dirty="0" smtClean="0"/>
              <a:t>15</a:t>
            </a:r>
            <a:endParaRPr lang="en-CA" dirty="0"/>
          </a:p>
        </p:txBody>
      </p:sp>
      <p:sp>
        <p:nvSpPr>
          <p:cNvPr id="47" name="TextBox 46"/>
          <p:cNvSpPr txBox="1"/>
          <p:nvPr/>
        </p:nvSpPr>
        <p:spPr>
          <a:xfrm>
            <a:off x="72008" y="5469031"/>
            <a:ext cx="8964488" cy="1200329"/>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Be on guard for anyone who says you will have greater fullness </a:t>
            </a:r>
          </a:p>
          <a:p>
            <a:pPr algn="ctr"/>
            <a:r>
              <a:rPr lang="en-CA" sz="2400" b="1" dirty="0" smtClean="0">
                <a:solidFill>
                  <a:schemeClr val="bg1"/>
                </a:solidFill>
                <a:latin typeface="Calibri" pitchFamily="34" charset="0"/>
                <a:cs typeface="Calibri" pitchFamily="34" charset="0"/>
              </a:rPr>
              <a:t>if you DO something, rather than receiving Christ the fullness of God and walking in him by faith based on all he has DONE.</a:t>
            </a:r>
            <a:endParaRPr lang="en-CA" sz="2400" b="1" dirty="0">
              <a:solidFill>
                <a:schemeClr val="bg1"/>
              </a:solidFill>
              <a:latin typeface="Calibri" pitchFamily="34" charset="0"/>
              <a:cs typeface="Calibri" pitchFamily="34" charset="0"/>
            </a:endParaRPr>
          </a:p>
        </p:txBody>
      </p:sp>
      <p:sp>
        <p:nvSpPr>
          <p:cNvPr id="23" name="TextBox 22"/>
          <p:cNvSpPr txBox="1"/>
          <p:nvPr/>
        </p:nvSpPr>
        <p:spPr>
          <a:xfrm>
            <a:off x="3563888" y="3501008"/>
            <a:ext cx="3312368" cy="1938992"/>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“You need to DO what </a:t>
            </a:r>
          </a:p>
          <a:p>
            <a:pPr algn="ctr"/>
            <a:r>
              <a:rPr lang="en-CA" sz="2400" b="1" dirty="0" smtClean="0">
                <a:solidFill>
                  <a:srgbClr val="0000FF"/>
                </a:solidFill>
                <a:latin typeface="Calibri" pitchFamily="34" charset="0"/>
                <a:cs typeface="Calibri" pitchFamily="34" charset="0"/>
              </a:rPr>
              <a:t>I DO and experience what I experience </a:t>
            </a:r>
          </a:p>
          <a:p>
            <a:pPr algn="ctr"/>
            <a:r>
              <a:rPr lang="en-CA" sz="2400" b="1" dirty="0" smtClean="0">
                <a:solidFill>
                  <a:srgbClr val="0000FF"/>
                </a:solidFill>
                <a:latin typeface="Calibri" pitchFamily="34" charset="0"/>
                <a:cs typeface="Calibri" pitchFamily="34" charset="0"/>
              </a:rPr>
              <a:t>to be as </a:t>
            </a:r>
            <a:r>
              <a:rPr lang="en-CA" sz="2400" b="1" smtClean="0">
                <a:solidFill>
                  <a:srgbClr val="0000FF"/>
                </a:solidFill>
                <a:latin typeface="Calibri" pitchFamily="34" charset="0"/>
                <a:cs typeface="Calibri" pitchFamily="34" charset="0"/>
              </a:rPr>
              <a:t>full and </a:t>
            </a:r>
            <a:endParaRPr lang="en-CA" sz="2400" b="1" dirty="0" smtClean="0">
              <a:solidFill>
                <a:srgbClr val="0000FF"/>
              </a:solidFill>
              <a:latin typeface="Calibri" pitchFamily="34" charset="0"/>
              <a:cs typeface="Calibri" pitchFamily="34" charset="0"/>
            </a:endParaRPr>
          </a:p>
          <a:p>
            <a:pPr algn="ctr"/>
            <a:r>
              <a:rPr lang="en-CA" sz="2400" b="1" smtClean="0">
                <a:solidFill>
                  <a:srgbClr val="0000FF"/>
                </a:solidFill>
                <a:latin typeface="Calibri" pitchFamily="34" charset="0"/>
                <a:cs typeface="Calibri" pitchFamily="34" charset="0"/>
              </a:rPr>
              <a:t>spiritual </a:t>
            </a:r>
            <a:r>
              <a:rPr lang="en-CA" sz="2400" b="1" dirty="0" smtClean="0">
                <a:solidFill>
                  <a:srgbClr val="0000FF"/>
                </a:solidFill>
                <a:latin typeface="Calibri" pitchFamily="34" charset="0"/>
                <a:cs typeface="Calibri" pitchFamily="34" charset="0"/>
              </a:rPr>
              <a:t>as I am.”</a:t>
            </a:r>
            <a:endParaRPr lang="en-CA" sz="2400" b="1" dirty="0">
              <a:solidFill>
                <a:srgbClr val="0000FF"/>
              </a:solidFill>
              <a:latin typeface="Calibri" pitchFamily="34" charset="0"/>
              <a:cs typeface="Calibri" pitchFamily="34" charset="0"/>
            </a:endParaRPr>
          </a:p>
        </p:txBody>
      </p:sp>
      <p:sp>
        <p:nvSpPr>
          <p:cNvPr id="24" name="TextBox 23"/>
          <p:cNvSpPr txBox="1"/>
          <p:nvPr/>
        </p:nvSpPr>
        <p:spPr>
          <a:xfrm>
            <a:off x="6588224" y="116632"/>
            <a:ext cx="2736304" cy="1200329"/>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“Jesus is the </a:t>
            </a:r>
          </a:p>
          <a:p>
            <a:pPr algn="ctr"/>
            <a:r>
              <a:rPr lang="en-CA" sz="2400" b="1" dirty="0" smtClean="0">
                <a:solidFill>
                  <a:schemeClr val="bg1"/>
                </a:solidFill>
                <a:latin typeface="Calibri" pitchFamily="34" charset="0"/>
                <a:cs typeface="Calibri" pitchFamily="34" charset="0"/>
              </a:rPr>
              <a:t>fullness of God in human flesh.”</a:t>
            </a:r>
            <a:endParaRPr lang="en-CA" sz="2400" b="1" dirty="0">
              <a:solidFill>
                <a:schemeClr val="bg1"/>
              </a:solidFill>
              <a:latin typeface="Calibri" pitchFamily="34" charset="0"/>
              <a:cs typeface="Calibri" pitchFamily="34" charset="0"/>
            </a:endParaRPr>
          </a:p>
        </p:txBody>
      </p:sp>
      <p:sp>
        <p:nvSpPr>
          <p:cNvPr id="29" name="TextBox 28"/>
          <p:cNvSpPr txBox="1"/>
          <p:nvPr/>
        </p:nvSpPr>
        <p:spPr>
          <a:xfrm>
            <a:off x="6588224" y="3501008"/>
            <a:ext cx="2736304" cy="1938992"/>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“If Christ the fullness of God dwells in me</a:t>
            </a:r>
          </a:p>
          <a:p>
            <a:pPr algn="ctr"/>
            <a:r>
              <a:rPr lang="en-CA" sz="2400" b="1" dirty="0" smtClean="0">
                <a:solidFill>
                  <a:schemeClr val="bg1"/>
                </a:solidFill>
                <a:latin typeface="Calibri" pitchFamily="34" charset="0"/>
                <a:cs typeface="Calibri" pitchFamily="34" charset="0"/>
              </a:rPr>
              <a:t>by faith, </a:t>
            </a:r>
          </a:p>
          <a:p>
            <a:pPr algn="ctr"/>
            <a:r>
              <a:rPr lang="en-CA" sz="2400" b="1" dirty="0" smtClean="0">
                <a:solidFill>
                  <a:schemeClr val="bg1"/>
                </a:solidFill>
                <a:latin typeface="Calibri" pitchFamily="34" charset="0"/>
                <a:cs typeface="Calibri" pitchFamily="34" charset="0"/>
              </a:rPr>
              <a:t>I’m filled in him.”</a:t>
            </a:r>
            <a:endParaRPr lang="en-CA" sz="24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72034" name="Title 1"/>
          <p:cNvSpPr>
            <a:spLocks noGrp="1"/>
          </p:cNvSpPr>
          <p:nvPr>
            <p:ph type="title"/>
          </p:nvPr>
        </p:nvSpPr>
        <p:spPr>
          <a:xfrm>
            <a:off x="519113" y="44624"/>
            <a:ext cx="8229600" cy="3529013"/>
          </a:xfrm>
          <a:solidFill>
            <a:srgbClr val="FFC000"/>
          </a:solidFill>
        </p:spPr>
        <p:txBody>
          <a:bodyPr/>
          <a:lstStyle/>
          <a:p>
            <a:r>
              <a:rPr lang="en-US" sz="3200" b="1" dirty="0" smtClean="0">
                <a:solidFill>
                  <a:srgbClr val="0000FF"/>
                </a:solidFill>
                <a:latin typeface="Calibri" pitchFamily="34" charset="0"/>
                <a:cs typeface="Calibri" pitchFamily="34" charset="0"/>
              </a:rPr>
              <a:t>“If we do not rely on Christ for wholeness, </a:t>
            </a:r>
            <a:br>
              <a:rPr lang="en-US" sz="3200" b="1" dirty="0" smtClean="0">
                <a:solidFill>
                  <a:srgbClr val="0000FF"/>
                </a:solidFill>
                <a:latin typeface="Calibri" pitchFamily="34" charset="0"/>
                <a:cs typeface="Calibri" pitchFamily="34" charset="0"/>
              </a:rPr>
            </a:br>
            <a:r>
              <a:rPr lang="en-US" sz="3200" b="1" dirty="0" smtClean="0">
                <a:solidFill>
                  <a:srgbClr val="0000FF"/>
                </a:solidFill>
                <a:latin typeface="Calibri" pitchFamily="34" charset="0"/>
                <a:cs typeface="Calibri" pitchFamily="34" charset="0"/>
              </a:rPr>
              <a:t>all our relationships </a:t>
            </a:r>
            <a:br>
              <a:rPr lang="en-US" sz="3200" b="1" dirty="0" smtClean="0">
                <a:solidFill>
                  <a:srgbClr val="0000FF"/>
                </a:solidFill>
                <a:latin typeface="Calibri" pitchFamily="34" charset="0"/>
                <a:cs typeface="Calibri" pitchFamily="34" charset="0"/>
              </a:rPr>
            </a:br>
            <a:r>
              <a:rPr lang="en-US" sz="3200" b="1" dirty="0" smtClean="0">
                <a:solidFill>
                  <a:srgbClr val="0000FF"/>
                </a:solidFill>
                <a:latin typeface="Calibri" pitchFamily="34" charset="0"/>
                <a:cs typeface="Calibri" pitchFamily="34" charset="0"/>
              </a:rPr>
              <a:t>are an attempt </a:t>
            </a:r>
            <a:br>
              <a:rPr lang="en-US" sz="3200" b="1" dirty="0" smtClean="0">
                <a:solidFill>
                  <a:srgbClr val="0000FF"/>
                </a:solidFill>
                <a:latin typeface="Calibri" pitchFamily="34" charset="0"/>
                <a:cs typeface="Calibri" pitchFamily="34" charset="0"/>
              </a:rPr>
            </a:br>
            <a:r>
              <a:rPr lang="en-US" sz="3200" b="1" dirty="0" smtClean="0">
                <a:solidFill>
                  <a:srgbClr val="0000FF"/>
                </a:solidFill>
                <a:latin typeface="Calibri" pitchFamily="34" charset="0"/>
                <a:cs typeface="Calibri" pitchFamily="34" charset="0"/>
              </a:rPr>
              <a:t>to complete ourselves.”</a:t>
            </a:r>
            <a:br>
              <a:rPr lang="en-US" sz="3200" b="1" dirty="0" smtClean="0">
                <a:solidFill>
                  <a:srgbClr val="0000FF"/>
                </a:solidFill>
                <a:latin typeface="Calibri" pitchFamily="34" charset="0"/>
                <a:cs typeface="Calibri" pitchFamily="34" charset="0"/>
              </a:rPr>
            </a:br>
            <a:r>
              <a:rPr lang="en-US" sz="1000" b="1" dirty="0" smtClean="0">
                <a:solidFill>
                  <a:srgbClr val="0000FF"/>
                </a:solidFill>
                <a:latin typeface="Calibri" pitchFamily="34" charset="0"/>
                <a:cs typeface="Calibri" pitchFamily="34" charset="0"/>
              </a:rPr>
              <a:t/>
            </a:r>
            <a:br>
              <a:rPr lang="en-US" sz="1000" b="1" dirty="0" smtClean="0">
                <a:solidFill>
                  <a:srgbClr val="0000FF"/>
                </a:solidFill>
                <a:latin typeface="Calibri" pitchFamily="34" charset="0"/>
                <a:cs typeface="Calibri" pitchFamily="34" charset="0"/>
              </a:rPr>
            </a:br>
            <a:r>
              <a:rPr lang="en-US" sz="2400" b="1" dirty="0" smtClean="0">
                <a:solidFill>
                  <a:srgbClr val="0000FF"/>
                </a:solidFill>
                <a:latin typeface="Calibri" pitchFamily="34" charset="0"/>
                <a:cs typeface="Calibri" pitchFamily="34" charset="0"/>
              </a:rPr>
              <a:t>adapted from Drs. Les and Leslie Parrott</a:t>
            </a:r>
          </a:p>
        </p:txBody>
      </p:sp>
      <p:sp>
        <p:nvSpPr>
          <p:cNvPr id="4" name="TextBox 2"/>
          <p:cNvSpPr txBox="1">
            <a:spLocks noChangeArrowheads="1"/>
          </p:cNvSpPr>
          <p:nvPr/>
        </p:nvSpPr>
        <p:spPr bwMode="auto">
          <a:xfrm>
            <a:off x="251520" y="3717032"/>
            <a:ext cx="8640959" cy="2677656"/>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Lord</a:t>
            </a:r>
            <a:r>
              <a:rPr lang="en-CA" sz="2800" b="1" dirty="0">
                <a:solidFill>
                  <a:schemeClr val="bg1"/>
                </a:solidFill>
                <a:latin typeface="Calibri" pitchFamily="34" charset="0"/>
              </a:rPr>
              <a:t>, I </a:t>
            </a:r>
            <a:r>
              <a:rPr lang="en-CA" sz="2800" b="1" dirty="0" smtClean="0">
                <a:solidFill>
                  <a:schemeClr val="bg1"/>
                </a:solidFill>
                <a:latin typeface="Calibri" pitchFamily="34" charset="0"/>
              </a:rPr>
              <a:t>trust Christ as my spiritual wholeness and fullness, Jesus in whom the whole fullness of God dwells.</a:t>
            </a:r>
          </a:p>
          <a:p>
            <a:pPr algn="ctr"/>
            <a:r>
              <a:rPr lang="en-CA" sz="2800" b="1" dirty="0" smtClean="0">
                <a:solidFill>
                  <a:schemeClr val="bg1"/>
                </a:solidFill>
                <a:latin typeface="Calibri" pitchFamily="34" charset="0"/>
              </a:rPr>
              <a:t>I am filled in him who is the fullness of God.</a:t>
            </a:r>
          </a:p>
          <a:p>
            <a:pPr algn="ctr"/>
            <a:r>
              <a:rPr lang="en-CA" sz="2800" b="1" dirty="0" smtClean="0">
                <a:solidFill>
                  <a:schemeClr val="bg1"/>
                </a:solidFill>
                <a:latin typeface="Calibri" pitchFamily="34" charset="0"/>
              </a:rPr>
              <a:t>I am filled with the riches of the grace of God in Christ.</a:t>
            </a:r>
          </a:p>
          <a:p>
            <a:pPr algn="ctr"/>
            <a:r>
              <a:rPr lang="en-CA" sz="2800" b="1" dirty="0" smtClean="0">
                <a:solidFill>
                  <a:schemeClr val="bg1"/>
                </a:solidFill>
                <a:latin typeface="Calibri" pitchFamily="34" charset="0"/>
              </a:rPr>
              <a:t>It is finished.  I </a:t>
            </a:r>
            <a:r>
              <a:rPr lang="en-CA" sz="2800" b="1" dirty="0">
                <a:solidFill>
                  <a:schemeClr val="bg1"/>
                </a:solidFill>
                <a:latin typeface="Calibri" pitchFamily="34" charset="0"/>
              </a:rPr>
              <a:t>am complete in </a:t>
            </a:r>
            <a:r>
              <a:rPr lang="en-CA" sz="2800" b="1" dirty="0" smtClean="0">
                <a:solidFill>
                  <a:schemeClr val="bg1"/>
                </a:solidFill>
                <a:latin typeface="Calibri" pitchFamily="34" charset="0"/>
              </a:rPr>
              <a:t>Christ by faith </a:t>
            </a:r>
          </a:p>
          <a:p>
            <a:pPr algn="ctr"/>
            <a:r>
              <a:rPr lang="en-CA" sz="2800" b="1" dirty="0" smtClean="0">
                <a:solidFill>
                  <a:schemeClr val="bg1"/>
                </a:solidFill>
                <a:latin typeface="Calibri" pitchFamily="34" charset="0"/>
              </a:rPr>
              <a:t>without tongues, dreams, visions, miracles, or “words.”</a:t>
            </a:r>
            <a:endParaRPr lang="en-CA" sz="2800" b="1" dirty="0">
              <a:solidFill>
                <a:schemeClr val="bg1"/>
              </a:solidFill>
              <a:latin typeface="Calibri" pitchFamily="34" charset="0"/>
            </a:endParaRPr>
          </a:p>
        </p:txBody>
      </p:sp>
      <p:sp>
        <p:nvSpPr>
          <p:cNvPr id="5" name="TextBox 4"/>
          <p:cNvSpPr txBox="1"/>
          <p:nvPr/>
        </p:nvSpPr>
        <p:spPr>
          <a:xfrm>
            <a:off x="8532440" y="6372036"/>
            <a:ext cx="504056" cy="369332"/>
          </a:xfrm>
          <a:prstGeom prst="rect">
            <a:avLst/>
          </a:prstGeom>
          <a:noFill/>
        </p:spPr>
        <p:txBody>
          <a:bodyPr wrap="square" rtlCol="0">
            <a:spAutoFit/>
          </a:bodyPr>
          <a:lstStyle/>
          <a:p>
            <a:r>
              <a:rPr lang="en-CA" dirty="0" smtClean="0"/>
              <a:t>15</a:t>
            </a:r>
            <a:endParaRPr lang="en-CA"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755576" y="197768"/>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7308304" y="3975447"/>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and you have been filled </a:t>
            </a: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in him, who is the head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of all rule and authority”  </a:t>
            </a: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Col 2:9-10</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89240"/>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the head of all rule and authority, </a:t>
            </a: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 other power or anything we do makes us more complete or “spiritual.”</a:t>
            </a:r>
            <a:endParaRPr lang="en-CA" sz="2400" b="1" dirty="0">
              <a:solidFill>
                <a:srgbClr val="002060"/>
              </a:solidFill>
              <a:latin typeface="Arial Narrow" pitchFamily="34" charset="0"/>
            </a:endParaRPr>
          </a:p>
        </p:txBody>
      </p:sp>
      <p:sp>
        <p:nvSpPr>
          <p:cNvPr id="14" name="TextBox 13"/>
          <p:cNvSpPr txBox="1"/>
          <p:nvPr/>
        </p:nvSpPr>
        <p:spPr>
          <a:xfrm>
            <a:off x="3491880" y="3212976"/>
            <a:ext cx="2232248" cy="1092607"/>
          </a:xfrm>
          <a:prstGeom prst="rect">
            <a:avLst/>
          </a:prstGeom>
          <a:noFill/>
        </p:spPr>
        <p:txBody>
          <a:bodyPr wrap="square" rtlCol="0">
            <a:spAutoFit/>
          </a:bodyPr>
          <a:lstStyle/>
          <a:p>
            <a:pPr algn="ctr">
              <a:lnSpc>
                <a:spcPts val="2600"/>
              </a:lnSpc>
            </a:pPr>
            <a:r>
              <a:rPr lang="en-CA" sz="2800" b="1" dirty="0" smtClean="0">
                <a:solidFill>
                  <a:srgbClr val="FF0000"/>
                </a:solidFill>
                <a:latin typeface="Calibri" pitchFamily="34" charset="0"/>
              </a:rPr>
              <a:t>15. </a:t>
            </a:r>
            <a:r>
              <a:rPr lang="en-CA" sz="2800" b="1" dirty="0" smtClean="0">
                <a:solidFill>
                  <a:srgbClr val="FF0000"/>
                </a:solidFill>
                <a:latin typeface="Calibri" pitchFamily="34" charset="0"/>
              </a:rPr>
              <a:t>filled and </a:t>
            </a:r>
          </a:p>
          <a:p>
            <a:pPr algn="ctr">
              <a:lnSpc>
                <a:spcPts val="2600"/>
              </a:lnSpc>
            </a:pPr>
            <a:r>
              <a:rPr lang="en-CA" sz="2800" b="1" dirty="0" smtClean="0">
                <a:solidFill>
                  <a:srgbClr val="FF0000"/>
                </a:solidFill>
                <a:latin typeface="Calibri" pitchFamily="34" charset="0"/>
              </a:rPr>
              <a:t>complete </a:t>
            </a:r>
          </a:p>
          <a:p>
            <a:pPr algn="ctr">
              <a:lnSpc>
                <a:spcPts val="2600"/>
              </a:lnSpc>
            </a:pPr>
            <a:r>
              <a:rPr lang="en-CA" sz="2800" b="1" dirty="0" smtClean="0">
                <a:solidFill>
                  <a:srgbClr val="FF0000"/>
                </a:solidFill>
                <a:latin typeface="Calibri" pitchFamily="34" charset="0"/>
              </a:rPr>
              <a:t>in Christ</a:t>
            </a:r>
            <a:endParaRPr lang="en-CA" sz="2800" dirty="0"/>
          </a:p>
        </p:txBody>
      </p:sp>
      <p:sp>
        <p:nvSpPr>
          <p:cNvPr id="16" name="TextBox 15"/>
          <p:cNvSpPr txBox="1"/>
          <p:nvPr/>
        </p:nvSpPr>
        <p:spPr>
          <a:xfrm>
            <a:off x="35496" y="3212976"/>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7" name="Smiley Face 16"/>
          <p:cNvSpPr/>
          <p:nvPr/>
        </p:nvSpPr>
        <p:spPr>
          <a:xfrm>
            <a:off x="4161656" y="2286000"/>
            <a:ext cx="914400" cy="9144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467544" y="2298576"/>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8676456" y="6021288"/>
            <a:ext cx="504056" cy="369332"/>
          </a:xfrm>
          <a:prstGeom prst="rect">
            <a:avLst/>
          </a:prstGeom>
          <a:noFill/>
        </p:spPr>
        <p:txBody>
          <a:bodyPr wrap="square" rtlCol="0">
            <a:spAutoFit/>
          </a:bodyPr>
          <a:lstStyle/>
          <a:p>
            <a:r>
              <a:rPr lang="en-CA" dirty="0" smtClean="0">
                <a:solidFill>
                  <a:schemeClr val="bg1"/>
                </a:solidFill>
              </a:rPr>
              <a:t>15</a:t>
            </a:r>
            <a:endParaRPr lang="en-CA" dirty="0">
              <a:solidFill>
                <a:schemeClr val="bg1"/>
              </a:solidFill>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116632"/>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304110"/>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486726"/>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558734"/>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204864"/>
            <a:ext cx="8496944" cy="3539430"/>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fullness in God? </a:t>
            </a:r>
          </a:p>
          <a:p>
            <a:pPr algn="ctr"/>
            <a:r>
              <a:rPr lang="en-CA" sz="3200" dirty="0" smtClean="0">
                <a:latin typeface="Calibri" pitchFamily="34" charset="0"/>
                <a:cs typeface="Calibri" pitchFamily="34" charset="0"/>
              </a:rPr>
              <a:t>Is anyone else the one in whom God’s fullness dwells, the head of all rule and authority, </a:t>
            </a:r>
          </a:p>
          <a:p>
            <a:pPr algn="ctr"/>
            <a:r>
              <a:rPr lang="en-CA" sz="3200" dirty="0" smtClean="0">
                <a:latin typeface="Calibri" pitchFamily="34" charset="0"/>
                <a:cs typeface="Calibri" pitchFamily="34" charset="0"/>
              </a:rPr>
              <a:t>who fills all in him with spiritual fullness in God?</a:t>
            </a:r>
          </a:p>
          <a:p>
            <a:pPr algn="ctr"/>
            <a:r>
              <a:rPr lang="en-CA" sz="3200" dirty="0" smtClean="0">
                <a:latin typeface="Calibri" pitchFamily="34" charset="0"/>
                <a:cs typeface="Calibri" pitchFamily="34" charset="0"/>
              </a:rPr>
              <a:t>Has anyone else died for our sins to become </a:t>
            </a:r>
          </a:p>
          <a:p>
            <a:pPr algn="ctr"/>
            <a:r>
              <a:rPr lang="en-CA" sz="3200" dirty="0" smtClean="0">
                <a:latin typeface="Calibri" pitchFamily="34" charset="0"/>
                <a:cs typeface="Calibri" pitchFamily="34" charset="0"/>
              </a:rPr>
              <a:t>for us the fullness of God’s blessing?  </a:t>
            </a:r>
          </a:p>
          <a:p>
            <a:pPr algn="ctr"/>
            <a:endParaRPr lang="en-CA" sz="3200" dirty="0" smtClean="0">
              <a:latin typeface="Calibri" pitchFamily="34" charset="0"/>
              <a:cs typeface="Calibri" pitchFamily="34" charset="0"/>
            </a:endParaRPr>
          </a:p>
        </p:txBody>
      </p:sp>
      <p:sp>
        <p:nvSpPr>
          <p:cNvPr id="17" name="Rectangle 16"/>
          <p:cNvSpPr/>
          <p:nvPr/>
        </p:nvSpPr>
        <p:spPr>
          <a:xfrm>
            <a:off x="4089648" y="119675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Box 17"/>
          <p:cNvSpPr txBox="1"/>
          <p:nvPr/>
        </p:nvSpPr>
        <p:spPr>
          <a:xfrm>
            <a:off x="251520" y="6372036"/>
            <a:ext cx="648072" cy="369332"/>
          </a:xfrm>
          <a:prstGeom prst="rect">
            <a:avLst/>
          </a:prstGeom>
          <a:noFill/>
        </p:spPr>
        <p:txBody>
          <a:bodyPr wrap="square" rtlCol="0">
            <a:spAutoFit/>
          </a:bodyPr>
          <a:lstStyle/>
          <a:p>
            <a:r>
              <a:rPr lang="en-CA" dirty="0" smtClean="0"/>
              <a:t>15</a:t>
            </a:r>
            <a:endParaRPr lang="en-CA" dirty="0"/>
          </a:p>
        </p:txBody>
      </p:sp>
      <p:sp>
        <p:nvSpPr>
          <p:cNvPr id="19" name="Rectangle 18"/>
          <p:cNvSpPr/>
          <p:nvPr/>
        </p:nvSpPr>
        <p:spPr>
          <a:xfrm rot="16200000">
            <a:off x="3912488" y="1457360"/>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1984"/>
            <a:ext cx="8229600" cy="1143000"/>
          </a:xfrm>
        </p:spPr>
        <p:txBody>
          <a:bodyPr/>
          <a:lstStyle/>
          <a:p>
            <a:r>
              <a:rPr lang="en-CA" b="1" dirty="0" smtClean="0">
                <a:solidFill>
                  <a:schemeClr val="tx1"/>
                </a:solidFill>
                <a:latin typeface="Calibri" pitchFamily="34" charset="0"/>
                <a:cs typeface="Calibri" pitchFamily="34" charset="0"/>
              </a:rPr>
              <a:t>Let’s come to a conclusion</a:t>
            </a:r>
            <a:br>
              <a:rPr lang="en-CA" b="1" dirty="0" smtClean="0">
                <a:solidFill>
                  <a:schemeClr val="tx1"/>
                </a:solidFill>
                <a:latin typeface="Calibri" pitchFamily="34" charset="0"/>
                <a:cs typeface="Calibri" pitchFamily="34" charset="0"/>
              </a:rPr>
            </a:br>
            <a:r>
              <a:rPr lang="en-CA" b="1" dirty="0" smtClean="0">
                <a:solidFill>
                  <a:schemeClr val="tx1"/>
                </a:solidFill>
                <a:latin typeface="Calibri" pitchFamily="34" charset="0"/>
                <a:cs typeface="Calibri" pitchFamily="34" charset="0"/>
              </a:rPr>
              <a:t>rather than wandering along being indecisive and unfulfilled.  </a:t>
            </a:r>
            <a:br>
              <a:rPr lang="en-CA" b="1" dirty="0" smtClean="0">
                <a:solidFill>
                  <a:schemeClr val="tx1"/>
                </a:solidFill>
                <a:latin typeface="Calibri" pitchFamily="34" charset="0"/>
                <a:cs typeface="Calibri" pitchFamily="34" charset="0"/>
              </a:rPr>
            </a:br>
            <a:r>
              <a:rPr lang="en-CA" b="1" dirty="0" smtClean="0">
                <a:solidFill>
                  <a:schemeClr val="tx1"/>
                </a:solidFill>
                <a:latin typeface="Calibri" pitchFamily="34" charset="0"/>
                <a:cs typeface="Calibri" pitchFamily="34" charset="0"/>
              </a:rPr>
              <a:t/>
            </a:r>
            <a:br>
              <a:rPr lang="en-CA" b="1" dirty="0" smtClean="0">
                <a:solidFill>
                  <a:schemeClr val="tx1"/>
                </a:solidFill>
                <a:latin typeface="Calibri" pitchFamily="34" charset="0"/>
                <a:cs typeface="Calibri" pitchFamily="34" charset="0"/>
              </a:rPr>
            </a:br>
            <a:r>
              <a:rPr lang="en-CA" b="1" dirty="0" smtClean="0">
                <a:solidFill>
                  <a:schemeClr val="tx1"/>
                </a:solidFill>
                <a:latin typeface="Calibri" pitchFamily="34" charset="0"/>
                <a:cs typeface="Calibri" pitchFamily="34" charset="0"/>
              </a:rPr>
              <a:t/>
            </a:r>
            <a:br>
              <a:rPr lang="en-CA" b="1" dirty="0" smtClean="0">
                <a:solidFill>
                  <a:schemeClr val="tx1"/>
                </a:solidFill>
                <a:latin typeface="Calibri" pitchFamily="34" charset="0"/>
                <a:cs typeface="Calibri" pitchFamily="34" charset="0"/>
              </a:rPr>
            </a:br>
            <a:r>
              <a:rPr lang="en-CA" b="1" dirty="0" smtClean="0">
                <a:solidFill>
                  <a:schemeClr val="tx1"/>
                </a:solidFill>
                <a:latin typeface="Calibri" pitchFamily="34" charset="0"/>
                <a:cs typeface="Calibri" pitchFamily="34" charset="0"/>
              </a:rPr>
              <a:t>Let’s enter into true joy </a:t>
            </a:r>
            <a:br>
              <a:rPr lang="en-CA" b="1" dirty="0" smtClean="0">
                <a:solidFill>
                  <a:schemeClr val="tx1"/>
                </a:solidFill>
                <a:latin typeface="Calibri" pitchFamily="34" charset="0"/>
                <a:cs typeface="Calibri" pitchFamily="34" charset="0"/>
              </a:rPr>
            </a:br>
            <a:r>
              <a:rPr lang="en-CA" b="1" dirty="0" smtClean="0">
                <a:solidFill>
                  <a:schemeClr val="tx1"/>
                </a:solidFill>
                <a:latin typeface="Calibri" pitchFamily="34" charset="0"/>
                <a:cs typeface="Calibri" pitchFamily="34" charset="0"/>
              </a:rPr>
              <a:t>and satisfaction in the Lord.</a:t>
            </a:r>
            <a:endParaRPr lang="en-CA" b="1"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egyptian.gif"/>
          <p:cNvPicPr>
            <a:picLocks noChangeAspect="1"/>
          </p:cNvPicPr>
          <p:nvPr/>
        </p:nvPicPr>
        <p:blipFill>
          <a:blip r:embed="rId3" cstate="print"/>
          <a:stretch>
            <a:fillRect/>
          </a:stretch>
        </p:blipFill>
        <p:spPr>
          <a:xfrm>
            <a:off x="3203848" y="2492896"/>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3823775" y="3776578"/>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433009" y="3776578"/>
            <a:ext cx="2743200" cy="1632858"/>
          </a:xfrm>
          <a:prstGeom prst="rect">
            <a:avLst/>
          </a:prstGeom>
        </p:spPr>
      </p:pic>
      <p:sp>
        <p:nvSpPr>
          <p:cNvPr id="14" name="WordArt 2"/>
          <p:cNvSpPr>
            <a:spLocks noChangeArrowheads="1" noChangeShapeType="1" noTextEdit="1"/>
          </p:cNvSpPr>
          <p:nvPr/>
        </p:nvSpPr>
        <p:spPr bwMode="auto">
          <a:xfrm>
            <a:off x="2555776" y="2348880"/>
            <a:ext cx="3960440" cy="2952328"/>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THE LORD</a:t>
            </a:r>
            <a:endParaRPr lang="en-CA" sz="3200" kern="10" spc="0" dirty="0">
              <a:ln w="9525">
                <a:solidFill>
                  <a:srgbClr val="000000"/>
                </a:solidFill>
                <a:round/>
                <a:headEnd/>
                <a:tailEnd/>
              </a:ln>
              <a:solidFill>
                <a:srgbClr val="FFC000"/>
              </a:solidFill>
              <a:effectLst/>
            </a:endParaRPr>
          </a:p>
        </p:txBody>
      </p:sp>
      <p:sp>
        <p:nvSpPr>
          <p:cNvPr id="20" name="TextBox 19"/>
          <p:cNvSpPr txBox="1"/>
          <p:nvPr/>
        </p:nvSpPr>
        <p:spPr>
          <a:xfrm>
            <a:off x="3491880" y="5559043"/>
            <a:ext cx="2088232" cy="246221"/>
          </a:xfrm>
          <a:prstGeom prst="rect">
            <a:avLst/>
          </a:prstGeom>
          <a:noFill/>
        </p:spPr>
        <p:txBody>
          <a:bodyPr wrap="square" rtlCol="0">
            <a:spAutoFit/>
          </a:bodyPr>
          <a:lstStyle/>
          <a:p>
            <a:pPr algn="ctr"/>
            <a:r>
              <a:rPr lang="en-CA" sz="1000" dirty="0" smtClean="0">
                <a:solidFill>
                  <a:schemeClr val="tx1">
                    <a:lumMod val="95000"/>
                  </a:schemeClr>
                </a:solidFill>
              </a:rPr>
              <a:t>smiley © sherv.net</a:t>
            </a:r>
            <a:endParaRPr lang="en-CA" dirty="0">
              <a:solidFill>
                <a:schemeClr val="tx1">
                  <a:lumMod val="95000"/>
                </a:schemeClr>
              </a:solidFill>
            </a:endParaRPr>
          </a:p>
        </p:txBody>
      </p:sp>
      <p:sp>
        <p:nvSpPr>
          <p:cNvPr id="9" name="TextBox 8"/>
          <p:cNvSpPr txBox="1">
            <a:spLocks noChangeArrowheads="1"/>
          </p:cNvSpPr>
          <p:nvPr/>
        </p:nvSpPr>
        <p:spPr bwMode="auto">
          <a:xfrm>
            <a:off x="107504" y="188640"/>
            <a:ext cx="8964488" cy="1815882"/>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When Jesus came to earth, </a:t>
            </a:r>
          </a:p>
          <a:p>
            <a:pPr algn="ctr"/>
            <a:r>
              <a:rPr lang="en-CA" sz="2800" b="1" dirty="0" smtClean="0">
                <a:solidFill>
                  <a:schemeClr val="bg1"/>
                </a:solidFill>
                <a:latin typeface="Calibri" pitchFamily="34" charset="0"/>
              </a:rPr>
              <a:t>he completely changed our understanding of God.</a:t>
            </a:r>
          </a:p>
          <a:p>
            <a:pPr algn="ctr"/>
            <a:r>
              <a:rPr lang="en-CA" sz="2800" b="1" dirty="0" smtClean="0">
                <a:solidFill>
                  <a:schemeClr val="bg1"/>
                </a:solidFill>
                <a:latin typeface="Calibri" pitchFamily="34" charset="0"/>
              </a:rPr>
              <a:t>The Lord is very different than we thought. </a:t>
            </a:r>
          </a:p>
          <a:p>
            <a:pPr algn="ctr"/>
            <a:endParaRPr lang="en-CA" sz="2800" b="1" dirty="0" smtClean="0">
              <a:solidFill>
                <a:schemeClr val="bg1"/>
              </a:solidFill>
              <a:latin typeface="Calibri" pitchFamily="34" charset="0"/>
            </a:endParaRPr>
          </a:p>
        </p:txBody>
      </p:sp>
      <p:sp>
        <p:nvSpPr>
          <p:cNvPr id="10" name="TextBox 9"/>
          <p:cNvSpPr txBox="1">
            <a:spLocks noChangeArrowheads="1"/>
          </p:cNvSpPr>
          <p:nvPr/>
        </p:nvSpPr>
        <p:spPr bwMode="auto">
          <a:xfrm>
            <a:off x="-10264" y="2780928"/>
            <a:ext cx="2926080" cy="2677656"/>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Jesus revealed that the one </a:t>
            </a:r>
          </a:p>
          <a:p>
            <a:pPr algn="ctr"/>
            <a:r>
              <a:rPr lang="en-CA" sz="2800" b="1" dirty="0" smtClean="0">
                <a:latin typeface="Calibri" pitchFamily="34" charset="0"/>
              </a:rPr>
              <a:t>Lord God Almighty is also  </a:t>
            </a:r>
          </a:p>
          <a:p>
            <a:pPr algn="ctr"/>
            <a:r>
              <a:rPr lang="en-CA" sz="2800" b="1" dirty="0" smtClean="0">
                <a:latin typeface="Calibri" pitchFamily="34" charset="0"/>
              </a:rPr>
              <a:t>God the Father, Son and Spirit.</a:t>
            </a:r>
          </a:p>
        </p:txBody>
      </p:sp>
      <p:sp>
        <p:nvSpPr>
          <p:cNvPr id="11" name="TextBox 10"/>
          <p:cNvSpPr txBox="1">
            <a:spLocks noChangeArrowheads="1"/>
          </p:cNvSpPr>
          <p:nvPr/>
        </p:nvSpPr>
        <p:spPr bwMode="auto">
          <a:xfrm>
            <a:off x="6084168" y="2780928"/>
            <a:ext cx="3024336" cy="2677656"/>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Jesus was killed </a:t>
            </a:r>
          </a:p>
          <a:p>
            <a:pPr algn="ctr"/>
            <a:r>
              <a:rPr lang="en-CA" sz="2800" b="1" dirty="0" smtClean="0">
                <a:latin typeface="Calibri" pitchFamily="34" charset="0"/>
              </a:rPr>
              <a:t>for his claims</a:t>
            </a:r>
          </a:p>
          <a:p>
            <a:pPr algn="ctr"/>
            <a:r>
              <a:rPr lang="en-CA" sz="2800" b="1" dirty="0" smtClean="0">
                <a:latin typeface="Calibri" pitchFamily="34" charset="0"/>
              </a:rPr>
              <a:t>to be Christ </a:t>
            </a:r>
          </a:p>
          <a:p>
            <a:pPr algn="ctr"/>
            <a:r>
              <a:rPr lang="en-CA" sz="2800" b="1" dirty="0" smtClean="0">
                <a:latin typeface="Calibri" pitchFamily="34" charset="0"/>
              </a:rPr>
              <a:t>the Son of God </a:t>
            </a:r>
          </a:p>
          <a:p>
            <a:pPr algn="ctr"/>
            <a:r>
              <a:rPr lang="en-CA" sz="2800" b="1" dirty="0" smtClean="0">
                <a:latin typeface="Calibri" pitchFamily="34" charset="0"/>
              </a:rPr>
              <a:t>living in “Abba” </a:t>
            </a:r>
          </a:p>
          <a:p>
            <a:pPr algn="ctr"/>
            <a:r>
              <a:rPr lang="en-CA" sz="2800" b="1" dirty="0" smtClean="0">
                <a:latin typeface="Calibri" pitchFamily="34" charset="0"/>
              </a:rPr>
              <a:t> and</a:t>
            </a:r>
            <a:r>
              <a:rPr lang="en-CA" sz="2000" b="1" dirty="0" smtClean="0">
                <a:latin typeface="Calibri" pitchFamily="34" charset="0"/>
              </a:rPr>
              <a:t> </a:t>
            </a:r>
            <a:r>
              <a:rPr lang="en-CA" sz="2800" b="1" dirty="0" smtClean="0">
                <a:latin typeface="Calibri" pitchFamily="34" charset="0"/>
              </a:rPr>
              <a:t>“Abba”</a:t>
            </a:r>
            <a:r>
              <a:rPr lang="en-CA" sz="2000" b="1" dirty="0" smtClean="0">
                <a:latin typeface="Calibri" pitchFamily="34" charset="0"/>
              </a:rPr>
              <a:t> </a:t>
            </a:r>
            <a:r>
              <a:rPr lang="en-CA" sz="2800" b="1" dirty="0" smtClean="0">
                <a:latin typeface="Calibri" pitchFamily="34" charset="0"/>
              </a:rPr>
              <a:t>in</a:t>
            </a:r>
            <a:r>
              <a:rPr lang="en-CA" sz="2000" b="1" dirty="0" smtClean="0">
                <a:latin typeface="Calibri" pitchFamily="34" charset="0"/>
              </a:rPr>
              <a:t> </a:t>
            </a:r>
            <a:r>
              <a:rPr lang="en-CA" sz="2800" b="1" dirty="0" smtClean="0">
                <a:latin typeface="Calibri" pitchFamily="34" charset="0"/>
              </a:rPr>
              <a:t>him.</a:t>
            </a:r>
          </a:p>
        </p:txBody>
      </p:sp>
      <p:sp>
        <p:nvSpPr>
          <p:cNvPr id="12" name="TextBox 11"/>
          <p:cNvSpPr txBox="1">
            <a:spLocks noChangeArrowheads="1"/>
          </p:cNvSpPr>
          <p:nvPr/>
        </p:nvSpPr>
        <p:spPr bwMode="auto">
          <a:xfrm>
            <a:off x="144016" y="6309320"/>
            <a:ext cx="8820472" cy="369332"/>
          </a:xfrm>
          <a:prstGeom prst="rect">
            <a:avLst/>
          </a:prstGeom>
          <a:noFill/>
          <a:ln w="9525">
            <a:noFill/>
            <a:miter lim="800000"/>
            <a:headEnd/>
            <a:tailEnd/>
          </a:ln>
        </p:spPr>
        <p:txBody>
          <a:bodyPr wrap="square">
            <a:spAutoFit/>
          </a:bodyPr>
          <a:lstStyle/>
          <a:p>
            <a:pPr algn="ctr"/>
            <a:r>
              <a:rPr lang="en-CA" b="1" dirty="0" smtClean="0">
                <a:latin typeface="Calibri" pitchFamily="34" charset="0"/>
                <a:cs typeface="Calibri" pitchFamily="34" charset="0"/>
              </a:rPr>
              <a:t>(The Lord is infinitely greater than a smiley!)</a:t>
            </a:r>
            <a:endParaRPr lang="en-CA" b="1" dirty="0" smtClean="0">
              <a:latin typeface="Calibri" pitchFamily="34"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 name="Rectangle 9"/>
          <p:cNvSpPr/>
          <p:nvPr/>
        </p:nvSpPr>
        <p:spPr>
          <a:xfrm>
            <a:off x="4200520" y="4398248"/>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4461128" y="424279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7315200" y="6535579"/>
            <a:ext cx="2088232" cy="246221"/>
          </a:xfrm>
          <a:prstGeom prst="rect">
            <a:avLst/>
          </a:prstGeom>
          <a:noFill/>
        </p:spPr>
        <p:txBody>
          <a:bodyPr wrap="square" rtlCol="0">
            <a:spAutoFit/>
          </a:bodyPr>
          <a:lstStyle/>
          <a:p>
            <a:pPr algn="ctr"/>
            <a:r>
              <a:rPr lang="en-CA" sz="1000" dirty="0" smtClean="0">
                <a:solidFill>
                  <a:schemeClr val="tx1">
                    <a:lumMod val="95000"/>
                  </a:schemeClr>
                </a:solidFill>
              </a:rPr>
              <a:t>smiley © sherv.net</a:t>
            </a:r>
            <a:endParaRPr lang="en-CA" dirty="0">
              <a:solidFill>
                <a:schemeClr val="tx1">
                  <a:lumMod val="95000"/>
                </a:schemeClr>
              </a:solidFill>
            </a:endParaRPr>
          </a:p>
        </p:txBody>
      </p:sp>
      <p:pic>
        <p:nvPicPr>
          <p:cNvPr id="3" name="Picture 2" descr="egyptian.gif"/>
          <p:cNvPicPr>
            <a:picLocks noChangeAspect="1"/>
          </p:cNvPicPr>
          <p:nvPr/>
        </p:nvPicPr>
        <p:blipFill>
          <a:blip r:embed="rId3" cstate="print"/>
          <a:stretch>
            <a:fillRect/>
          </a:stretch>
        </p:blipFill>
        <p:spPr>
          <a:xfrm>
            <a:off x="3203848" y="2876262"/>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3945177" y="4256876"/>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455623" y="4256876"/>
            <a:ext cx="2743200" cy="1632858"/>
          </a:xfrm>
          <a:prstGeom prst="rect">
            <a:avLst/>
          </a:prstGeom>
        </p:spPr>
      </p:pic>
      <p:sp>
        <p:nvSpPr>
          <p:cNvPr id="13" name="TextBox 12"/>
          <p:cNvSpPr txBox="1">
            <a:spLocks noChangeArrowheads="1"/>
          </p:cNvSpPr>
          <p:nvPr/>
        </p:nvSpPr>
        <p:spPr bwMode="auto">
          <a:xfrm>
            <a:off x="0" y="0"/>
            <a:ext cx="9144000" cy="1815882"/>
          </a:xfrm>
          <a:prstGeom prst="rect">
            <a:avLst/>
          </a:prstGeom>
          <a:noFill/>
          <a:ln w="9525">
            <a:noFill/>
            <a:miter lim="800000"/>
            <a:headEnd/>
            <a:tailEnd/>
          </a:ln>
        </p:spPr>
        <p:txBody>
          <a:bodyPr wrap="square">
            <a:spAutoFit/>
          </a:bodyPr>
          <a:lstStyle/>
          <a:p>
            <a:pPr algn="ctr"/>
            <a:r>
              <a:rPr lang="en-CA" sz="2800" b="1" spc="-10" dirty="0" smtClean="0">
                <a:solidFill>
                  <a:schemeClr val="bg1"/>
                </a:solidFill>
                <a:latin typeface="Calibri" pitchFamily="34" charset="0"/>
              </a:rPr>
              <a:t>After Jesus was crucified, raised and reigning with the Father, the Apostles began to deeply grasp how God the Father, Son and Spirit enjoyed personal relationships within himself </a:t>
            </a:r>
          </a:p>
          <a:p>
            <a:pPr algn="ctr"/>
            <a:r>
              <a:rPr lang="en-CA" sz="2800" b="1" spc="-10" dirty="0" smtClean="0">
                <a:solidFill>
                  <a:schemeClr val="bg1"/>
                </a:solidFill>
                <a:latin typeface="Calibri" pitchFamily="34" charset="0"/>
              </a:rPr>
              <a:t>of oneness, love, fellowship and cooperation.</a:t>
            </a:r>
          </a:p>
        </p:txBody>
      </p:sp>
      <p:sp>
        <p:nvSpPr>
          <p:cNvPr id="11" name="WordArt 2"/>
          <p:cNvSpPr>
            <a:spLocks noChangeArrowheads="1" noChangeShapeType="1" noTextEdit="1"/>
          </p:cNvSpPr>
          <p:nvPr/>
        </p:nvSpPr>
        <p:spPr bwMode="auto">
          <a:xfrm>
            <a:off x="2627784" y="2708920"/>
            <a:ext cx="3888432" cy="3672408"/>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rgbClr val="FFC000"/>
                </a:solidFill>
                <a:effectLst/>
              </a:rPr>
              <a:t>THE LORD</a:t>
            </a: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8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dirty="0" smtClean="0">
                <a:ln w="9525">
                  <a:solidFill>
                    <a:srgbClr val="000000"/>
                  </a:solidFill>
                  <a:round/>
                  <a:headEnd/>
                  <a:tailEnd/>
                </a:ln>
                <a:solidFill>
                  <a:srgbClr val="FFC000"/>
                </a:solidFill>
              </a:rPr>
              <a:t>l</a:t>
            </a:r>
            <a:r>
              <a:rPr lang="en-CA" sz="1200" kern="10" spc="0" dirty="0" smtClean="0">
                <a:ln w="9525">
                  <a:solidFill>
                    <a:srgbClr val="000000"/>
                  </a:solidFill>
                  <a:round/>
                  <a:headEnd/>
                  <a:tailEnd/>
                </a:ln>
                <a:solidFill>
                  <a:srgbClr val="FFC000"/>
                </a:solidFill>
                <a:effectLst/>
              </a:rPr>
              <a:t>ove, </a:t>
            </a:r>
            <a:r>
              <a:rPr lang="en-CA" sz="1200" kern="10" dirty="0" smtClean="0">
                <a:ln w="9525">
                  <a:solidFill>
                    <a:srgbClr val="000000"/>
                  </a:solidFill>
                  <a:round/>
                  <a:headEnd/>
                  <a:tailEnd/>
                </a:ln>
                <a:solidFill>
                  <a:srgbClr val="FFC000"/>
                </a:solidFill>
              </a:rPr>
              <a:t>fellowship and cooperation</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3" name="Rectangle 12"/>
          <p:cNvSpPr/>
          <p:nvPr/>
        </p:nvSpPr>
        <p:spPr>
          <a:xfrm>
            <a:off x="3995936" y="3658736"/>
            <a:ext cx="100584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355976" y="3392408"/>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8" name="Picture 17" descr="egyptian.gif"/>
          <p:cNvPicPr>
            <a:picLocks noChangeAspect="1"/>
          </p:cNvPicPr>
          <p:nvPr/>
        </p:nvPicPr>
        <p:blipFill>
          <a:blip r:embed="rId3" cstate="print"/>
          <a:stretch>
            <a:fillRect/>
          </a:stretch>
        </p:blipFill>
        <p:spPr>
          <a:xfrm>
            <a:off x="3203848" y="2444214"/>
            <a:ext cx="2743200" cy="1632858"/>
          </a:xfrm>
          <a:prstGeom prst="rect">
            <a:avLst/>
          </a:prstGeom>
        </p:spPr>
      </p:pic>
      <p:pic>
        <p:nvPicPr>
          <p:cNvPr id="19" name="Picture 18" descr="egyptian.gif"/>
          <p:cNvPicPr>
            <a:picLocks noChangeAspect="1"/>
          </p:cNvPicPr>
          <p:nvPr/>
        </p:nvPicPr>
        <p:blipFill>
          <a:blip r:embed="rId3" cstate="print"/>
          <a:stretch>
            <a:fillRect/>
          </a:stretch>
        </p:blipFill>
        <p:spPr>
          <a:xfrm rot="14400000" flipH="1">
            <a:off x="2383615" y="3632562"/>
            <a:ext cx="2743200" cy="1632858"/>
          </a:xfrm>
          <a:prstGeom prst="rect">
            <a:avLst/>
          </a:prstGeom>
        </p:spPr>
      </p:pic>
      <p:pic>
        <p:nvPicPr>
          <p:cNvPr id="20" name="Picture 19" descr="egyptian.gif"/>
          <p:cNvPicPr>
            <a:picLocks noChangeAspect="1"/>
          </p:cNvPicPr>
          <p:nvPr/>
        </p:nvPicPr>
        <p:blipFill>
          <a:blip r:embed="rId3" cstate="print"/>
          <a:stretch>
            <a:fillRect/>
          </a:stretch>
        </p:blipFill>
        <p:spPr>
          <a:xfrm rot="7200000">
            <a:off x="3873169" y="3632562"/>
            <a:ext cx="2743200" cy="1632858"/>
          </a:xfrm>
          <a:prstGeom prst="rect">
            <a:avLst/>
          </a:prstGeom>
        </p:spPr>
      </p:pic>
      <p:sp>
        <p:nvSpPr>
          <p:cNvPr id="21" name="WordArt 2"/>
          <p:cNvSpPr>
            <a:spLocks noChangeArrowheads="1" noChangeShapeType="1" noTextEdit="1"/>
          </p:cNvSpPr>
          <p:nvPr/>
        </p:nvSpPr>
        <p:spPr bwMode="auto">
          <a:xfrm>
            <a:off x="2555776" y="2276872"/>
            <a:ext cx="3960440" cy="2952328"/>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THE LORD</a:t>
            </a:r>
            <a:endParaRPr lang="en-CA" sz="3200" kern="10" spc="0" dirty="0">
              <a:ln w="9525">
                <a:solidFill>
                  <a:srgbClr val="000000"/>
                </a:solidFill>
                <a:round/>
                <a:headEnd/>
                <a:tailEnd/>
              </a:ln>
              <a:solidFill>
                <a:srgbClr val="FFC000"/>
              </a:solidFill>
              <a:effectLst/>
            </a:endParaRPr>
          </a:p>
        </p:txBody>
      </p:sp>
      <p:sp>
        <p:nvSpPr>
          <p:cNvPr id="10" name="TextBox 9"/>
          <p:cNvSpPr txBox="1">
            <a:spLocks noChangeArrowheads="1"/>
          </p:cNvSpPr>
          <p:nvPr/>
        </p:nvSpPr>
        <p:spPr bwMode="auto">
          <a:xfrm>
            <a:off x="107504" y="260648"/>
            <a:ext cx="8856984" cy="954107"/>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Jesus was the happiest person ever on earth </a:t>
            </a:r>
          </a:p>
          <a:p>
            <a:pPr algn="ctr"/>
            <a:r>
              <a:rPr lang="en-CA" sz="2800" b="1" dirty="0" smtClean="0">
                <a:solidFill>
                  <a:schemeClr val="bg1"/>
                </a:solidFill>
                <a:latin typeface="Calibri" pitchFamily="34" charset="0"/>
              </a:rPr>
              <a:t>because his love, joy and satisfaction was in God.</a:t>
            </a:r>
          </a:p>
        </p:txBody>
      </p:sp>
      <p:sp>
        <p:nvSpPr>
          <p:cNvPr id="12" name="TextBox 11"/>
          <p:cNvSpPr txBox="1">
            <a:spLocks noChangeArrowheads="1"/>
          </p:cNvSpPr>
          <p:nvPr/>
        </p:nvSpPr>
        <p:spPr bwMode="auto">
          <a:xfrm>
            <a:off x="251520" y="5427221"/>
            <a:ext cx="8712968" cy="954107"/>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Jesus had fullness of love, joy and satisfaction in God because he enjoyed the Lord as the Lord enjoys the Lord.</a:t>
            </a:r>
          </a:p>
        </p:txBody>
      </p:sp>
      <p:sp>
        <p:nvSpPr>
          <p:cNvPr id="14" name="TextBox 13"/>
          <p:cNvSpPr txBox="1"/>
          <p:nvPr/>
        </p:nvSpPr>
        <p:spPr>
          <a:xfrm>
            <a:off x="3491880" y="5126995"/>
            <a:ext cx="2088232" cy="246221"/>
          </a:xfrm>
          <a:prstGeom prst="rect">
            <a:avLst/>
          </a:prstGeom>
          <a:noFill/>
        </p:spPr>
        <p:txBody>
          <a:bodyPr wrap="square" rtlCol="0">
            <a:spAutoFit/>
          </a:bodyPr>
          <a:lstStyle/>
          <a:p>
            <a:pPr algn="ctr"/>
            <a:r>
              <a:rPr lang="en-CA" sz="1000" dirty="0" smtClean="0">
                <a:solidFill>
                  <a:schemeClr val="tx1">
                    <a:lumMod val="95000"/>
                  </a:schemeClr>
                </a:solidFill>
              </a:rPr>
              <a:t>smiley © sherv.net</a:t>
            </a:r>
            <a:endParaRPr lang="en-CA"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8" name="Picture 7" descr="egyptian.gif"/>
          <p:cNvPicPr>
            <a:picLocks noChangeAspect="1"/>
          </p:cNvPicPr>
          <p:nvPr/>
        </p:nvPicPr>
        <p:blipFill>
          <a:blip r:embed="rId3" cstate="print"/>
          <a:stretch>
            <a:fillRect/>
          </a:stretch>
        </p:blipFill>
        <p:spPr>
          <a:xfrm rot="14400000" flipH="1">
            <a:off x="2527631" y="3176756"/>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3967791" y="3176756"/>
            <a:ext cx="2743200" cy="1632858"/>
          </a:xfrm>
          <a:prstGeom prst="rect">
            <a:avLst/>
          </a:prstGeom>
        </p:spPr>
      </p:pic>
      <p:sp>
        <p:nvSpPr>
          <p:cNvPr id="14" name="TextBox 13"/>
          <p:cNvSpPr txBox="1"/>
          <p:nvPr/>
        </p:nvSpPr>
        <p:spPr>
          <a:xfrm>
            <a:off x="-36512" y="1751325"/>
            <a:ext cx="9180512" cy="3477875"/>
          </a:xfrm>
          <a:prstGeom prst="rect">
            <a:avLst/>
          </a:prstGeom>
          <a:noFill/>
        </p:spPr>
        <p:txBody>
          <a:bodyPr wrap="square" rtlCol="0">
            <a:spAutoFit/>
          </a:bodyPr>
          <a:lstStyle/>
          <a:p>
            <a:pPr>
              <a:lnSpc>
                <a:spcPts val="2200"/>
              </a:lnSpc>
            </a:pPr>
            <a:r>
              <a:rPr lang="en-US" sz="2000" b="1" dirty="0" smtClean="0">
                <a:solidFill>
                  <a:srgbClr val="FF0000"/>
                </a:solidFill>
              </a:rPr>
              <a:t>                              Wise                                                    Infinite</a:t>
            </a:r>
          </a:p>
          <a:p>
            <a:pPr>
              <a:lnSpc>
                <a:spcPts val="2200"/>
              </a:lnSpc>
            </a:pPr>
            <a:r>
              <a:rPr lang="en-US" sz="2000" b="1" dirty="0" smtClean="0">
                <a:solidFill>
                  <a:srgbClr val="FF0000"/>
                </a:solidFill>
              </a:rPr>
              <a:t>                       Eternal                                                            Sovereign</a:t>
            </a:r>
            <a:endParaRPr lang="en-CA" sz="2000" dirty="0" smtClean="0">
              <a:solidFill>
                <a:srgbClr val="FF0000"/>
              </a:solidFill>
            </a:endParaRPr>
          </a:p>
          <a:p>
            <a:pPr>
              <a:lnSpc>
                <a:spcPts val="2200"/>
              </a:lnSpc>
            </a:pPr>
            <a:r>
              <a:rPr lang="en-US" sz="2000" b="1" dirty="0" smtClean="0">
                <a:solidFill>
                  <a:srgbClr val="FF0000"/>
                </a:solidFill>
              </a:rPr>
              <a:t>            Omniscient                                                                  Omnipotent</a:t>
            </a:r>
          </a:p>
          <a:p>
            <a:pPr>
              <a:lnSpc>
                <a:spcPts val="2200"/>
              </a:lnSpc>
            </a:pPr>
            <a:r>
              <a:rPr lang="en-US" sz="2000" b="1" dirty="0" smtClean="0">
                <a:solidFill>
                  <a:srgbClr val="FF0000"/>
                </a:solidFill>
              </a:rPr>
              <a:t>       Omnipresent                                                                      Transcendent</a:t>
            </a:r>
          </a:p>
          <a:p>
            <a:pPr>
              <a:lnSpc>
                <a:spcPts val="2200"/>
              </a:lnSpc>
            </a:pPr>
            <a:r>
              <a:rPr lang="en-US" sz="2000" b="1" dirty="0" smtClean="0">
                <a:solidFill>
                  <a:srgbClr val="FF0000"/>
                </a:solidFill>
              </a:rPr>
              <a:t>              Faithful                                                                           Righteous</a:t>
            </a:r>
          </a:p>
          <a:p>
            <a:pPr>
              <a:lnSpc>
                <a:spcPts val="2200"/>
              </a:lnSpc>
            </a:pPr>
            <a:r>
              <a:rPr lang="en-US" sz="2000" b="1" dirty="0" smtClean="0">
                <a:solidFill>
                  <a:srgbClr val="FF0000"/>
                </a:solidFill>
              </a:rPr>
              <a:t>                  Holy                                                                              Perfect</a:t>
            </a:r>
          </a:p>
          <a:p>
            <a:pPr>
              <a:lnSpc>
                <a:spcPts val="2200"/>
              </a:lnSpc>
            </a:pPr>
            <a:r>
              <a:rPr lang="en-US" sz="2000" b="1" dirty="0" smtClean="0">
                <a:solidFill>
                  <a:srgbClr val="FF0000"/>
                </a:solidFill>
              </a:rPr>
              <a:t>                  Love                                                                              Just</a:t>
            </a:r>
            <a:endParaRPr lang="en-CA" sz="2000" dirty="0" smtClean="0">
              <a:solidFill>
                <a:srgbClr val="FF0000"/>
              </a:solidFill>
            </a:endParaRPr>
          </a:p>
          <a:p>
            <a:pPr>
              <a:lnSpc>
                <a:spcPts val="2200"/>
              </a:lnSpc>
            </a:pPr>
            <a:r>
              <a:rPr lang="en-US" sz="2000" b="1" dirty="0" smtClean="0">
                <a:solidFill>
                  <a:srgbClr val="FF0000"/>
                </a:solidFill>
              </a:rPr>
              <a:t>   Longsuffering                                                                             Patient</a:t>
            </a:r>
          </a:p>
          <a:p>
            <a:pPr>
              <a:lnSpc>
                <a:spcPts val="2200"/>
              </a:lnSpc>
            </a:pPr>
            <a:r>
              <a:rPr lang="en-US" sz="2000" b="1" dirty="0" smtClean="0">
                <a:solidFill>
                  <a:srgbClr val="FF0000"/>
                </a:solidFill>
              </a:rPr>
              <a:t>    True  Truthful                                                                             Gracious</a:t>
            </a:r>
            <a:endParaRPr lang="en-CA" sz="2000" dirty="0" smtClean="0">
              <a:solidFill>
                <a:srgbClr val="FF0000"/>
              </a:solidFill>
            </a:endParaRPr>
          </a:p>
          <a:p>
            <a:pPr>
              <a:lnSpc>
                <a:spcPts val="2200"/>
              </a:lnSpc>
            </a:pPr>
            <a:r>
              <a:rPr lang="en-US" sz="2000" b="1" dirty="0" smtClean="0">
                <a:solidFill>
                  <a:srgbClr val="FF0000"/>
                </a:solidFill>
              </a:rPr>
              <a:t>               Merciful                                                                         Unchanging</a:t>
            </a:r>
          </a:p>
          <a:p>
            <a:pPr algn="ctr">
              <a:lnSpc>
                <a:spcPts val="2200"/>
              </a:lnSpc>
            </a:pPr>
            <a:r>
              <a:rPr lang="en-US" sz="2000" b="1" dirty="0" smtClean="0">
                <a:solidFill>
                  <a:srgbClr val="FF0000"/>
                </a:solidFill>
              </a:rPr>
              <a:t>  Zealous                                                                   Wrathful</a:t>
            </a:r>
          </a:p>
          <a:p>
            <a:pPr algn="ctr">
              <a:lnSpc>
                <a:spcPts val="2200"/>
              </a:lnSpc>
            </a:pPr>
            <a:r>
              <a:rPr lang="en-US" sz="2000" b="1" dirty="0" smtClean="0">
                <a:solidFill>
                  <a:srgbClr val="FF0000"/>
                </a:solidFill>
              </a:rPr>
              <a:t>  Good                                                          Humble</a:t>
            </a:r>
            <a:endParaRPr lang="en-CA" sz="2000" dirty="0" smtClean="0">
              <a:solidFill>
                <a:srgbClr val="FF0000"/>
              </a:solidFill>
            </a:endParaRPr>
          </a:p>
        </p:txBody>
      </p:sp>
      <p:sp>
        <p:nvSpPr>
          <p:cNvPr id="16" name="Rectangle 15"/>
          <p:cNvSpPr/>
          <p:nvPr/>
        </p:nvSpPr>
        <p:spPr>
          <a:xfrm>
            <a:off x="4211960" y="3284984"/>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4499992" y="316267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3268960" y="1868150"/>
            <a:ext cx="2743200" cy="1632858"/>
          </a:xfrm>
          <a:prstGeom prst="rect">
            <a:avLst/>
          </a:prstGeom>
        </p:spPr>
      </p:pic>
      <p:sp>
        <p:nvSpPr>
          <p:cNvPr id="12" name="TextBox 11"/>
          <p:cNvSpPr txBox="1"/>
          <p:nvPr/>
        </p:nvSpPr>
        <p:spPr>
          <a:xfrm>
            <a:off x="7092280" y="5271011"/>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endParaRPr lang="en-CA" dirty="0">
              <a:solidFill>
                <a:schemeClr val="tx1">
                  <a:lumMod val="85000"/>
                </a:schemeClr>
              </a:solidFill>
            </a:endParaRPr>
          </a:p>
        </p:txBody>
      </p:sp>
      <p:sp>
        <p:nvSpPr>
          <p:cNvPr id="9" name="TextBox 8"/>
          <p:cNvSpPr txBox="1"/>
          <p:nvPr/>
        </p:nvSpPr>
        <p:spPr>
          <a:xfrm>
            <a:off x="0" y="5589240"/>
            <a:ext cx="9144000" cy="1200329"/>
          </a:xfrm>
          <a:prstGeom prst="rect">
            <a:avLst/>
          </a:prstGeom>
          <a:noFill/>
        </p:spPr>
        <p:txBody>
          <a:bodyPr wrap="square" rtlCol="0">
            <a:spAutoFit/>
          </a:bodyPr>
          <a:lstStyle/>
          <a:p>
            <a:pPr algn="ctr"/>
            <a:r>
              <a:rPr lang="en-CA" sz="2400" dirty="0" smtClean="0">
                <a:latin typeface="Calibri" pitchFamily="34" charset="0"/>
                <a:cs typeface="Calibri" pitchFamily="34" charset="0"/>
              </a:rPr>
              <a:t>Don’t you long to enjoy the relationships of oneness, love, fellowship and cooperation God the Father, Son and Spirit enjoys within himself and shares with his people now and far more in glory?</a:t>
            </a:r>
            <a:endParaRPr lang="en-CA" sz="2400" dirty="0">
              <a:latin typeface="Calibri" pitchFamily="34" charset="0"/>
              <a:cs typeface="Calibri" pitchFamily="34" charset="0"/>
            </a:endParaRPr>
          </a:p>
        </p:txBody>
      </p:sp>
      <p:pic>
        <p:nvPicPr>
          <p:cNvPr id="11" name="Picture 10" descr="www.fg-a.com valentine 2-jumping-heart.gif"/>
          <p:cNvPicPr>
            <a:picLocks noChangeAspect="1"/>
          </p:cNvPicPr>
          <p:nvPr/>
        </p:nvPicPr>
        <p:blipFill>
          <a:blip r:embed="rId4" cstate="print"/>
          <a:stretch>
            <a:fillRect/>
          </a:stretch>
        </p:blipFill>
        <p:spPr>
          <a:xfrm>
            <a:off x="3995936" y="2636912"/>
            <a:ext cx="1143000" cy="1333500"/>
          </a:xfrm>
          <a:prstGeom prst="rect">
            <a:avLst/>
          </a:prstGeom>
        </p:spPr>
      </p:pic>
      <p:sp>
        <p:nvSpPr>
          <p:cNvPr id="10" name="WordArt 2"/>
          <p:cNvSpPr>
            <a:spLocks noChangeArrowheads="1" noChangeShapeType="1" noTextEdit="1"/>
          </p:cNvSpPr>
          <p:nvPr/>
        </p:nvSpPr>
        <p:spPr bwMode="auto">
          <a:xfrm>
            <a:off x="2627784" y="1700808"/>
            <a:ext cx="3888432" cy="3672408"/>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rgbClr val="FFC000"/>
                </a:solidFill>
                <a:effectLst/>
              </a:rPr>
              <a:t>THE LORD</a:t>
            </a: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800" kern="10" dirty="0">
              <a:ln w="9525">
                <a:solidFill>
                  <a:srgbClr val="000000"/>
                </a:solidFill>
                <a:round/>
                <a:headEnd/>
                <a:tailEnd/>
              </a:ln>
              <a:solidFill>
                <a:srgbClr val="FFC000"/>
              </a:solidFill>
            </a:endParaRPr>
          </a:p>
          <a:p>
            <a:pPr algn="ctr" rtl="0"/>
            <a:r>
              <a:rPr lang="en-CA" sz="1200" kern="10" dirty="0" smtClean="0">
                <a:ln w="9525">
                  <a:solidFill>
                    <a:srgbClr val="000000"/>
                  </a:solidFill>
                  <a:round/>
                  <a:headEnd/>
                  <a:tailEnd/>
                </a:ln>
                <a:solidFill>
                  <a:srgbClr val="FFC000"/>
                </a:solidFill>
              </a:rPr>
              <a:t>l</a:t>
            </a:r>
            <a:r>
              <a:rPr lang="en-CA" sz="1200" kern="10" spc="0" dirty="0" smtClean="0">
                <a:ln w="9525">
                  <a:solidFill>
                    <a:srgbClr val="000000"/>
                  </a:solidFill>
                  <a:round/>
                  <a:headEnd/>
                  <a:tailEnd/>
                </a:ln>
                <a:solidFill>
                  <a:srgbClr val="FFC000"/>
                </a:solidFill>
                <a:effectLst/>
              </a:rPr>
              <a:t>ove, </a:t>
            </a:r>
            <a:r>
              <a:rPr lang="en-CA" sz="1200" kern="10" dirty="0" smtClean="0">
                <a:ln w="9525">
                  <a:solidFill>
                    <a:srgbClr val="000000"/>
                  </a:solidFill>
                  <a:round/>
                  <a:headEnd/>
                  <a:tailEnd/>
                </a:ln>
                <a:solidFill>
                  <a:srgbClr val="FFC000"/>
                </a:solidFill>
              </a:rPr>
              <a:t>fellowship and cooperation</a:t>
            </a:r>
            <a:endParaRPr lang="en-CA" sz="1200" kern="10" spc="0" dirty="0">
              <a:ln w="9525">
                <a:solidFill>
                  <a:srgbClr val="000000"/>
                </a:solidFill>
                <a:round/>
                <a:headEnd/>
                <a:tailEnd/>
              </a:ln>
              <a:solidFill>
                <a:srgbClr val="FFC000"/>
              </a:solidFill>
              <a:effectLst/>
            </a:endParaRPr>
          </a:p>
        </p:txBody>
      </p:sp>
      <p:sp>
        <p:nvSpPr>
          <p:cNvPr id="13" name="TextBox 12"/>
          <p:cNvSpPr txBox="1">
            <a:spLocks noChangeArrowheads="1"/>
          </p:cNvSpPr>
          <p:nvPr/>
        </p:nvSpPr>
        <p:spPr bwMode="auto">
          <a:xfrm>
            <a:off x="107504" y="-27384"/>
            <a:ext cx="8856984" cy="954107"/>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 joy of Jes</a:t>
            </a:r>
            <a:r>
              <a:rPr lang="en-CA" sz="2800" b="1" dirty="0" smtClean="0">
                <a:solidFill>
                  <a:schemeClr val="bg1"/>
                </a:solidFill>
                <a:latin typeface="Calibri" pitchFamily="34" charset="0"/>
                <a:cs typeface="Calibri" pitchFamily="34" charset="0"/>
              </a:rPr>
              <a:t>us was the joy of Father, Son and Spirit oneness in holy love and all their other perfections</a:t>
            </a:r>
            <a:r>
              <a:rPr lang="en-CA" sz="2800" b="1" dirty="0" smtClean="0">
                <a:solidFill>
                  <a:schemeClr val="bg1"/>
                </a:solidFill>
                <a:latin typeface="Calibri" pitchFamily="34" charset="0"/>
              </a:rPr>
              <a:t>.</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3" name="Rectangle 12"/>
          <p:cNvSpPr/>
          <p:nvPr/>
        </p:nvSpPr>
        <p:spPr>
          <a:xfrm>
            <a:off x="4070216" y="3658736"/>
            <a:ext cx="100584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392408"/>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8" name="Picture 17" descr="egyptian.gif"/>
          <p:cNvPicPr>
            <a:picLocks noChangeAspect="1"/>
          </p:cNvPicPr>
          <p:nvPr/>
        </p:nvPicPr>
        <p:blipFill>
          <a:blip r:embed="rId3" cstate="print"/>
          <a:stretch>
            <a:fillRect/>
          </a:stretch>
        </p:blipFill>
        <p:spPr>
          <a:xfrm>
            <a:off x="3268960" y="2204864"/>
            <a:ext cx="2743200" cy="1632858"/>
          </a:xfrm>
          <a:prstGeom prst="rect">
            <a:avLst/>
          </a:prstGeom>
        </p:spPr>
      </p:pic>
      <p:pic>
        <p:nvPicPr>
          <p:cNvPr id="19" name="Picture 18" descr="egyptian.gif"/>
          <p:cNvPicPr>
            <a:picLocks noChangeAspect="1"/>
          </p:cNvPicPr>
          <p:nvPr/>
        </p:nvPicPr>
        <p:blipFill>
          <a:blip r:embed="rId3" cstate="print"/>
          <a:stretch>
            <a:fillRect/>
          </a:stretch>
        </p:blipFill>
        <p:spPr>
          <a:xfrm rot="14400000" flipH="1">
            <a:off x="2383615" y="3416538"/>
            <a:ext cx="2743200" cy="1632858"/>
          </a:xfrm>
          <a:prstGeom prst="rect">
            <a:avLst/>
          </a:prstGeom>
        </p:spPr>
      </p:pic>
      <p:sp>
        <p:nvSpPr>
          <p:cNvPr id="21" name="WordArt 2"/>
          <p:cNvSpPr>
            <a:spLocks noChangeArrowheads="1" noChangeShapeType="1" noTextEdit="1"/>
          </p:cNvSpPr>
          <p:nvPr/>
        </p:nvSpPr>
        <p:spPr bwMode="auto">
          <a:xfrm>
            <a:off x="2699792" y="2060848"/>
            <a:ext cx="3960440" cy="2952328"/>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THE LORD</a:t>
            </a:r>
            <a:endParaRPr lang="en-CA" sz="3200" kern="10" spc="0" dirty="0">
              <a:ln w="9525">
                <a:solidFill>
                  <a:srgbClr val="000000"/>
                </a:solidFill>
                <a:round/>
                <a:headEnd/>
                <a:tailEnd/>
              </a:ln>
              <a:solidFill>
                <a:srgbClr val="FFC000"/>
              </a:solidFill>
              <a:effectLst/>
            </a:endParaRPr>
          </a:p>
        </p:txBody>
      </p:sp>
      <p:sp>
        <p:nvSpPr>
          <p:cNvPr id="11" name="TextBox 10"/>
          <p:cNvSpPr txBox="1">
            <a:spLocks noChangeArrowheads="1"/>
          </p:cNvSpPr>
          <p:nvPr/>
        </p:nvSpPr>
        <p:spPr bwMode="auto">
          <a:xfrm>
            <a:off x="107504" y="260648"/>
            <a:ext cx="8856984" cy="954107"/>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Jesus died so the Lord can share himself with people </a:t>
            </a:r>
          </a:p>
          <a:p>
            <a:pPr algn="ctr"/>
            <a:r>
              <a:rPr lang="en-CA" sz="2800" b="1" dirty="0" smtClean="0">
                <a:solidFill>
                  <a:schemeClr val="bg1"/>
                </a:solidFill>
                <a:latin typeface="Calibri" pitchFamily="34" charset="0"/>
              </a:rPr>
              <a:t>in an eternal love relationship of oneness.</a:t>
            </a:r>
          </a:p>
        </p:txBody>
      </p:sp>
      <p:sp>
        <p:nvSpPr>
          <p:cNvPr id="15" name="TextBox 14"/>
          <p:cNvSpPr txBox="1">
            <a:spLocks noChangeArrowheads="1"/>
          </p:cNvSpPr>
          <p:nvPr/>
        </p:nvSpPr>
        <p:spPr bwMode="auto">
          <a:xfrm>
            <a:off x="107504" y="1473746"/>
            <a:ext cx="2592288" cy="3539430"/>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“that they may all be one, just as you, Father, are in me, and </a:t>
            </a:r>
          </a:p>
          <a:p>
            <a:pPr algn="ctr"/>
            <a:r>
              <a:rPr lang="en-CA" sz="2800" b="1" dirty="0" smtClean="0">
                <a:latin typeface="Calibri" pitchFamily="34" charset="0"/>
                <a:cs typeface="Calibri" pitchFamily="34" charset="0"/>
              </a:rPr>
              <a:t>I in you, that they also may be </a:t>
            </a:r>
            <a:r>
              <a:rPr lang="en-CA" sz="2800" b="1" i="1" dirty="0" smtClean="0">
                <a:latin typeface="Calibri" pitchFamily="34" charset="0"/>
                <a:cs typeface="Calibri" pitchFamily="34" charset="0"/>
              </a:rPr>
              <a:t>in us</a:t>
            </a:r>
            <a:r>
              <a:rPr lang="en-CA" sz="2800" b="1" dirty="0" smtClean="0">
                <a:latin typeface="Calibri" pitchFamily="34" charset="0"/>
                <a:cs typeface="Calibri" pitchFamily="34" charset="0"/>
              </a:rPr>
              <a:t>”</a:t>
            </a:r>
          </a:p>
          <a:p>
            <a:pPr algn="ctr"/>
            <a:r>
              <a:rPr lang="en-CA" sz="2800" b="1" dirty="0" smtClean="0">
                <a:latin typeface="Calibri" pitchFamily="34" charset="0"/>
                <a:cs typeface="Calibri" pitchFamily="34" charset="0"/>
              </a:rPr>
              <a:t> John 17:21</a:t>
            </a:r>
          </a:p>
        </p:txBody>
      </p:sp>
      <p:sp>
        <p:nvSpPr>
          <p:cNvPr id="17" name="TextBox 16"/>
          <p:cNvSpPr txBox="1">
            <a:spLocks noChangeArrowheads="1"/>
          </p:cNvSpPr>
          <p:nvPr/>
        </p:nvSpPr>
        <p:spPr bwMode="auto">
          <a:xfrm>
            <a:off x="6588224" y="1687448"/>
            <a:ext cx="2528664" cy="2677656"/>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“I in them and you in me, </a:t>
            </a:r>
          </a:p>
          <a:p>
            <a:pPr algn="ctr"/>
            <a:r>
              <a:rPr lang="en-CA" sz="2800" b="1" dirty="0" smtClean="0">
                <a:latin typeface="Calibri" pitchFamily="34" charset="0"/>
                <a:cs typeface="Calibri" pitchFamily="34" charset="0"/>
              </a:rPr>
              <a:t>that they </a:t>
            </a:r>
          </a:p>
          <a:p>
            <a:pPr algn="ctr"/>
            <a:r>
              <a:rPr lang="en-CA" sz="2800" b="1" dirty="0" smtClean="0">
                <a:latin typeface="Calibri" pitchFamily="34" charset="0"/>
                <a:cs typeface="Calibri" pitchFamily="34" charset="0"/>
              </a:rPr>
              <a:t>may become perfectly one”</a:t>
            </a:r>
          </a:p>
          <a:p>
            <a:pPr algn="ctr"/>
            <a:r>
              <a:rPr lang="en-CA" sz="2800" b="1" dirty="0" smtClean="0">
                <a:latin typeface="Calibri" pitchFamily="34" charset="0"/>
                <a:cs typeface="Calibri" pitchFamily="34" charset="0"/>
              </a:rPr>
              <a:t>John 17:23</a:t>
            </a:r>
          </a:p>
        </p:txBody>
      </p:sp>
      <p:sp>
        <p:nvSpPr>
          <p:cNvPr id="22" name="TextBox 21"/>
          <p:cNvSpPr txBox="1"/>
          <p:nvPr/>
        </p:nvSpPr>
        <p:spPr>
          <a:xfrm>
            <a:off x="6876256" y="4437112"/>
            <a:ext cx="2088232" cy="400110"/>
          </a:xfrm>
          <a:prstGeom prst="rect">
            <a:avLst/>
          </a:prstGeom>
          <a:noFill/>
        </p:spPr>
        <p:txBody>
          <a:bodyPr wrap="square" rtlCol="0">
            <a:spAutoFit/>
          </a:bodyPr>
          <a:lstStyle/>
          <a:p>
            <a:pPr algn="ctr"/>
            <a:r>
              <a:rPr lang="en-CA" sz="1000" dirty="0" smtClean="0"/>
              <a:t>smiley © sherv.net</a:t>
            </a:r>
          </a:p>
          <a:p>
            <a:r>
              <a:rPr lang="en-CA" sz="1000" dirty="0" smtClean="0"/>
              <a:t>jumping heart © www.fg-a.com</a:t>
            </a:r>
            <a:endParaRPr lang="en-CA" dirty="0"/>
          </a:p>
        </p:txBody>
      </p:sp>
      <p:sp>
        <p:nvSpPr>
          <p:cNvPr id="23" name="TextBox 22"/>
          <p:cNvSpPr txBox="1">
            <a:spLocks noChangeArrowheads="1"/>
          </p:cNvSpPr>
          <p:nvPr/>
        </p:nvSpPr>
        <p:spPr bwMode="auto">
          <a:xfrm>
            <a:off x="251520" y="5283205"/>
            <a:ext cx="8712968"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“that they also, whom you have given me, may be with me where I am . . that the love with which you have loved me may be in them, and I in them” John 17:24,26</a:t>
            </a:r>
          </a:p>
        </p:txBody>
      </p:sp>
      <p:pic>
        <p:nvPicPr>
          <p:cNvPr id="20" name="Picture 19" descr="egyptian.gif"/>
          <p:cNvPicPr>
            <a:picLocks noChangeAspect="1"/>
          </p:cNvPicPr>
          <p:nvPr/>
        </p:nvPicPr>
        <p:blipFill>
          <a:blip r:embed="rId3" cstate="print"/>
          <a:stretch>
            <a:fillRect/>
          </a:stretch>
        </p:blipFill>
        <p:spPr>
          <a:xfrm rot="7200000">
            <a:off x="3967791" y="3416538"/>
            <a:ext cx="2743200" cy="1632858"/>
          </a:xfrm>
          <a:prstGeom prst="rect">
            <a:avLst/>
          </a:prstGeom>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243408"/>
            <a:ext cx="9144000" cy="6858000"/>
          </a:xfrm>
          <a:prstGeom prst="rect">
            <a:avLst/>
          </a:prstGeom>
        </p:spPr>
      </p:pic>
      <p:pic>
        <p:nvPicPr>
          <p:cNvPr id="3" name="Picture 2" descr="egyptian.gif"/>
          <p:cNvPicPr>
            <a:picLocks noChangeAspect="1"/>
          </p:cNvPicPr>
          <p:nvPr/>
        </p:nvPicPr>
        <p:blipFill>
          <a:blip r:embed="rId4" cstate="print"/>
          <a:stretch>
            <a:fillRect/>
          </a:stretch>
        </p:blipFill>
        <p:spPr>
          <a:xfrm>
            <a:off x="3438128" y="2716359"/>
            <a:ext cx="2286000" cy="1360713"/>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916365" y="3650846"/>
            <a:ext cx="2286000" cy="1360713"/>
          </a:xfrm>
          <a:prstGeom prst="rect">
            <a:avLst/>
          </a:prstGeom>
        </p:spPr>
      </p:pic>
      <p:pic>
        <p:nvPicPr>
          <p:cNvPr id="7" name="Picture 6" descr="egyptian.gif"/>
          <p:cNvPicPr>
            <a:picLocks noChangeAspect="1"/>
          </p:cNvPicPr>
          <p:nvPr/>
        </p:nvPicPr>
        <p:blipFill>
          <a:blip r:embed="rId4" cstate="print"/>
          <a:stretch>
            <a:fillRect/>
          </a:stretch>
        </p:blipFill>
        <p:spPr>
          <a:xfrm rot="7200000">
            <a:off x="4085651" y="3650846"/>
            <a:ext cx="2286000" cy="1360713"/>
          </a:xfrm>
          <a:prstGeom prst="rect">
            <a:avLst/>
          </a:prstGeom>
        </p:spPr>
      </p:pic>
      <p:sp>
        <p:nvSpPr>
          <p:cNvPr id="12" name="TextBox 11"/>
          <p:cNvSpPr txBox="1">
            <a:spLocks noChangeArrowheads="1"/>
          </p:cNvSpPr>
          <p:nvPr/>
        </p:nvSpPr>
        <p:spPr bwMode="auto">
          <a:xfrm>
            <a:off x="107504" y="99789"/>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If we want a relationship of greatest possible love, joy and satisfaction for any human being, enjoy oneness in love with God the Father, Son and Spirit through faith in Christ! </a:t>
            </a:r>
          </a:p>
        </p:txBody>
      </p:sp>
      <p:sp>
        <p:nvSpPr>
          <p:cNvPr id="17" name="TextBox 16"/>
          <p:cNvSpPr txBox="1"/>
          <p:nvPr/>
        </p:nvSpPr>
        <p:spPr>
          <a:xfrm>
            <a:off x="6876256" y="6093296"/>
            <a:ext cx="2088232" cy="553998"/>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www.fg-a.com</a:t>
            </a:r>
          </a:p>
          <a:p>
            <a:pPr algn="ctr"/>
            <a:r>
              <a:rPr lang="en-CA" sz="1000" dirty="0" smtClean="0">
                <a:solidFill>
                  <a:schemeClr val="tx1">
                    <a:lumMod val="65000"/>
                  </a:schemeClr>
                </a:solidFill>
              </a:rPr>
              <a:t>People circle © clipartfest.com</a:t>
            </a:r>
            <a:endParaRPr lang="en-CA" dirty="0">
              <a:solidFill>
                <a:schemeClr val="tx1">
                  <a:lumMod val="65000"/>
                </a:schemeClr>
              </a:solidFill>
            </a:endParaRPr>
          </a:p>
        </p:txBody>
      </p:sp>
      <p:sp>
        <p:nvSpPr>
          <p:cNvPr id="10" name="Rectangle 9"/>
          <p:cNvSpPr/>
          <p:nvPr/>
        </p:nvSpPr>
        <p:spPr>
          <a:xfrm>
            <a:off x="4624576" y="3861048"/>
            <a:ext cx="91440" cy="5486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4494272" y="4005064"/>
            <a:ext cx="365760" cy="914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descr="www.fg-a.com valentine 2-jumping-heart.gif"/>
          <p:cNvPicPr>
            <a:picLocks noChangeAspect="1"/>
          </p:cNvPicPr>
          <p:nvPr/>
        </p:nvPicPr>
        <p:blipFill>
          <a:blip r:embed="rId5" cstate="print"/>
          <a:stretch>
            <a:fillRect/>
          </a:stretch>
        </p:blipFill>
        <p:spPr>
          <a:xfrm>
            <a:off x="4077072" y="3140968"/>
            <a:ext cx="1143000" cy="1333500"/>
          </a:xfrm>
          <a:prstGeom prst="rect">
            <a:avLst/>
          </a:prstGeom>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243408"/>
            <a:ext cx="9144000" cy="6858000"/>
          </a:xfrm>
          <a:prstGeom prst="rect">
            <a:avLst/>
          </a:prstGeom>
        </p:spPr>
      </p:pic>
      <p:pic>
        <p:nvPicPr>
          <p:cNvPr id="3" name="Picture 2" descr="egyptian.gif"/>
          <p:cNvPicPr>
            <a:picLocks noChangeAspect="1"/>
          </p:cNvPicPr>
          <p:nvPr/>
        </p:nvPicPr>
        <p:blipFill>
          <a:blip r:embed="rId4" cstate="print"/>
          <a:stretch>
            <a:fillRect/>
          </a:stretch>
        </p:blipFill>
        <p:spPr>
          <a:xfrm>
            <a:off x="3438128" y="2716359"/>
            <a:ext cx="2286000" cy="1360713"/>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916365" y="3650846"/>
            <a:ext cx="2286000" cy="1360713"/>
          </a:xfrm>
          <a:prstGeom prst="rect">
            <a:avLst/>
          </a:prstGeom>
        </p:spPr>
      </p:pic>
      <p:pic>
        <p:nvPicPr>
          <p:cNvPr id="7" name="Picture 6" descr="egyptian.gif"/>
          <p:cNvPicPr>
            <a:picLocks noChangeAspect="1"/>
          </p:cNvPicPr>
          <p:nvPr/>
        </p:nvPicPr>
        <p:blipFill>
          <a:blip r:embed="rId4" cstate="print"/>
          <a:stretch>
            <a:fillRect/>
          </a:stretch>
        </p:blipFill>
        <p:spPr>
          <a:xfrm rot="7200000">
            <a:off x="4085651" y="3650846"/>
            <a:ext cx="2286000" cy="1360713"/>
          </a:xfrm>
          <a:prstGeom prst="rect">
            <a:avLst/>
          </a:prstGeom>
        </p:spPr>
      </p:pic>
      <p:sp>
        <p:nvSpPr>
          <p:cNvPr id="12" name="TextBox 11"/>
          <p:cNvSpPr txBox="1">
            <a:spLocks noChangeArrowheads="1"/>
          </p:cNvSpPr>
          <p:nvPr/>
        </p:nvSpPr>
        <p:spPr bwMode="auto">
          <a:xfrm>
            <a:off x="107504" y="99789"/>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This is what God wants for those he made in his image!</a:t>
            </a:r>
          </a:p>
          <a:p>
            <a:pPr algn="ctr"/>
            <a:r>
              <a:rPr lang="en-CA" sz="2800" b="1" dirty="0" smtClean="0">
                <a:solidFill>
                  <a:schemeClr val="bg1"/>
                </a:solidFill>
                <a:latin typeface="Calibri" pitchFamily="34" charset="0"/>
              </a:rPr>
              <a:t>God wants to share himself with us!  </a:t>
            </a:r>
          </a:p>
          <a:p>
            <a:pPr algn="ctr"/>
            <a:r>
              <a:rPr lang="en-CA" sz="2800" b="1" dirty="0" smtClean="0">
                <a:solidFill>
                  <a:schemeClr val="bg1"/>
                </a:solidFill>
                <a:latin typeface="Calibri" pitchFamily="34" charset="0"/>
              </a:rPr>
              <a:t>God wants us to enjoy the Lord as he enjoys himself!</a:t>
            </a:r>
          </a:p>
        </p:txBody>
      </p:sp>
      <p:sp>
        <p:nvSpPr>
          <p:cNvPr id="17" name="TextBox 16"/>
          <p:cNvSpPr txBox="1"/>
          <p:nvPr/>
        </p:nvSpPr>
        <p:spPr>
          <a:xfrm>
            <a:off x="6876256" y="6093296"/>
            <a:ext cx="2088232" cy="553998"/>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www.fg-a.com</a:t>
            </a:r>
          </a:p>
          <a:p>
            <a:pPr algn="ctr"/>
            <a:r>
              <a:rPr lang="en-CA" sz="1000" dirty="0" smtClean="0">
                <a:solidFill>
                  <a:schemeClr val="tx1">
                    <a:lumMod val="65000"/>
                  </a:schemeClr>
                </a:solidFill>
              </a:rPr>
              <a:t>People circle © clipartfest.com</a:t>
            </a:r>
            <a:endParaRPr lang="en-CA" dirty="0">
              <a:solidFill>
                <a:schemeClr val="tx1">
                  <a:lumMod val="65000"/>
                </a:schemeClr>
              </a:solidFill>
            </a:endParaRPr>
          </a:p>
        </p:txBody>
      </p:sp>
      <p:sp>
        <p:nvSpPr>
          <p:cNvPr id="10" name="Rectangle 9"/>
          <p:cNvSpPr/>
          <p:nvPr/>
        </p:nvSpPr>
        <p:spPr>
          <a:xfrm>
            <a:off x="4624576" y="3861048"/>
            <a:ext cx="91440" cy="5486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4494272" y="4005064"/>
            <a:ext cx="365760" cy="914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descr="www.fg-a.com valentine 2-jumping-heart.gif"/>
          <p:cNvPicPr>
            <a:picLocks noChangeAspect="1"/>
          </p:cNvPicPr>
          <p:nvPr/>
        </p:nvPicPr>
        <p:blipFill>
          <a:blip r:embed="rId5" cstate="print"/>
          <a:stretch>
            <a:fillRect/>
          </a:stretch>
        </p:blipFill>
        <p:spPr>
          <a:xfrm>
            <a:off x="4077072" y="3140968"/>
            <a:ext cx="1143000" cy="1333500"/>
          </a:xfrm>
          <a:prstGeom prst="rect">
            <a:avLst/>
          </a:prstGeom>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99392"/>
            <a:ext cx="9144000" cy="6858000"/>
          </a:xfrm>
          <a:prstGeom prst="rect">
            <a:avLst/>
          </a:prstGeom>
        </p:spPr>
      </p:pic>
      <p:sp>
        <p:nvSpPr>
          <p:cNvPr id="16" name="Rectangle 15"/>
          <p:cNvSpPr/>
          <p:nvPr/>
        </p:nvSpPr>
        <p:spPr>
          <a:xfrm>
            <a:off x="4283968" y="3429000"/>
            <a:ext cx="54864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4461128" y="3284984"/>
            <a:ext cx="182880" cy="7315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347864" y="2132856"/>
            <a:ext cx="2286000" cy="1360713"/>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3643" y="3142585"/>
            <a:ext cx="2286000" cy="1360713"/>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772349" y="3142585"/>
            <a:ext cx="2286000" cy="1360713"/>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3923928" y="2743572"/>
            <a:ext cx="1143000" cy="1333500"/>
          </a:xfrm>
          <a:prstGeom prst="rect">
            <a:avLst/>
          </a:prstGeom>
        </p:spPr>
      </p:pic>
      <p:sp>
        <p:nvSpPr>
          <p:cNvPr id="13" name="TextBox 12"/>
          <p:cNvSpPr txBox="1"/>
          <p:nvPr/>
        </p:nvSpPr>
        <p:spPr>
          <a:xfrm>
            <a:off x="7020272" y="5445224"/>
            <a:ext cx="2088232" cy="553998"/>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www.fg-a.com</a:t>
            </a:r>
          </a:p>
          <a:p>
            <a:pPr algn="ctr"/>
            <a:r>
              <a:rPr lang="en-CA" sz="1000" dirty="0" smtClean="0">
                <a:solidFill>
                  <a:schemeClr val="tx1">
                    <a:lumMod val="65000"/>
                  </a:schemeClr>
                </a:solidFill>
              </a:rPr>
              <a:t>People circle © clipartfest.com</a:t>
            </a:r>
            <a:endParaRPr lang="en-CA" dirty="0">
              <a:solidFill>
                <a:schemeClr val="tx1">
                  <a:lumMod val="65000"/>
                </a:schemeClr>
              </a:solidFill>
            </a:endParaRPr>
          </a:p>
        </p:txBody>
      </p:sp>
      <p:sp>
        <p:nvSpPr>
          <p:cNvPr id="20" name="TextBox 19"/>
          <p:cNvSpPr txBox="1">
            <a:spLocks noChangeArrowheads="1"/>
          </p:cNvSpPr>
          <p:nvPr/>
        </p:nvSpPr>
        <p:spPr bwMode="auto">
          <a:xfrm>
            <a:off x="35496" y="-27384"/>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Imagine the repentant thief on the cross the moment </a:t>
            </a:r>
          </a:p>
          <a:p>
            <a:pPr algn="ctr"/>
            <a:r>
              <a:rPr lang="en-CA" sz="2800" b="1" dirty="0" smtClean="0">
                <a:solidFill>
                  <a:schemeClr val="bg1"/>
                </a:solidFill>
                <a:latin typeface="Calibri" pitchFamily="34" charset="0"/>
              </a:rPr>
              <a:t>he saw the Lord as he is and was embraced in the arms </a:t>
            </a:r>
          </a:p>
          <a:p>
            <a:pPr algn="ctr"/>
            <a:r>
              <a:rPr lang="en-CA" sz="2800" b="1" dirty="0" smtClean="0">
                <a:solidFill>
                  <a:schemeClr val="bg1"/>
                </a:solidFill>
                <a:latin typeface="Calibri" pitchFamily="34" charset="0"/>
              </a:rPr>
              <a:t>of God the Father, Son and Spirit (Luke 23:39-43).  </a:t>
            </a:r>
          </a:p>
        </p:txBody>
      </p:sp>
      <p:sp>
        <p:nvSpPr>
          <p:cNvPr id="21" name="TextBox 20"/>
          <p:cNvSpPr txBox="1"/>
          <p:nvPr/>
        </p:nvSpPr>
        <p:spPr>
          <a:xfrm>
            <a:off x="395536" y="2708920"/>
            <a:ext cx="3240360" cy="1938992"/>
          </a:xfrm>
          <a:prstGeom prst="rect">
            <a:avLst/>
          </a:prstGeom>
          <a:noFill/>
        </p:spPr>
        <p:txBody>
          <a:bodyPr wrap="square" rtlCol="0">
            <a:spAutoFit/>
          </a:bodyPr>
          <a:lstStyle/>
          <a:p>
            <a:pPr algn="ctr"/>
            <a:r>
              <a:rPr lang="en-CA" sz="2000" b="1" dirty="0" smtClean="0">
                <a:solidFill>
                  <a:schemeClr val="bg1"/>
                </a:solidFill>
              </a:rPr>
              <a:t>Holy, holy, holy </a:t>
            </a:r>
          </a:p>
          <a:p>
            <a:pPr algn="ctr"/>
            <a:r>
              <a:rPr lang="en-CA" sz="2000" b="1" dirty="0" smtClean="0">
                <a:solidFill>
                  <a:schemeClr val="bg1"/>
                </a:solidFill>
              </a:rPr>
              <a:t>Lord God Almighty! </a:t>
            </a:r>
          </a:p>
          <a:p>
            <a:pPr algn="ctr"/>
            <a:r>
              <a:rPr lang="en-CA" sz="2000" b="1" dirty="0" smtClean="0">
                <a:solidFill>
                  <a:schemeClr val="bg1"/>
                </a:solidFill>
              </a:rPr>
              <a:t>What love and mercy!</a:t>
            </a:r>
          </a:p>
          <a:p>
            <a:pPr algn="ctr"/>
            <a:r>
              <a:rPr lang="en-CA" sz="2000" b="1" dirty="0" smtClean="0">
                <a:solidFill>
                  <a:schemeClr val="bg1"/>
                </a:solidFill>
              </a:rPr>
              <a:t>Father, thank you for sending your Son </a:t>
            </a:r>
          </a:p>
          <a:p>
            <a:pPr algn="ctr"/>
            <a:r>
              <a:rPr lang="en-CA" sz="2000" b="1" dirty="0" smtClean="0">
                <a:solidFill>
                  <a:schemeClr val="bg1"/>
                </a:solidFill>
              </a:rPr>
              <a:t>to save me!</a:t>
            </a:r>
          </a:p>
        </p:txBody>
      </p:sp>
      <p:sp>
        <p:nvSpPr>
          <p:cNvPr id="22" name="TextBox 21"/>
          <p:cNvSpPr txBox="1"/>
          <p:nvPr/>
        </p:nvSpPr>
        <p:spPr>
          <a:xfrm>
            <a:off x="5652120" y="2708920"/>
            <a:ext cx="2952328" cy="1938992"/>
          </a:xfrm>
          <a:prstGeom prst="rect">
            <a:avLst/>
          </a:prstGeom>
          <a:noFill/>
        </p:spPr>
        <p:txBody>
          <a:bodyPr wrap="square" rtlCol="0">
            <a:spAutoFit/>
          </a:bodyPr>
          <a:lstStyle/>
          <a:p>
            <a:pPr algn="ctr"/>
            <a:r>
              <a:rPr lang="en-CA" sz="2000" b="1" dirty="0" smtClean="0">
                <a:solidFill>
                  <a:schemeClr val="bg1"/>
                </a:solidFill>
              </a:rPr>
              <a:t>Lord Jesus, you </a:t>
            </a:r>
          </a:p>
          <a:p>
            <a:pPr algn="ctr"/>
            <a:r>
              <a:rPr lang="en-CA" sz="2000" b="1" dirty="0" smtClean="0">
                <a:solidFill>
                  <a:schemeClr val="bg1"/>
                </a:solidFill>
              </a:rPr>
              <a:t>are the King of kings!</a:t>
            </a:r>
          </a:p>
          <a:p>
            <a:pPr algn="ctr"/>
            <a:r>
              <a:rPr lang="en-CA" sz="2000" b="1" dirty="0" smtClean="0">
                <a:solidFill>
                  <a:schemeClr val="bg1"/>
                </a:solidFill>
              </a:rPr>
              <a:t>Thank you for dying </a:t>
            </a:r>
          </a:p>
          <a:p>
            <a:pPr algn="ctr"/>
            <a:r>
              <a:rPr lang="en-CA" sz="2000" b="1" dirty="0" smtClean="0">
                <a:solidFill>
                  <a:schemeClr val="bg1"/>
                </a:solidFill>
              </a:rPr>
              <a:t>to include me in your kingdom to be with </a:t>
            </a:r>
          </a:p>
          <a:p>
            <a:pPr algn="ctr"/>
            <a:r>
              <a:rPr lang="en-CA" sz="2000" b="1" dirty="0" smtClean="0">
                <a:solidFill>
                  <a:schemeClr val="bg1"/>
                </a:solidFill>
              </a:rPr>
              <a:t>you forever!</a:t>
            </a:r>
            <a:endParaRPr lang="en-CA" sz="2000" b="1" dirty="0">
              <a:solidFill>
                <a:schemeClr val="bg1"/>
              </a:solidFill>
            </a:endParaRPr>
          </a:p>
        </p:txBody>
      </p:sp>
      <p:sp>
        <p:nvSpPr>
          <p:cNvPr id="23" name="TextBox 22"/>
          <p:cNvSpPr txBox="1"/>
          <p:nvPr/>
        </p:nvSpPr>
        <p:spPr>
          <a:xfrm>
            <a:off x="2555776" y="4293096"/>
            <a:ext cx="4104456" cy="1015663"/>
          </a:xfrm>
          <a:prstGeom prst="rect">
            <a:avLst/>
          </a:prstGeom>
          <a:noFill/>
        </p:spPr>
        <p:txBody>
          <a:bodyPr wrap="square" rtlCol="0">
            <a:spAutoFit/>
          </a:bodyPr>
          <a:lstStyle/>
          <a:p>
            <a:pPr algn="ctr"/>
            <a:r>
              <a:rPr lang="en-CA" sz="2000" b="1" dirty="0" smtClean="0">
                <a:solidFill>
                  <a:schemeClr val="bg1"/>
                </a:solidFill>
              </a:rPr>
              <a:t>Holy Spirit, praise you for changing my mocking heart to believing!  (Mt 27:44; Mk 15:32)</a:t>
            </a:r>
          </a:p>
        </p:txBody>
      </p:sp>
      <p:sp>
        <p:nvSpPr>
          <p:cNvPr id="24" name="TextBox 23"/>
          <p:cNvSpPr txBox="1"/>
          <p:nvPr/>
        </p:nvSpPr>
        <p:spPr>
          <a:xfrm>
            <a:off x="1547664" y="6165304"/>
            <a:ext cx="6048672" cy="400110"/>
          </a:xfrm>
          <a:prstGeom prst="rect">
            <a:avLst/>
          </a:prstGeom>
          <a:noFill/>
        </p:spPr>
        <p:txBody>
          <a:bodyPr wrap="square" rtlCol="0">
            <a:spAutoFit/>
          </a:bodyPr>
          <a:lstStyle/>
          <a:p>
            <a:pPr algn="ctr"/>
            <a:r>
              <a:rPr lang="en-CA" sz="2000" b="1" dirty="0" smtClean="0">
                <a:solidFill>
                  <a:schemeClr val="bg1"/>
                </a:solidFill>
              </a:rPr>
              <a:t>Blessed be God the Father, Son and Holy Spirit!</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99392"/>
            <a:ext cx="9144000" cy="6858000"/>
          </a:xfrm>
          <a:prstGeom prst="rect">
            <a:avLst/>
          </a:prstGeom>
        </p:spPr>
      </p:pic>
      <p:sp>
        <p:nvSpPr>
          <p:cNvPr id="16" name="Rectangle 15"/>
          <p:cNvSpPr/>
          <p:nvPr/>
        </p:nvSpPr>
        <p:spPr>
          <a:xfrm>
            <a:off x="4283968" y="3429000"/>
            <a:ext cx="54864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4461128" y="3284984"/>
            <a:ext cx="182880" cy="7315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347864" y="2132856"/>
            <a:ext cx="2286000" cy="1360713"/>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3643" y="3142585"/>
            <a:ext cx="2286000" cy="1360713"/>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772349" y="3142585"/>
            <a:ext cx="2286000" cy="1360713"/>
          </a:xfrm>
          <a:prstGeom prst="rect">
            <a:avLst/>
          </a:prstGeom>
        </p:spPr>
      </p:pic>
      <p:sp>
        <p:nvSpPr>
          <p:cNvPr id="14" name="TextBox 13"/>
          <p:cNvSpPr txBox="1">
            <a:spLocks noChangeArrowheads="1"/>
          </p:cNvSpPr>
          <p:nvPr/>
        </p:nvSpPr>
        <p:spPr bwMode="auto">
          <a:xfrm>
            <a:off x="35496" y="-27384"/>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Imagine Mary when she entered the Lord’s presence.  What wonder and praise she would have for each of the distinct relationships of God the Father, Son and Spirit.</a:t>
            </a:r>
          </a:p>
        </p:txBody>
      </p:sp>
      <p:pic>
        <p:nvPicPr>
          <p:cNvPr id="11" name="Picture 10" descr="www.fg-a.com valentine 2-jumping-heart.gif"/>
          <p:cNvPicPr>
            <a:picLocks noChangeAspect="1"/>
          </p:cNvPicPr>
          <p:nvPr/>
        </p:nvPicPr>
        <p:blipFill>
          <a:blip r:embed="rId5" cstate="print"/>
          <a:stretch>
            <a:fillRect/>
          </a:stretch>
        </p:blipFill>
        <p:spPr>
          <a:xfrm>
            <a:off x="3923928" y="2743572"/>
            <a:ext cx="1143000" cy="1333500"/>
          </a:xfrm>
          <a:prstGeom prst="rect">
            <a:avLst/>
          </a:prstGeom>
        </p:spPr>
      </p:pic>
      <p:sp>
        <p:nvSpPr>
          <p:cNvPr id="13" name="TextBox 12"/>
          <p:cNvSpPr txBox="1"/>
          <p:nvPr/>
        </p:nvSpPr>
        <p:spPr>
          <a:xfrm>
            <a:off x="7020272" y="5445224"/>
            <a:ext cx="2088232" cy="553998"/>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www.fg-a.com</a:t>
            </a:r>
          </a:p>
          <a:p>
            <a:pPr algn="ctr"/>
            <a:r>
              <a:rPr lang="en-CA" sz="1000" dirty="0" smtClean="0">
                <a:solidFill>
                  <a:schemeClr val="tx1">
                    <a:lumMod val="65000"/>
                  </a:schemeClr>
                </a:solidFill>
              </a:rPr>
              <a:t>People circle © clipartfest.com</a:t>
            </a:r>
            <a:endParaRPr lang="en-CA" dirty="0">
              <a:solidFill>
                <a:schemeClr val="tx1">
                  <a:lumMod val="65000"/>
                </a:schemeClr>
              </a:solidFill>
            </a:endParaRPr>
          </a:p>
        </p:txBody>
      </p:sp>
      <p:sp>
        <p:nvSpPr>
          <p:cNvPr id="12" name="TextBox 11"/>
          <p:cNvSpPr txBox="1"/>
          <p:nvPr/>
        </p:nvSpPr>
        <p:spPr>
          <a:xfrm>
            <a:off x="467544" y="2805896"/>
            <a:ext cx="3240360" cy="1631216"/>
          </a:xfrm>
          <a:prstGeom prst="rect">
            <a:avLst/>
          </a:prstGeom>
          <a:noFill/>
        </p:spPr>
        <p:txBody>
          <a:bodyPr wrap="square" rtlCol="0">
            <a:spAutoFit/>
          </a:bodyPr>
          <a:lstStyle/>
          <a:p>
            <a:pPr algn="ctr"/>
            <a:r>
              <a:rPr lang="en-CA" sz="2000" b="1" dirty="0" smtClean="0">
                <a:solidFill>
                  <a:schemeClr val="bg1"/>
                </a:solidFill>
              </a:rPr>
              <a:t>Holy, holy, holy Abba! Thank you for sending your Son, the Christ!  Thank you for your infinitely wise ways!</a:t>
            </a:r>
          </a:p>
        </p:txBody>
      </p:sp>
      <p:sp>
        <p:nvSpPr>
          <p:cNvPr id="17" name="TextBox 16"/>
          <p:cNvSpPr txBox="1"/>
          <p:nvPr/>
        </p:nvSpPr>
        <p:spPr>
          <a:xfrm>
            <a:off x="5580112" y="2780928"/>
            <a:ext cx="2952328" cy="1938992"/>
          </a:xfrm>
          <a:prstGeom prst="rect">
            <a:avLst/>
          </a:prstGeom>
          <a:noFill/>
        </p:spPr>
        <p:txBody>
          <a:bodyPr wrap="square" rtlCol="0">
            <a:spAutoFit/>
          </a:bodyPr>
          <a:lstStyle/>
          <a:p>
            <a:pPr algn="ctr"/>
            <a:r>
              <a:rPr lang="en-CA" sz="2000" b="1" dirty="0" smtClean="0">
                <a:solidFill>
                  <a:schemeClr val="bg1"/>
                </a:solidFill>
              </a:rPr>
              <a:t>Lord Jesus, at last I see you as you really are in eternal glory! </a:t>
            </a:r>
          </a:p>
          <a:p>
            <a:pPr algn="ctr"/>
            <a:r>
              <a:rPr lang="en-CA" sz="2000" b="1" dirty="0" smtClean="0">
                <a:solidFill>
                  <a:schemeClr val="bg1"/>
                </a:solidFill>
              </a:rPr>
              <a:t>Thank you for dying </a:t>
            </a:r>
          </a:p>
          <a:p>
            <a:pPr algn="ctr"/>
            <a:r>
              <a:rPr lang="en-CA" sz="2000" b="1" dirty="0" smtClean="0">
                <a:solidFill>
                  <a:schemeClr val="bg1"/>
                </a:solidFill>
              </a:rPr>
              <a:t>to redeem your people!</a:t>
            </a:r>
            <a:endParaRPr lang="en-CA" sz="2000" b="1" dirty="0">
              <a:solidFill>
                <a:schemeClr val="bg1"/>
              </a:solidFill>
            </a:endParaRPr>
          </a:p>
        </p:txBody>
      </p:sp>
      <p:sp>
        <p:nvSpPr>
          <p:cNvPr id="18" name="TextBox 17"/>
          <p:cNvSpPr txBox="1"/>
          <p:nvPr/>
        </p:nvSpPr>
        <p:spPr>
          <a:xfrm>
            <a:off x="2483768" y="4357553"/>
            <a:ext cx="4104456" cy="1015663"/>
          </a:xfrm>
          <a:prstGeom prst="rect">
            <a:avLst/>
          </a:prstGeom>
          <a:noFill/>
        </p:spPr>
        <p:txBody>
          <a:bodyPr wrap="square" rtlCol="0">
            <a:spAutoFit/>
          </a:bodyPr>
          <a:lstStyle/>
          <a:p>
            <a:pPr algn="ctr"/>
            <a:r>
              <a:rPr lang="en-CA" sz="2000" b="1" dirty="0" smtClean="0">
                <a:solidFill>
                  <a:schemeClr val="bg1"/>
                </a:solidFill>
              </a:rPr>
              <a:t>Holy Spirit, praise you for coming upon me to form in me the Son of God!</a:t>
            </a:r>
          </a:p>
        </p:txBody>
      </p:sp>
      <p:sp>
        <p:nvSpPr>
          <p:cNvPr id="19" name="TextBox 18"/>
          <p:cNvSpPr txBox="1"/>
          <p:nvPr/>
        </p:nvSpPr>
        <p:spPr>
          <a:xfrm>
            <a:off x="611560" y="5949280"/>
            <a:ext cx="7920880" cy="1015663"/>
          </a:xfrm>
          <a:prstGeom prst="rect">
            <a:avLst/>
          </a:prstGeom>
          <a:noFill/>
        </p:spPr>
        <p:txBody>
          <a:bodyPr wrap="square" rtlCol="0">
            <a:spAutoFit/>
          </a:bodyPr>
          <a:lstStyle/>
          <a:p>
            <a:pPr algn="ctr"/>
            <a:r>
              <a:rPr lang="en-CA" sz="2000" b="1" dirty="0" smtClean="0">
                <a:solidFill>
                  <a:schemeClr val="bg1"/>
                </a:solidFill>
              </a:rPr>
              <a:t>Blessed be the Lord God of Israel, Father, Son and Holy Spirit!</a:t>
            </a:r>
          </a:p>
          <a:p>
            <a:pPr algn="ctr"/>
            <a:r>
              <a:rPr lang="en-CA" sz="2000" b="1" dirty="0" smtClean="0">
                <a:solidFill>
                  <a:schemeClr val="bg1"/>
                </a:solidFill>
              </a:rPr>
              <a:t>How amazing you are!  How personal you are!  All praise to you!</a:t>
            </a:r>
          </a:p>
          <a:p>
            <a:pPr algn="ctr"/>
            <a:endParaRPr lang="en-CA" sz="2000" b="1" dirty="0" smtClean="0">
              <a:solidFill>
                <a:schemeClr val="bg1"/>
              </a:solidFill>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99392"/>
            <a:ext cx="9144000" cy="6858000"/>
          </a:xfrm>
          <a:prstGeom prst="rect">
            <a:avLst/>
          </a:prstGeom>
        </p:spPr>
      </p:pic>
      <p:sp>
        <p:nvSpPr>
          <p:cNvPr id="16" name="Rectangle 15"/>
          <p:cNvSpPr/>
          <p:nvPr/>
        </p:nvSpPr>
        <p:spPr>
          <a:xfrm>
            <a:off x="4283968" y="3429000"/>
            <a:ext cx="54864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4461128" y="3284984"/>
            <a:ext cx="182880" cy="7315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347864" y="2132856"/>
            <a:ext cx="2286000" cy="1360713"/>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3643" y="3142585"/>
            <a:ext cx="2286000" cy="1360713"/>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772349" y="3142585"/>
            <a:ext cx="2286000" cy="1360713"/>
          </a:xfrm>
          <a:prstGeom prst="rect">
            <a:avLst/>
          </a:prstGeom>
        </p:spPr>
      </p:pic>
      <p:sp>
        <p:nvSpPr>
          <p:cNvPr id="14" name="TextBox 13"/>
          <p:cNvSpPr txBox="1">
            <a:spLocks noChangeArrowheads="1"/>
          </p:cNvSpPr>
          <p:nvPr/>
        </p:nvSpPr>
        <p:spPr bwMode="auto">
          <a:xfrm>
            <a:off x="35496" y="27781"/>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Imagine the celebration of God the Father, Son and Spirit when the beloved Son returned to heaven, the high fives and rejoicing in which all heaven joined.</a:t>
            </a:r>
          </a:p>
        </p:txBody>
      </p:sp>
      <p:pic>
        <p:nvPicPr>
          <p:cNvPr id="11" name="Picture 10" descr="www.fg-a.com valentine 2-jumping-heart.gif"/>
          <p:cNvPicPr>
            <a:picLocks noChangeAspect="1"/>
          </p:cNvPicPr>
          <p:nvPr/>
        </p:nvPicPr>
        <p:blipFill>
          <a:blip r:embed="rId5" cstate="print"/>
          <a:stretch>
            <a:fillRect/>
          </a:stretch>
        </p:blipFill>
        <p:spPr>
          <a:xfrm>
            <a:off x="3923928" y="2743572"/>
            <a:ext cx="1143000" cy="1333500"/>
          </a:xfrm>
          <a:prstGeom prst="rect">
            <a:avLst/>
          </a:prstGeom>
        </p:spPr>
      </p:pic>
      <p:sp>
        <p:nvSpPr>
          <p:cNvPr id="13" name="TextBox 12"/>
          <p:cNvSpPr txBox="1"/>
          <p:nvPr/>
        </p:nvSpPr>
        <p:spPr>
          <a:xfrm>
            <a:off x="7020272" y="5445224"/>
            <a:ext cx="2088232" cy="553998"/>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www.fg-a.com</a:t>
            </a:r>
          </a:p>
          <a:p>
            <a:pPr algn="ctr"/>
            <a:r>
              <a:rPr lang="en-CA" sz="1000" dirty="0" smtClean="0">
                <a:solidFill>
                  <a:schemeClr val="tx1">
                    <a:lumMod val="65000"/>
                  </a:schemeClr>
                </a:solidFill>
              </a:rPr>
              <a:t>People circle © clipartfest.com</a:t>
            </a:r>
            <a:endParaRPr lang="en-CA" dirty="0">
              <a:solidFill>
                <a:schemeClr val="tx1">
                  <a:lumMod val="65000"/>
                </a:schemeClr>
              </a:solidFill>
            </a:endParaRPr>
          </a:p>
        </p:txBody>
      </p:sp>
      <p:sp>
        <p:nvSpPr>
          <p:cNvPr id="17" name="TextBox 16"/>
          <p:cNvSpPr txBox="1"/>
          <p:nvPr/>
        </p:nvSpPr>
        <p:spPr>
          <a:xfrm>
            <a:off x="5652120" y="2636912"/>
            <a:ext cx="2952328" cy="1938992"/>
          </a:xfrm>
          <a:prstGeom prst="rect">
            <a:avLst/>
          </a:prstGeom>
          <a:noFill/>
        </p:spPr>
        <p:txBody>
          <a:bodyPr wrap="square" rtlCol="0">
            <a:spAutoFit/>
          </a:bodyPr>
          <a:lstStyle/>
          <a:p>
            <a:pPr algn="ctr"/>
            <a:r>
              <a:rPr lang="en-CA" sz="2000" b="1" dirty="0" smtClean="0">
                <a:solidFill>
                  <a:schemeClr val="bg1"/>
                </a:solidFill>
              </a:rPr>
              <a:t>Holy Abba, what </a:t>
            </a:r>
          </a:p>
          <a:p>
            <a:pPr algn="ctr"/>
            <a:r>
              <a:rPr lang="en-CA" sz="2000" b="1" dirty="0" smtClean="0">
                <a:solidFill>
                  <a:schemeClr val="bg1"/>
                </a:solidFill>
              </a:rPr>
              <a:t>joy to please you </a:t>
            </a:r>
          </a:p>
          <a:p>
            <a:pPr algn="ctr"/>
            <a:r>
              <a:rPr lang="en-CA" sz="2000" b="1" dirty="0" smtClean="0">
                <a:solidFill>
                  <a:schemeClr val="bg1"/>
                </a:solidFill>
              </a:rPr>
              <a:t>and be with you again! You are the </a:t>
            </a:r>
          </a:p>
          <a:p>
            <a:pPr algn="ctr"/>
            <a:r>
              <a:rPr lang="en-CA" sz="2000" b="1" dirty="0" smtClean="0">
                <a:solidFill>
                  <a:schemeClr val="bg1"/>
                </a:solidFill>
              </a:rPr>
              <a:t>supremely best!</a:t>
            </a:r>
          </a:p>
          <a:p>
            <a:pPr algn="ctr"/>
            <a:endParaRPr lang="en-CA" sz="2000" b="1" dirty="0">
              <a:solidFill>
                <a:schemeClr val="bg1"/>
              </a:solidFill>
            </a:endParaRPr>
          </a:p>
        </p:txBody>
      </p:sp>
      <p:sp>
        <p:nvSpPr>
          <p:cNvPr id="18" name="TextBox 17"/>
          <p:cNvSpPr txBox="1"/>
          <p:nvPr/>
        </p:nvSpPr>
        <p:spPr>
          <a:xfrm>
            <a:off x="899592" y="4449306"/>
            <a:ext cx="7272808" cy="707886"/>
          </a:xfrm>
          <a:prstGeom prst="rect">
            <a:avLst/>
          </a:prstGeom>
          <a:noFill/>
        </p:spPr>
        <p:txBody>
          <a:bodyPr wrap="square" rtlCol="0">
            <a:spAutoFit/>
          </a:bodyPr>
          <a:lstStyle/>
          <a:p>
            <a:pPr algn="ctr"/>
            <a:r>
              <a:rPr lang="en-CA" sz="2000" b="1" dirty="0" smtClean="0">
                <a:solidFill>
                  <a:schemeClr val="bg1"/>
                </a:solidFill>
              </a:rPr>
              <a:t>Holy Spirit, we delight in how you have made our mission succeed!  Oh, Father and Son, victory and praise to you!</a:t>
            </a:r>
          </a:p>
        </p:txBody>
      </p:sp>
      <p:sp>
        <p:nvSpPr>
          <p:cNvPr id="19" name="TextBox 18"/>
          <p:cNvSpPr txBox="1"/>
          <p:nvPr/>
        </p:nvSpPr>
        <p:spPr>
          <a:xfrm>
            <a:off x="611560" y="5949280"/>
            <a:ext cx="7920880" cy="707886"/>
          </a:xfrm>
          <a:prstGeom prst="rect">
            <a:avLst/>
          </a:prstGeom>
          <a:noFill/>
        </p:spPr>
        <p:txBody>
          <a:bodyPr wrap="square" rtlCol="0">
            <a:spAutoFit/>
          </a:bodyPr>
          <a:lstStyle/>
          <a:p>
            <a:pPr algn="ctr"/>
            <a:r>
              <a:rPr lang="en-CA" sz="2000" b="1" dirty="0" smtClean="0">
                <a:solidFill>
                  <a:schemeClr val="bg1"/>
                </a:solidFill>
                <a:latin typeface="+mn-lt"/>
                <a:cs typeface="Calibri" pitchFamily="34" charset="0"/>
              </a:rPr>
              <a:t>“To him who sits on the throne and to the Lamb be blessing and honor and glory and might forever and ever!”  Rev 5:13</a:t>
            </a:r>
            <a:endParaRPr lang="en-CA" sz="2000" b="1" dirty="0" smtClean="0">
              <a:solidFill>
                <a:schemeClr val="bg1"/>
              </a:solidFill>
              <a:latin typeface="Calibri" pitchFamily="34" charset="0"/>
              <a:cs typeface="Calibri" pitchFamily="34" charset="0"/>
            </a:endParaRPr>
          </a:p>
        </p:txBody>
      </p:sp>
      <p:sp>
        <p:nvSpPr>
          <p:cNvPr id="20" name="TextBox 19"/>
          <p:cNvSpPr txBox="1"/>
          <p:nvPr/>
        </p:nvSpPr>
        <p:spPr>
          <a:xfrm>
            <a:off x="467544" y="2636912"/>
            <a:ext cx="3240360" cy="1631216"/>
          </a:xfrm>
          <a:prstGeom prst="rect">
            <a:avLst/>
          </a:prstGeom>
          <a:noFill/>
        </p:spPr>
        <p:txBody>
          <a:bodyPr wrap="square" rtlCol="0">
            <a:spAutoFit/>
          </a:bodyPr>
          <a:lstStyle/>
          <a:p>
            <a:pPr algn="ctr"/>
            <a:r>
              <a:rPr lang="en-CA" sz="2000" b="1" dirty="0" smtClean="0">
                <a:solidFill>
                  <a:schemeClr val="bg1"/>
                </a:solidFill>
              </a:rPr>
              <a:t>Well done, my </a:t>
            </a:r>
          </a:p>
          <a:p>
            <a:pPr algn="ctr"/>
            <a:r>
              <a:rPr lang="en-CA" sz="2000" b="1" dirty="0" smtClean="0">
                <a:solidFill>
                  <a:schemeClr val="bg1"/>
                </a:solidFill>
              </a:rPr>
              <a:t>humble Son in whom </a:t>
            </a:r>
          </a:p>
          <a:p>
            <a:pPr algn="ctr"/>
            <a:r>
              <a:rPr lang="en-CA" sz="2000" b="1" dirty="0" smtClean="0">
                <a:solidFill>
                  <a:schemeClr val="bg1"/>
                </a:solidFill>
              </a:rPr>
              <a:t>I am well pleased!</a:t>
            </a:r>
          </a:p>
          <a:p>
            <a:pPr algn="ctr"/>
            <a:r>
              <a:rPr lang="en-CA" sz="2000" b="1" dirty="0" smtClean="0">
                <a:solidFill>
                  <a:schemeClr val="bg1"/>
                </a:solidFill>
              </a:rPr>
              <a:t>All authority in heaven and earth is given you!</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171400"/>
            <a:ext cx="9144000" cy="6858000"/>
          </a:xfrm>
          <a:prstGeom prst="rect">
            <a:avLst/>
          </a:prstGeom>
        </p:spPr>
      </p:pic>
      <p:sp>
        <p:nvSpPr>
          <p:cNvPr id="16" name="Rectangle 15"/>
          <p:cNvSpPr/>
          <p:nvPr/>
        </p:nvSpPr>
        <p:spPr>
          <a:xfrm>
            <a:off x="4283968" y="3429000"/>
            <a:ext cx="54864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4461128" y="3284984"/>
            <a:ext cx="182880" cy="7315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347864" y="2132856"/>
            <a:ext cx="2286000" cy="1360713"/>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3643" y="3142585"/>
            <a:ext cx="2286000" cy="1360713"/>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772349" y="3142585"/>
            <a:ext cx="2286000" cy="1360713"/>
          </a:xfrm>
          <a:prstGeom prst="rect">
            <a:avLst/>
          </a:prstGeom>
        </p:spPr>
      </p:pic>
      <p:sp>
        <p:nvSpPr>
          <p:cNvPr id="14" name="TextBox 13"/>
          <p:cNvSpPr txBox="1">
            <a:spLocks noChangeArrowheads="1"/>
          </p:cNvSpPr>
          <p:nvPr/>
        </p:nvSpPr>
        <p:spPr bwMode="auto">
          <a:xfrm>
            <a:off x="35496" y="-27384"/>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Imagine some of the joy of God the Father, Son and Spirit before the angels of God over one sinner who repents (Luke 15:10)</a:t>
            </a:r>
          </a:p>
        </p:txBody>
      </p:sp>
      <p:pic>
        <p:nvPicPr>
          <p:cNvPr id="11" name="Picture 10" descr="www.fg-a.com valentine 2-jumping-heart.gif"/>
          <p:cNvPicPr>
            <a:picLocks noChangeAspect="1"/>
          </p:cNvPicPr>
          <p:nvPr/>
        </p:nvPicPr>
        <p:blipFill>
          <a:blip r:embed="rId5" cstate="print"/>
          <a:stretch>
            <a:fillRect/>
          </a:stretch>
        </p:blipFill>
        <p:spPr>
          <a:xfrm>
            <a:off x="3923928" y="2743572"/>
            <a:ext cx="1143000" cy="1333500"/>
          </a:xfrm>
          <a:prstGeom prst="rect">
            <a:avLst/>
          </a:prstGeom>
        </p:spPr>
      </p:pic>
      <p:sp>
        <p:nvSpPr>
          <p:cNvPr id="13" name="TextBox 12"/>
          <p:cNvSpPr txBox="1"/>
          <p:nvPr/>
        </p:nvSpPr>
        <p:spPr>
          <a:xfrm>
            <a:off x="7020272" y="5445224"/>
            <a:ext cx="2088232" cy="553998"/>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www.fg-a.com</a:t>
            </a:r>
          </a:p>
          <a:p>
            <a:pPr algn="ctr"/>
            <a:r>
              <a:rPr lang="en-CA" sz="1000" dirty="0" smtClean="0">
                <a:solidFill>
                  <a:schemeClr val="tx1">
                    <a:lumMod val="65000"/>
                  </a:schemeClr>
                </a:solidFill>
              </a:rPr>
              <a:t>People circle © clipartfest.com</a:t>
            </a:r>
            <a:endParaRPr lang="en-CA" dirty="0">
              <a:solidFill>
                <a:schemeClr val="tx1">
                  <a:lumMod val="65000"/>
                </a:schemeClr>
              </a:solidFill>
            </a:endParaRPr>
          </a:p>
        </p:txBody>
      </p:sp>
      <p:sp>
        <p:nvSpPr>
          <p:cNvPr id="12" name="TextBox 11"/>
          <p:cNvSpPr txBox="1"/>
          <p:nvPr/>
        </p:nvSpPr>
        <p:spPr>
          <a:xfrm>
            <a:off x="395536" y="2845385"/>
            <a:ext cx="3240360" cy="1323439"/>
          </a:xfrm>
          <a:prstGeom prst="rect">
            <a:avLst/>
          </a:prstGeom>
          <a:noFill/>
        </p:spPr>
        <p:txBody>
          <a:bodyPr wrap="square" rtlCol="0">
            <a:spAutoFit/>
          </a:bodyPr>
          <a:lstStyle/>
          <a:p>
            <a:pPr algn="ctr"/>
            <a:r>
              <a:rPr lang="en-CA" sz="2000" b="1" dirty="0" smtClean="0">
                <a:solidFill>
                  <a:schemeClr val="bg1"/>
                </a:solidFill>
              </a:rPr>
              <a:t>I love how there </a:t>
            </a:r>
          </a:p>
          <a:p>
            <a:pPr algn="ctr"/>
            <a:r>
              <a:rPr lang="en-CA" sz="2000" b="1" dirty="0" smtClean="0">
                <a:solidFill>
                  <a:schemeClr val="bg1"/>
                </a:solidFill>
              </a:rPr>
              <a:t>is salvation in no one else but you, my Son!</a:t>
            </a:r>
          </a:p>
          <a:p>
            <a:pPr algn="ctr"/>
            <a:r>
              <a:rPr lang="en-CA" sz="2000" b="1" dirty="0" smtClean="0">
                <a:solidFill>
                  <a:schemeClr val="bg1"/>
                </a:solidFill>
              </a:rPr>
              <a:t>No one else can save!</a:t>
            </a:r>
          </a:p>
        </p:txBody>
      </p:sp>
      <p:sp>
        <p:nvSpPr>
          <p:cNvPr id="18" name="TextBox 17"/>
          <p:cNvSpPr txBox="1"/>
          <p:nvPr/>
        </p:nvSpPr>
        <p:spPr>
          <a:xfrm>
            <a:off x="1547664" y="4357553"/>
            <a:ext cx="5904656" cy="707886"/>
          </a:xfrm>
          <a:prstGeom prst="rect">
            <a:avLst/>
          </a:prstGeom>
          <a:noFill/>
        </p:spPr>
        <p:txBody>
          <a:bodyPr wrap="square" rtlCol="0">
            <a:spAutoFit/>
          </a:bodyPr>
          <a:lstStyle/>
          <a:p>
            <a:pPr algn="ctr"/>
            <a:r>
              <a:rPr lang="en-CA" sz="2000" b="1" dirty="0" smtClean="0">
                <a:solidFill>
                  <a:schemeClr val="bg1"/>
                </a:solidFill>
              </a:rPr>
              <a:t>Good work, Holy Spirit, wooing and winning their heart, convincing with our word of truth!</a:t>
            </a:r>
          </a:p>
        </p:txBody>
      </p:sp>
      <p:sp>
        <p:nvSpPr>
          <p:cNvPr id="19" name="TextBox 18"/>
          <p:cNvSpPr txBox="1"/>
          <p:nvPr/>
        </p:nvSpPr>
        <p:spPr>
          <a:xfrm>
            <a:off x="611560" y="5949280"/>
            <a:ext cx="7920880" cy="707886"/>
          </a:xfrm>
          <a:prstGeom prst="rect">
            <a:avLst/>
          </a:prstGeom>
          <a:noFill/>
        </p:spPr>
        <p:txBody>
          <a:bodyPr wrap="square" rtlCol="0">
            <a:spAutoFit/>
          </a:bodyPr>
          <a:lstStyle/>
          <a:p>
            <a:pPr algn="ctr"/>
            <a:r>
              <a:rPr lang="en-CA" sz="2000" b="1" dirty="0" smtClean="0">
                <a:solidFill>
                  <a:schemeClr val="bg1"/>
                </a:solidFill>
                <a:latin typeface="+mn-lt"/>
                <a:cs typeface="Calibri" pitchFamily="34" charset="0"/>
              </a:rPr>
              <a:t>There is no greater joy or delight or affection or respect in the universe than that between the Father, Son and Holy Spirit.</a:t>
            </a:r>
            <a:endParaRPr lang="en-CA" sz="2000" b="1" dirty="0" smtClean="0">
              <a:solidFill>
                <a:schemeClr val="bg1"/>
              </a:solidFill>
              <a:latin typeface="Calibri" pitchFamily="34" charset="0"/>
              <a:cs typeface="Calibri" pitchFamily="34" charset="0"/>
            </a:endParaRPr>
          </a:p>
        </p:txBody>
      </p:sp>
      <p:sp>
        <p:nvSpPr>
          <p:cNvPr id="20" name="TextBox 19"/>
          <p:cNvSpPr txBox="1"/>
          <p:nvPr/>
        </p:nvSpPr>
        <p:spPr>
          <a:xfrm>
            <a:off x="5580112" y="2852936"/>
            <a:ext cx="3240360" cy="1323439"/>
          </a:xfrm>
          <a:prstGeom prst="rect">
            <a:avLst/>
          </a:prstGeom>
          <a:noFill/>
        </p:spPr>
        <p:txBody>
          <a:bodyPr wrap="square" rtlCol="0">
            <a:spAutoFit/>
          </a:bodyPr>
          <a:lstStyle/>
          <a:p>
            <a:pPr algn="ctr"/>
            <a:r>
              <a:rPr lang="en-CA" sz="2000" b="1" dirty="0" smtClean="0">
                <a:solidFill>
                  <a:schemeClr val="bg1"/>
                </a:solidFill>
              </a:rPr>
              <a:t>Great sovereign </a:t>
            </a:r>
          </a:p>
          <a:p>
            <a:pPr algn="ctr"/>
            <a:r>
              <a:rPr lang="en-CA" sz="2000" b="1" dirty="0" smtClean="0">
                <a:solidFill>
                  <a:schemeClr val="bg1"/>
                </a:solidFill>
              </a:rPr>
              <a:t>plan for their life, </a:t>
            </a:r>
          </a:p>
          <a:p>
            <a:pPr algn="ctr"/>
            <a:r>
              <a:rPr lang="en-CA" sz="2000" b="1" dirty="0" smtClean="0">
                <a:solidFill>
                  <a:schemeClr val="bg1"/>
                </a:solidFill>
              </a:rPr>
              <a:t>Abba!  Excellent!</a:t>
            </a:r>
          </a:p>
          <a:p>
            <a:pPr algn="ctr"/>
            <a:r>
              <a:rPr lang="en-CA" sz="2000" b="1" dirty="0" smtClean="0">
                <a:solidFill>
                  <a:schemeClr val="bg1"/>
                </a:solidFill>
              </a:rPr>
              <a:t>How longsuffering!</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2" cstate="print"/>
          <a:stretch>
            <a:fillRect/>
          </a:stretch>
        </p:blipFill>
        <p:spPr>
          <a:xfrm>
            <a:off x="0" y="332656"/>
            <a:ext cx="4480560" cy="3360420"/>
          </a:xfrm>
          <a:prstGeom prst="rect">
            <a:avLst/>
          </a:prstGeom>
        </p:spPr>
      </p:pic>
      <p:sp>
        <p:nvSpPr>
          <p:cNvPr id="30" name="Rectangle 29"/>
          <p:cNvSpPr/>
          <p:nvPr/>
        </p:nvSpPr>
        <p:spPr>
          <a:xfrm>
            <a:off x="2026568" y="1988840"/>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2202592" y="1916832"/>
            <a:ext cx="13716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3"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4"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5"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6"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7"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8"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9"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0"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1"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2"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3"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836712"/>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4" cstate="print"/>
          <a:stretch>
            <a:fillRect/>
          </a:stretch>
        </p:blipFill>
        <p:spPr>
          <a:xfrm>
            <a:off x="1133872" y="836712"/>
            <a:ext cx="2286000" cy="1360713"/>
          </a:xfrm>
          <a:prstGeom prst="rect">
            <a:avLst/>
          </a:prstGeom>
        </p:spPr>
      </p:pic>
      <p:pic>
        <p:nvPicPr>
          <p:cNvPr id="23" name="Picture 22" descr="egyptian.gif"/>
          <p:cNvPicPr>
            <a:picLocks noChangeAspect="1"/>
          </p:cNvPicPr>
          <p:nvPr/>
        </p:nvPicPr>
        <p:blipFill>
          <a:blip r:embed="rId14" cstate="print"/>
          <a:stretch>
            <a:fillRect/>
          </a:stretch>
        </p:blipFill>
        <p:spPr>
          <a:xfrm rot="7200000">
            <a:off x="1701562" y="1846441"/>
            <a:ext cx="2286000" cy="1360713"/>
          </a:xfrm>
          <a:prstGeom prst="rect">
            <a:avLst/>
          </a:prstGeom>
        </p:spPr>
      </p:pic>
      <p:pic>
        <p:nvPicPr>
          <p:cNvPr id="24" name="Picture 23" descr="egyptian.gif"/>
          <p:cNvPicPr>
            <a:picLocks noChangeAspect="1"/>
          </p:cNvPicPr>
          <p:nvPr/>
        </p:nvPicPr>
        <p:blipFill>
          <a:blip r:embed="rId14" cstate="print"/>
          <a:stretch>
            <a:fillRect/>
          </a:stretch>
        </p:blipFill>
        <p:spPr>
          <a:xfrm rot="14400000" flipH="1">
            <a:off x="520553" y="1846441"/>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5" cstate="print"/>
          <a:stretch>
            <a:fillRect/>
          </a:stretch>
        </p:blipFill>
        <p:spPr>
          <a:xfrm>
            <a:off x="1700808" y="1340768"/>
            <a:ext cx="1143000" cy="1333500"/>
          </a:xfrm>
          <a:prstGeom prst="rect">
            <a:avLst/>
          </a:prstGeom>
        </p:spPr>
      </p:pic>
      <p:sp>
        <p:nvSpPr>
          <p:cNvPr id="31" name="TextBox 30"/>
          <p:cNvSpPr txBox="1"/>
          <p:nvPr/>
        </p:nvSpPr>
        <p:spPr>
          <a:xfrm>
            <a:off x="251520" y="3790781"/>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
        <p:nvSpPr>
          <p:cNvPr id="32" name="Title 1"/>
          <p:cNvSpPr txBox="1">
            <a:spLocks/>
          </p:cNvSpPr>
          <p:nvPr/>
        </p:nvSpPr>
        <p:spPr>
          <a:xfrm>
            <a:off x="0" y="5301208"/>
            <a:ext cx="9144000" cy="1556792"/>
          </a:xfrm>
          <a:prstGeom prst="rect">
            <a:avLst/>
          </a:prstGeom>
          <a:solidFill>
            <a:schemeClr val="bg1"/>
          </a:solidFill>
        </p:spPr>
        <p:txBody>
          <a:bodyPr>
            <a:noAutofit/>
          </a:bodyPr>
          <a:lstStyle/>
          <a:p>
            <a:pPr lvl="0" algn="ctr" eaLnBrk="0" hangingPunct="0">
              <a:defRPr/>
            </a:pPr>
            <a:r>
              <a:rPr lang="en-US" sz="2400" spc="-20" dirty="0" smtClean="0">
                <a:latin typeface="Calibri" pitchFamily="34" charset="0"/>
                <a:cs typeface="Calibri" pitchFamily="34" charset="0"/>
              </a:rPr>
              <a:t>We seek joy and satisfaction in beauty, music, phones, sports, cars, money, friends, romance, sex, food, drinking parties, homes or jobs.  </a:t>
            </a:r>
          </a:p>
          <a:p>
            <a:pPr lvl="0" algn="ctr" eaLnBrk="0" hangingPunct="0">
              <a:defRPr/>
            </a:pPr>
            <a:r>
              <a:rPr lang="en-US" sz="2400" spc="-20" dirty="0" smtClean="0">
                <a:latin typeface="Calibri" pitchFamily="34" charset="0"/>
                <a:cs typeface="Calibri" pitchFamily="34" charset="0"/>
              </a:rPr>
              <a:t>But Jesus could have supreme joy and satisfaction without sex or money or any of these things because his joy and satisfaction was in the  Lord!</a:t>
            </a:r>
            <a:endParaRPr kumimoji="0" lang="en-US" sz="24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2" cstate="print"/>
          <a:stretch>
            <a:fillRect/>
          </a:stretch>
        </p:blipFill>
        <p:spPr>
          <a:xfrm>
            <a:off x="0" y="332656"/>
            <a:ext cx="4480560" cy="3360420"/>
          </a:xfrm>
          <a:prstGeom prst="rect">
            <a:avLst/>
          </a:prstGeom>
        </p:spPr>
      </p:pic>
      <p:sp>
        <p:nvSpPr>
          <p:cNvPr id="30" name="Rectangle 29"/>
          <p:cNvSpPr/>
          <p:nvPr/>
        </p:nvSpPr>
        <p:spPr>
          <a:xfrm>
            <a:off x="2026568" y="1988840"/>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2202592" y="1916832"/>
            <a:ext cx="13716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3"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4"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5"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6"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7"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8"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9"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0"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1"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2"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3"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836712"/>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4" cstate="print"/>
          <a:stretch>
            <a:fillRect/>
          </a:stretch>
        </p:blipFill>
        <p:spPr>
          <a:xfrm>
            <a:off x="1133872" y="836712"/>
            <a:ext cx="2286000" cy="1360713"/>
          </a:xfrm>
          <a:prstGeom prst="rect">
            <a:avLst/>
          </a:prstGeom>
        </p:spPr>
      </p:pic>
      <p:pic>
        <p:nvPicPr>
          <p:cNvPr id="23" name="Picture 22" descr="egyptian.gif"/>
          <p:cNvPicPr>
            <a:picLocks noChangeAspect="1"/>
          </p:cNvPicPr>
          <p:nvPr/>
        </p:nvPicPr>
        <p:blipFill>
          <a:blip r:embed="rId14" cstate="print"/>
          <a:stretch>
            <a:fillRect/>
          </a:stretch>
        </p:blipFill>
        <p:spPr>
          <a:xfrm rot="7200000">
            <a:off x="1701562" y="1846441"/>
            <a:ext cx="2286000" cy="1360713"/>
          </a:xfrm>
          <a:prstGeom prst="rect">
            <a:avLst/>
          </a:prstGeom>
        </p:spPr>
      </p:pic>
      <p:pic>
        <p:nvPicPr>
          <p:cNvPr id="24" name="Picture 23" descr="egyptian.gif"/>
          <p:cNvPicPr>
            <a:picLocks noChangeAspect="1"/>
          </p:cNvPicPr>
          <p:nvPr/>
        </p:nvPicPr>
        <p:blipFill>
          <a:blip r:embed="rId14" cstate="print"/>
          <a:stretch>
            <a:fillRect/>
          </a:stretch>
        </p:blipFill>
        <p:spPr>
          <a:xfrm rot="14400000" flipH="1">
            <a:off x="520553" y="1846441"/>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9" name="Title 1"/>
          <p:cNvSpPr txBox="1">
            <a:spLocks/>
          </p:cNvSpPr>
          <p:nvPr/>
        </p:nvSpPr>
        <p:spPr>
          <a:xfrm>
            <a:off x="0" y="5301208"/>
            <a:ext cx="9144000" cy="1556792"/>
          </a:xfrm>
          <a:prstGeom prst="rect">
            <a:avLst/>
          </a:prstGeom>
          <a:solidFill>
            <a:schemeClr val="bg1"/>
          </a:solidFill>
        </p:spPr>
        <p:txBody>
          <a:bodyPr>
            <a:noAutofit/>
          </a:bodyPr>
          <a:lstStyle/>
          <a:p>
            <a:pPr lvl="0" algn="ctr" eaLnBrk="0" hangingPunct="0">
              <a:defRPr/>
            </a:pPr>
            <a:r>
              <a:rPr lang="en-US" sz="2400" spc="-20" dirty="0" smtClean="0">
                <a:latin typeface="Calibri" pitchFamily="34" charset="0"/>
                <a:cs typeface="Calibri" pitchFamily="34" charset="0"/>
              </a:rPr>
              <a:t>When Jesus enjoyed a refreshing  drink, the beauty of flowers, or a nice meal, Jesus received all as a gift from God and rejoiced in Abba creating all for his praise and our enjoyment and good.  </a:t>
            </a:r>
            <a:r>
              <a:rPr lang="en-US" sz="2400" kern="0" spc="-20" dirty="0" smtClean="0">
                <a:latin typeface="Calibri" pitchFamily="34" charset="0"/>
                <a:ea typeface="+mj-ea"/>
                <a:cs typeface="Calibri" pitchFamily="34" charset="0"/>
              </a:rPr>
              <a:t>However,</a:t>
            </a:r>
            <a:r>
              <a:rPr kumimoji="0" lang="en-US" sz="2400" i="0" u="none" strike="noStrike" kern="0" cap="none" spc="-20" normalizeH="0" noProof="0" dirty="0" smtClean="0">
                <a:ln>
                  <a:noFill/>
                </a:ln>
                <a:solidFill>
                  <a:schemeClr val="tx1"/>
                </a:solidFill>
                <a:effectLst/>
                <a:uLnTx/>
                <a:uFillTx/>
                <a:latin typeface="Calibri" pitchFamily="34" charset="0"/>
                <a:ea typeface="+mj-ea"/>
                <a:cs typeface="Calibri" pitchFamily="34" charset="0"/>
              </a:rPr>
              <a:t> we seek joy </a:t>
            </a:r>
          </a:p>
          <a:p>
            <a:pPr lvl="0" algn="ctr" eaLnBrk="0" hangingPunct="0">
              <a:defRPr/>
            </a:pPr>
            <a:r>
              <a:rPr kumimoji="0" lang="en-US" sz="2400" i="0" u="none" strike="noStrike" kern="0" cap="none" spc="-20" normalizeH="0" noProof="0" dirty="0" smtClean="0">
                <a:ln>
                  <a:noFill/>
                </a:ln>
                <a:solidFill>
                  <a:schemeClr val="tx1"/>
                </a:solidFill>
                <a:effectLst/>
                <a:uLnTx/>
                <a:uFillTx/>
                <a:latin typeface="Calibri" pitchFamily="34" charset="0"/>
                <a:ea typeface="+mj-ea"/>
                <a:cs typeface="Calibri" pitchFamily="34" charset="0"/>
              </a:rPr>
              <a:t>by trying to satisfy our needs through other things than God.</a:t>
            </a:r>
          </a:p>
        </p:txBody>
      </p:sp>
      <p:pic>
        <p:nvPicPr>
          <p:cNvPr id="27" name="Picture 26" descr="www.fg-a.com valentine 2-jumping-heart.gif"/>
          <p:cNvPicPr>
            <a:picLocks noChangeAspect="1"/>
          </p:cNvPicPr>
          <p:nvPr/>
        </p:nvPicPr>
        <p:blipFill>
          <a:blip r:embed="rId15" cstate="print"/>
          <a:stretch>
            <a:fillRect/>
          </a:stretch>
        </p:blipFill>
        <p:spPr>
          <a:xfrm>
            <a:off x="1700808" y="1340768"/>
            <a:ext cx="1143000" cy="1333500"/>
          </a:xfrm>
          <a:prstGeom prst="rect">
            <a:avLst/>
          </a:prstGeom>
        </p:spPr>
      </p:pic>
      <p:sp>
        <p:nvSpPr>
          <p:cNvPr id="31" name="TextBox 30"/>
          <p:cNvSpPr txBox="1"/>
          <p:nvPr/>
        </p:nvSpPr>
        <p:spPr>
          <a:xfrm>
            <a:off x="251520" y="3790781"/>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2" cstate="print"/>
          <a:stretch>
            <a:fillRect/>
          </a:stretch>
        </p:blipFill>
        <p:spPr>
          <a:xfrm>
            <a:off x="0" y="332656"/>
            <a:ext cx="4480560" cy="3360420"/>
          </a:xfrm>
          <a:prstGeom prst="rect">
            <a:avLst/>
          </a:prstGeom>
        </p:spPr>
      </p:pic>
      <p:sp>
        <p:nvSpPr>
          <p:cNvPr id="30" name="Rectangle 29"/>
          <p:cNvSpPr/>
          <p:nvPr/>
        </p:nvSpPr>
        <p:spPr>
          <a:xfrm>
            <a:off x="2026568" y="1988840"/>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2202592" y="1916832"/>
            <a:ext cx="13716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3"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4"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5"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6"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7"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8"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9"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0"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1"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2"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3"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836712"/>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4" cstate="print"/>
          <a:stretch>
            <a:fillRect/>
          </a:stretch>
        </p:blipFill>
        <p:spPr>
          <a:xfrm>
            <a:off x="1133872" y="836712"/>
            <a:ext cx="2286000" cy="1360713"/>
          </a:xfrm>
          <a:prstGeom prst="rect">
            <a:avLst/>
          </a:prstGeom>
        </p:spPr>
      </p:pic>
      <p:pic>
        <p:nvPicPr>
          <p:cNvPr id="23" name="Picture 22" descr="egyptian.gif"/>
          <p:cNvPicPr>
            <a:picLocks noChangeAspect="1"/>
          </p:cNvPicPr>
          <p:nvPr/>
        </p:nvPicPr>
        <p:blipFill>
          <a:blip r:embed="rId14" cstate="print"/>
          <a:stretch>
            <a:fillRect/>
          </a:stretch>
        </p:blipFill>
        <p:spPr>
          <a:xfrm rot="7200000">
            <a:off x="1701562" y="1846441"/>
            <a:ext cx="2286000" cy="1360713"/>
          </a:xfrm>
          <a:prstGeom prst="rect">
            <a:avLst/>
          </a:prstGeom>
        </p:spPr>
      </p:pic>
      <p:pic>
        <p:nvPicPr>
          <p:cNvPr id="24" name="Picture 23" descr="egyptian.gif"/>
          <p:cNvPicPr>
            <a:picLocks noChangeAspect="1"/>
          </p:cNvPicPr>
          <p:nvPr/>
        </p:nvPicPr>
        <p:blipFill>
          <a:blip r:embed="rId14" cstate="print"/>
          <a:stretch>
            <a:fillRect/>
          </a:stretch>
        </p:blipFill>
        <p:spPr>
          <a:xfrm rot="14400000" flipH="1">
            <a:off x="520553" y="1846441"/>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5" cstate="print"/>
          <a:stretch>
            <a:fillRect/>
          </a:stretch>
        </p:blipFill>
        <p:spPr>
          <a:xfrm>
            <a:off x="1700808" y="1340768"/>
            <a:ext cx="1143000" cy="1333500"/>
          </a:xfrm>
          <a:prstGeom prst="rect">
            <a:avLst/>
          </a:prstGeom>
        </p:spPr>
      </p:pic>
      <p:sp>
        <p:nvSpPr>
          <p:cNvPr id="31" name="TextBox 30"/>
          <p:cNvSpPr txBox="1"/>
          <p:nvPr/>
        </p:nvSpPr>
        <p:spPr>
          <a:xfrm>
            <a:off x="251520" y="3790781"/>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
        <p:nvSpPr>
          <p:cNvPr id="32" name="Title 1"/>
          <p:cNvSpPr txBox="1">
            <a:spLocks/>
          </p:cNvSpPr>
          <p:nvPr/>
        </p:nvSpPr>
        <p:spPr>
          <a:xfrm>
            <a:off x="0" y="5301208"/>
            <a:ext cx="9144000" cy="1556792"/>
          </a:xfrm>
          <a:prstGeom prst="rect">
            <a:avLst/>
          </a:prstGeom>
          <a:solidFill>
            <a:schemeClr val="bg1"/>
          </a:solidFill>
        </p:spPr>
        <p:txBody>
          <a:bodyPr>
            <a:noAutofit/>
          </a:bodyPr>
          <a:lstStyle/>
          <a:p>
            <a:pPr algn="ctr">
              <a:spcBef>
                <a:spcPts val="0"/>
              </a:spcBef>
            </a:pPr>
            <a:endParaRPr lang="en-CA" sz="800" dirty="0" smtClean="0">
              <a:latin typeface="Calibri" pitchFamily="34" charset="0"/>
              <a:cs typeface="Calibri" pitchFamily="34" charset="0"/>
            </a:endParaRPr>
          </a:p>
          <a:p>
            <a:pPr algn="ctr">
              <a:spcBef>
                <a:spcPts val="0"/>
              </a:spcBef>
            </a:pPr>
            <a:r>
              <a:rPr lang="en-CA" sz="2400" dirty="0" smtClean="0">
                <a:latin typeface="Calibri" pitchFamily="34" charset="0"/>
                <a:cs typeface="Calibri" pitchFamily="34" charset="0"/>
              </a:rPr>
              <a:t>God diagnoses our problem.  “My people have committed two evils: they have forsaken me, the fountain of living waters, and hewed out cisterns</a:t>
            </a:r>
            <a:r>
              <a:rPr lang="en-CA" sz="2000" dirty="0" smtClean="0">
                <a:latin typeface="Calibri" pitchFamily="34" charset="0"/>
                <a:cs typeface="Calibri" pitchFamily="34" charset="0"/>
              </a:rPr>
              <a:t> </a:t>
            </a:r>
            <a:r>
              <a:rPr lang="en-CA" sz="2400" dirty="0" smtClean="0">
                <a:latin typeface="Calibri" pitchFamily="34" charset="0"/>
                <a:cs typeface="Calibri" pitchFamily="34" charset="0"/>
              </a:rPr>
              <a:t>for</a:t>
            </a:r>
            <a:r>
              <a:rPr lang="en-CA" sz="2000" dirty="0" smtClean="0">
                <a:latin typeface="Calibri" pitchFamily="34" charset="0"/>
                <a:cs typeface="Calibri" pitchFamily="34" charset="0"/>
              </a:rPr>
              <a:t> </a:t>
            </a:r>
            <a:r>
              <a:rPr lang="en-CA" sz="2400" dirty="0" smtClean="0">
                <a:latin typeface="Calibri" pitchFamily="34" charset="0"/>
                <a:cs typeface="Calibri" pitchFamily="34" charset="0"/>
              </a:rPr>
              <a:t>themselves,</a:t>
            </a:r>
            <a:r>
              <a:rPr lang="en-CA" sz="2000" dirty="0" smtClean="0">
                <a:latin typeface="Calibri" pitchFamily="34" charset="0"/>
                <a:cs typeface="Calibri" pitchFamily="34" charset="0"/>
              </a:rPr>
              <a:t> </a:t>
            </a:r>
            <a:r>
              <a:rPr lang="en-CA" sz="2400" dirty="0" smtClean="0">
                <a:latin typeface="Calibri" pitchFamily="34" charset="0"/>
                <a:cs typeface="Calibri" pitchFamily="34" charset="0"/>
              </a:rPr>
              <a:t>broken</a:t>
            </a:r>
            <a:r>
              <a:rPr lang="en-CA" sz="2000" dirty="0" smtClean="0">
                <a:latin typeface="Calibri" pitchFamily="34" charset="0"/>
                <a:cs typeface="Calibri" pitchFamily="34" charset="0"/>
              </a:rPr>
              <a:t> </a:t>
            </a:r>
            <a:r>
              <a:rPr lang="en-CA" sz="2400" dirty="0" smtClean="0">
                <a:latin typeface="Calibri" pitchFamily="34" charset="0"/>
                <a:cs typeface="Calibri" pitchFamily="34" charset="0"/>
              </a:rPr>
              <a:t>cisterns</a:t>
            </a:r>
            <a:r>
              <a:rPr lang="en-CA" sz="2000" dirty="0" smtClean="0">
                <a:latin typeface="Calibri" pitchFamily="34" charset="0"/>
                <a:cs typeface="Calibri" pitchFamily="34" charset="0"/>
              </a:rPr>
              <a:t> </a:t>
            </a:r>
            <a:r>
              <a:rPr lang="en-CA" sz="2400" dirty="0" smtClean="0">
                <a:latin typeface="Calibri" pitchFamily="34" charset="0"/>
                <a:cs typeface="Calibri" pitchFamily="34" charset="0"/>
              </a:rPr>
              <a:t>that</a:t>
            </a:r>
            <a:r>
              <a:rPr lang="en-CA" sz="2000" dirty="0" smtClean="0">
                <a:latin typeface="Calibri" pitchFamily="34" charset="0"/>
                <a:cs typeface="Calibri" pitchFamily="34" charset="0"/>
              </a:rPr>
              <a:t> </a:t>
            </a:r>
            <a:r>
              <a:rPr lang="en-CA" sz="2400" dirty="0" smtClean="0">
                <a:latin typeface="Calibri" pitchFamily="34" charset="0"/>
                <a:cs typeface="Calibri" pitchFamily="34" charset="0"/>
              </a:rPr>
              <a:t>can</a:t>
            </a:r>
            <a:r>
              <a:rPr lang="en-CA" sz="2000" dirty="0" smtClean="0">
                <a:latin typeface="Calibri" pitchFamily="34" charset="0"/>
                <a:cs typeface="Calibri" pitchFamily="34" charset="0"/>
              </a:rPr>
              <a:t> </a:t>
            </a:r>
            <a:r>
              <a:rPr lang="en-CA" sz="2400" dirty="0" smtClean="0">
                <a:latin typeface="Calibri" pitchFamily="34" charset="0"/>
                <a:cs typeface="Calibri" pitchFamily="34" charset="0"/>
              </a:rPr>
              <a:t>hold</a:t>
            </a:r>
            <a:r>
              <a:rPr lang="en-CA" sz="2000" dirty="0" smtClean="0">
                <a:latin typeface="Calibri" pitchFamily="34" charset="0"/>
                <a:cs typeface="Calibri" pitchFamily="34" charset="0"/>
              </a:rPr>
              <a:t> </a:t>
            </a:r>
            <a:r>
              <a:rPr lang="en-CA" sz="2400" dirty="0" smtClean="0">
                <a:latin typeface="Calibri" pitchFamily="34" charset="0"/>
                <a:cs typeface="Calibri" pitchFamily="34" charset="0"/>
              </a:rPr>
              <a:t>no</a:t>
            </a:r>
            <a:r>
              <a:rPr lang="en-CA" sz="2000" dirty="0" smtClean="0">
                <a:latin typeface="Calibri" pitchFamily="34" charset="0"/>
                <a:cs typeface="Calibri" pitchFamily="34" charset="0"/>
              </a:rPr>
              <a:t> </a:t>
            </a:r>
            <a:r>
              <a:rPr lang="en-CA" sz="2400" dirty="0" smtClean="0">
                <a:latin typeface="Calibri" pitchFamily="34" charset="0"/>
                <a:cs typeface="Calibri" pitchFamily="34" charset="0"/>
              </a:rPr>
              <a:t>water.” </a:t>
            </a:r>
            <a:r>
              <a:rPr lang="en-CA" sz="2400" dirty="0" err="1" smtClean="0">
                <a:latin typeface="Calibri" pitchFamily="34" charset="0"/>
                <a:cs typeface="Calibri" pitchFamily="34" charset="0"/>
              </a:rPr>
              <a:t>Jer</a:t>
            </a:r>
            <a:r>
              <a:rPr lang="en-CA" sz="2400" dirty="0" smtClean="0">
                <a:latin typeface="Calibri" pitchFamily="34" charset="0"/>
                <a:cs typeface="Calibri" pitchFamily="34" charset="0"/>
              </a:rPr>
              <a:t> 2:13</a:t>
            </a:r>
          </a:p>
          <a:p>
            <a:pPr algn="ctr"/>
            <a:endParaRPr lang="x-none" sz="2400" smtClean="0"/>
          </a:p>
          <a:p>
            <a:pPr algn="ctr"/>
            <a:endParaRPr lang="x-none" sz="2400" smtClean="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2" cstate="print"/>
          <a:stretch>
            <a:fillRect/>
          </a:stretch>
        </p:blipFill>
        <p:spPr>
          <a:xfrm>
            <a:off x="0" y="332656"/>
            <a:ext cx="4480560" cy="3360420"/>
          </a:xfrm>
          <a:prstGeom prst="rect">
            <a:avLst/>
          </a:prstGeom>
        </p:spPr>
      </p:pic>
      <p:sp>
        <p:nvSpPr>
          <p:cNvPr id="30" name="Rectangle 29"/>
          <p:cNvSpPr/>
          <p:nvPr/>
        </p:nvSpPr>
        <p:spPr>
          <a:xfrm>
            <a:off x="2026568" y="1988840"/>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2202592" y="1916832"/>
            <a:ext cx="13716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3"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4"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5"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6"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7"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8"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9"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0"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1"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2"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3"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836712"/>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4" cstate="print"/>
          <a:stretch>
            <a:fillRect/>
          </a:stretch>
        </p:blipFill>
        <p:spPr>
          <a:xfrm>
            <a:off x="1133872" y="836712"/>
            <a:ext cx="2286000" cy="1360713"/>
          </a:xfrm>
          <a:prstGeom prst="rect">
            <a:avLst/>
          </a:prstGeom>
        </p:spPr>
      </p:pic>
      <p:pic>
        <p:nvPicPr>
          <p:cNvPr id="23" name="Picture 22" descr="egyptian.gif"/>
          <p:cNvPicPr>
            <a:picLocks noChangeAspect="1"/>
          </p:cNvPicPr>
          <p:nvPr/>
        </p:nvPicPr>
        <p:blipFill>
          <a:blip r:embed="rId14" cstate="print"/>
          <a:stretch>
            <a:fillRect/>
          </a:stretch>
        </p:blipFill>
        <p:spPr>
          <a:xfrm rot="7200000">
            <a:off x="1701562" y="1846441"/>
            <a:ext cx="2286000" cy="1360713"/>
          </a:xfrm>
          <a:prstGeom prst="rect">
            <a:avLst/>
          </a:prstGeom>
        </p:spPr>
      </p:pic>
      <p:pic>
        <p:nvPicPr>
          <p:cNvPr id="24" name="Picture 23" descr="egyptian.gif"/>
          <p:cNvPicPr>
            <a:picLocks noChangeAspect="1"/>
          </p:cNvPicPr>
          <p:nvPr/>
        </p:nvPicPr>
        <p:blipFill>
          <a:blip r:embed="rId14" cstate="print"/>
          <a:stretch>
            <a:fillRect/>
          </a:stretch>
        </p:blipFill>
        <p:spPr>
          <a:xfrm rot="14400000" flipH="1">
            <a:off x="520553" y="1846441"/>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5" cstate="print"/>
          <a:stretch>
            <a:fillRect/>
          </a:stretch>
        </p:blipFill>
        <p:spPr>
          <a:xfrm>
            <a:off x="1700808" y="1340768"/>
            <a:ext cx="1143000" cy="1333500"/>
          </a:xfrm>
          <a:prstGeom prst="rect">
            <a:avLst/>
          </a:prstGeom>
        </p:spPr>
      </p:pic>
      <p:sp>
        <p:nvSpPr>
          <p:cNvPr id="31" name="TextBox 30"/>
          <p:cNvSpPr txBox="1"/>
          <p:nvPr/>
        </p:nvSpPr>
        <p:spPr>
          <a:xfrm>
            <a:off x="251520" y="3790781"/>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
        <p:nvSpPr>
          <p:cNvPr id="32" name="Title 1"/>
          <p:cNvSpPr txBox="1">
            <a:spLocks/>
          </p:cNvSpPr>
          <p:nvPr/>
        </p:nvSpPr>
        <p:spPr>
          <a:xfrm>
            <a:off x="0" y="5328592"/>
            <a:ext cx="9144000" cy="1556792"/>
          </a:xfrm>
          <a:prstGeom prst="rect">
            <a:avLst/>
          </a:prstGeom>
          <a:solidFill>
            <a:schemeClr val="bg1"/>
          </a:solidFill>
        </p:spPr>
        <p:txBody>
          <a:bodyPr>
            <a:noAutofit/>
          </a:bodyPr>
          <a:lstStyle/>
          <a:p>
            <a:pPr algn="ctr"/>
            <a:endParaRPr lang="en-CA" sz="500" dirty="0" smtClean="0">
              <a:latin typeface="Calibri" pitchFamily="34" charset="0"/>
              <a:cs typeface="Calibri" pitchFamily="34" charset="0"/>
            </a:endParaRPr>
          </a:p>
          <a:p>
            <a:pPr algn="ctr"/>
            <a:r>
              <a:rPr lang="en-CA" sz="2400" dirty="0" smtClean="0">
                <a:latin typeface="Calibri" pitchFamily="34" charset="0"/>
                <a:cs typeface="Calibri" pitchFamily="34" charset="0"/>
              </a:rPr>
              <a:t>“Do not love the world or the things in the world. . . . For all that is in the world—the desires of the flesh and the desires of the eyes and pride of life—is not from the Father but is from the world.”  1 John 2:15-16</a:t>
            </a:r>
          </a:p>
          <a:p>
            <a:endParaRPr lang="x-none" sz="2400" smtClean="0">
              <a:latin typeface="Calibri" pitchFamily="34" charset="0"/>
              <a:cs typeface="Calibri" pitchFamily="34" charset="0"/>
            </a:endParaRPr>
          </a:p>
          <a:p>
            <a:pPr algn="ctr"/>
            <a:endParaRPr lang="x-none" sz="2400" smtClean="0">
              <a:latin typeface="Calibri" pitchFamily="34" charset="0"/>
              <a:cs typeface="Calibri" pitchFamily="34" charset="0"/>
            </a:endParaRPr>
          </a:p>
          <a:p>
            <a:pPr algn="ctr"/>
            <a:endParaRPr lang="x-none" sz="240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2" cstate="print"/>
          <a:stretch>
            <a:fillRect/>
          </a:stretch>
        </p:blipFill>
        <p:spPr>
          <a:xfrm>
            <a:off x="0" y="332656"/>
            <a:ext cx="4480560" cy="3360420"/>
          </a:xfrm>
          <a:prstGeom prst="rect">
            <a:avLst/>
          </a:prstGeom>
        </p:spPr>
      </p:pic>
      <p:sp>
        <p:nvSpPr>
          <p:cNvPr id="30" name="Rectangle 29"/>
          <p:cNvSpPr/>
          <p:nvPr/>
        </p:nvSpPr>
        <p:spPr>
          <a:xfrm>
            <a:off x="2026568" y="1988840"/>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2202592" y="1916832"/>
            <a:ext cx="13716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3"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4"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5"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6"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7"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8"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9"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0"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1"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2"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3"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836712"/>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4" cstate="print"/>
          <a:stretch>
            <a:fillRect/>
          </a:stretch>
        </p:blipFill>
        <p:spPr>
          <a:xfrm>
            <a:off x="1133872" y="836712"/>
            <a:ext cx="2286000" cy="1360713"/>
          </a:xfrm>
          <a:prstGeom prst="rect">
            <a:avLst/>
          </a:prstGeom>
        </p:spPr>
      </p:pic>
      <p:pic>
        <p:nvPicPr>
          <p:cNvPr id="23" name="Picture 22" descr="egyptian.gif"/>
          <p:cNvPicPr>
            <a:picLocks noChangeAspect="1"/>
          </p:cNvPicPr>
          <p:nvPr/>
        </p:nvPicPr>
        <p:blipFill>
          <a:blip r:embed="rId14" cstate="print"/>
          <a:stretch>
            <a:fillRect/>
          </a:stretch>
        </p:blipFill>
        <p:spPr>
          <a:xfrm rot="7200000">
            <a:off x="1701562" y="1846441"/>
            <a:ext cx="2286000" cy="1360713"/>
          </a:xfrm>
          <a:prstGeom prst="rect">
            <a:avLst/>
          </a:prstGeom>
        </p:spPr>
      </p:pic>
      <p:pic>
        <p:nvPicPr>
          <p:cNvPr id="24" name="Picture 23" descr="egyptian.gif"/>
          <p:cNvPicPr>
            <a:picLocks noChangeAspect="1"/>
          </p:cNvPicPr>
          <p:nvPr/>
        </p:nvPicPr>
        <p:blipFill>
          <a:blip r:embed="rId14" cstate="print"/>
          <a:stretch>
            <a:fillRect/>
          </a:stretch>
        </p:blipFill>
        <p:spPr>
          <a:xfrm rot="14400000" flipH="1">
            <a:off x="520553" y="1846441"/>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5" cstate="print"/>
          <a:stretch>
            <a:fillRect/>
          </a:stretch>
        </p:blipFill>
        <p:spPr>
          <a:xfrm>
            <a:off x="1700808" y="1340768"/>
            <a:ext cx="1143000" cy="1333500"/>
          </a:xfrm>
          <a:prstGeom prst="rect">
            <a:avLst/>
          </a:prstGeom>
        </p:spPr>
      </p:pic>
      <p:sp>
        <p:nvSpPr>
          <p:cNvPr id="31" name="TextBox 30"/>
          <p:cNvSpPr txBox="1"/>
          <p:nvPr/>
        </p:nvSpPr>
        <p:spPr>
          <a:xfrm>
            <a:off x="251520" y="3790781"/>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
        <p:nvSpPr>
          <p:cNvPr id="32" name="Title 1"/>
          <p:cNvSpPr txBox="1">
            <a:spLocks/>
          </p:cNvSpPr>
          <p:nvPr/>
        </p:nvSpPr>
        <p:spPr>
          <a:xfrm>
            <a:off x="0" y="5328592"/>
            <a:ext cx="9144000" cy="1556792"/>
          </a:xfrm>
          <a:prstGeom prst="rect">
            <a:avLst/>
          </a:prstGeom>
          <a:solidFill>
            <a:schemeClr val="bg1"/>
          </a:solidFill>
        </p:spPr>
        <p:txBody>
          <a:bodyPr>
            <a:noAutofit/>
          </a:bodyPr>
          <a:lstStyle/>
          <a:p>
            <a:pPr algn="ctr">
              <a:spcBef>
                <a:spcPts val="600"/>
              </a:spcBef>
            </a:pPr>
            <a:endParaRPr lang="en-CA" sz="1200" dirty="0" smtClean="0">
              <a:latin typeface="Calibri" pitchFamily="34" charset="0"/>
              <a:cs typeface="Calibri" pitchFamily="34" charset="0"/>
            </a:endParaRPr>
          </a:p>
          <a:p>
            <a:pPr algn="ctr">
              <a:spcBef>
                <a:spcPts val="600"/>
              </a:spcBef>
            </a:pPr>
            <a:r>
              <a:rPr lang="en-CA" sz="2400" dirty="0" smtClean="0">
                <a:latin typeface="Calibri" pitchFamily="34" charset="0"/>
                <a:cs typeface="Calibri" pitchFamily="34" charset="0"/>
              </a:rPr>
              <a:t>“And the world is passing away along with its desires, </a:t>
            </a:r>
          </a:p>
          <a:p>
            <a:pPr algn="ctr">
              <a:spcBef>
                <a:spcPts val="600"/>
              </a:spcBef>
            </a:pPr>
            <a:r>
              <a:rPr lang="en-CA" sz="2400" dirty="0" smtClean="0">
                <a:latin typeface="Calibri" pitchFamily="34" charset="0"/>
                <a:cs typeface="Calibri" pitchFamily="34" charset="0"/>
              </a:rPr>
              <a:t>but whoever does the will of God abides forever.”  1 John 2:17</a:t>
            </a:r>
          </a:p>
          <a:p>
            <a:endParaRPr lang="x-none" sz="2400" smtClean="0">
              <a:latin typeface="Calibri" pitchFamily="34" charset="0"/>
              <a:cs typeface="Calibri" pitchFamily="34" charset="0"/>
            </a:endParaRPr>
          </a:p>
          <a:p>
            <a:pPr algn="ctr"/>
            <a:endParaRPr lang="x-none" sz="2400" smtClean="0">
              <a:latin typeface="Calibri" pitchFamily="34" charset="0"/>
              <a:cs typeface="Calibri" pitchFamily="34" charset="0"/>
            </a:endParaRPr>
          </a:p>
          <a:p>
            <a:pPr algn="ctr"/>
            <a:endParaRPr lang="x-none" sz="240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descr="www.clipartfest.com aaf199e4e5444100a944d574457b2f7a_animated-powerpoint-templates-free-animated-clipart-for-ppt_1024-768.gif"/>
          <p:cNvPicPr>
            <a:picLocks noChangeAspect="1"/>
          </p:cNvPicPr>
          <p:nvPr/>
        </p:nvPicPr>
        <p:blipFill>
          <a:blip r:embed="rId3" cstate="print"/>
          <a:stretch>
            <a:fillRect/>
          </a:stretch>
        </p:blipFill>
        <p:spPr>
          <a:xfrm>
            <a:off x="179512" y="-27384"/>
            <a:ext cx="8676456" cy="6507342"/>
          </a:xfrm>
          <a:prstGeom prst="rect">
            <a:avLst/>
          </a:prstGeom>
        </p:spPr>
      </p:pic>
      <p:sp>
        <p:nvSpPr>
          <p:cNvPr id="16" name="Rectangle 15"/>
          <p:cNvSpPr/>
          <p:nvPr/>
        </p:nvSpPr>
        <p:spPr>
          <a:xfrm>
            <a:off x="4283968" y="3356992"/>
            <a:ext cx="54864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4461128" y="3284984"/>
            <a:ext cx="182880" cy="7315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347864" y="2132856"/>
            <a:ext cx="2286000" cy="1360713"/>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3643" y="3142585"/>
            <a:ext cx="2286000" cy="1360713"/>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789507" y="3142585"/>
            <a:ext cx="2286000" cy="1360713"/>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3923928" y="2815580"/>
            <a:ext cx="1143000" cy="1333500"/>
          </a:xfrm>
          <a:prstGeom prst="rect">
            <a:avLst/>
          </a:prstGeom>
        </p:spPr>
      </p:pic>
      <p:sp>
        <p:nvSpPr>
          <p:cNvPr id="13" name="TextBox 12"/>
          <p:cNvSpPr txBox="1"/>
          <p:nvPr/>
        </p:nvSpPr>
        <p:spPr>
          <a:xfrm>
            <a:off x="7020272" y="5733256"/>
            <a:ext cx="2088232" cy="553998"/>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www.fg-a.com</a:t>
            </a:r>
          </a:p>
          <a:p>
            <a:pPr algn="ctr"/>
            <a:r>
              <a:rPr lang="en-CA" sz="1000" dirty="0" smtClean="0">
                <a:solidFill>
                  <a:schemeClr val="tx1">
                    <a:lumMod val="65000"/>
                  </a:schemeClr>
                </a:solidFill>
              </a:rPr>
              <a:t>People circle © clipartfest.com</a:t>
            </a:r>
            <a:endParaRPr lang="en-CA" dirty="0">
              <a:solidFill>
                <a:schemeClr val="tx1">
                  <a:lumMod val="65000"/>
                </a:schemeClr>
              </a:solidFill>
            </a:endParaRPr>
          </a:p>
        </p:txBody>
      </p:sp>
      <p:sp>
        <p:nvSpPr>
          <p:cNvPr id="20" name="TextBox 19"/>
          <p:cNvSpPr txBox="1">
            <a:spLocks noChangeArrowheads="1"/>
          </p:cNvSpPr>
          <p:nvPr/>
        </p:nvSpPr>
        <p:spPr bwMode="auto">
          <a:xfrm>
            <a:off x="35496" y="99789"/>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 Lord sent his Son to die for us </a:t>
            </a:r>
          </a:p>
          <a:p>
            <a:pPr algn="ctr"/>
            <a:r>
              <a:rPr lang="en-CA" sz="2800" b="1" dirty="0" smtClean="0">
                <a:solidFill>
                  <a:schemeClr val="bg1"/>
                </a:solidFill>
                <a:latin typeface="Calibri" pitchFamily="34" charset="0"/>
              </a:rPr>
              <a:t>so we can enjoy God the Father, Son and Spirit </a:t>
            </a:r>
          </a:p>
          <a:p>
            <a:pPr algn="ctr"/>
            <a:r>
              <a:rPr lang="en-CA" sz="2800" b="1" dirty="0" smtClean="0">
                <a:solidFill>
                  <a:schemeClr val="bg1"/>
                </a:solidFill>
                <a:latin typeface="Calibri" pitchFamily="34" charset="0"/>
              </a:rPr>
              <a:t>in a personal love relationship for all eternity!</a:t>
            </a:r>
          </a:p>
        </p:txBody>
      </p:sp>
      <p:sp>
        <p:nvSpPr>
          <p:cNvPr id="14" name="TextBox 13"/>
          <p:cNvSpPr txBox="1"/>
          <p:nvPr/>
        </p:nvSpPr>
        <p:spPr>
          <a:xfrm>
            <a:off x="2267744" y="5714092"/>
            <a:ext cx="4464496"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Is this what you want?</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6" name="Rectangle 15"/>
          <p:cNvSpPr/>
          <p:nvPr/>
        </p:nvSpPr>
        <p:spPr>
          <a:xfrm>
            <a:off x="4283968" y="3356992"/>
            <a:ext cx="54864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4461128" y="3284984"/>
            <a:ext cx="182880" cy="7315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3347864" y="2132856"/>
            <a:ext cx="2286000" cy="1360713"/>
          </a:xfrm>
          <a:prstGeom prst="rect">
            <a:avLst/>
          </a:prstGeom>
        </p:spPr>
      </p:pic>
      <p:pic>
        <p:nvPicPr>
          <p:cNvPr id="7" name="Picture 6" descr="egyptian.gif"/>
          <p:cNvPicPr>
            <a:picLocks noChangeAspect="1"/>
          </p:cNvPicPr>
          <p:nvPr/>
        </p:nvPicPr>
        <p:blipFill>
          <a:blip r:embed="rId3" cstate="print"/>
          <a:stretch>
            <a:fillRect/>
          </a:stretch>
        </p:blipFill>
        <p:spPr>
          <a:xfrm rot="7200000">
            <a:off x="4013643" y="3142585"/>
            <a:ext cx="2286000" cy="1360713"/>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789507" y="3142585"/>
            <a:ext cx="2286000" cy="1360713"/>
          </a:xfrm>
          <a:prstGeom prst="rect">
            <a:avLst/>
          </a:prstGeom>
        </p:spPr>
      </p:pic>
      <p:pic>
        <p:nvPicPr>
          <p:cNvPr id="11" name="Picture 10" descr="www.fg-a.com valentine 2-jumping-heart.gif"/>
          <p:cNvPicPr>
            <a:picLocks noChangeAspect="1"/>
          </p:cNvPicPr>
          <p:nvPr/>
        </p:nvPicPr>
        <p:blipFill>
          <a:blip r:embed="rId4" cstate="print"/>
          <a:stretch>
            <a:fillRect/>
          </a:stretch>
        </p:blipFill>
        <p:spPr>
          <a:xfrm>
            <a:off x="3923928" y="2815580"/>
            <a:ext cx="1143000" cy="1333500"/>
          </a:xfrm>
          <a:prstGeom prst="rect">
            <a:avLst/>
          </a:prstGeom>
        </p:spPr>
      </p:pic>
      <p:sp>
        <p:nvSpPr>
          <p:cNvPr id="12" name="TextBox 11"/>
          <p:cNvSpPr txBox="1">
            <a:spLocks noChangeArrowheads="1"/>
          </p:cNvSpPr>
          <p:nvPr/>
        </p:nvSpPr>
        <p:spPr bwMode="auto">
          <a:xfrm>
            <a:off x="107504" y="889556"/>
            <a:ext cx="8964488" cy="523220"/>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Would you like your heart to jump for joy?</a:t>
            </a:r>
          </a:p>
        </p:txBody>
      </p:sp>
      <p:sp>
        <p:nvSpPr>
          <p:cNvPr id="17" name="TextBox 16"/>
          <p:cNvSpPr txBox="1">
            <a:spLocks noChangeArrowheads="1"/>
          </p:cNvSpPr>
          <p:nvPr/>
        </p:nvSpPr>
        <p:spPr bwMode="auto">
          <a:xfrm>
            <a:off x="107504" y="5085184"/>
            <a:ext cx="8964488" cy="523220"/>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Here’s how to make the connection . . . </a:t>
            </a:r>
          </a:p>
        </p:txBody>
      </p:sp>
      <p:sp>
        <p:nvSpPr>
          <p:cNvPr id="18" name="TextBox 17"/>
          <p:cNvSpPr txBox="1"/>
          <p:nvPr/>
        </p:nvSpPr>
        <p:spPr>
          <a:xfrm>
            <a:off x="3491880" y="6197242"/>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8820472" cy="1200329"/>
          </a:xfrm>
          <a:prstGeom prst="rect">
            <a:avLst/>
          </a:prstGeom>
          <a:noFill/>
        </p:spPr>
        <p:txBody>
          <a:bodyPr wrap="square" rtlCol="0">
            <a:spAutoFit/>
          </a:bodyPr>
          <a:lstStyle/>
          <a:p>
            <a:pPr algn="ctr"/>
            <a:r>
              <a:rPr lang="en-CA" sz="2400" b="1" dirty="0" smtClean="0">
                <a:latin typeface="Calibri" pitchFamily="34" charset="0"/>
                <a:cs typeface="Calibri" pitchFamily="34" charset="0"/>
              </a:rPr>
              <a:t>If we want connection with God the Father, Son and Spirit, </a:t>
            </a:r>
          </a:p>
          <a:p>
            <a:pPr algn="ctr"/>
            <a:r>
              <a:rPr lang="en-CA" sz="2400" b="1" dirty="0" smtClean="0">
                <a:latin typeface="Calibri" pitchFamily="34" charset="0"/>
                <a:cs typeface="Calibri" pitchFamily="34" charset="0"/>
              </a:rPr>
              <a:t>we ask the Lord to connect with us as he promises.  If we truly turn to Jesus Christ from our sinful ways, he will keep his promise.</a:t>
            </a:r>
            <a:endParaRPr lang="en-CA" sz="2400" b="1" dirty="0">
              <a:latin typeface="Calibri" pitchFamily="34" charset="0"/>
              <a:cs typeface="Calibri" pitchFamily="34" charset="0"/>
            </a:endParaRPr>
          </a:p>
        </p:txBody>
      </p:sp>
      <p:pic>
        <p:nvPicPr>
          <p:cNvPr id="3" name="Picture 2" descr="Christ at hearts door Warner Sallman.jpg"/>
          <p:cNvPicPr>
            <a:picLocks noChangeAspect="1"/>
          </p:cNvPicPr>
          <p:nvPr/>
        </p:nvPicPr>
        <p:blipFill>
          <a:blip r:embed="rId3" cstate="print"/>
          <a:stretch>
            <a:fillRect/>
          </a:stretch>
        </p:blipFill>
        <p:spPr>
          <a:xfrm>
            <a:off x="311324" y="1964060"/>
            <a:ext cx="2532484" cy="3193132"/>
          </a:xfrm>
          <a:prstGeom prst="rect">
            <a:avLst/>
          </a:prstGeom>
        </p:spPr>
      </p:pic>
      <p:sp>
        <p:nvSpPr>
          <p:cNvPr id="4" name="TextBox 3"/>
          <p:cNvSpPr txBox="1"/>
          <p:nvPr/>
        </p:nvSpPr>
        <p:spPr>
          <a:xfrm>
            <a:off x="3131840" y="1412776"/>
            <a:ext cx="5688632" cy="4339650"/>
          </a:xfrm>
          <a:prstGeom prst="rect">
            <a:avLst/>
          </a:prstGeom>
          <a:noFill/>
        </p:spPr>
        <p:txBody>
          <a:bodyPr wrap="square" rtlCol="0">
            <a:spAutoFit/>
          </a:bodyPr>
          <a:lstStyle/>
          <a:p>
            <a:r>
              <a:rPr lang="en-CA" sz="2400" b="1" dirty="0" smtClean="0">
                <a:solidFill>
                  <a:srgbClr val="FFFF00"/>
                </a:solidFill>
                <a:latin typeface="Calibri" pitchFamily="34" charset="0"/>
                <a:cs typeface="Calibri" pitchFamily="34" charset="0"/>
              </a:rPr>
              <a:t>Here is a promise from Christ: “Be zealous and repent. Behold, I stand at the door and knock. If anyone hears my voice and opens the door, I will come in to him and eat with him, and he with me” (Rev 3:19-20).</a:t>
            </a:r>
          </a:p>
          <a:p>
            <a:endParaRPr lang="en-CA" sz="1200" b="1" dirty="0" smtClean="0">
              <a:latin typeface="Calibri" pitchFamily="34" charset="0"/>
              <a:cs typeface="Calibri" pitchFamily="34" charset="0"/>
            </a:endParaRPr>
          </a:p>
          <a:p>
            <a:r>
              <a:rPr lang="en-CA" sz="2400" b="1" dirty="0" smtClean="0">
                <a:latin typeface="Calibri" pitchFamily="34" charset="0"/>
                <a:cs typeface="Calibri" pitchFamily="34" charset="0"/>
              </a:rPr>
              <a:t>Will you believe Jesus is the Son of God who died for your sin and rose so that if you open the door of your soul, he will come in to you, make his home with you,  and eat together with you in heart to heart fellowship forever?</a:t>
            </a:r>
          </a:p>
        </p:txBody>
      </p:sp>
      <p:sp>
        <p:nvSpPr>
          <p:cNvPr id="6" name="TextBox 5"/>
          <p:cNvSpPr txBox="1"/>
          <p:nvPr/>
        </p:nvSpPr>
        <p:spPr>
          <a:xfrm>
            <a:off x="179512" y="5733256"/>
            <a:ext cx="8712968" cy="830997"/>
          </a:xfrm>
          <a:prstGeom prst="rect">
            <a:avLst/>
          </a:prstGeom>
          <a:noFill/>
        </p:spPr>
        <p:txBody>
          <a:bodyPr wrap="square" rtlCol="0">
            <a:spAutoFit/>
          </a:bodyPr>
          <a:lstStyle/>
          <a:p>
            <a:pPr algn="ctr"/>
            <a:r>
              <a:rPr lang="en-CA" sz="2400" b="1" dirty="0" smtClean="0">
                <a:latin typeface="Calibri" pitchFamily="34" charset="0"/>
                <a:cs typeface="Calibri" pitchFamily="34" charset="0"/>
              </a:rPr>
              <a:t>Will you become zealous for Jesus and repent of your zeal for seeking joy and satisfaction from the wrong things?</a:t>
            </a:r>
            <a:endParaRPr lang="en-CA" sz="2400" dirty="0"/>
          </a:p>
        </p:txBody>
      </p:sp>
      <p:sp>
        <p:nvSpPr>
          <p:cNvPr id="7" name="TextBox 6"/>
          <p:cNvSpPr txBox="1"/>
          <p:nvPr/>
        </p:nvSpPr>
        <p:spPr>
          <a:xfrm>
            <a:off x="323528" y="5157192"/>
            <a:ext cx="2520280" cy="400110"/>
          </a:xfrm>
          <a:prstGeom prst="rect">
            <a:avLst/>
          </a:prstGeom>
          <a:noFill/>
        </p:spPr>
        <p:txBody>
          <a:bodyPr wrap="square" rtlCol="0">
            <a:spAutoFit/>
          </a:bodyPr>
          <a:lstStyle/>
          <a:p>
            <a:pPr algn="ctr"/>
            <a:r>
              <a:rPr lang="en-CA" sz="1000" dirty="0" smtClean="0">
                <a:solidFill>
                  <a:schemeClr val="tx1">
                    <a:lumMod val="50000"/>
                  </a:schemeClr>
                </a:solidFill>
              </a:rPr>
              <a:t>Christ at Heart’s Door by Warner </a:t>
            </a:r>
            <a:r>
              <a:rPr lang="en-CA" sz="1000" dirty="0" err="1" smtClean="0">
                <a:solidFill>
                  <a:schemeClr val="tx1">
                    <a:lumMod val="50000"/>
                  </a:schemeClr>
                </a:solidFill>
              </a:rPr>
              <a:t>Sallman</a:t>
            </a:r>
            <a:endParaRPr lang="en-CA" sz="1000" dirty="0" smtClean="0">
              <a:solidFill>
                <a:schemeClr val="tx1">
                  <a:lumMod val="50000"/>
                </a:schemeClr>
              </a:solidFill>
            </a:endParaRPr>
          </a:p>
          <a:p>
            <a:pPr algn="ctr"/>
            <a:r>
              <a:rPr lang="en-CA" sz="1000" dirty="0" smtClean="0">
                <a:solidFill>
                  <a:schemeClr val="tx1">
                    <a:lumMod val="50000"/>
                  </a:schemeClr>
                </a:solidFill>
              </a:rPr>
              <a:t> © Warner Press Inc.</a:t>
            </a:r>
            <a:endParaRPr lang="en-CA" sz="10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2" cstate="print"/>
          <a:stretch>
            <a:fillRect/>
          </a:stretch>
        </p:blipFill>
        <p:spPr>
          <a:xfrm>
            <a:off x="0" y="332656"/>
            <a:ext cx="4480560" cy="3360420"/>
          </a:xfrm>
          <a:prstGeom prst="rect">
            <a:avLst/>
          </a:prstGeom>
        </p:spPr>
      </p:pic>
      <p:sp>
        <p:nvSpPr>
          <p:cNvPr id="30" name="Rectangle 29"/>
          <p:cNvSpPr/>
          <p:nvPr/>
        </p:nvSpPr>
        <p:spPr>
          <a:xfrm>
            <a:off x="2026568" y="1988840"/>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2202592" y="1916832"/>
            <a:ext cx="13716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3"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4"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5"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6"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7"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8"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9"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0"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1"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2"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3"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836712"/>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4" cstate="print"/>
          <a:stretch>
            <a:fillRect/>
          </a:stretch>
        </p:blipFill>
        <p:spPr>
          <a:xfrm>
            <a:off x="1133872" y="836712"/>
            <a:ext cx="2286000" cy="1360713"/>
          </a:xfrm>
          <a:prstGeom prst="rect">
            <a:avLst/>
          </a:prstGeom>
        </p:spPr>
      </p:pic>
      <p:pic>
        <p:nvPicPr>
          <p:cNvPr id="23" name="Picture 22" descr="egyptian.gif"/>
          <p:cNvPicPr>
            <a:picLocks noChangeAspect="1"/>
          </p:cNvPicPr>
          <p:nvPr/>
        </p:nvPicPr>
        <p:blipFill>
          <a:blip r:embed="rId14" cstate="print"/>
          <a:stretch>
            <a:fillRect/>
          </a:stretch>
        </p:blipFill>
        <p:spPr>
          <a:xfrm rot="7200000">
            <a:off x="1701562" y="1846441"/>
            <a:ext cx="2286000" cy="1360713"/>
          </a:xfrm>
          <a:prstGeom prst="rect">
            <a:avLst/>
          </a:prstGeom>
        </p:spPr>
      </p:pic>
      <p:pic>
        <p:nvPicPr>
          <p:cNvPr id="24" name="Picture 23" descr="egyptian.gif"/>
          <p:cNvPicPr>
            <a:picLocks noChangeAspect="1"/>
          </p:cNvPicPr>
          <p:nvPr/>
        </p:nvPicPr>
        <p:blipFill>
          <a:blip r:embed="rId14" cstate="print"/>
          <a:stretch>
            <a:fillRect/>
          </a:stretch>
        </p:blipFill>
        <p:spPr>
          <a:xfrm rot="14400000" flipH="1">
            <a:off x="520553" y="1846441"/>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5" cstate="print"/>
          <a:stretch>
            <a:fillRect/>
          </a:stretch>
        </p:blipFill>
        <p:spPr>
          <a:xfrm>
            <a:off x="1700808" y="1340768"/>
            <a:ext cx="1143000" cy="1333500"/>
          </a:xfrm>
          <a:prstGeom prst="rect">
            <a:avLst/>
          </a:prstGeom>
        </p:spPr>
      </p:pic>
      <p:sp>
        <p:nvSpPr>
          <p:cNvPr id="31" name="TextBox 30"/>
          <p:cNvSpPr txBox="1"/>
          <p:nvPr/>
        </p:nvSpPr>
        <p:spPr>
          <a:xfrm>
            <a:off x="251520" y="3790781"/>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
        <p:nvSpPr>
          <p:cNvPr id="29" name="Title 1"/>
          <p:cNvSpPr txBox="1">
            <a:spLocks/>
          </p:cNvSpPr>
          <p:nvPr/>
        </p:nvSpPr>
        <p:spPr>
          <a:xfrm>
            <a:off x="0" y="5328592"/>
            <a:ext cx="9144000" cy="1556792"/>
          </a:xfrm>
          <a:prstGeom prst="rect">
            <a:avLst/>
          </a:prstGeom>
          <a:solidFill>
            <a:schemeClr val="bg1"/>
          </a:solidFill>
        </p:spPr>
        <p:txBody>
          <a:bodyPr>
            <a:noAutofit/>
          </a:bodyPr>
          <a:lstStyle/>
          <a:p>
            <a:pPr algn="ctr">
              <a:spcBef>
                <a:spcPts val="600"/>
              </a:spcBef>
            </a:pPr>
            <a:endParaRPr lang="en-CA" sz="800" dirty="0" smtClean="0">
              <a:latin typeface="Calibri" pitchFamily="34" charset="0"/>
              <a:cs typeface="Calibri" pitchFamily="34" charset="0"/>
            </a:endParaRPr>
          </a:p>
          <a:p>
            <a:pPr algn="ctr">
              <a:spcBef>
                <a:spcPts val="600"/>
              </a:spcBef>
            </a:pPr>
            <a:r>
              <a:rPr lang="en-CA" sz="2400" dirty="0" smtClean="0">
                <a:latin typeface="Calibri" pitchFamily="34" charset="0"/>
                <a:cs typeface="Calibri" pitchFamily="34" charset="0"/>
              </a:rPr>
              <a:t>Lord, I have sought joy and satisfaction from the wrong things.  I have disobeyed your command to love you with all my heart and strength.      I have sought my own interests and not loved others as you do.</a:t>
            </a:r>
            <a:endParaRPr lang="x-none" sz="240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2" cstate="print"/>
          <a:stretch>
            <a:fillRect/>
          </a:stretch>
        </p:blipFill>
        <p:spPr>
          <a:xfrm>
            <a:off x="0" y="332656"/>
            <a:ext cx="4480560" cy="3360420"/>
          </a:xfrm>
          <a:prstGeom prst="rect">
            <a:avLst/>
          </a:prstGeom>
        </p:spPr>
      </p:pic>
      <p:sp>
        <p:nvSpPr>
          <p:cNvPr id="30" name="Rectangle 29"/>
          <p:cNvSpPr/>
          <p:nvPr/>
        </p:nvSpPr>
        <p:spPr>
          <a:xfrm>
            <a:off x="2026568" y="1988840"/>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2202592" y="1916832"/>
            <a:ext cx="13716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3"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4"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5"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6"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7"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8"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9"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0"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1"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2"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3"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836712"/>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4" cstate="print"/>
          <a:stretch>
            <a:fillRect/>
          </a:stretch>
        </p:blipFill>
        <p:spPr>
          <a:xfrm>
            <a:off x="1133872" y="836712"/>
            <a:ext cx="2286000" cy="1360713"/>
          </a:xfrm>
          <a:prstGeom prst="rect">
            <a:avLst/>
          </a:prstGeom>
        </p:spPr>
      </p:pic>
      <p:pic>
        <p:nvPicPr>
          <p:cNvPr id="23" name="Picture 22" descr="egyptian.gif"/>
          <p:cNvPicPr>
            <a:picLocks noChangeAspect="1"/>
          </p:cNvPicPr>
          <p:nvPr/>
        </p:nvPicPr>
        <p:blipFill>
          <a:blip r:embed="rId14" cstate="print"/>
          <a:stretch>
            <a:fillRect/>
          </a:stretch>
        </p:blipFill>
        <p:spPr>
          <a:xfrm rot="7200000">
            <a:off x="1701562" y="1846441"/>
            <a:ext cx="2286000" cy="1360713"/>
          </a:xfrm>
          <a:prstGeom prst="rect">
            <a:avLst/>
          </a:prstGeom>
        </p:spPr>
      </p:pic>
      <p:pic>
        <p:nvPicPr>
          <p:cNvPr id="24" name="Picture 23" descr="egyptian.gif"/>
          <p:cNvPicPr>
            <a:picLocks noChangeAspect="1"/>
          </p:cNvPicPr>
          <p:nvPr/>
        </p:nvPicPr>
        <p:blipFill>
          <a:blip r:embed="rId14" cstate="print"/>
          <a:stretch>
            <a:fillRect/>
          </a:stretch>
        </p:blipFill>
        <p:spPr>
          <a:xfrm rot="14400000" flipH="1">
            <a:off x="520553" y="1846441"/>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5" cstate="print"/>
          <a:stretch>
            <a:fillRect/>
          </a:stretch>
        </p:blipFill>
        <p:spPr>
          <a:xfrm>
            <a:off x="1700808" y="1340768"/>
            <a:ext cx="1143000" cy="1333500"/>
          </a:xfrm>
          <a:prstGeom prst="rect">
            <a:avLst/>
          </a:prstGeom>
        </p:spPr>
      </p:pic>
      <p:sp>
        <p:nvSpPr>
          <p:cNvPr id="31" name="TextBox 30"/>
          <p:cNvSpPr txBox="1"/>
          <p:nvPr/>
        </p:nvSpPr>
        <p:spPr>
          <a:xfrm>
            <a:off x="251520" y="3790781"/>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
        <p:nvSpPr>
          <p:cNvPr id="29" name="Title 1"/>
          <p:cNvSpPr txBox="1">
            <a:spLocks/>
          </p:cNvSpPr>
          <p:nvPr/>
        </p:nvSpPr>
        <p:spPr>
          <a:xfrm>
            <a:off x="0" y="5328592"/>
            <a:ext cx="9144000" cy="1556792"/>
          </a:xfrm>
          <a:prstGeom prst="rect">
            <a:avLst/>
          </a:prstGeom>
          <a:solidFill>
            <a:schemeClr val="bg1"/>
          </a:solidFill>
        </p:spPr>
        <p:txBody>
          <a:bodyPr>
            <a:noAutofit/>
          </a:bodyPr>
          <a:lstStyle/>
          <a:p>
            <a:pPr algn="ctr">
              <a:spcBef>
                <a:spcPts val="600"/>
              </a:spcBef>
            </a:pPr>
            <a:endParaRPr lang="en-CA" sz="800" dirty="0" smtClean="0">
              <a:latin typeface="Calibri" pitchFamily="34" charset="0"/>
              <a:cs typeface="Calibri" pitchFamily="34" charset="0"/>
            </a:endParaRPr>
          </a:p>
          <a:p>
            <a:pPr algn="ctr">
              <a:spcBef>
                <a:spcPts val="600"/>
              </a:spcBef>
            </a:pPr>
            <a:r>
              <a:rPr lang="en-CA" sz="2400" dirty="0" smtClean="0">
                <a:latin typeface="Calibri" pitchFamily="34" charset="0"/>
                <a:cs typeface="Calibri" pitchFamily="34" charset="0"/>
              </a:rPr>
              <a:t>Eternal Lord, I want connection with you.  You are the source of    deepest joy and satisfaction.  Temporary earthly things can never    satisfy the eternal longings of my soul; only you can.</a:t>
            </a:r>
            <a:endParaRPr lang="x-none" sz="240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7956376" y="3140968"/>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812360" y="3284984"/>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TextBox 25"/>
          <p:cNvSpPr txBox="1"/>
          <p:nvPr/>
        </p:nvSpPr>
        <p:spPr>
          <a:xfrm>
            <a:off x="202432" y="25460"/>
            <a:ext cx="8712968"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endParaRPr lang="en-CA" sz="2800" dirty="0">
              <a:solidFill>
                <a:srgbClr val="FF0000"/>
              </a:solidFill>
              <a:latin typeface="Calibri" pitchFamily="34" charset="0"/>
              <a:cs typeface="Calibri" pitchFamily="34" charset="0"/>
            </a:endParaRPr>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3" name="TextBox 32"/>
          <p:cNvSpPr txBox="1"/>
          <p:nvPr/>
        </p:nvSpPr>
        <p:spPr>
          <a:xfrm>
            <a:off x="75376" y="609600"/>
            <a:ext cx="8961120" cy="1384995"/>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Please change me from being black, black, black</a:t>
            </a:r>
          </a:p>
          <a:p>
            <a:pPr algn="ctr"/>
            <a:r>
              <a:rPr lang="en-US" sz="2800" b="1" dirty="0" smtClean="0">
                <a:solidFill>
                  <a:schemeClr val="bg1"/>
                </a:solidFill>
                <a:latin typeface="Calibri" pitchFamily="34" charset="0"/>
                <a:cs typeface="Calibri" pitchFamily="34" charset="0"/>
              </a:rPr>
              <a:t>to white, white, white in your sight</a:t>
            </a:r>
          </a:p>
          <a:p>
            <a:pPr algn="ctr"/>
            <a:r>
              <a:rPr lang="en-US" sz="2800" b="1" spc="-20" dirty="0" smtClean="0">
                <a:solidFill>
                  <a:schemeClr val="bg1"/>
                </a:solidFill>
                <a:latin typeface="Calibri" pitchFamily="34" charset="0"/>
                <a:cs typeface="Calibri" pitchFamily="34" charset="0"/>
              </a:rPr>
              <a:t>in Christ the righteousness of God.</a:t>
            </a:r>
            <a:endParaRPr lang="en-CA" sz="2800" spc="-20" dirty="0">
              <a:solidFill>
                <a:schemeClr val="bg1"/>
              </a:solidFill>
              <a:latin typeface="Calibri" pitchFamily="34" charset="0"/>
              <a:cs typeface="Calibri" pitchFamily="34" charset="0"/>
            </a:endParaRPr>
          </a:p>
        </p:txBody>
      </p:sp>
      <p:pic>
        <p:nvPicPr>
          <p:cNvPr id="36" name="Picture 35" descr="egyptian.gif"/>
          <p:cNvPicPr>
            <a:picLocks noChangeAspect="1"/>
          </p:cNvPicPr>
          <p:nvPr/>
        </p:nvPicPr>
        <p:blipFill>
          <a:blip r:embed="rId2" cstate="print"/>
          <a:stretch>
            <a:fillRect/>
          </a:stretch>
        </p:blipFill>
        <p:spPr>
          <a:xfrm>
            <a:off x="7202663"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68143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52320" y="2780928"/>
            <a:ext cx="1143000" cy="1333500"/>
          </a:xfrm>
          <a:prstGeom prst="rect">
            <a:avLst/>
          </a:prstGeom>
        </p:spPr>
      </p:pic>
      <p:sp>
        <p:nvSpPr>
          <p:cNvPr id="47" name="TextBox 46"/>
          <p:cNvSpPr txBox="1"/>
          <p:nvPr/>
        </p:nvSpPr>
        <p:spPr>
          <a:xfrm>
            <a:off x="683568" y="3195553"/>
            <a:ext cx="1844824" cy="1169551"/>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black</a:t>
            </a:r>
          </a:p>
          <a:p>
            <a:pPr algn="ctr">
              <a:lnSpc>
                <a:spcPts val="2800"/>
              </a:lnSpc>
            </a:pPr>
            <a:r>
              <a:rPr lang="en-CA" sz="2800" b="1" dirty="0" smtClean="0">
                <a:solidFill>
                  <a:schemeClr val="bg1"/>
                </a:solidFill>
                <a:latin typeface="Calibri" pitchFamily="34" charset="0"/>
                <a:cs typeface="Calibri" pitchFamily="34" charset="0"/>
              </a:rPr>
              <a:t>black </a:t>
            </a:r>
          </a:p>
          <a:p>
            <a:pPr algn="ctr">
              <a:lnSpc>
                <a:spcPts val="2800"/>
              </a:lnSpc>
            </a:pPr>
            <a:r>
              <a:rPr lang="en-CA" sz="2800" b="1" dirty="0" smtClean="0">
                <a:solidFill>
                  <a:schemeClr val="bg1"/>
                </a:solidFill>
                <a:latin typeface="Calibri" pitchFamily="34" charset="0"/>
                <a:cs typeface="Calibri" pitchFamily="34" charset="0"/>
              </a:rPr>
              <a:t>black</a:t>
            </a:r>
            <a:endParaRPr lang="en-CA" sz="2800" b="1" dirty="0">
              <a:solidFill>
                <a:schemeClr val="bg1"/>
              </a:solidFill>
              <a:latin typeface="Calibri" pitchFamily="34" charset="0"/>
              <a:cs typeface="Calibri" pitchFamily="34" charset="0"/>
            </a:endParaRPr>
          </a:p>
        </p:txBody>
      </p:sp>
      <p:sp>
        <p:nvSpPr>
          <p:cNvPr id="48" name="TextBox 47"/>
          <p:cNvSpPr txBox="1"/>
          <p:nvPr/>
        </p:nvSpPr>
        <p:spPr>
          <a:xfrm>
            <a:off x="2699792" y="3189076"/>
            <a:ext cx="2232248"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endParaRPr lang="en-CA" sz="2800" b="1" dirty="0">
              <a:solidFill>
                <a:schemeClr val="bg1"/>
              </a:solidFill>
              <a:latin typeface="Calibri" pitchFamily="34" charset="0"/>
              <a:cs typeface="Calibri" pitchFamily="34" charset="0"/>
            </a:endParaRPr>
          </a:p>
        </p:txBody>
      </p:sp>
      <p:sp>
        <p:nvSpPr>
          <p:cNvPr id="49" name="TextBox 48"/>
          <p:cNvSpPr txBox="1"/>
          <p:nvPr/>
        </p:nvSpPr>
        <p:spPr>
          <a:xfrm>
            <a:off x="5076056" y="3189076"/>
            <a:ext cx="2160240"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endParaRPr lang="en-CA" sz="2800" b="1" dirty="0">
              <a:solidFill>
                <a:schemeClr val="bg1"/>
              </a:solidFill>
              <a:latin typeface="Calibri" pitchFamily="34" charset="0"/>
              <a:cs typeface="Calibri" pitchFamily="34" charset="0"/>
            </a:endParaRPr>
          </a:p>
        </p:txBody>
      </p:sp>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4" name="TextBox 33"/>
          <p:cNvSpPr txBox="1"/>
          <p:nvPr/>
        </p:nvSpPr>
        <p:spPr>
          <a:xfrm>
            <a:off x="72008" y="6453336"/>
            <a:ext cx="323528" cy="369332"/>
          </a:xfrm>
          <a:prstGeom prst="rect">
            <a:avLst/>
          </a:prstGeom>
          <a:noFill/>
        </p:spPr>
        <p:txBody>
          <a:bodyPr wrap="square" rtlCol="0">
            <a:spAutoFit/>
          </a:bodyPr>
          <a:lstStyle/>
          <a:p>
            <a:r>
              <a:rPr lang="en-CA" dirty="0" smtClean="0"/>
              <a:t>1</a:t>
            </a:r>
            <a:endParaRPr lang="en-CA" dirty="0"/>
          </a:p>
        </p:txBody>
      </p:sp>
      <p:sp>
        <p:nvSpPr>
          <p:cNvPr id="50" name="Right Arrow 49"/>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Right Arrow 55"/>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TextBox 34"/>
          <p:cNvSpPr txBox="1">
            <a:spLocks noChangeArrowheads="1"/>
          </p:cNvSpPr>
          <p:nvPr/>
        </p:nvSpPr>
        <p:spPr bwMode="auto">
          <a:xfrm>
            <a:off x="144016" y="4797152"/>
            <a:ext cx="8820472"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“For our sake he (God) made him (Jesus) to be sin</a:t>
            </a:r>
          </a:p>
          <a:p>
            <a:pPr algn="ctr"/>
            <a:r>
              <a:rPr lang="en-CA" sz="2800" b="1" dirty="0" smtClean="0">
                <a:latin typeface="Calibri" pitchFamily="34" charset="0"/>
                <a:cs typeface="Calibri" pitchFamily="34" charset="0"/>
              </a:rPr>
              <a:t> who knew no sin, so that </a:t>
            </a:r>
            <a:r>
              <a:rPr lang="en-CA" sz="2800" b="1" u="sng" dirty="0" smtClean="0">
                <a:latin typeface="Calibri" pitchFamily="34" charset="0"/>
                <a:cs typeface="Calibri" pitchFamily="34" charset="0"/>
              </a:rPr>
              <a:t>in him</a:t>
            </a:r>
            <a:r>
              <a:rPr lang="en-CA" sz="2800" b="1" dirty="0" smtClean="0">
                <a:latin typeface="Calibri" pitchFamily="34" charset="0"/>
                <a:cs typeface="Calibri" pitchFamily="34" charset="0"/>
              </a:rPr>
              <a:t> (Jesus) we might </a:t>
            </a:r>
          </a:p>
          <a:p>
            <a:pPr algn="ctr"/>
            <a:r>
              <a:rPr lang="en-CA" sz="2800" b="1" dirty="0" smtClean="0">
                <a:latin typeface="Calibri" pitchFamily="34" charset="0"/>
                <a:cs typeface="Calibri" pitchFamily="34" charset="0"/>
              </a:rPr>
              <a:t>become </a:t>
            </a:r>
            <a:r>
              <a:rPr lang="en-CA" sz="2800" b="1" dirty="0" smtClean="0">
                <a:solidFill>
                  <a:srgbClr val="FF0000"/>
                </a:solidFill>
                <a:latin typeface="Calibri" pitchFamily="34" charset="0"/>
                <a:cs typeface="Calibri" pitchFamily="34" charset="0"/>
              </a:rPr>
              <a:t>the righteousness of God</a:t>
            </a:r>
            <a:r>
              <a:rPr lang="en-CA" sz="2800" b="1" dirty="0" smtClean="0">
                <a:latin typeface="Calibri" pitchFamily="34" charset="0"/>
                <a:cs typeface="Calibri" pitchFamily="34" charset="0"/>
              </a:rPr>
              <a:t>.”  2 </a:t>
            </a:r>
            <a:r>
              <a:rPr lang="en-CA" sz="2800" b="1" dirty="0" err="1" smtClean="0">
                <a:latin typeface="Calibri" pitchFamily="34" charset="0"/>
                <a:cs typeface="Calibri" pitchFamily="34" charset="0"/>
              </a:rPr>
              <a:t>Cor</a:t>
            </a:r>
            <a:r>
              <a:rPr lang="en-CA" sz="2800" b="1" dirty="0" smtClean="0">
                <a:latin typeface="Calibri" pitchFamily="34" charset="0"/>
                <a:cs typeface="Calibri" pitchFamily="34" charset="0"/>
              </a:rPr>
              <a:t> 5:21 </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42" name="Rectangle 41"/>
          <p:cNvSpPr/>
          <p:nvPr/>
        </p:nvSpPr>
        <p:spPr>
          <a:xfrm>
            <a:off x="7308304" y="4326240"/>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ectangle 24"/>
          <p:cNvSpPr/>
          <p:nvPr/>
        </p:nvSpPr>
        <p:spPr>
          <a:xfrm>
            <a:off x="7452320" y="4209648"/>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19" name="Picture 18" descr="chains 3.JPG"/>
          <p:cNvPicPr>
            <a:picLocks noChangeAspect="1"/>
          </p:cNvPicPr>
          <p:nvPr/>
        </p:nvPicPr>
        <p:blipFill>
          <a:blip r:embed="rId2" cstate="print"/>
          <a:srcRect l="2863" t="3982" r="2625" b="8808"/>
          <a:stretch>
            <a:fillRect/>
          </a:stretch>
        </p:blipFill>
        <p:spPr>
          <a:xfrm>
            <a:off x="107504" y="3212976"/>
            <a:ext cx="2664296" cy="2448272"/>
          </a:xfrm>
          <a:prstGeom prst="rect">
            <a:avLst/>
          </a:prstGeom>
        </p:spPr>
      </p:pic>
      <p:sp>
        <p:nvSpPr>
          <p:cNvPr id="21" name="TextBox 20"/>
          <p:cNvSpPr txBox="1"/>
          <p:nvPr/>
        </p:nvSpPr>
        <p:spPr>
          <a:xfrm>
            <a:off x="323528" y="5787261"/>
            <a:ext cx="8496944" cy="954107"/>
          </a:xfrm>
          <a:prstGeom prst="rect">
            <a:avLst/>
          </a:prstGeom>
          <a:noFill/>
        </p:spPr>
        <p:txBody>
          <a:bodyPr wrap="square" rtlCol="0">
            <a:spAutoFit/>
          </a:bodyPr>
          <a:lstStyle/>
          <a:p>
            <a:pPr algn="ctr"/>
            <a:r>
              <a:rPr lang="en-CA" sz="2800" b="1" dirty="0" smtClean="0">
                <a:latin typeface="Calibri" pitchFamily="34" charset="0"/>
                <a:cs typeface="Calibri" pitchFamily="34" charset="0"/>
              </a:rPr>
              <a:t>“the Son of Man came not to be served but to serve, and to give his life as a ransom for many” Mat 20:28</a:t>
            </a:r>
            <a:endParaRPr lang="x-none" sz="2800" smtClean="0"/>
          </a:p>
        </p:txBody>
      </p:sp>
      <p:pic>
        <p:nvPicPr>
          <p:cNvPr id="26" name="Picture 25" descr="4you.png"/>
          <p:cNvPicPr>
            <a:picLocks noChangeAspect="1"/>
          </p:cNvPicPr>
          <p:nvPr/>
        </p:nvPicPr>
        <p:blipFill>
          <a:blip r:embed="rId3" cstate="print"/>
          <a:srcRect l="17780" t="14858" r="54067" b="44000"/>
          <a:stretch>
            <a:fillRect/>
          </a:stretch>
        </p:blipFill>
        <p:spPr>
          <a:xfrm>
            <a:off x="3563888" y="3212976"/>
            <a:ext cx="1944216" cy="2592288"/>
          </a:xfrm>
          <a:prstGeom prst="rect">
            <a:avLst/>
          </a:prstGeom>
        </p:spPr>
      </p:pic>
      <p:sp>
        <p:nvSpPr>
          <p:cNvPr id="28" name="TextBox 8"/>
          <p:cNvSpPr txBox="1">
            <a:spLocks noChangeArrowheads="1"/>
          </p:cNvSpPr>
          <p:nvPr/>
        </p:nvSpPr>
        <p:spPr bwMode="auto">
          <a:xfrm>
            <a:off x="3635895" y="5302369"/>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cxnSp>
        <p:nvCxnSpPr>
          <p:cNvPr id="29" name="Straight Arrow Connector 28"/>
          <p:cNvCxnSpPr/>
          <p:nvPr/>
        </p:nvCxnSpPr>
        <p:spPr>
          <a:xfrm>
            <a:off x="2915816" y="4005032"/>
            <a:ext cx="540000" cy="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580112" y="4005032"/>
            <a:ext cx="540000" cy="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52536" y="4149660"/>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0" name="TextBox 9"/>
          <p:cNvSpPr txBox="1">
            <a:spLocks noChangeArrowheads="1"/>
          </p:cNvSpPr>
          <p:nvPr/>
        </p:nvSpPr>
        <p:spPr bwMode="auto">
          <a:xfrm>
            <a:off x="3707904" y="3212976"/>
            <a:ext cx="1656184" cy="461665"/>
          </a:xfrm>
          <a:prstGeom prst="rect">
            <a:avLst/>
          </a:prstGeom>
          <a:noFill/>
          <a:ln w="9525">
            <a:noFill/>
            <a:miter lim="800000"/>
            <a:headEnd/>
            <a:tailEnd/>
          </a:ln>
        </p:spPr>
        <p:txBody>
          <a:bodyPr wrap="square">
            <a:spAutoFit/>
          </a:bodyPr>
          <a:lstStyle/>
          <a:p>
            <a:pPr algn="ctr"/>
            <a:r>
              <a:rPr lang="en-CA" sz="2400" b="1" dirty="0" smtClean="0"/>
              <a:t>ransom</a:t>
            </a:r>
            <a:endParaRPr lang="en-CA" sz="2400" b="1" dirty="0"/>
          </a:p>
        </p:txBody>
      </p:sp>
      <p:sp>
        <p:nvSpPr>
          <p:cNvPr id="33" name="TextBox 4"/>
          <p:cNvSpPr txBox="1">
            <a:spLocks noChangeArrowheads="1"/>
          </p:cNvSpPr>
          <p:nvPr/>
        </p:nvSpPr>
        <p:spPr bwMode="auto">
          <a:xfrm>
            <a:off x="1691680" y="3280916"/>
            <a:ext cx="1160895" cy="2308324"/>
          </a:xfrm>
          <a:prstGeom prst="rect">
            <a:avLst/>
          </a:prstGeom>
          <a:noFill/>
          <a:ln w="9525">
            <a:noFill/>
            <a:miter lim="800000"/>
            <a:headEnd/>
            <a:tailEnd/>
          </a:ln>
        </p:spPr>
        <p:txBody>
          <a:bodyPr wrap="none">
            <a:spAutoFit/>
          </a:bodyPr>
          <a:lstStyle/>
          <a:p>
            <a:pPr algn="ctr"/>
            <a:r>
              <a:rPr lang="en-CA" sz="2400" dirty="0" smtClean="0"/>
              <a:t>chains </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sp>
        <p:nvSpPr>
          <p:cNvPr id="27" name="TextBox 9"/>
          <p:cNvSpPr txBox="1">
            <a:spLocks noChangeArrowheads="1"/>
          </p:cNvSpPr>
          <p:nvPr/>
        </p:nvSpPr>
        <p:spPr bwMode="auto">
          <a:xfrm>
            <a:off x="6588224" y="3212976"/>
            <a:ext cx="1872208" cy="461665"/>
          </a:xfrm>
          <a:prstGeom prst="rect">
            <a:avLst/>
          </a:prstGeom>
          <a:noFill/>
          <a:ln w="9525">
            <a:noFill/>
            <a:miter lim="800000"/>
            <a:headEnd/>
            <a:tailEnd/>
          </a:ln>
        </p:spPr>
        <p:txBody>
          <a:bodyPr wrap="square">
            <a:spAutoFit/>
          </a:bodyPr>
          <a:lstStyle/>
          <a:p>
            <a:pPr algn="ctr"/>
            <a:r>
              <a:rPr lang="en-CA" sz="2400" b="1" dirty="0" smtClean="0">
                <a:solidFill>
                  <a:srgbClr val="FF0000"/>
                </a:solidFill>
              </a:rPr>
              <a:t>redemption</a:t>
            </a:r>
            <a:endParaRPr lang="en-CA" sz="2400" b="1" dirty="0">
              <a:solidFill>
                <a:srgbClr val="FF0000"/>
              </a:solidFill>
            </a:endParaRPr>
          </a:p>
        </p:txBody>
      </p:sp>
      <p:sp>
        <p:nvSpPr>
          <p:cNvPr id="31" name="TextBox 30"/>
          <p:cNvSpPr txBox="1"/>
          <p:nvPr/>
        </p:nvSpPr>
        <p:spPr>
          <a:xfrm>
            <a:off x="395536" y="44624"/>
            <a:ext cx="828092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 ransom, redemption</a:t>
            </a:r>
            <a:endParaRPr lang="en-CA" sz="2800" dirty="0">
              <a:solidFill>
                <a:srgbClr val="FF0000"/>
              </a:solidFill>
              <a:latin typeface="Calibri" pitchFamily="34" charset="0"/>
            </a:endParaRPr>
          </a:p>
        </p:txBody>
      </p:sp>
      <p:sp>
        <p:nvSpPr>
          <p:cNvPr id="23" name="Rectangle 22"/>
          <p:cNvSpPr/>
          <p:nvPr/>
        </p:nvSpPr>
        <p:spPr>
          <a:xfrm>
            <a:off x="6326005" y="5415607"/>
            <a:ext cx="2422459" cy="46166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f</a:t>
            </a:r>
            <a:r>
              <a:rPr lang="en-US" sz="2400" b="1" cap="none" spc="0" dirty="0" smtClean="0">
                <a:ln w="50800"/>
                <a:solidFill>
                  <a:schemeClr val="bg1">
                    <a:shade val="50000"/>
                  </a:schemeClr>
                </a:solidFill>
                <a:effectLst/>
              </a:rPr>
              <a:t>ree in the Lord</a:t>
            </a:r>
            <a:endParaRPr lang="en-US" sz="2400" b="1" cap="none" spc="0" dirty="0">
              <a:ln w="50800" cap="rnd"/>
              <a:solidFill>
                <a:schemeClr val="bg1">
                  <a:shade val="50000"/>
                </a:schemeClr>
              </a:solidFill>
              <a:effectLst/>
            </a:endParaRPr>
          </a:p>
        </p:txBody>
      </p:sp>
      <p:sp>
        <p:nvSpPr>
          <p:cNvPr id="35" name="TextBox 34"/>
          <p:cNvSpPr txBox="1"/>
          <p:nvPr/>
        </p:nvSpPr>
        <p:spPr>
          <a:xfrm>
            <a:off x="72008" y="6453336"/>
            <a:ext cx="323528" cy="369332"/>
          </a:xfrm>
          <a:prstGeom prst="rect">
            <a:avLst/>
          </a:prstGeom>
          <a:noFill/>
        </p:spPr>
        <p:txBody>
          <a:bodyPr wrap="square" rtlCol="0">
            <a:spAutoFit/>
          </a:bodyPr>
          <a:lstStyle/>
          <a:p>
            <a:r>
              <a:rPr lang="en-CA" dirty="0" smtClean="0"/>
              <a:t>2</a:t>
            </a:r>
            <a:endParaRPr lang="en-CA" dirty="0"/>
          </a:p>
        </p:txBody>
      </p:sp>
      <p:pic>
        <p:nvPicPr>
          <p:cNvPr id="36" name="Picture 35" descr="egyptian.gif"/>
          <p:cNvPicPr>
            <a:picLocks noChangeAspect="1"/>
          </p:cNvPicPr>
          <p:nvPr/>
        </p:nvPicPr>
        <p:blipFill>
          <a:blip r:embed="rId4" cstate="print"/>
          <a:stretch>
            <a:fillRect/>
          </a:stretch>
        </p:blipFill>
        <p:spPr>
          <a:xfrm>
            <a:off x="6660232" y="3647296"/>
            <a:ext cx="1689817" cy="1005840"/>
          </a:xfrm>
          <a:prstGeom prst="rect">
            <a:avLst/>
          </a:prstGeom>
        </p:spPr>
      </p:pic>
      <p:pic>
        <p:nvPicPr>
          <p:cNvPr id="37" name="Picture 36" descr="egyptian.gif"/>
          <p:cNvPicPr>
            <a:picLocks noChangeAspect="1"/>
          </p:cNvPicPr>
          <p:nvPr/>
        </p:nvPicPr>
        <p:blipFill>
          <a:blip r:embed="rId4" cstate="print"/>
          <a:stretch>
            <a:fillRect/>
          </a:stretch>
        </p:blipFill>
        <p:spPr>
          <a:xfrm rot="14400000" flipH="1">
            <a:off x="6276584" y="4391181"/>
            <a:ext cx="1689812" cy="1005840"/>
          </a:xfrm>
          <a:prstGeom prst="rect">
            <a:avLst/>
          </a:prstGeom>
        </p:spPr>
      </p:pic>
      <p:pic>
        <p:nvPicPr>
          <p:cNvPr id="38" name="Picture 37" descr="egyptian.gif"/>
          <p:cNvPicPr>
            <a:picLocks noChangeAspect="1"/>
          </p:cNvPicPr>
          <p:nvPr/>
        </p:nvPicPr>
        <p:blipFill>
          <a:blip r:embed="rId4" cstate="print"/>
          <a:stretch>
            <a:fillRect/>
          </a:stretch>
        </p:blipFill>
        <p:spPr>
          <a:xfrm rot="7200000">
            <a:off x="7151698" y="4391180"/>
            <a:ext cx="1689816" cy="1005840"/>
          </a:xfrm>
          <a:prstGeom prst="rect">
            <a:avLst/>
          </a:prstGeom>
        </p:spPr>
      </p:pic>
      <p:pic>
        <p:nvPicPr>
          <p:cNvPr id="39" name="Picture 38" descr="www.fg-a.com valentine 2-jumping-heart.gif"/>
          <p:cNvPicPr>
            <a:picLocks noChangeAspect="1"/>
          </p:cNvPicPr>
          <p:nvPr/>
        </p:nvPicPr>
        <p:blipFill>
          <a:blip r:embed="rId5" cstate="print"/>
          <a:stretch>
            <a:fillRect/>
          </a:stretch>
        </p:blipFill>
        <p:spPr>
          <a:xfrm>
            <a:off x="6948264" y="3751684"/>
            <a:ext cx="1143000" cy="1333500"/>
          </a:xfrm>
          <a:prstGeom prst="rect">
            <a:avLst/>
          </a:prstGeom>
        </p:spPr>
      </p:pic>
      <p:sp>
        <p:nvSpPr>
          <p:cNvPr id="40" name="TextBox 39"/>
          <p:cNvSpPr txBox="1"/>
          <p:nvPr/>
        </p:nvSpPr>
        <p:spPr>
          <a:xfrm rot="5400000">
            <a:off x="7760387" y="4201053"/>
            <a:ext cx="2088232" cy="400110"/>
          </a:xfrm>
          <a:prstGeom prst="rect">
            <a:avLst/>
          </a:prstGeom>
          <a:noFill/>
        </p:spPr>
        <p:txBody>
          <a:bodyPr wrap="square" rtlCol="0">
            <a:spAutoFit/>
          </a:bodyPr>
          <a:lstStyle/>
          <a:p>
            <a:pPr algn="ctr"/>
            <a:r>
              <a:rPr lang="en-CA" sz="1000" dirty="0" smtClean="0"/>
              <a:t>Egyptian smiley © sherv.net</a:t>
            </a:r>
          </a:p>
          <a:p>
            <a:r>
              <a:rPr lang="en-CA" sz="1000" dirty="0" smtClean="0"/>
              <a:t>Jumping heart © www.fg-a.com</a:t>
            </a:r>
            <a:endParaRPr lang="en-CA" dirty="0"/>
          </a:p>
        </p:txBody>
      </p:sp>
      <p:sp>
        <p:nvSpPr>
          <p:cNvPr id="22" name="TextBox 21"/>
          <p:cNvSpPr txBox="1"/>
          <p:nvPr/>
        </p:nvSpPr>
        <p:spPr>
          <a:xfrm>
            <a:off x="323528" y="2012647"/>
            <a:ext cx="2304256" cy="1200329"/>
          </a:xfrm>
          <a:prstGeom prst="rect">
            <a:avLst/>
          </a:prstGeom>
          <a:noFill/>
        </p:spPr>
        <p:txBody>
          <a:bodyPr wrap="square" rtlCol="0">
            <a:spAutoFit/>
          </a:bodyPr>
          <a:lstStyle/>
          <a:p>
            <a:r>
              <a:rPr lang="en-CA" sz="2400" dirty="0" smtClean="0">
                <a:solidFill>
                  <a:schemeClr val="bg1"/>
                </a:solidFill>
              </a:rPr>
              <a:t>chains     slave chains     slave</a:t>
            </a:r>
          </a:p>
          <a:p>
            <a:r>
              <a:rPr lang="en-CA" sz="2400" dirty="0" smtClean="0">
                <a:solidFill>
                  <a:schemeClr val="bg1"/>
                </a:solidFill>
              </a:rPr>
              <a:t>chains     slave</a:t>
            </a:r>
            <a:endParaRPr lang="en-CA" sz="2400" dirty="0">
              <a:solidFill>
                <a:schemeClr val="bg1"/>
              </a:solidFill>
            </a:endParaRPr>
          </a:p>
        </p:txBody>
      </p:sp>
      <p:sp>
        <p:nvSpPr>
          <p:cNvPr id="24" name="TextBox 23"/>
          <p:cNvSpPr txBox="1"/>
          <p:nvPr/>
        </p:nvSpPr>
        <p:spPr>
          <a:xfrm>
            <a:off x="6516216" y="2012647"/>
            <a:ext cx="2304256" cy="1200329"/>
          </a:xfrm>
          <a:prstGeom prst="rect">
            <a:avLst/>
          </a:prstGeom>
          <a:noFill/>
        </p:spPr>
        <p:txBody>
          <a:bodyPr wrap="square" rtlCol="0">
            <a:spAutoFit/>
          </a:bodyPr>
          <a:lstStyle/>
          <a:p>
            <a:r>
              <a:rPr lang="en-CA" sz="2400" dirty="0" smtClean="0">
                <a:solidFill>
                  <a:schemeClr val="bg1"/>
                </a:solidFill>
              </a:rPr>
              <a:t>free     bought free     bought</a:t>
            </a:r>
          </a:p>
          <a:p>
            <a:r>
              <a:rPr lang="en-CA" sz="2400" dirty="0" smtClean="0">
                <a:solidFill>
                  <a:schemeClr val="bg1"/>
                </a:solidFill>
              </a:rPr>
              <a:t>free     bought</a:t>
            </a:r>
            <a:endParaRPr lang="en-CA" sz="2400" dirty="0">
              <a:solidFill>
                <a:schemeClr val="bg1"/>
              </a:solidFill>
            </a:endParaRPr>
          </a:p>
        </p:txBody>
      </p:sp>
      <p:sp>
        <p:nvSpPr>
          <p:cNvPr id="34" name="TextBox 33"/>
          <p:cNvSpPr txBox="1"/>
          <p:nvPr/>
        </p:nvSpPr>
        <p:spPr>
          <a:xfrm>
            <a:off x="4139952" y="2012647"/>
            <a:ext cx="1008112" cy="1200329"/>
          </a:xfrm>
          <a:prstGeom prst="rect">
            <a:avLst/>
          </a:prstGeom>
          <a:noFill/>
        </p:spPr>
        <p:txBody>
          <a:bodyPr wrap="square" rtlCol="0">
            <a:spAutoFit/>
          </a:bodyPr>
          <a:lstStyle/>
          <a:p>
            <a:r>
              <a:rPr lang="en-CA" sz="2400" dirty="0" smtClean="0">
                <a:solidFill>
                  <a:schemeClr val="bg1"/>
                </a:solidFill>
              </a:rPr>
              <a:t>paid</a:t>
            </a:r>
          </a:p>
          <a:p>
            <a:r>
              <a:rPr lang="en-CA" sz="2400" dirty="0" smtClean="0">
                <a:solidFill>
                  <a:schemeClr val="bg1"/>
                </a:solidFill>
              </a:rPr>
              <a:t>paid</a:t>
            </a:r>
          </a:p>
          <a:p>
            <a:r>
              <a:rPr lang="en-CA" sz="2400" dirty="0" smtClean="0">
                <a:solidFill>
                  <a:schemeClr val="bg1"/>
                </a:solidFill>
              </a:rPr>
              <a:t>paid</a:t>
            </a:r>
            <a:endParaRPr lang="en-CA" sz="2400" dirty="0">
              <a:solidFill>
                <a:schemeClr val="bg1"/>
              </a:solidFill>
            </a:endParaRPr>
          </a:p>
        </p:txBody>
      </p:sp>
      <p:sp>
        <p:nvSpPr>
          <p:cNvPr id="41" name="TextBox 40"/>
          <p:cNvSpPr txBox="1"/>
          <p:nvPr/>
        </p:nvSpPr>
        <p:spPr>
          <a:xfrm>
            <a:off x="323528" y="620688"/>
            <a:ext cx="8496944"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Through the ransom payment of Christ, please free me from being a slave chained to my sins and make me free, free, free, bought to belong to you, Lord.</a:t>
            </a:r>
            <a:endParaRPr lang="x-none" sz="2800" smtClean="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8" name="Rectangle 37"/>
          <p:cNvSpPr/>
          <p:nvPr/>
        </p:nvSpPr>
        <p:spPr>
          <a:xfrm>
            <a:off x="7668344" y="3645024"/>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524328" y="3822184"/>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1" name="Oval 20"/>
          <p:cNvSpPr/>
          <p:nvPr/>
        </p:nvSpPr>
        <p:spPr>
          <a:xfrm>
            <a:off x="539552" y="306896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23" name="Trapezoid 22"/>
          <p:cNvSpPr/>
          <p:nvPr/>
        </p:nvSpPr>
        <p:spPr>
          <a:xfrm>
            <a:off x="395536" y="3501008"/>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611560" y="45811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755576" y="45811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rot="1500000">
            <a:off x="372399" y="3492888"/>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rot="20100000" flipV="1">
            <a:off x="981827" y="3492888"/>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p:cNvCxnSpPr/>
          <p:nvPr/>
        </p:nvCxnSpPr>
        <p:spPr>
          <a:xfrm>
            <a:off x="3447296"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148064"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TextBox 2"/>
          <p:cNvSpPr txBox="1">
            <a:spLocks noChangeArrowheads="1"/>
          </p:cNvSpPr>
          <p:nvPr/>
        </p:nvSpPr>
        <p:spPr bwMode="auto">
          <a:xfrm>
            <a:off x="107504" y="5417929"/>
            <a:ext cx="8856984" cy="1323439"/>
          </a:xfrm>
          <a:prstGeom prst="rect">
            <a:avLst/>
          </a:prstGeom>
          <a:noFill/>
          <a:ln w="9525">
            <a:noFill/>
            <a:miter lim="800000"/>
            <a:headEnd/>
            <a:tailEnd/>
          </a:ln>
        </p:spPr>
        <p:txBody>
          <a:bodyPr wrap="square">
            <a:spAutoFit/>
          </a:bodyPr>
          <a:lstStyle/>
          <a:p>
            <a:pPr algn="ctr">
              <a:lnSpc>
                <a:spcPts val="3200"/>
              </a:lnSpc>
            </a:pPr>
            <a:r>
              <a:rPr lang="en-CA" sz="2800" b="1" dirty="0" smtClean="0">
                <a:latin typeface="Calibri" pitchFamily="34" charset="0"/>
              </a:rPr>
              <a:t>“Christ Jesus, whom God put forward as a propitiation (sacrifice of atonement, NIV) by his blood, </a:t>
            </a:r>
          </a:p>
          <a:p>
            <a:pPr algn="ctr">
              <a:lnSpc>
                <a:spcPts val="3200"/>
              </a:lnSpc>
            </a:pPr>
            <a:r>
              <a:rPr lang="en-CA" sz="2800" b="1" dirty="0" smtClean="0">
                <a:latin typeface="Calibri" pitchFamily="34" charset="0"/>
              </a:rPr>
              <a:t>to be received by faith”  Rom 3:24</a:t>
            </a:r>
            <a:endParaRPr lang="en-US" sz="2800" b="1" dirty="0">
              <a:latin typeface="Calibri" pitchFamily="34" charset="0"/>
            </a:endParaRPr>
          </a:p>
        </p:txBody>
      </p:sp>
      <p:pic>
        <p:nvPicPr>
          <p:cNvPr id="54" name="Picture 53" descr="ark of covenant jewishvirtuallibrary.org.jpg"/>
          <p:cNvPicPr>
            <a:picLocks noChangeAspect="1"/>
          </p:cNvPicPr>
          <p:nvPr/>
        </p:nvPicPr>
        <p:blipFill>
          <a:blip r:embed="rId2" cstate="print"/>
          <a:srcRect l="4468" t="1680" b="5267"/>
          <a:stretch>
            <a:fillRect/>
          </a:stretch>
        </p:blipFill>
        <p:spPr>
          <a:xfrm>
            <a:off x="2049105" y="2204864"/>
            <a:ext cx="3747031" cy="3096344"/>
          </a:xfrm>
          <a:prstGeom prst="rect">
            <a:avLst/>
          </a:prstGeom>
        </p:spPr>
      </p:pic>
      <p:sp>
        <p:nvSpPr>
          <p:cNvPr id="55" name="TextBox 54"/>
          <p:cNvSpPr txBox="1"/>
          <p:nvPr/>
        </p:nvSpPr>
        <p:spPr>
          <a:xfrm>
            <a:off x="73024" y="87015"/>
            <a:ext cx="9035480" cy="523220"/>
          </a:xfrm>
          <a:prstGeom prst="rect">
            <a:avLst/>
          </a:prstGeom>
          <a:solidFill>
            <a:srgbClr val="FFFFFF"/>
          </a:solidFill>
        </p:spPr>
        <p:txBody>
          <a:bodyPr wrap="square" rtlCol="0">
            <a:spAutoFit/>
          </a:bodyPr>
          <a:lstStyle/>
          <a:p>
            <a:pPr algn="ctr"/>
            <a:r>
              <a:rPr lang="en-CA" sz="2800" b="1" dirty="0" smtClean="0">
                <a:solidFill>
                  <a:srgbClr val="FF0000"/>
                </a:solidFill>
                <a:latin typeface="Calibri" pitchFamily="34" charset="0"/>
              </a:rPr>
              <a:t>3. propitiation, atonement, God’s wrath </a:t>
            </a:r>
            <a:r>
              <a:rPr lang="en-US" sz="2800" b="1" dirty="0" smtClean="0">
                <a:solidFill>
                  <a:srgbClr val="FF0000"/>
                </a:solidFill>
                <a:latin typeface="Calibri" pitchFamily="34" charset="0"/>
              </a:rPr>
              <a:t>turned away</a:t>
            </a:r>
            <a:endParaRPr lang="en-CA" sz="2800" dirty="0">
              <a:solidFill>
                <a:srgbClr val="FF0000"/>
              </a:solidFill>
              <a:latin typeface="Calibri" pitchFamily="34" charset="0"/>
            </a:endParaRPr>
          </a:p>
        </p:txBody>
      </p:sp>
      <p:sp>
        <p:nvSpPr>
          <p:cNvPr id="56" name="Right Arrow 55"/>
          <p:cNvSpPr/>
          <p:nvPr/>
        </p:nvSpPr>
        <p:spPr>
          <a:xfrm>
            <a:off x="1359064" y="3586728"/>
            <a:ext cx="548640" cy="27432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TextBox 56"/>
          <p:cNvSpPr txBox="1"/>
          <p:nvPr/>
        </p:nvSpPr>
        <p:spPr>
          <a:xfrm>
            <a:off x="107504" y="2121009"/>
            <a:ext cx="1295400"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under God’s wrath</a:t>
            </a:r>
            <a:endParaRPr lang="en-CA" sz="2400" b="1" dirty="0">
              <a:solidFill>
                <a:schemeClr val="bg1"/>
              </a:solidFill>
              <a:latin typeface="Calibri" pitchFamily="34" charset="0"/>
              <a:cs typeface="Calibri" pitchFamily="34" charset="0"/>
            </a:endParaRPr>
          </a:p>
        </p:txBody>
      </p:sp>
      <p:sp>
        <p:nvSpPr>
          <p:cNvPr id="58" name="Rectangle 57"/>
          <p:cNvSpPr/>
          <p:nvPr/>
        </p:nvSpPr>
        <p:spPr>
          <a:xfrm>
            <a:off x="3635896" y="2766040"/>
            <a:ext cx="45720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0" name="Rectangle 59"/>
          <p:cNvSpPr/>
          <p:nvPr/>
        </p:nvSpPr>
        <p:spPr>
          <a:xfrm>
            <a:off x="3131840" y="2899792"/>
            <a:ext cx="15544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9" name="TextBox 58"/>
          <p:cNvSpPr txBox="1"/>
          <p:nvPr/>
        </p:nvSpPr>
        <p:spPr>
          <a:xfrm>
            <a:off x="3077344" y="2844225"/>
            <a:ext cx="1566664" cy="584775"/>
          </a:xfrm>
          <a:prstGeom prst="rect">
            <a:avLst/>
          </a:prstGeom>
          <a:noFill/>
          <a:ln>
            <a:noFill/>
          </a:ln>
        </p:spPr>
        <p:txBody>
          <a:bodyPr wrap="square" rtlCol="0">
            <a:spAutoFit/>
          </a:bodyPr>
          <a:lstStyle/>
          <a:p>
            <a:pPr algn="ctr"/>
            <a:r>
              <a:rPr lang="en-CA" sz="3200" b="1" dirty="0" smtClean="0"/>
              <a:t>Christ</a:t>
            </a:r>
            <a:endParaRPr lang="en-US" sz="3200" b="1" dirty="0"/>
          </a:p>
        </p:txBody>
      </p:sp>
      <p:sp>
        <p:nvSpPr>
          <p:cNvPr id="61" name="TextBox 60"/>
          <p:cNvSpPr txBox="1"/>
          <p:nvPr/>
        </p:nvSpPr>
        <p:spPr>
          <a:xfrm>
            <a:off x="6709320" y="2121009"/>
            <a:ext cx="2039144"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wrath </a:t>
            </a:r>
          </a:p>
          <a:p>
            <a:pPr algn="ctr">
              <a:lnSpc>
                <a:spcPts val="2400"/>
              </a:lnSpc>
            </a:pPr>
            <a:r>
              <a:rPr lang="en-CA" sz="2400" b="1" dirty="0" smtClean="0">
                <a:solidFill>
                  <a:schemeClr val="bg1"/>
                </a:solidFill>
                <a:latin typeface="Calibri" pitchFamily="34" charset="0"/>
                <a:cs typeface="Calibri" pitchFamily="34" charset="0"/>
              </a:rPr>
              <a:t>turned </a:t>
            </a:r>
          </a:p>
          <a:p>
            <a:pPr algn="ctr">
              <a:lnSpc>
                <a:spcPts val="2400"/>
              </a:lnSpc>
            </a:pPr>
            <a:r>
              <a:rPr lang="en-CA" sz="2400" b="1" dirty="0" smtClean="0">
                <a:solidFill>
                  <a:schemeClr val="bg1"/>
                </a:solidFill>
                <a:latin typeface="Calibri" pitchFamily="34" charset="0"/>
                <a:cs typeface="Calibri" pitchFamily="34" charset="0"/>
              </a:rPr>
              <a:t>away</a:t>
            </a:r>
            <a:endParaRPr lang="en-CA" sz="2400" b="1" dirty="0">
              <a:solidFill>
                <a:schemeClr val="bg1"/>
              </a:solidFill>
              <a:latin typeface="Calibri" pitchFamily="34" charset="0"/>
              <a:cs typeface="Calibri" pitchFamily="34" charset="0"/>
            </a:endParaRPr>
          </a:p>
        </p:txBody>
      </p:sp>
      <p:sp>
        <p:nvSpPr>
          <p:cNvPr id="62" name="TextBox 61"/>
          <p:cNvSpPr txBox="1"/>
          <p:nvPr/>
        </p:nvSpPr>
        <p:spPr>
          <a:xfrm>
            <a:off x="2483768" y="5126995"/>
            <a:ext cx="2736304" cy="246221"/>
          </a:xfrm>
          <a:prstGeom prst="rect">
            <a:avLst/>
          </a:prstGeom>
          <a:noFill/>
        </p:spPr>
        <p:txBody>
          <a:bodyPr wrap="square" rtlCol="0">
            <a:spAutoFit/>
          </a:bodyPr>
          <a:lstStyle/>
          <a:p>
            <a:pPr algn="ctr"/>
            <a:r>
              <a:rPr lang="en-CA" sz="1000" dirty="0" smtClean="0">
                <a:solidFill>
                  <a:schemeClr val="bg1">
                    <a:lumMod val="50000"/>
                  </a:schemeClr>
                </a:solidFill>
              </a:rPr>
              <a:t>jewishvirtuallibrary.org</a:t>
            </a:r>
            <a:endParaRPr lang="en-CA" sz="1000" dirty="0">
              <a:solidFill>
                <a:schemeClr val="bg1">
                  <a:lumMod val="50000"/>
                </a:schemeClr>
              </a:solidFill>
            </a:endParaRPr>
          </a:p>
        </p:txBody>
      </p:sp>
      <p:sp>
        <p:nvSpPr>
          <p:cNvPr id="63" name="Right Arrow 62"/>
          <p:cNvSpPr/>
          <p:nvPr/>
        </p:nvSpPr>
        <p:spPr>
          <a:xfrm>
            <a:off x="5940152" y="3586728"/>
            <a:ext cx="548640" cy="2743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Rectangle 65"/>
          <p:cNvSpPr/>
          <p:nvPr/>
        </p:nvSpPr>
        <p:spPr>
          <a:xfrm>
            <a:off x="6786644" y="4614227"/>
            <a:ext cx="1961820"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latin typeface="Calibri" pitchFamily="34" charset="0"/>
                <a:cs typeface="Calibri" pitchFamily="34" charset="0"/>
              </a:rPr>
              <a:t>a</a:t>
            </a:r>
            <a:r>
              <a:rPr lang="en-US" sz="2400" b="1" cap="none" spc="0" dirty="0" smtClean="0">
                <a:ln w="50800"/>
                <a:solidFill>
                  <a:schemeClr val="bg1">
                    <a:shade val="50000"/>
                  </a:schemeClr>
                </a:solidFill>
                <a:effectLst/>
                <a:latin typeface="Calibri" pitchFamily="34" charset="0"/>
                <a:cs typeface="Calibri" pitchFamily="34" charset="0"/>
              </a:rPr>
              <a:t>t-one-</a:t>
            </a:r>
            <a:r>
              <a:rPr lang="en-US" sz="2400" b="1" cap="none" spc="0" dirty="0" err="1" smtClean="0">
                <a:ln w="50800"/>
                <a:solidFill>
                  <a:schemeClr val="bg1">
                    <a:shade val="50000"/>
                  </a:schemeClr>
                </a:solidFill>
                <a:effectLst/>
                <a:latin typeface="Calibri" pitchFamily="34" charset="0"/>
                <a:cs typeface="Calibri" pitchFamily="34" charset="0"/>
              </a:rPr>
              <a:t>ment</a:t>
            </a:r>
            <a:endParaRPr lang="en-US" sz="2400" b="1" cap="none" spc="0" dirty="0" smtClean="0">
              <a:ln w="50800"/>
              <a:solidFill>
                <a:schemeClr val="bg1">
                  <a:shade val="50000"/>
                </a:schemeClr>
              </a:solidFill>
              <a:effectLst/>
              <a:latin typeface="Calibri" pitchFamily="34" charset="0"/>
              <a:cs typeface="Calibri" pitchFamily="34" charset="0"/>
            </a:endParaRPr>
          </a:p>
          <a:p>
            <a:pPr algn="ctr"/>
            <a:r>
              <a:rPr lang="en-US" sz="2400" b="1" cap="none" spc="0" dirty="0" smtClean="0">
                <a:ln w="50800"/>
                <a:solidFill>
                  <a:schemeClr val="bg1">
                    <a:shade val="50000"/>
                  </a:schemeClr>
                </a:solidFill>
                <a:effectLst/>
                <a:latin typeface="Calibri" pitchFamily="34" charset="0"/>
                <a:cs typeface="Calibri" pitchFamily="34" charset="0"/>
              </a:rPr>
              <a:t> with the Lord</a:t>
            </a:r>
            <a:endParaRPr lang="en-US" sz="2400" b="1" cap="none" spc="0" dirty="0">
              <a:ln w="50800" cap="rnd"/>
              <a:solidFill>
                <a:schemeClr val="bg1">
                  <a:shade val="50000"/>
                </a:schemeClr>
              </a:solidFill>
              <a:effectLst/>
              <a:latin typeface="Calibri" pitchFamily="34" charset="0"/>
              <a:cs typeface="Calibri" pitchFamily="34" charset="0"/>
            </a:endParaRPr>
          </a:p>
        </p:txBody>
      </p:sp>
      <p:sp>
        <p:nvSpPr>
          <p:cNvPr id="29" name="TextBox 28"/>
          <p:cNvSpPr txBox="1"/>
          <p:nvPr/>
        </p:nvSpPr>
        <p:spPr>
          <a:xfrm>
            <a:off x="72008" y="6453336"/>
            <a:ext cx="323528" cy="369332"/>
          </a:xfrm>
          <a:prstGeom prst="rect">
            <a:avLst/>
          </a:prstGeom>
          <a:noFill/>
        </p:spPr>
        <p:txBody>
          <a:bodyPr wrap="square" rtlCol="0">
            <a:spAutoFit/>
          </a:bodyPr>
          <a:lstStyle/>
          <a:p>
            <a:r>
              <a:rPr lang="en-CA" dirty="0" smtClean="0"/>
              <a:t>3</a:t>
            </a:r>
            <a:endParaRPr lang="en-CA" dirty="0"/>
          </a:p>
        </p:txBody>
      </p:sp>
      <p:pic>
        <p:nvPicPr>
          <p:cNvPr id="31" name="Picture 30" descr="egyptian.gif"/>
          <p:cNvPicPr>
            <a:picLocks noChangeAspect="1"/>
          </p:cNvPicPr>
          <p:nvPr/>
        </p:nvPicPr>
        <p:blipFill>
          <a:blip r:embed="rId3" cstate="print"/>
          <a:stretch>
            <a:fillRect/>
          </a:stretch>
        </p:blipFill>
        <p:spPr>
          <a:xfrm>
            <a:off x="6914631" y="2999224"/>
            <a:ext cx="1689817" cy="1005840"/>
          </a:xfrm>
          <a:prstGeom prst="rect">
            <a:avLst/>
          </a:prstGeom>
        </p:spPr>
      </p:pic>
      <p:pic>
        <p:nvPicPr>
          <p:cNvPr id="32" name="Picture 31" descr="egyptian.gif"/>
          <p:cNvPicPr>
            <a:picLocks noChangeAspect="1"/>
          </p:cNvPicPr>
          <p:nvPr/>
        </p:nvPicPr>
        <p:blipFill>
          <a:blip r:embed="rId3" cstate="print"/>
          <a:stretch>
            <a:fillRect/>
          </a:stretch>
        </p:blipFill>
        <p:spPr>
          <a:xfrm rot="7200000">
            <a:off x="7359270" y="3837244"/>
            <a:ext cx="1689816" cy="1005840"/>
          </a:xfrm>
          <a:prstGeom prst="rect">
            <a:avLst/>
          </a:prstGeom>
        </p:spPr>
      </p:pic>
      <p:pic>
        <p:nvPicPr>
          <p:cNvPr id="34" name="Picture 33" descr="egyptian.gif"/>
          <p:cNvPicPr>
            <a:picLocks noChangeAspect="1"/>
          </p:cNvPicPr>
          <p:nvPr/>
        </p:nvPicPr>
        <p:blipFill>
          <a:blip r:embed="rId3" cstate="print"/>
          <a:stretch>
            <a:fillRect/>
          </a:stretch>
        </p:blipFill>
        <p:spPr>
          <a:xfrm rot="14400000" flipH="1">
            <a:off x="6434188" y="3815117"/>
            <a:ext cx="1689812" cy="1005840"/>
          </a:xfrm>
          <a:prstGeom prst="rect">
            <a:avLst/>
          </a:prstGeom>
        </p:spPr>
      </p:pic>
      <p:pic>
        <p:nvPicPr>
          <p:cNvPr id="30" name="Picture 29" descr="www.fg-a.com valentine 2-jumping-heart.gif"/>
          <p:cNvPicPr>
            <a:picLocks noChangeAspect="1"/>
          </p:cNvPicPr>
          <p:nvPr/>
        </p:nvPicPr>
        <p:blipFill>
          <a:blip r:embed="rId4" cstate="print"/>
          <a:stretch>
            <a:fillRect/>
          </a:stretch>
        </p:blipFill>
        <p:spPr>
          <a:xfrm>
            <a:off x="7164288" y="3212976"/>
            <a:ext cx="1143000" cy="1333500"/>
          </a:xfrm>
          <a:prstGeom prst="rect">
            <a:avLst/>
          </a:prstGeom>
        </p:spPr>
      </p:pic>
      <p:sp>
        <p:nvSpPr>
          <p:cNvPr id="36" name="TextBox 35"/>
          <p:cNvSpPr txBox="1"/>
          <p:nvPr/>
        </p:nvSpPr>
        <p:spPr>
          <a:xfrm rot="5400000">
            <a:off x="7864333" y="3696997"/>
            <a:ext cx="2088232" cy="400110"/>
          </a:xfrm>
          <a:prstGeom prst="rect">
            <a:avLst/>
          </a:prstGeom>
          <a:noFill/>
        </p:spPr>
        <p:txBody>
          <a:bodyPr wrap="square" rtlCol="0">
            <a:spAutoFit/>
          </a:bodyPr>
          <a:lstStyle/>
          <a:p>
            <a:pPr algn="ctr"/>
            <a:r>
              <a:rPr lang="en-CA" sz="1000" dirty="0" smtClean="0"/>
              <a:t>Egyptian smiley © sherv.net</a:t>
            </a:r>
          </a:p>
          <a:p>
            <a:r>
              <a:rPr lang="en-CA" sz="1000" dirty="0" smtClean="0"/>
              <a:t>Jumping heart © www.fg-a.com</a:t>
            </a:r>
            <a:endParaRPr lang="en-CA" dirty="0"/>
          </a:p>
        </p:txBody>
      </p:sp>
      <p:sp>
        <p:nvSpPr>
          <p:cNvPr id="37" name="TextBox 2"/>
          <p:cNvSpPr txBox="1">
            <a:spLocks noChangeArrowheads="1"/>
          </p:cNvSpPr>
          <p:nvPr/>
        </p:nvSpPr>
        <p:spPr bwMode="auto">
          <a:xfrm>
            <a:off x="179512" y="737409"/>
            <a:ext cx="8856984" cy="1323439"/>
          </a:xfrm>
          <a:prstGeom prst="rect">
            <a:avLst/>
          </a:prstGeom>
          <a:noFill/>
          <a:ln w="9525">
            <a:noFill/>
            <a:miter lim="800000"/>
            <a:headEnd/>
            <a:tailEnd/>
          </a:ln>
        </p:spPr>
        <p:txBody>
          <a:bodyPr wrap="square">
            <a:spAutoFit/>
          </a:bodyPr>
          <a:lstStyle/>
          <a:p>
            <a:pPr algn="ctr">
              <a:lnSpc>
                <a:spcPts val="3200"/>
              </a:lnSpc>
            </a:pPr>
            <a:r>
              <a:rPr lang="en-CA" sz="2800" b="1" dirty="0" smtClean="0">
                <a:solidFill>
                  <a:schemeClr val="bg1"/>
                </a:solidFill>
                <a:latin typeface="Calibri" pitchFamily="34" charset="0"/>
              </a:rPr>
              <a:t>Through Christ’s sacrifice of propitiation that atoned </a:t>
            </a:r>
          </a:p>
          <a:p>
            <a:pPr algn="ctr">
              <a:lnSpc>
                <a:spcPts val="3200"/>
              </a:lnSpc>
            </a:pPr>
            <a:r>
              <a:rPr lang="en-CA" sz="2800" b="1" dirty="0" smtClean="0">
                <a:solidFill>
                  <a:schemeClr val="bg1"/>
                </a:solidFill>
                <a:latin typeface="Calibri" pitchFamily="34" charset="0"/>
              </a:rPr>
              <a:t>for my sin, please turn away your wrath from me </a:t>
            </a:r>
          </a:p>
          <a:p>
            <a:pPr algn="ctr">
              <a:lnSpc>
                <a:spcPts val="3200"/>
              </a:lnSpc>
            </a:pPr>
            <a:r>
              <a:rPr lang="en-CA" sz="2800" b="1" dirty="0" smtClean="0">
                <a:solidFill>
                  <a:schemeClr val="bg1"/>
                </a:solidFill>
                <a:latin typeface="Calibri" pitchFamily="34" charset="0"/>
              </a:rPr>
              <a:t>and give me at-one-</a:t>
            </a:r>
            <a:r>
              <a:rPr lang="en-CA" sz="2800" b="1" dirty="0" err="1" smtClean="0">
                <a:solidFill>
                  <a:schemeClr val="bg1"/>
                </a:solidFill>
                <a:latin typeface="Calibri" pitchFamily="34" charset="0"/>
              </a:rPr>
              <a:t>ment</a:t>
            </a:r>
            <a:r>
              <a:rPr lang="en-CA" sz="2800" b="1" dirty="0" smtClean="0">
                <a:solidFill>
                  <a:schemeClr val="bg1"/>
                </a:solidFill>
                <a:latin typeface="Calibri" pitchFamily="34" charset="0"/>
              </a:rPr>
              <a:t> with you, Lord.</a:t>
            </a:r>
            <a:endParaRPr lang="en-US" sz="2800" b="1" dirty="0">
              <a:latin typeface="Calibri" pitchFamily="34"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6" name="Heart 25"/>
          <p:cNvSpPr/>
          <p:nvPr/>
        </p:nvSpPr>
        <p:spPr>
          <a:xfrm>
            <a:off x="4860031" y="44624"/>
            <a:ext cx="3960441" cy="2952328"/>
          </a:xfrm>
          <a:prstGeom prst="heart">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 name="Heart 2"/>
          <p:cNvSpPr/>
          <p:nvPr/>
        </p:nvSpPr>
        <p:spPr>
          <a:xfrm>
            <a:off x="251520" y="2132856"/>
            <a:ext cx="4032448" cy="2952328"/>
          </a:xfrm>
          <a:prstGeom prst="hear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 name="Freeform 3"/>
          <p:cNvSpPr/>
          <p:nvPr/>
        </p:nvSpPr>
        <p:spPr>
          <a:xfrm rot="10800000">
            <a:off x="649586" y="2860105"/>
            <a:ext cx="754062" cy="496887"/>
          </a:xfrm>
          <a:custGeom>
            <a:avLst/>
            <a:gdLst>
              <a:gd name="connsiteX0" fmla="*/ 296883 w 754812"/>
              <a:gd name="connsiteY0" fmla="*/ 82380 h 495899"/>
              <a:gd name="connsiteX1" fmla="*/ 296883 w 754812"/>
              <a:gd name="connsiteY1" fmla="*/ 82380 h 495899"/>
              <a:gd name="connsiteX2" fmla="*/ 172192 w 754812"/>
              <a:gd name="connsiteY2" fmla="*/ 110090 h 495899"/>
              <a:gd name="connsiteX3" fmla="*/ 130628 w 754812"/>
              <a:gd name="connsiteY3" fmla="*/ 123944 h 495899"/>
              <a:gd name="connsiteX4" fmla="*/ 102919 w 754812"/>
              <a:gd name="connsiteY4" fmla="*/ 165508 h 495899"/>
              <a:gd name="connsiteX5" fmla="*/ 61356 w 754812"/>
              <a:gd name="connsiteY5" fmla="*/ 207071 h 495899"/>
              <a:gd name="connsiteX6" fmla="*/ 19792 w 754812"/>
              <a:gd name="connsiteY6" fmla="*/ 290199 h 495899"/>
              <a:gd name="connsiteX7" fmla="*/ 61356 w 754812"/>
              <a:gd name="connsiteY7" fmla="*/ 304053 h 495899"/>
              <a:gd name="connsiteX8" fmla="*/ 130628 w 754812"/>
              <a:gd name="connsiteY8" fmla="*/ 373326 h 495899"/>
              <a:gd name="connsiteX9" fmla="*/ 241465 w 754812"/>
              <a:gd name="connsiteY9" fmla="*/ 428744 h 495899"/>
              <a:gd name="connsiteX10" fmla="*/ 380010 w 754812"/>
              <a:gd name="connsiteY10" fmla="*/ 470308 h 495899"/>
              <a:gd name="connsiteX11" fmla="*/ 546265 w 754812"/>
              <a:gd name="connsiteY11" fmla="*/ 442599 h 495899"/>
              <a:gd name="connsiteX12" fmla="*/ 532410 w 754812"/>
              <a:gd name="connsiteY12" fmla="*/ 401035 h 495899"/>
              <a:gd name="connsiteX13" fmla="*/ 449283 w 754812"/>
              <a:gd name="connsiteY13" fmla="*/ 359471 h 495899"/>
              <a:gd name="connsiteX14" fmla="*/ 421574 w 754812"/>
              <a:gd name="connsiteY14" fmla="*/ 317908 h 495899"/>
              <a:gd name="connsiteX15" fmla="*/ 380010 w 754812"/>
              <a:gd name="connsiteY15" fmla="*/ 304053 h 495899"/>
              <a:gd name="connsiteX16" fmla="*/ 463138 w 754812"/>
              <a:gd name="connsiteY16" fmla="*/ 262490 h 495899"/>
              <a:gd name="connsiteX17" fmla="*/ 490847 w 754812"/>
              <a:gd name="connsiteY17" fmla="*/ 234780 h 495899"/>
              <a:gd name="connsiteX18" fmla="*/ 670956 w 754812"/>
              <a:gd name="connsiteY18" fmla="*/ 262490 h 495899"/>
              <a:gd name="connsiteX19" fmla="*/ 712519 w 754812"/>
              <a:gd name="connsiteY19" fmla="*/ 248635 h 495899"/>
              <a:gd name="connsiteX20" fmla="*/ 726374 w 754812"/>
              <a:gd name="connsiteY20" fmla="*/ 151653 h 495899"/>
              <a:gd name="connsiteX21" fmla="*/ 643247 w 754812"/>
              <a:gd name="connsiteY21" fmla="*/ 96235 h 495899"/>
              <a:gd name="connsiteX22" fmla="*/ 601683 w 754812"/>
              <a:gd name="connsiteY22" fmla="*/ 54671 h 495899"/>
              <a:gd name="connsiteX23" fmla="*/ 518556 w 754812"/>
              <a:gd name="connsiteY23" fmla="*/ 26962 h 495899"/>
              <a:gd name="connsiteX24" fmla="*/ 476992 w 754812"/>
              <a:gd name="connsiteY24" fmla="*/ 13108 h 495899"/>
              <a:gd name="connsiteX25" fmla="*/ 380010 w 754812"/>
              <a:gd name="connsiteY25" fmla="*/ 54671 h 495899"/>
              <a:gd name="connsiteX26" fmla="*/ 296883 w 754812"/>
              <a:gd name="connsiteY26" fmla="*/ 82380 h 495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4812" h="495899">
                <a:moveTo>
                  <a:pt x="296883" y="82380"/>
                </a:moveTo>
                <a:lnTo>
                  <a:pt x="296883" y="82380"/>
                </a:lnTo>
                <a:cubicBezTo>
                  <a:pt x="255319" y="91617"/>
                  <a:pt x="213498" y="99763"/>
                  <a:pt x="172192" y="110090"/>
                </a:cubicBezTo>
                <a:cubicBezTo>
                  <a:pt x="158024" y="113632"/>
                  <a:pt x="142032" y="114821"/>
                  <a:pt x="130628" y="123944"/>
                </a:cubicBezTo>
                <a:cubicBezTo>
                  <a:pt x="117626" y="134346"/>
                  <a:pt x="113579" y="152716"/>
                  <a:pt x="102919" y="165508"/>
                </a:cubicBezTo>
                <a:cubicBezTo>
                  <a:pt x="90376" y="180560"/>
                  <a:pt x="73899" y="192019"/>
                  <a:pt x="61356" y="207071"/>
                </a:cubicBezTo>
                <a:cubicBezTo>
                  <a:pt x="31515" y="242881"/>
                  <a:pt x="33678" y="248543"/>
                  <a:pt x="19792" y="290199"/>
                </a:cubicBezTo>
                <a:cubicBezTo>
                  <a:pt x="33647" y="294817"/>
                  <a:pt x="49952" y="294930"/>
                  <a:pt x="61356" y="304053"/>
                </a:cubicBezTo>
                <a:cubicBezTo>
                  <a:pt x="173513" y="393778"/>
                  <a:pt x="0" y="302074"/>
                  <a:pt x="130628" y="373326"/>
                </a:cubicBezTo>
                <a:cubicBezTo>
                  <a:pt x="166891" y="393106"/>
                  <a:pt x="202278" y="415682"/>
                  <a:pt x="241465" y="428744"/>
                </a:cubicBezTo>
                <a:cubicBezTo>
                  <a:pt x="342656" y="462474"/>
                  <a:pt x="296256" y="449369"/>
                  <a:pt x="380010" y="470308"/>
                </a:cubicBezTo>
                <a:cubicBezTo>
                  <a:pt x="435428" y="461072"/>
                  <a:pt x="564032" y="495899"/>
                  <a:pt x="546265" y="442599"/>
                </a:cubicBezTo>
                <a:cubicBezTo>
                  <a:pt x="541647" y="428744"/>
                  <a:pt x="541533" y="412439"/>
                  <a:pt x="532410" y="401035"/>
                </a:cubicBezTo>
                <a:cubicBezTo>
                  <a:pt x="512878" y="376619"/>
                  <a:pt x="476663" y="368598"/>
                  <a:pt x="449283" y="359471"/>
                </a:cubicBezTo>
                <a:cubicBezTo>
                  <a:pt x="440047" y="345617"/>
                  <a:pt x="434576" y="328310"/>
                  <a:pt x="421574" y="317908"/>
                </a:cubicBezTo>
                <a:cubicBezTo>
                  <a:pt x="410170" y="308785"/>
                  <a:pt x="380010" y="318657"/>
                  <a:pt x="380010" y="304053"/>
                </a:cubicBezTo>
                <a:cubicBezTo>
                  <a:pt x="380010" y="286147"/>
                  <a:pt x="452889" y="265906"/>
                  <a:pt x="463138" y="262490"/>
                </a:cubicBezTo>
                <a:cubicBezTo>
                  <a:pt x="472374" y="253253"/>
                  <a:pt x="477830" y="235865"/>
                  <a:pt x="490847" y="234780"/>
                </a:cubicBezTo>
                <a:cubicBezTo>
                  <a:pt x="576569" y="227636"/>
                  <a:pt x="606556" y="241023"/>
                  <a:pt x="670956" y="262490"/>
                </a:cubicBezTo>
                <a:cubicBezTo>
                  <a:pt x="684810" y="257872"/>
                  <a:pt x="701115" y="257758"/>
                  <a:pt x="712519" y="248635"/>
                </a:cubicBezTo>
                <a:cubicBezTo>
                  <a:pt x="741568" y="225395"/>
                  <a:pt x="754812" y="184154"/>
                  <a:pt x="726374" y="151653"/>
                </a:cubicBezTo>
                <a:cubicBezTo>
                  <a:pt x="704444" y="126591"/>
                  <a:pt x="666795" y="119783"/>
                  <a:pt x="643247" y="96235"/>
                </a:cubicBezTo>
                <a:cubicBezTo>
                  <a:pt x="629392" y="82380"/>
                  <a:pt x="618811" y="64186"/>
                  <a:pt x="601683" y="54671"/>
                </a:cubicBezTo>
                <a:cubicBezTo>
                  <a:pt x="576151" y="40486"/>
                  <a:pt x="546265" y="36198"/>
                  <a:pt x="518556" y="26962"/>
                </a:cubicBezTo>
                <a:lnTo>
                  <a:pt x="476992" y="13108"/>
                </a:lnTo>
                <a:cubicBezTo>
                  <a:pt x="330400" y="49755"/>
                  <a:pt x="503021" y="0"/>
                  <a:pt x="380010" y="54671"/>
                </a:cubicBezTo>
                <a:cubicBezTo>
                  <a:pt x="353320" y="66533"/>
                  <a:pt x="310737" y="77762"/>
                  <a:pt x="296883" y="8238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 name="Freeform 4"/>
          <p:cNvSpPr/>
          <p:nvPr/>
        </p:nvSpPr>
        <p:spPr>
          <a:xfrm>
            <a:off x="1619672" y="2924944"/>
            <a:ext cx="1318965" cy="1080120"/>
          </a:xfrm>
          <a:custGeom>
            <a:avLst/>
            <a:gdLst>
              <a:gd name="connsiteX0" fmla="*/ 512715 w 1751342"/>
              <a:gd name="connsiteY0" fmla="*/ 439173 h 1276569"/>
              <a:gd name="connsiteX1" fmla="*/ 512715 w 1751342"/>
              <a:gd name="connsiteY1" fmla="*/ 439173 h 1276569"/>
              <a:gd name="connsiteX2" fmla="*/ 388024 w 1751342"/>
              <a:gd name="connsiteY2" fmla="*/ 466882 h 1276569"/>
              <a:gd name="connsiteX3" fmla="*/ 346460 w 1751342"/>
              <a:gd name="connsiteY3" fmla="*/ 508446 h 1276569"/>
              <a:gd name="connsiteX4" fmla="*/ 291042 w 1751342"/>
              <a:gd name="connsiteY4" fmla="*/ 550010 h 1276569"/>
              <a:gd name="connsiteX5" fmla="*/ 249478 w 1751342"/>
              <a:gd name="connsiteY5" fmla="*/ 591573 h 1276569"/>
              <a:gd name="connsiteX6" fmla="*/ 180205 w 1751342"/>
              <a:gd name="connsiteY6" fmla="*/ 646992 h 1276569"/>
              <a:gd name="connsiteX7" fmla="*/ 678969 w 1751342"/>
              <a:gd name="connsiteY7" fmla="*/ 702410 h 1276569"/>
              <a:gd name="connsiteX8" fmla="*/ 706678 w 1751342"/>
              <a:gd name="connsiteY8" fmla="*/ 743973 h 1276569"/>
              <a:gd name="connsiteX9" fmla="*/ 692824 w 1751342"/>
              <a:gd name="connsiteY9" fmla="*/ 840955 h 1276569"/>
              <a:gd name="connsiteX10" fmla="*/ 554278 w 1751342"/>
              <a:gd name="connsiteY10" fmla="*/ 951792 h 1276569"/>
              <a:gd name="connsiteX11" fmla="*/ 512715 w 1751342"/>
              <a:gd name="connsiteY11" fmla="*/ 965646 h 1276569"/>
              <a:gd name="connsiteX12" fmla="*/ 249478 w 1751342"/>
              <a:gd name="connsiteY12" fmla="*/ 951792 h 1276569"/>
              <a:gd name="connsiteX13" fmla="*/ 221769 w 1751342"/>
              <a:gd name="connsiteY13" fmla="*/ 924082 h 1276569"/>
              <a:gd name="connsiteX14" fmla="*/ 110933 w 1751342"/>
              <a:gd name="connsiteY14" fmla="*/ 854810 h 1276569"/>
              <a:gd name="connsiteX15" fmla="*/ 69369 w 1751342"/>
              <a:gd name="connsiteY15" fmla="*/ 868664 h 1276569"/>
              <a:gd name="connsiteX16" fmla="*/ 55515 w 1751342"/>
              <a:gd name="connsiteY16" fmla="*/ 910228 h 1276569"/>
              <a:gd name="connsiteX17" fmla="*/ 83224 w 1751342"/>
              <a:gd name="connsiteY17" fmla="*/ 1159610 h 1276569"/>
              <a:gd name="connsiteX18" fmla="*/ 221769 w 1751342"/>
              <a:gd name="connsiteY18" fmla="*/ 1173464 h 1276569"/>
              <a:gd name="connsiteX19" fmla="*/ 346460 w 1751342"/>
              <a:gd name="connsiteY19" fmla="*/ 1228882 h 1276569"/>
              <a:gd name="connsiteX20" fmla="*/ 415733 w 1751342"/>
              <a:gd name="connsiteY20" fmla="*/ 1242737 h 1276569"/>
              <a:gd name="connsiteX21" fmla="*/ 471151 w 1751342"/>
              <a:gd name="connsiteY21" fmla="*/ 1270446 h 1276569"/>
              <a:gd name="connsiteX22" fmla="*/ 623551 w 1751342"/>
              <a:gd name="connsiteY22" fmla="*/ 1228882 h 1276569"/>
              <a:gd name="connsiteX23" fmla="*/ 845224 w 1751342"/>
              <a:gd name="connsiteY23" fmla="*/ 1215028 h 1276569"/>
              <a:gd name="connsiteX24" fmla="*/ 831369 w 1751342"/>
              <a:gd name="connsiteY24" fmla="*/ 1090337 h 1276569"/>
              <a:gd name="connsiteX25" fmla="*/ 817515 w 1751342"/>
              <a:gd name="connsiteY25" fmla="*/ 1048773 h 1276569"/>
              <a:gd name="connsiteX26" fmla="*/ 831369 w 1751342"/>
              <a:gd name="connsiteY26" fmla="*/ 979501 h 1276569"/>
              <a:gd name="connsiteX27" fmla="*/ 914496 w 1751342"/>
              <a:gd name="connsiteY27" fmla="*/ 951792 h 1276569"/>
              <a:gd name="connsiteX28" fmla="*/ 956060 w 1751342"/>
              <a:gd name="connsiteY28" fmla="*/ 910228 h 1276569"/>
              <a:gd name="connsiteX29" fmla="*/ 1066896 w 1751342"/>
              <a:gd name="connsiteY29" fmla="*/ 827101 h 1276569"/>
              <a:gd name="connsiteX30" fmla="*/ 1136169 w 1751342"/>
              <a:gd name="connsiteY30" fmla="*/ 702410 h 1276569"/>
              <a:gd name="connsiteX31" fmla="*/ 1039187 w 1751342"/>
              <a:gd name="connsiteY31" fmla="*/ 605428 h 1276569"/>
              <a:gd name="connsiteX32" fmla="*/ 1053042 w 1751342"/>
              <a:gd name="connsiteY32" fmla="*/ 550010 h 1276569"/>
              <a:gd name="connsiteX33" fmla="*/ 1094605 w 1751342"/>
              <a:gd name="connsiteY33" fmla="*/ 522301 h 1276569"/>
              <a:gd name="connsiteX34" fmla="*/ 1122315 w 1751342"/>
              <a:gd name="connsiteY34" fmla="*/ 494592 h 1276569"/>
              <a:gd name="connsiteX35" fmla="*/ 1219296 w 1751342"/>
              <a:gd name="connsiteY35" fmla="*/ 466882 h 1276569"/>
              <a:gd name="connsiteX36" fmla="*/ 1274715 w 1751342"/>
              <a:gd name="connsiteY36" fmla="*/ 425319 h 1276569"/>
              <a:gd name="connsiteX37" fmla="*/ 1330133 w 1751342"/>
              <a:gd name="connsiteY37" fmla="*/ 411464 h 1276569"/>
              <a:gd name="connsiteX38" fmla="*/ 1676496 w 1751342"/>
              <a:gd name="connsiteY38" fmla="*/ 369901 h 1276569"/>
              <a:gd name="connsiteX39" fmla="*/ 1690351 w 1751342"/>
              <a:gd name="connsiteY39" fmla="*/ 314482 h 1276569"/>
              <a:gd name="connsiteX40" fmla="*/ 1704205 w 1751342"/>
              <a:gd name="connsiteY40" fmla="*/ 231355 h 1276569"/>
              <a:gd name="connsiteX41" fmla="*/ 1718060 w 1751342"/>
              <a:gd name="connsiteY41" fmla="*/ 189792 h 1276569"/>
              <a:gd name="connsiteX42" fmla="*/ 1718060 w 1751342"/>
              <a:gd name="connsiteY42" fmla="*/ 37392 h 1276569"/>
              <a:gd name="connsiteX43" fmla="*/ 1593369 w 1751342"/>
              <a:gd name="connsiteY43" fmla="*/ 51246 h 1276569"/>
              <a:gd name="connsiteX44" fmla="*/ 1496387 w 1751342"/>
              <a:gd name="connsiteY44" fmla="*/ 134373 h 1276569"/>
              <a:gd name="connsiteX45" fmla="*/ 1413260 w 1751342"/>
              <a:gd name="connsiteY45" fmla="*/ 189792 h 1276569"/>
              <a:gd name="connsiteX46" fmla="*/ 1371696 w 1751342"/>
              <a:gd name="connsiteY46" fmla="*/ 217501 h 1276569"/>
              <a:gd name="connsiteX47" fmla="*/ 1343987 w 1751342"/>
              <a:gd name="connsiteY47" fmla="*/ 259064 h 1276569"/>
              <a:gd name="connsiteX48" fmla="*/ 1302424 w 1751342"/>
              <a:gd name="connsiteY48" fmla="*/ 286773 h 1276569"/>
              <a:gd name="connsiteX49" fmla="*/ 1011478 w 1751342"/>
              <a:gd name="connsiteY49" fmla="*/ 314482 h 1276569"/>
              <a:gd name="connsiteX50" fmla="*/ 942205 w 1751342"/>
              <a:gd name="connsiteY50" fmla="*/ 328337 h 1276569"/>
              <a:gd name="connsiteX51" fmla="*/ 900642 w 1751342"/>
              <a:gd name="connsiteY51" fmla="*/ 356046 h 1276569"/>
              <a:gd name="connsiteX52" fmla="*/ 859078 w 1751342"/>
              <a:gd name="connsiteY52" fmla="*/ 369901 h 1276569"/>
              <a:gd name="connsiteX53" fmla="*/ 831369 w 1751342"/>
              <a:gd name="connsiteY53" fmla="*/ 411464 h 1276569"/>
              <a:gd name="connsiteX54" fmla="*/ 415733 w 1751342"/>
              <a:gd name="connsiteY54" fmla="*/ 425319 h 1276569"/>
              <a:gd name="connsiteX55" fmla="*/ 512715 w 1751342"/>
              <a:gd name="connsiteY55" fmla="*/ 439173 h 1276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51342" h="1276569">
                <a:moveTo>
                  <a:pt x="512715" y="439173"/>
                </a:moveTo>
                <a:lnTo>
                  <a:pt x="512715" y="439173"/>
                </a:lnTo>
                <a:cubicBezTo>
                  <a:pt x="471151" y="448409"/>
                  <a:pt x="427326" y="450506"/>
                  <a:pt x="388024" y="466882"/>
                </a:cubicBezTo>
                <a:cubicBezTo>
                  <a:pt x="369938" y="474418"/>
                  <a:pt x="361336" y="495695"/>
                  <a:pt x="346460" y="508446"/>
                </a:cubicBezTo>
                <a:cubicBezTo>
                  <a:pt x="328928" y="523473"/>
                  <a:pt x="308574" y="534983"/>
                  <a:pt x="291042" y="550010"/>
                </a:cubicBezTo>
                <a:cubicBezTo>
                  <a:pt x="276166" y="562761"/>
                  <a:pt x="264530" y="579030"/>
                  <a:pt x="249478" y="591573"/>
                </a:cubicBezTo>
                <a:cubicBezTo>
                  <a:pt x="144621" y="678953"/>
                  <a:pt x="260817" y="566380"/>
                  <a:pt x="180205" y="646992"/>
                </a:cubicBezTo>
                <a:cubicBezTo>
                  <a:pt x="111201" y="854008"/>
                  <a:pt x="164588" y="649653"/>
                  <a:pt x="678969" y="702410"/>
                </a:cubicBezTo>
                <a:cubicBezTo>
                  <a:pt x="695533" y="704109"/>
                  <a:pt x="697442" y="730119"/>
                  <a:pt x="706678" y="743973"/>
                </a:cubicBezTo>
                <a:cubicBezTo>
                  <a:pt x="702060" y="776300"/>
                  <a:pt x="708306" y="812203"/>
                  <a:pt x="692824" y="840955"/>
                </a:cubicBezTo>
                <a:cubicBezTo>
                  <a:pt x="662316" y="897613"/>
                  <a:pt x="609315" y="928204"/>
                  <a:pt x="554278" y="951792"/>
                </a:cubicBezTo>
                <a:cubicBezTo>
                  <a:pt x="540855" y="957545"/>
                  <a:pt x="526569" y="961028"/>
                  <a:pt x="512715" y="965646"/>
                </a:cubicBezTo>
                <a:cubicBezTo>
                  <a:pt x="424969" y="961028"/>
                  <a:pt x="336462" y="964218"/>
                  <a:pt x="249478" y="951792"/>
                </a:cubicBezTo>
                <a:cubicBezTo>
                  <a:pt x="236547" y="949945"/>
                  <a:pt x="231804" y="932444"/>
                  <a:pt x="221769" y="924082"/>
                </a:cubicBezTo>
                <a:cubicBezTo>
                  <a:pt x="167817" y="879121"/>
                  <a:pt x="170915" y="884801"/>
                  <a:pt x="110933" y="854810"/>
                </a:cubicBezTo>
                <a:cubicBezTo>
                  <a:pt x="97078" y="859428"/>
                  <a:pt x="79696" y="858337"/>
                  <a:pt x="69369" y="868664"/>
                </a:cubicBezTo>
                <a:cubicBezTo>
                  <a:pt x="59042" y="878991"/>
                  <a:pt x="54820" y="895641"/>
                  <a:pt x="55515" y="910228"/>
                </a:cubicBezTo>
                <a:cubicBezTo>
                  <a:pt x="59493" y="993772"/>
                  <a:pt x="0" y="1151288"/>
                  <a:pt x="83224" y="1159610"/>
                </a:cubicBezTo>
                <a:lnTo>
                  <a:pt x="221769" y="1173464"/>
                </a:lnTo>
                <a:cubicBezTo>
                  <a:pt x="384019" y="1214028"/>
                  <a:pt x="146721" y="1148987"/>
                  <a:pt x="346460" y="1228882"/>
                </a:cubicBezTo>
                <a:cubicBezTo>
                  <a:pt x="368324" y="1237628"/>
                  <a:pt x="392642" y="1238119"/>
                  <a:pt x="415733" y="1242737"/>
                </a:cubicBezTo>
                <a:cubicBezTo>
                  <a:pt x="434206" y="1251973"/>
                  <a:pt x="450624" y="1268165"/>
                  <a:pt x="471151" y="1270446"/>
                </a:cubicBezTo>
                <a:cubicBezTo>
                  <a:pt x="526261" y="1276569"/>
                  <a:pt x="571176" y="1232155"/>
                  <a:pt x="623551" y="1228882"/>
                </a:cubicBezTo>
                <a:lnTo>
                  <a:pt x="845224" y="1215028"/>
                </a:lnTo>
                <a:cubicBezTo>
                  <a:pt x="840606" y="1173464"/>
                  <a:pt x="838244" y="1131587"/>
                  <a:pt x="831369" y="1090337"/>
                </a:cubicBezTo>
                <a:cubicBezTo>
                  <a:pt x="828968" y="1075932"/>
                  <a:pt x="817515" y="1063377"/>
                  <a:pt x="817515" y="1048773"/>
                </a:cubicBezTo>
                <a:cubicBezTo>
                  <a:pt x="817515" y="1025225"/>
                  <a:pt x="814718" y="996152"/>
                  <a:pt x="831369" y="979501"/>
                </a:cubicBezTo>
                <a:cubicBezTo>
                  <a:pt x="852022" y="958848"/>
                  <a:pt x="914496" y="951792"/>
                  <a:pt x="914496" y="951792"/>
                </a:cubicBezTo>
                <a:cubicBezTo>
                  <a:pt x="928351" y="937937"/>
                  <a:pt x="940896" y="922635"/>
                  <a:pt x="956060" y="910228"/>
                </a:cubicBezTo>
                <a:cubicBezTo>
                  <a:pt x="991803" y="880984"/>
                  <a:pt x="1066896" y="827101"/>
                  <a:pt x="1066896" y="827101"/>
                </a:cubicBezTo>
                <a:cubicBezTo>
                  <a:pt x="1130416" y="731822"/>
                  <a:pt x="1111784" y="775567"/>
                  <a:pt x="1136169" y="702410"/>
                </a:cubicBezTo>
                <a:cubicBezTo>
                  <a:pt x="1040891" y="638891"/>
                  <a:pt x="1063573" y="678585"/>
                  <a:pt x="1039187" y="605428"/>
                </a:cubicBezTo>
                <a:cubicBezTo>
                  <a:pt x="1043805" y="586955"/>
                  <a:pt x="1042480" y="565853"/>
                  <a:pt x="1053042" y="550010"/>
                </a:cubicBezTo>
                <a:cubicBezTo>
                  <a:pt x="1062278" y="536156"/>
                  <a:pt x="1081603" y="532703"/>
                  <a:pt x="1094605" y="522301"/>
                </a:cubicBezTo>
                <a:cubicBezTo>
                  <a:pt x="1104805" y="514141"/>
                  <a:pt x="1111114" y="501313"/>
                  <a:pt x="1122315" y="494592"/>
                </a:cubicBezTo>
                <a:cubicBezTo>
                  <a:pt x="1136513" y="486073"/>
                  <a:pt x="1208943" y="469470"/>
                  <a:pt x="1219296" y="466882"/>
                </a:cubicBezTo>
                <a:cubicBezTo>
                  <a:pt x="1237769" y="453028"/>
                  <a:pt x="1254062" y="435646"/>
                  <a:pt x="1274715" y="425319"/>
                </a:cubicBezTo>
                <a:cubicBezTo>
                  <a:pt x="1291746" y="416804"/>
                  <a:pt x="1312069" y="417485"/>
                  <a:pt x="1330133" y="411464"/>
                </a:cubicBezTo>
                <a:cubicBezTo>
                  <a:pt x="1521770" y="347584"/>
                  <a:pt x="1238837" y="391783"/>
                  <a:pt x="1676496" y="369901"/>
                </a:cubicBezTo>
                <a:cubicBezTo>
                  <a:pt x="1681114" y="351428"/>
                  <a:pt x="1686617" y="333154"/>
                  <a:pt x="1690351" y="314482"/>
                </a:cubicBezTo>
                <a:cubicBezTo>
                  <a:pt x="1695860" y="286936"/>
                  <a:pt x="1698111" y="258777"/>
                  <a:pt x="1704205" y="231355"/>
                </a:cubicBezTo>
                <a:cubicBezTo>
                  <a:pt x="1707373" y="217099"/>
                  <a:pt x="1713442" y="203646"/>
                  <a:pt x="1718060" y="189792"/>
                </a:cubicBezTo>
                <a:cubicBezTo>
                  <a:pt x="1719183" y="183054"/>
                  <a:pt x="1751342" y="50705"/>
                  <a:pt x="1718060" y="37392"/>
                </a:cubicBezTo>
                <a:cubicBezTo>
                  <a:pt x="1679232" y="21861"/>
                  <a:pt x="1634933" y="46628"/>
                  <a:pt x="1593369" y="51246"/>
                </a:cubicBezTo>
                <a:cubicBezTo>
                  <a:pt x="1465837" y="136266"/>
                  <a:pt x="1664352" y="0"/>
                  <a:pt x="1496387" y="134373"/>
                </a:cubicBezTo>
                <a:cubicBezTo>
                  <a:pt x="1470382" y="155177"/>
                  <a:pt x="1440969" y="171319"/>
                  <a:pt x="1413260" y="189792"/>
                </a:cubicBezTo>
                <a:lnTo>
                  <a:pt x="1371696" y="217501"/>
                </a:lnTo>
                <a:cubicBezTo>
                  <a:pt x="1362460" y="231355"/>
                  <a:pt x="1355761" y="247290"/>
                  <a:pt x="1343987" y="259064"/>
                </a:cubicBezTo>
                <a:cubicBezTo>
                  <a:pt x="1332213" y="270838"/>
                  <a:pt x="1317317" y="279326"/>
                  <a:pt x="1302424" y="286773"/>
                </a:cubicBezTo>
                <a:cubicBezTo>
                  <a:pt x="1227081" y="324445"/>
                  <a:pt x="1017744" y="314134"/>
                  <a:pt x="1011478" y="314482"/>
                </a:cubicBezTo>
                <a:cubicBezTo>
                  <a:pt x="988387" y="319100"/>
                  <a:pt x="964254" y="320069"/>
                  <a:pt x="942205" y="328337"/>
                </a:cubicBezTo>
                <a:cubicBezTo>
                  <a:pt x="926614" y="334184"/>
                  <a:pt x="915535" y="348599"/>
                  <a:pt x="900642" y="356046"/>
                </a:cubicBezTo>
                <a:cubicBezTo>
                  <a:pt x="887580" y="362577"/>
                  <a:pt x="872933" y="365283"/>
                  <a:pt x="859078" y="369901"/>
                </a:cubicBezTo>
                <a:cubicBezTo>
                  <a:pt x="849842" y="383755"/>
                  <a:pt x="847891" y="409399"/>
                  <a:pt x="831369" y="411464"/>
                </a:cubicBezTo>
                <a:cubicBezTo>
                  <a:pt x="693817" y="428658"/>
                  <a:pt x="415733" y="425319"/>
                  <a:pt x="415733" y="425319"/>
                </a:cubicBezTo>
                <a:lnTo>
                  <a:pt x="512715" y="43917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 name="Freeform 5"/>
          <p:cNvSpPr/>
          <p:nvPr/>
        </p:nvSpPr>
        <p:spPr>
          <a:xfrm>
            <a:off x="3275856" y="2324422"/>
            <a:ext cx="720080" cy="456506"/>
          </a:xfrm>
          <a:custGeom>
            <a:avLst/>
            <a:gdLst>
              <a:gd name="connsiteX0" fmla="*/ 290946 w 1004870"/>
              <a:gd name="connsiteY0" fmla="*/ 360218 h 745477"/>
              <a:gd name="connsiteX1" fmla="*/ 290946 w 1004870"/>
              <a:gd name="connsiteY1" fmla="*/ 360218 h 745477"/>
              <a:gd name="connsiteX2" fmla="*/ 277091 w 1004870"/>
              <a:gd name="connsiteY2" fmla="*/ 526472 h 745477"/>
              <a:gd name="connsiteX3" fmla="*/ 221673 w 1004870"/>
              <a:gd name="connsiteY3" fmla="*/ 623454 h 745477"/>
              <a:gd name="connsiteX4" fmla="*/ 235528 w 1004870"/>
              <a:gd name="connsiteY4" fmla="*/ 706582 h 745477"/>
              <a:gd name="connsiteX5" fmla="*/ 401782 w 1004870"/>
              <a:gd name="connsiteY5" fmla="*/ 692727 h 745477"/>
              <a:gd name="connsiteX6" fmla="*/ 609600 w 1004870"/>
              <a:gd name="connsiteY6" fmla="*/ 706582 h 745477"/>
              <a:gd name="connsiteX7" fmla="*/ 789709 w 1004870"/>
              <a:gd name="connsiteY7" fmla="*/ 706582 h 745477"/>
              <a:gd name="connsiteX8" fmla="*/ 775855 w 1004870"/>
              <a:gd name="connsiteY8" fmla="*/ 637309 h 745477"/>
              <a:gd name="connsiteX9" fmla="*/ 720437 w 1004870"/>
              <a:gd name="connsiteY9" fmla="*/ 554182 h 745477"/>
              <a:gd name="connsiteX10" fmla="*/ 665018 w 1004870"/>
              <a:gd name="connsiteY10" fmla="*/ 484909 h 745477"/>
              <a:gd name="connsiteX11" fmla="*/ 637309 w 1004870"/>
              <a:gd name="connsiteY11" fmla="*/ 443345 h 745477"/>
              <a:gd name="connsiteX12" fmla="*/ 595746 w 1004870"/>
              <a:gd name="connsiteY12" fmla="*/ 415636 h 745477"/>
              <a:gd name="connsiteX13" fmla="*/ 512618 w 1004870"/>
              <a:gd name="connsiteY13" fmla="*/ 443345 h 745477"/>
              <a:gd name="connsiteX14" fmla="*/ 471055 w 1004870"/>
              <a:gd name="connsiteY14" fmla="*/ 457200 h 745477"/>
              <a:gd name="connsiteX15" fmla="*/ 443346 w 1004870"/>
              <a:gd name="connsiteY15" fmla="*/ 360218 h 745477"/>
              <a:gd name="connsiteX16" fmla="*/ 471055 w 1004870"/>
              <a:gd name="connsiteY16" fmla="*/ 304800 h 745477"/>
              <a:gd name="connsiteX17" fmla="*/ 568037 w 1004870"/>
              <a:gd name="connsiteY17" fmla="*/ 290945 h 745477"/>
              <a:gd name="connsiteX18" fmla="*/ 623455 w 1004870"/>
              <a:gd name="connsiteY18" fmla="*/ 277091 h 745477"/>
              <a:gd name="connsiteX19" fmla="*/ 706582 w 1004870"/>
              <a:gd name="connsiteY19" fmla="*/ 290945 h 745477"/>
              <a:gd name="connsiteX20" fmla="*/ 789709 w 1004870"/>
              <a:gd name="connsiteY20" fmla="*/ 346363 h 745477"/>
              <a:gd name="connsiteX21" fmla="*/ 817418 w 1004870"/>
              <a:gd name="connsiteY21" fmla="*/ 387927 h 745477"/>
              <a:gd name="connsiteX22" fmla="*/ 845128 w 1004870"/>
              <a:gd name="connsiteY22" fmla="*/ 512618 h 745477"/>
              <a:gd name="connsiteX23" fmla="*/ 858982 w 1004870"/>
              <a:gd name="connsiteY23" fmla="*/ 554182 h 745477"/>
              <a:gd name="connsiteX24" fmla="*/ 872837 w 1004870"/>
              <a:gd name="connsiteY24" fmla="*/ 609600 h 745477"/>
              <a:gd name="connsiteX25" fmla="*/ 914400 w 1004870"/>
              <a:gd name="connsiteY25" fmla="*/ 581891 h 745477"/>
              <a:gd name="connsiteX26" fmla="*/ 942109 w 1004870"/>
              <a:gd name="connsiteY26" fmla="*/ 498763 h 745477"/>
              <a:gd name="connsiteX27" fmla="*/ 969818 w 1004870"/>
              <a:gd name="connsiteY27" fmla="*/ 457200 h 745477"/>
              <a:gd name="connsiteX28" fmla="*/ 969818 w 1004870"/>
              <a:gd name="connsiteY28" fmla="*/ 249382 h 745477"/>
              <a:gd name="connsiteX29" fmla="*/ 858982 w 1004870"/>
              <a:gd name="connsiteY29" fmla="*/ 152400 h 745477"/>
              <a:gd name="connsiteX30" fmla="*/ 817418 w 1004870"/>
              <a:gd name="connsiteY30" fmla="*/ 110836 h 745477"/>
              <a:gd name="connsiteX31" fmla="*/ 775855 w 1004870"/>
              <a:gd name="connsiteY31" fmla="*/ 96982 h 745477"/>
              <a:gd name="connsiteX32" fmla="*/ 706582 w 1004870"/>
              <a:gd name="connsiteY32" fmla="*/ 41563 h 745477"/>
              <a:gd name="connsiteX33" fmla="*/ 651164 w 1004870"/>
              <a:gd name="connsiteY33" fmla="*/ 27709 h 745477"/>
              <a:gd name="connsiteX34" fmla="*/ 568037 w 1004870"/>
              <a:gd name="connsiteY34" fmla="*/ 0 h 745477"/>
              <a:gd name="connsiteX35" fmla="*/ 512618 w 1004870"/>
              <a:gd name="connsiteY35" fmla="*/ 27709 h 745477"/>
              <a:gd name="connsiteX36" fmla="*/ 471055 w 1004870"/>
              <a:gd name="connsiteY36" fmla="*/ 41563 h 745477"/>
              <a:gd name="connsiteX37" fmla="*/ 429491 w 1004870"/>
              <a:gd name="connsiteY37" fmla="*/ 69272 h 745477"/>
              <a:gd name="connsiteX38" fmla="*/ 401782 w 1004870"/>
              <a:gd name="connsiteY38" fmla="*/ 96982 h 745477"/>
              <a:gd name="connsiteX39" fmla="*/ 360218 w 1004870"/>
              <a:gd name="connsiteY39" fmla="*/ 110836 h 745477"/>
              <a:gd name="connsiteX40" fmla="*/ 69273 w 1004870"/>
              <a:gd name="connsiteY40" fmla="*/ 124691 h 745477"/>
              <a:gd name="connsiteX41" fmla="*/ 0 w 1004870"/>
              <a:gd name="connsiteY41" fmla="*/ 138545 h 745477"/>
              <a:gd name="connsiteX42" fmla="*/ 13855 w 1004870"/>
              <a:gd name="connsiteY42" fmla="*/ 221672 h 745477"/>
              <a:gd name="connsiteX43" fmla="*/ 41564 w 1004870"/>
              <a:gd name="connsiteY43" fmla="*/ 249382 h 745477"/>
              <a:gd name="connsiteX44" fmla="*/ 69273 w 1004870"/>
              <a:gd name="connsiteY44" fmla="*/ 290945 h 745477"/>
              <a:gd name="connsiteX45" fmla="*/ 96982 w 1004870"/>
              <a:gd name="connsiteY45" fmla="*/ 346363 h 745477"/>
              <a:gd name="connsiteX46" fmla="*/ 138546 w 1004870"/>
              <a:gd name="connsiteY46" fmla="*/ 304800 h 745477"/>
              <a:gd name="connsiteX47" fmla="*/ 180109 w 1004870"/>
              <a:gd name="connsiteY47" fmla="*/ 290945 h 745477"/>
              <a:gd name="connsiteX48" fmla="*/ 221673 w 1004870"/>
              <a:gd name="connsiteY48" fmla="*/ 304800 h 745477"/>
              <a:gd name="connsiteX49" fmla="*/ 290946 w 1004870"/>
              <a:gd name="connsiteY49" fmla="*/ 360218 h 74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04870" h="745477">
                <a:moveTo>
                  <a:pt x="290946" y="360218"/>
                </a:moveTo>
                <a:lnTo>
                  <a:pt x="290946" y="360218"/>
                </a:lnTo>
                <a:cubicBezTo>
                  <a:pt x="286328" y="415636"/>
                  <a:pt x="287339" y="471814"/>
                  <a:pt x="277091" y="526472"/>
                </a:cubicBezTo>
                <a:cubicBezTo>
                  <a:pt x="272505" y="550931"/>
                  <a:pt x="236193" y="601674"/>
                  <a:pt x="221673" y="623454"/>
                </a:cubicBezTo>
                <a:cubicBezTo>
                  <a:pt x="226291" y="651163"/>
                  <a:pt x="209309" y="696498"/>
                  <a:pt x="235528" y="706582"/>
                </a:cubicBezTo>
                <a:cubicBezTo>
                  <a:pt x="287431" y="726545"/>
                  <a:pt x="346172" y="692727"/>
                  <a:pt x="401782" y="692727"/>
                </a:cubicBezTo>
                <a:cubicBezTo>
                  <a:pt x="471208" y="692727"/>
                  <a:pt x="540327" y="701964"/>
                  <a:pt x="609600" y="706582"/>
                </a:cubicBezTo>
                <a:cubicBezTo>
                  <a:pt x="663811" y="720134"/>
                  <a:pt x="737849" y="745477"/>
                  <a:pt x="789709" y="706582"/>
                </a:cubicBezTo>
                <a:cubicBezTo>
                  <a:pt x="808548" y="692453"/>
                  <a:pt x="785599" y="658747"/>
                  <a:pt x="775855" y="637309"/>
                </a:cubicBezTo>
                <a:cubicBezTo>
                  <a:pt x="762075" y="606992"/>
                  <a:pt x="738910" y="581891"/>
                  <a:pt x="720437" y="554182"/>
                </a:cubicBezTo>
                <a:cubicBezTo>
                  <a:pt x="635148" y="426247"/>
                  <a:pt x="743989" y="583621"/>
                  <a:pt x="665018" y="484909"/>
                </a:cubicBezTo>
                <a:cubicBezTo>
                  <a:pt x="654616" y="471907"/>
                  <a:pt x="649083" y="455119"/>
                  <a:pt x="637309" y="443345"/>
                </a:cubicBezTo>
                <a:cubicBezTo>
                  <a:pt x="625535" y="431571"/>
                  <a:pt x="609600" y="424872"/>
                  <a:pt x="595746" y="415636"/>
                </a:cubicBezTo>
                <a:lnTo>
                  <a:pt x="512618" y="443345"/>
                </a:lnTo>
                <a:lnTo>
                  <a:pt x="471055" y="457200"/>
                </a:lnTo>
                <a:cubicBezTo>
                  <a:pt x="465734" y="441237"/>
                  <a:pt x="441764" y="372872"/>
                  <a:pt x="443346" y="360218"/>
                </a:cubicBezTo>
                <a:cubicBezTo>
                  <a:pt x="445908" y="339724"/>
                  <a:pt x="453001" y="314830"/>
                  <a:pt x="471055" y="304800"/>
                </a:cubicBezTo>
                <a:cubicBezTo>
                  <a:pt x="499601" y="288941"/>
                  <a:pt x="535908" y="296787"/>
                  <a:pt x="568037" y="290945"/>
                </a:cubicBezTo>
                <a:cubicBezTo>
                  <a:pt x="586771" y="287539"/>
                  <a:pt x="604982" y="281709"/>
                  <a:pt x="623455" y="277091"/>
                </a:cubicBezTo>
                <a:cubicBezTo>
                  <a:pt x="651164" y="281709"/>
                  <a:pt x="680652" y="280141"/>
                  <a:pt x="706582" y="290945"/>
                </a:cubicBezTo>
                <a:cubicBezTo>
                  <a:pt x="737322" y="303753"/>
                  <a:pt x="789709" y="346363"/>
                  <a:pt x="789709" y="346363"/>
                </a:cubicBezTo>
                <a:cubicBezTo>
                  <a:pt x="798945" y="360218"/>
                  <a:pt x="810859" y="372622"/>
                  <a:pt x="817418" y="387927"/>
                </a:cubicBezTo>
                <a:cubicBezTo>
                  <a:pt x="825952" y="407840"/>
                  <a:pt x="841183" y="496836"/>
                  <a:pt x="845128" y="512618"/>
                </a:cubicBezTo>
                <a:cubicBezTo>
                  <a:pt x="848670" y="526786"/>
                  <a:pt x="854970" y="540140"/>
                  <a:pt x="858982" y="554182"/>
                </a:cubicBezTo>
                <a:cubicBezTo>
                  <a:pt x="864213" y="572491"/>
                  <a:pt x="868219" y="591127"/>
                  <a:pt x="872837" y="609600"/>
                </a:cubicBezTo>
                <a:cubicBezTo>
                  <a:pt x="886691" y="600364"/>
                  <a:pt x="905575" y="596011"/>
                  <a:pt x="914400" y="581891"/>
                </a:cubicBezTo>
                <a:cubicBezTo>
                  <a:pt x="929880" y="557122"/>
                  <a:pt x="925907" y="523066"/>
                  <a:pt x="942109" y="498763"/>
                </a:cubicBezTo>
                <a:lnTo>
                  <a:pt x="969818" y="457200"/>
                </a:lnTo>
                <a:cubicBezTo>
                  <a:pt x="988776" y="381371"/>
                  <a:pt x="1004870" y="342855"/>
                  <a:pt x="969818" y="249382"/>
                </a:cubicBezTo>
                <a:cubicBezTo>
                  <a:pt x="950195" y="197053"/>
                  <a:pt x="896397" y="183579"/>
                  <a:pt x="858982" y="152400"/>
                </a:cubicBezTo>
                <a:cubicBezTo>
                  <a:pt x="843930" y="139857"/>
                  <a:pt x="833721" y="121704"/>
                  <a:pt x="817418" y="110836"/>
                </a:cubicBezTo>
                <a:cubicBezTo>
                  <a:pt x="805267" y="102735"/>
                  <a:pt x="789709" y="101600"/>
                  <a:pt x="775855" y="96982"/>
                </a:cubicBezTo>
                <a:cubicBezTo>
                  <a:pt x="753509" y="74635"/>
                  <a:pt x="737169" y="54672"/>
                  <a:pt x="706582" y="41563"/>
                </a:cubicBezTo>
                <a:cubicBezTo>
                  <a:pt x="689080" y="34062"/>
                  <a:pt x="669402" y="33180"/>
                  <a:pt x="651164" y="27709"/>
                </a:cubicBezTo>
                <a:cubicBezTo>
                  <a:pt x="623188" y="19316"/>
                  <a:pt x="568037" y="0"/>
                  <a:pt x="568037" y="0"/>
                </a:cubicBezTo>
                <a:cubicBezTo>
                  <a:pt x="549564" y="9236"/>
                  <a:pt x="531601" y="19573"/>
                  <a:pt x="512618" y="27709"/>
                </a:cubicBezTo>
                <a:cubicBezTo>
                  <a:pt x="499195" y="33462"/>
                  <a:pt x="484117" y="35032"/>
                  <a:pt x="471055" y="41563"/>
                </a:cubicBezTo>
                <a:cubicBezTo>
                  <a:pt x="456162" y="49010"/>
                  <a:pt x="442493" y="58870"/>
                  <a:pt x="429491" y="69272"/>
                </a:cubicBezTo>
                <a:cubicBezTo>
                  <a:pt x="419291" y="77432"/>
                  <a:pt x="412983" y="90261"/>
                  <a:pt x="401782" y="96982"/>
                </a:cubicBezTo>
                <a:cubicBezTo>
                  <a:pt x="389259" y="104496"/>
                  <a:pt x="374073" y="106218"/>
                  <a:pt x="360218" y="110836"/>
                </a:cubicBezTo>
                <a:cubicBezTo>
                  <a:pt x="244949" y="187683"/>
                  <a:pt x="357446" y="124691"/>
                  <a:pt x="69273" y="124691"/>
                </a:cubicBezTo>
                <a:cubicBezTo>
                  <a:pt x="45725" y="124691"/>
                  <a:pt x="23091" y="133927"/>
                  <a:pt x="0" y="138545"/>
                </a:cubicBezTo>
                <a:cubicBezTo>
                  <a:pt x="4618" y="166254"/>
                  <a:pt x="3991" y="195369"/>
                  <a:pt x="13855" y="221672"/>
                </a:cubicBezTo>
                <a:cubicBezTo>
                  <a:pt x="18442" y="233903"/>
                  <a:pt x="33404" y="239182"/>
                  <a:pt x="41564" y="249382"/>
                </a:cubicBezTo>
                <a:cubicBezTo>
                  <a:pt x="51966" y="262384"/>
                  <a:pt x="60037" y="277091"/>
                  <a:pt x="69273" y="290945"/>
                </a:cubicBezTo>
                <a:cubicBezTo>
                  <a:pt x="64654" y="304800"/>
                  <a:pt x="27709" y="369454"/>
                  <a:pt x="96982" y="346363"/>
                </a:cubicBezTo>
                <a:cubicBezTo>
                  <a:pt x="115570" y="340167"/>
                  <a:pt x="122243" y="315668"/>
                  <a:pt x="138546" y="304800"/>
                </a:cubicBezTo>
                <a:cubicBezTo>
                  <a:pt x="150697" y="296699"/>
                  <a:pt x="166255" y="295563"/>
                  <a:pt x="180109" y="290945"/>
                </a:cubicBezTo>
                <a:cubicBezTo>
                  <a:pt x="193964" y="295563"/>
                  <a:pt x="207631" y="300788"/>
                  <a:pt x="221673" y="304800"/>
                </a:cubicBezTo>
                <a:cubicBezTo>
                  <a:pt x="239982" y="310031"/>
                  <a:pt x="279401" y="350982"/>
                  <a:pt x="290946" y="3602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7" name="Freeform 6"/>
          <p:cNvSpPr/>
          <p:nvPr/>
        </p:nvSpPr>
        <p:spPr>
          <a:xfrm>
            <a:off x="614512" y="2852936"/>
            <a:ext cx="1509216" cy="1296144"/>
          </a:xfrm>
          <a:custGeom>
            <a:avLst/>
            <a:gdLst>
              <a:gd name="connsiteX0" fmla="*/ 176052 w 1985644"/>
              <a:gd name="connsiteY0" fmla="*/ 665018 h 1722095"/>
              <a:gd name="connsiteX1" fmla="*/ 176052 w 1985644"/>
              <a:gd name="connsiteY1" fmla="*/ 665018 h 1722095"/>
              <a:gd name="connsiteX2" fmla="*/ 65215 w 1985644"/>
              <a:gd name="connsiteY2" fmla="*/ 720437 h 1722095"/>
              <a:gd name="connsiteX3" fmla="*/ 9797 w 1985644"/>
              <a:gd name="connsiteY3" fmla="*/ 762000 h 1722095"/>
              <a:gd name="connsiteX4" fmla="*/ 23652 w 1985644"/>
              <a:gd name="connsiteY4" fmla="*/ 872837 h 1722095"/>
              <a:gd name="connsiteX5" fmla="*/ 51361 w 1985644"/>
              <a:gd name="connsiteY5" fmla="*/ 955964 h 1722095"/>
              <a:gd name="connsiteX6" fmla="*/ 65215 w 1985644"/>
              <a:gd name="connsiteY6" fmla="*/ 1052946 h 1722095"/>
              <a:gd name="connsiteX7" fmla="*/ 273034 w 1985644"/>
              <a:gd name="connsiteY7" fmla="*/ 1108364 h 1722095"/>
              <a:gd name="connsiteX8" fmla="*/ 328452 w 1985644"/>
              <a:gd name="connsiteY8" fmla="*/ 1136073 h 1722095"/>
              <a:gd name="connsiteX9" fmla="*/ 550124 w 1985644"/>
              <a:gd name="connsiteY9" fmla="*/ 1177637 h 1722095"/>
              <a:gd name="connsiteX10" fmla="*/ 550124 w 1985644"/>
              <a:gd name="connsiteY10" fmla="*/ 1316182 h 1722095"/>
              <a:gd name="connsiteX11" fmla="*/ 508561 w 1985644"/>
              <a:gd name="connsiteY11" fmla="*/ 1357746 h 1722095"/>
              <a:gd name="connsiteX12" fmla="*/ 480852 w 1985644"/>
              <a:gd name="connsiteY12" fmla="*/ 1440873 h 1722095"/>
              <a:gd name="connsiteX13" fmla="*/ 453143 w 1985644"/>
              <a:gd name="connsiteY13" fmla="*/ 1551709 h 1722095"/>
              <a:gd name="connsiteX14" fmla="*/ 494706 w 1985644"/>
              <a:gd name="connsiteY14" fmla="*/ 1648691 h 1722095"/>
              <a:gd name="connsiteX15" fmla="*/ 536270 w 1985644"/>
              <a:gd name="connsiteY15" fmla="*/ 1676400 h 1722095"/>
              <a:gd name="connsiteX16" fmla="*/ 550124 w 1985644"/>
              <a:gd name="connsiteY16" fmla="*/ 1717964 h 1722095"/>
              <a:gd name="connsiteX17" fmla="*/ 633252 w 1985644"/>
              <a:gd name="connsiteY17" fmla="*/ 1690255 h 1722095"/>
              <a:gd name="connsiteX18" fmla="*/ 716379 w 1985644"/>
              <a:gd name="connsiteY18" fmla="*/ 1634837 h 1722095"/>
              <a:gd name="connsiteX19" fmla="*/ 757943 w 1985644"/>
              <a:gd name="connsiteY19" fmla="*/ 1607127 h 1722095"/>
              <a:gd name="connsiteX20" fmla="*/ 799506 w 1985644"/>
              <a:gd name="connsiteY20" fmla="*/ 1593273 h 1722095"/>
              <a:gd name="connsiteX21" fmla="*/ 785652 w 1985644"/>
              <a:gd name="connsiteY21" fmla="*/ 1468582 h 1722095"/>
              <a:gd name="connsiteX22" fmla="*/ 757943 w 1985644"/>
              <a:gd name="connsiteY22" fmla="*/ 1427018 h 1722095"/>
              <a:gd name="connsiteX23" fmla="*/ 771797 w 1985644"/>
              <a:gd name="connsiteY23" fmla="*/ 1330037 h 1722095"/>
              <a:gd name="connsiteX24" fmla="*/ 785652 w 1985644"/>
              <a:gd name="connsiteY24" fmla="*/ 1288473 h 1722095"/>
              <a:gd name="connsiteX25" fmla="*/ 938052 w 1985644"/>
              <a:gd name="connsiteY25" fmla="*/ 1219200 h 1722095"/>
              <a:gd name="connsiteX26" fmla="*/ 1104306 w 1985644"/>
              <a:gd name="connsiteY26" fmla="*/ 1205346 h 1722095"/>
              <a:gd name="connsiteX27" fmla="*/ 1132015 w 1985644"/>
              <a:gd name="connsiteY27" fmla="*/ 1122218 h 1722095"/>
              <a:gd name="connsiteX28" fmla="*/ 1145870 w 1985644"/>
              <a:gd name="connsiteY28" fmla="*/ 1080655 h 1722095"/>
              <a:gd name="connsiteX29" fmla="*/ 1173579 w 1985644"/>
              <a:gd name="connsiteY29" fmla="*/ 886691 h 1722095"/>
              <a:gd name="connsiteX30" fmla="*/ 1201288 w 1985644"/>
              <a:gd name="connsiteY30" fmla="*/ 845127 h 1722095"/>
              <a:gd name="connsiteX31" fmla="*/ 1242852 w 1985644"/>
              <a:gd name="connsiteY31" fmla="*/ 817418 h 1722095"/>
              <a:gd name="connsiteX32" fmla="*/ 1298270 w 1985644"/>
              <a:gd name="connsiteY32" fmla="*/ 734291 h 1722095"/>
              <a:gd name="connsiteX33" fmla="*/ 1325979 w 1985644"/>
              <a:gd name="connsiteY33" fmla="*/ 692727 h 1722095"/>
              <a:gd name="connsiteX34" fmla="*/ 1409106 w 1985644"/>
              <a:gd name="connsiteY34" fmla="*/ 637309 h 1722095"/>
              <a:gd name="connsiteX35" fmla="*/ 1450670 w 1985644"/>
              <a:gd name="connsiteY35" fmla="*/ 609600 h 1722095"/>
              <a:gd name="connsiteX36" fmla="*/ 1519943 w 1985644"/>
              <a:gd name="connsiteY36" fmla="*/ 484909 h 1722095"/>
              <a:gd name="connsiteX37" fmla="*/ 1575361 w 1985644"/>
              <a:gd name="connsiteY37" fmla="*/ 457200 h 1722095"/>
              <a:gd name="connsiteX38" fmla="*/ 1658488 w 1985644"/>
              <a:gd name="connsiteY38" fmla="*/ 429491 h 1722095"/>
              <a:gd name="connsiteX39" fmla="*/ 1935579 w 1985644"/>
              <a:gd name="connsiteY39" fmla="*/ 429491 h 1722095"/>
              <a:gd name="connsiteX40" fmla="*/ 1894015 w 1985644"/>
              <a:gd name="connsiteY40" fmla="*/ 235527 h 1722095"/>
              <a:gd name="connsiteX41" fmla="*/ 1810888 w 1985644"/>
              <a:gd name="connsiteY41" fmla="*/ 180109 h 1722095"/>
              <a:gd name="connsiteX42" fmla="*/ 1741615 w 1985644"/>
              <a:gd name="connsiteY42" fmla="*/ 83127 h 1722095"/>
              <a:gd name="connsiteX43" fmla="*/ 1713906 w 1985644"/>
              <a:gd name="connsiteY43" fmla="*/ 41564 h 1722095"/>
              <a:gd name="connsiteX44" fmla="*/ 1672343 w 1985644"/>
              <a:gd name="connsiteY44" fmla="*/ 27709 h 1722095"/>
              <a:gd name="connsiteX45" fmla="*/ 1630779 w 1985644"/>
              <a:gd name="connsiteY45" fmla="*/ 0 h 1722095"/>
              <a:gd name="connsiteX46" fmla="*/ 1589215 w 1985644"/>
              <a:gd name="connsiteY46" fmla="*/ 55418 h 1722095"/>
              <a:gd name="connsiteX47" fmla="*/ 1519943 w 1985644"/>
              <a:gd name="connsiteY47" fmla="*/ 110837 h 1722095"/>
              <a:gd name="connsiteX48" fmla="*/ 1464524 w 1985644"/>
              <a:gd name="connsiteY48" fmla="*/ 180109 h 1722095"/>
              <a:gd name="connsiteX49" fmla="*/ 1450670 w 1985644"/>
              <a:gd name="connsiteY49" fmla="*/ 221673 h 1722095"/>
              <a:gd name="connsiteX50" fmla="*/ 1367543 w 1985644"/>
              <a:gd name="connsiteY50" fmla="*/ 277091 h 1722095"/>
              <a:gd name="connsiteX51" fmla="*/ 1270561 w 1985644"/>
              <a:gd name="connsiteY51" fmla="*/ 332509 h 1722095"/>
              <a:gd name="connsiteX52" fmla="*/ 1228997 w 1985644"/>
              <a:gd name="connsiteY52" fmla="*/ 346364 h 1722095"/>
              <a:gd name="connsiteX53" fmla="*/ 1201288 w 1985644"/>
              <a:gd name="connsiteY53" fmla="*/ 429491 h 1722095"/>
              <a:gd name="connsiteX54" fmla="*/ 1173579 w 1985644"/>
              <a:gd name="connsiteY54" fmla="*/ 581891 h 1722095"/>
              <a:gd name="connsiteX55" fmla="*/ 1159724 w 1985644"/>
              <a:gd name="connsiteY55" fmla="*/ 637309 h 1722095"/>
              <a:gd name="connsiteX56" fmla="*/ 1118161 w 1985644"/>
              <a:gd name="connsiteY56" fmla="*/ 665018 h 1722095"/>
              <a:gd name="connsiteX57" fmla="*/ 1076597 w 1985644"/>
              <a:gd name="connsiteY57" fmla="*/ 651164 h 1722095"/>
              <a:gd name="connsiteX58" fmla="*/ 993470 w 1985644"/>
              <a:gd name="connsiteY58" fmla="*/ 665018 h 1722095"/>
              <a:gd name="connsiteX59" fmla="*/ 951906 w 1985644"/>
              <a:gd name="connsiteY59" fmla="*/ 706582 h 1722095"/>
              <a:gd name="connsiteX60" fmla="*/ 868779 w 1985644"/>
              <a:gd name="connsiteY60" fmla="*/ 762000 h 1722095"/>
              <a:gd name="connsiteX61" fmla="*/ 771797 w 1985644"/>
              <a:gd name="connsiteY61" fmla="*/ 789709 h 1722095"/>
              <a:gd name="connsiteX62" fmla="*/ 591688 w 1985644"/>
              <a:gd name="connsiteY62" fmla="*/ 775855 h 1722095"/>
              <a:gd name="connsiteX63" fmla="*/ 508561 w 1985644"/>
              <a:gd name="connsiteY63" fmla="*/ 748146 h 1722095"/>
              <a:gd name="connsiteX64" fmla="*/ 425434 w 1985644"/>
              <a:gd name="connsiteY64" fmla="*/ 692727 h 1722095"/>
              <a:gd name="connsiteX65" fmla="*/ 383870 w 1985644"/>
              <a:gd name="connsiteY65" fmla="*/ 706582 h 1722095"/>
              <a:gd name="connsiteX66" fmla="*/ 342306 w 1985644"/>
              <a:gd name="connsiteY66" fmla="*/ 748146 h 1722095"/>
              <a:gd name="connsiteX67" fmla="*/ 106779 w 1985644"/>
              <a:gd name="connsiteY67" fmla="*/ 692727 h 1722095"/>
              <a:gd name="connsiteX68" fmla="*/ 176052 w 1985644"/>
              <a:gd name="connsiteY68" fmla="*/ 665018 h 172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985644" h="1722095">
                <a:moveTo>
                  <a:pt x="176052" y="665018"/>
                </a:moveTo>
                <a:lnTo>
                  <a:pt x="176052" y="665018"/>
                </a:lnTo>
                <a:cubicBezTo>
                  <a:pt x="139106" y="683491"/>
                  <a:pt x="100895" y="699624"/>
                  <a:pt x="65215" y="720437"/>
                </a:cubicBezTo>
                <a:cubicBezTo>
                  <a:pt x="45270" y="732072"/>
                  <a:pt x="15872" y="739723"/>
                  <a:pt x="9797" y="762000"/>
                </a:cubicBezTo>
                <a:cubicBezTo>
                  <a:pt x="0" y="797921"/>
                  <a:pt x="15851" y="836430"/>
                  <a:pt x="23652" y="872837"/>
                </a:cubicBezTo>
                <a:cubicBezTo>
                  <a:pt x="29772" y="901396"/>
                  <a:pt x="51361" y="955964"/>
                  <a:pt x="51361" y="955964"/>
                </a:cubicBezTo>
                <a:cubicBezTo>
                  <a:pt x="55979" y="988291"/>
                  <a:pt x="42124" y="1029855"/>
                  <a:pt x="65215" y="1052946"/>
                </a:cubicBezTo>
                <a:cubicBezTo>
                  <a:pt x="95482" y="1083213"/>
                  <a:pt x="224321" y="1100245"/>
                  <a:pt x="273034" y="1108364"/>
                </a:cubicBezTo>
                <a:cubicBezTo>
                  <a:pt x="291507" y="1117600"/>
                  <a:pt x="308080" y="1132678"/>
                  <a:pt x="328452" y="1136073"/>
                </a:cubicBezTo>
                <a:cubicBezTo>
                  <a:pt x="559100" y="1174514"/>
                  <a:pt x="471815" y="1099325"/>
                  <a:pt x="550124" y="1177637"/>
                </a:cubicBezTo>
                <a:cubicBezTo>
                  <a:pt x="568481" y="1232705"/>
                  <a:pt x="579070" y="1243817"/>
                  <a:pt x="550124" y="1316182"/>
                </a:cubicBezTo>
                <a:cubicBezTo>
                  <a:pt x="542847" y="1334374"/>
                  <a:pt x="522415" y="1343891"/>
                  <a:pt x="508561" y="1357746"/>
                </a:cubicBezTo>
                <a:cubicBezTo>
                  <a:pt x="499325" y="1385455"/>
                  <a:pt x="486580" y="1412232"/>
                  <a:pt x="480852" y="1440873"/>
                </a:cubicBezTo>
                <a:cubicBezTo>
                  <a:pt x="464133" y="1524466"/>
                  <a:pt x="474443" y="1487806"/>
                  <a:pt x="453143" y="1551709"/>
                </a:cubicBezTo>
                <a:cubicBezTo>
                  <a:pt x="463741" y="1594104"/>
                  <a:pt x="462813" y="1616798"/>
                  <a:pt x="494706" y="1648691"/>
                </a:cubicBezTo>
                <a:cubicBezTo>
                  <a:pt x="506480" y="1660465"/>
                  <a:pt x="522415" y="1667164"/>
                  <a:pt x="536270" y="1676400"/>
                </a:cubicBezTo>
                <a:cubicBezTo>
                  <a:pt x="540888" y="1690255"/>
                  <a:pt x="535667" y="1715899"/>
                  <a:pt x="550124" y="1717964"/>
                </a:cubicBezTo>
                <a:cubicBezTo>
                  <a:pt x="579039" y="1722095"/>
                  <a:pt x="633252" y="1690255"/>
                  <a:pt x="633252" y="1690255"/>
                </a:cubicBezTo>
                <a:lnTo>
                  <a:pt x="716379" y="1634837"/>
                </a:lnTo>
                <a:cubicBezTo>
                  <a:pt x="730234" y="1625600"/>
                  <a:pt x="742146" y="1612393"/>
                  <a:pt x="757943" y="1607127"/>
                </a:cubicBezTo>
                <a:lnTo>
                  <a:pt x="799506" y="1593273"/>
                </a:lnTo>
                <a:cubicBezTo>
                  <a:pt x="794888" y="1551709"/>
                  <a:pt x="795795" y="1509153"/>
                  <a:pt x="785652" y="1468582"/>
                </a:cubicBezTo>
                <a:cubicBezTo>
                  <a:pt x="781614" y="1452428"/>
                  <a:pt x="759600" y="1443587"/>
                  <a:pt x="757943" y="1427018"/>
                </a:cubicBezTo>
                <a:cubicBezTo>
                  <a:pt x="754694" y="1394525"/>
                  <a:pt x="765393" y="1362058"/>
                  <a:pt x="771797" y="1330037"/>
                </a:cubicBezTo>
                <a:cubicBezTo>
                  <a:pt x="774661" y="1315716"/>
                  <a:pt x="775325" y="1298800"/>
                  <a:pt x="785652" y="1288473"/>
                </a:cubicBezTo>
                <a:cubicBezTo>
                  <a:pt x="836112" y="1238013"/>
                  <a:pt x="873078" y="1226844"/>
                  <a:pt x="938052" y="1219200"/>
                </a:cubicBezTo>
                <a:cubicBezTo>
                  <a:pt x="993281" y="1212702"/>
                  <a:pt x="1048888" y="1209964"/>
                  <a:pt x="1104306" y="1205346"/>
                </a:cubicBezTo>
                <a:lnTo>
                  <a:pt x="1132015" y="1122218"/>
                </a:lnTo>
                <a:lnTo>
                  <a:pt x="1145870" y="1080655"/>
                </a:lnTo>
                <a:cubicBezTo>
                  <a:pt x="1149410" y="1041710"/>
                  <a:pt x="1146924" y="940000"/>
                  <a:pt x="1173579" y="886691"/>
                </a:cubicBezTo>
                <a:cubicBezTo>
                  <a:pt x="1181026" y="871798"/>
                  <a:pt x="1189514" y="856901"/>
                  <a:pt x="1201288" y="845127"/>
                </a:cubicBezTo>
                <a:cubicBezTo>
                  <a:pt x="1213062" y="833353"/>
                  <a:pt x="1228997" y="826654"/>
                  <a:pt x="1242852" y="817418"/>
                </a:cubicBezTo>
                <a:lnTo>
                  <a:pt x="1298270" y="734291"/>
                </a:lnTo>
                <a:cubicBezTo>
                  <a:pt x="1307506" y="720436"/>
                  <a:pt x="1312124" y="701963"/>
                  <a:pt x="1325979" y="692727"/>
                </a:cubicBezTo>
                <a:lnTo>
                  <a:pt x="1409106" y="637309"/>
                </a:lnTo>
                <a:lnTo>
                  <a:pt x="1450670" y="609600"/>
                </a:lnTo>
                <a:cubicBezTo>
                  <a:pt x="1463914" y="569868"/>
                  <a:pt x="1481830" y="503965"/>
                  <a:pt x="1519943" y="484909"/>
                </a:cubicBezTo>
                <a:cubicBezTo>
                  <a:pt x="1538416" y="475673"/>
                  <a:pt x="1556185" y="464870"/>
                  <a:pt x="1575361" y="457200"/>
                </a:cubicBezTo>
                <a:cubicBezTo>
                  <a:pt x="1602480" y="446352"/>
                  <a:pt x="1658488" y="429491"/>
                  <a:pt x="1658488" y="429491"/>
                </a:cubicBezTo>
                <a:cubicBezTo>
                  <a:pt x="1710056" y="435937"/>
                  <a:pt x="1903158" y="467806"/>
                  <a:pt x="1935579" y="429491"/>
                </a:cubicBezTo>
                <a:cubicBezTo>
                  <a:pt x="1985644" y="370323"/>
                  <a:pt x="1945776" y="274349"/>
                  <a:pt x="1894015" y="235527"/>
                </a:cubicBezTo>
                <a:cubicBezTo>
                  <a:pt x="1867373" y="215546"/>
                  <a:pt x="1810888" y="180109"/>
                  <a:pt x="1810888" y="180109"/>
                </a:cubicBezTo>
                <a:cubicBezTo>
                  <a:pt x="1776523" y="77013"/>
                  <a:pt x="1829273" y="214613"/>
                  <a:pt x="1741615" y="83127"/>
                </a:cubicBezTo>
                <a:cubicBezTo>
                  <a:pt x="1732379" y="69273"/>
                  <a:pt x="1726908" y="51966"/>
                  <a:pt x="1713906" y="41564"/>
                </a:cubicBezTo>
                <a:cubicBezTo>
                  <a:pt x="1702502" y="32441"/>
                  <a:pt x="1685405" y="34240"/>
                  <a:pt x="1672343" y="27709"/>
                </a:cubicBezTo>
                <a:cubicBezTo>
                  <a:pt x="1657450" y="20262"/>
                  <a:pt x="1644634" y="9236"/>
                  <a:pt x="1630779" y="0"/>
                </a:cubicBezTo>
                <a:cubicBezTo>
                  <a:pt x="1616924" y="18473"/>
                  <a:pt x="1605543" y="39090"/>
                  <a:pt x="1589215" y="55418"/>
                </a:cubicBezTo>
                <a:cubicBezTo>
                  <a:pt x="1517201" y="127432"/>
                  <a:pt x="1574788" y="42281"/>
                  <a:pt x="1519943" y="110837"/>
                </a:cubicBezTo>
                <a:cubicBezTo>
                  <a:pt x="1450044" y="198212"/>
                  <a:pt x="1531422" y="113214"/>
                  <a:pt x="1464524" y="180109"/>
                </a:cubicBezTo>
                <a:cubicBezTo>
                  <a:pt x="1459906" y="193964"/>
                  <a:pt x="1458771" y="209522"/>
                  <a:pt x="1450670" y="221673"/>
                </a:cubicBezTo>
                <a:cubicBezTo>
                  <a:pt x="1421019" y="266151"/>
                  <a:pt x="1411118" y="262566"/>
                  <a:pt x="1367543" y="277091"/>
                </a:cubicBezTo>
                <a:cubicBezTo>
                  <a:pt x="1325801" y="304919"/>
                  <a:pt x="1319779" y="311416"/>
                  <a:pt x="1270561" y="332509"/>
                </a:cubicBezTo>
                <a:cubicBezTo>
                  <a:pt x="1257138" y="338262"/>
                  <a:pt x="1242852" y="341746"/>
                  <a:pt x="1228997" y="346364"/>
                </a:cubicBezTo>
                <a:cubicBezTo>
                  <a:pt x="1219761" y="374073"/>
                  <a:pt x="1204911" y="400509"/>
                  <a:pt x="1201288" y="429491"/>
                </a:cubicBezTo>
                <a:cubicBezTo>
                  <a:pt x="1178364" y="612892"/>
                  <a:pt x="1202056" y="482226"/>
                  <a:pt x="1173579" y="581891"/>
                </a:cubicBezTo>
                <a:cubicBezTo>
                  <a:pt x="1168348" y="600200"/>
                  <a:pt x="1170286" y="621466"/>
                  <a:pt x="1159724" y="637309"/>
                </a:cubicBezTo>
                <a:cubicBezTo>
                  <a:pt x="1150488" y="651163"/>
                  <a:pt x="1132015" y="655782"/>
                  <a:pt x="1118161" y="665018"/>
                </a:cubicBezTo>
                <a:cubicBezTo>
                  <a:pt x="1104306" y="660400"/>
                  <a:pt x="1091201" y="651164"/>
                  <a:pt x="1076597" y="651164"/>
                </a:cubicBezTo>
                <a:cubicBezTo>
                  <a:pt x="1048506" y="651164"/>
                  <a:pt x="1019140" y="653609"/>
                  <a:pt x="993470" y="665018"/>
                </a:cubicBezTo>
                <a:cubicBezTo>
                  <a:pt x="975565" y="672976"/>
                  <a:pt x="967372" y="694553"/>
                  <a:pt x="951906" y="706582"/>
                </a:cubicBezTo>
                <a:cubicBezTo>
                  <a:pt x="925619" y="727028"/>
                  <a:pt x="900372" y="751469"/>
                  <a:pt x="868779" y="762000"/>
                </a:cubicBezTo>
                <a:cubicBezTo>
                  <a:pt x="809151" y="781876"/>
                  <a:pt x="841383" y="772313"/>
                  <a:pt x="771797" y="789709"/>
                </a:cubicBezTo>
                <a:cubicBezTo>
                  <a:pt x="711761" y="785091"/>
                  <a:pt x="651165" y="785246"/>
                  <a:pt x="591688" y="775855"/>
                </a:cubicBezTo>
                <a:cubicBezTo>
                  <a:pt x="562838" y="771300"/>
                  <a:pt x="508561" y="748146"/>
                  <a:pt x="508561" y="748146"/>
                </a:cubicBezTo>
                <a:cubicBezTo>
                  <a:pt x="483573" y="723158"/>
                  <a:pt x="465534" y="692727"/>
                  <a:pt x="425434" y="692727"/>
                </a:cubicBezTo>
                <a:cubicBezTo>
                  <a:pt x="410830" y="692727"/>
                  <a:pt x="397725" y="701964"/>
                  <a:pt x="383870" y="706582"/>
                </a:cubicBezTo>
                <a:cubicBezTo>
                  <a:pt x="370015" y="720437"/>
                  <a:pt x="361792" y="746095"/>
                  <a:pt x="342306" y="748146"/>
                </a:cubicBezTo>
                <a:cubicBezTo>
                  <a:pt x="118822" y="771671"/>
                  <a:pt x="141529" y="796973"/>
                  <a:pt x="106779" y="692727"/>
                </a:cubicBezTo>
                <a:lnTo>
                  <a:pt x="176052" y="665018"/>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8" name="Freeform 7"/>
          <p:cNvSpPr/>
          <p:nvPr/>
        </p:nvSpPr>
        <p:spPr>
          <a:xfrm>
            <a:off x="1261567" y="4005064"/>
            <a:ext cx="790153" cy="432048"/>
          </a:xfrm>
          <a:custGeom>
            <a:avLst/>
            <a:gdLst>
              <a:gd name="connsiteX0" fmla="*/ 224469 w 1235578"/>
              <a:gd name="connsiteY0" fmla="*/ 0 h 775854"/>
              <a:gd name="connsiteX1" fmla="*/ 224469 w 1235578"/>
              <a:gd name="connsiteY1" fmla="*/ 0 h 775854"/>
              <a:gd name="connsiteX2" fmla="*/ 210615 w 1235578"/>
              <a:gd name="connsiteY2" fmla="*/ 138545 h 775854"/>
              <a:gd name="connsiteX3" fmla="*/ 182905 w 1235578"/>
              <a:gd name="connsiteY3" fmla="*/ 166254 h 775854"/>
              <a:gd name="connsiteX4" fmla="*/ 155196 w 1235578"/>
              <a:gd name="connsiteY4" fmla="*/ 207818 h 775854"/>
              <a:gd name="connsiteX5" fmla="*/ 141342 w 1235578"/>
              <a:gd name="connsiteY5" fmla="*/ 249381 h 775854"/>
              <a:gd name="connsiteX6" fmla="*/ 58215 w 1235578"/>
              <a:gd name="connsiteY6" fmla="*/ 290945 h 775854"/>
              <a:gd name="connsiteX7" fmla="*/ 155196 w 1235578"/>
              <a:gd name="connsiteY7" fmla="*/ 346363 h 775854"/>
              <a:gd name="connsiteX8" fmla="*/ 238324 w 1235578"/>
              <a:gd name="connsiteY8" fmla="*/ 387927 h 775854"/>
              <a:gd name="connsiteX9" fmla="*/ 321451 w 1235578"/>
              <a:gd name="connsiteY9" fmla="*/ 401781 h 775854"/>
              <a:gd name="connsiteX10" fmla="*/ 363015 w 1235578"/>
              <a:gd name="connsiteY10" fmla="*/ 429490 h 775854"/>
              <a:gd name="connsiteX11" fmla="*/ 390724 w 1235578"/>
              <a:gd name="connsiteY11" fmla="*/ 457200 h 775854"/>
              <a:gd name="connsiteX12" fmla="*/ 432287 w 1235578"/>
              <a:gd name="connsiteY12" fmla="*/ 471054 h 775854"/>
              <a:gd name="connsiteX13" fmla="*/ 501560 w 1235578"/>
              <a:gd name="connsiteY13" fmla="*/ 457200 h 775854"/>
              <a:gd name="connsiteX14" fmla="*/ 515415 w 1235578"/>
              <a:gd name="connsiteY14" fmla="*/ 401781 h 775854"/>
              <a:gd name="connsiteX15" fmla="*/ 501560 w 1235578"/>
              <a:gd name="connsiteY15" fmla="*/ 277090 h 775854"/>
              <a:gd name="connsiteX16" fmla="*/ 335305 w 1235578"/>
              <a:gd name="connsiteY16" fmla="*/ 235527 h 775854"/>
              <a:gd name="connsiteX17" fmla="*/ 321451 w 1235578"/>
              <a:gd name="connsiteY17" fmla="*/ 193963 h 775854"/>
              <a:gd name="connsiteX18" fmla="*/ 363015 w 1235578"/>
              <a:gd name="connsiteY18" fmla="*/ 180109 h 775854"/>
              <a:gd name="connsiteX19" fmla="*/ 418433 w 1235578"/>
              <a:gd name="connsiteY19" fmla="*/ 166254 h 775854"/>
              <a:gd name="connsiteX20" fmla="*/ 501560 w 1235578"/>
              <a:gd name="connsiteY20" fmla="*/ 193963 h 775854"/>
              <a:gd name="connsiteX21" fmla="*/ 556978 w 1235578"/>
              <a:gd name="connsiteY21" fmla="*/ 207818 h 775854"/>
              <a:gd name="connsiteX22" fmla="*/ 681669 w 1235578"/>
              <a:gd name="connsiteY22" fmla="*/ 249381 h 775854"/>
              <a:gd name="connsiteX23" fmla="*/ 723233 w 1235578"/>
              <a:gd name="connsiteY23" fmla="*/ 277090 h 775854"/>
              <a:gd name="connsiteX24" fmla="*/ 764796 w 1235578"/>
              <a:gd name="connsiteY24" fmla="*/ 290945 h 775854"/>
              <a:gd name="connsiteX25" fmla="*/ 778651 w 1235578"/>
              <a:gd name="connsiteY25" fmla="*/ 332509 h 775854"/>
              <a:gd name="connsiteX26" fmla="*/ 903342 w 1235578"/>
              <a:gd name="connsiteY26" fmla="*/ 387927 h 775854"/>
              <a:gd name="connsiteX27" fmla="*/ 889487 w 1235578"/>
              <a:gd name="connsiteY27" fmla="*/ 457200 h 775854"/>
              <a:gd name="connsiteX28" fmla="*/ 806360 w 1235578"/>
              <a:gd name="connsiteY28" fmla="*/ 526472 h 775854"/>
              <a:gd name="connsiteX29" fmla="*/ 764796 w 1235578"/>
              <a:gd name="connsiteY29" fmla="*/ 540327 h 775854"/>
              <a:gd name="connsiteX30" fmla="*/ 723233 w 1235578"/>
              <a:gd name="connsiteY30" fmla="*/ 568036 h 775854"/>
              <a:gd name="connsiteX31" fmla="*/ 612396 w 1235578"/>
              <a:gd name="connsiteY31" fmla="*/ 581890 h 775854"/>
              <a:gd name="connsiteX32" fmla="*/ 584687 w 1235578"/>
              <a:gd name="connsiteY32" fmla="*/ 637309 h 775854"/>
              <a:gd name="connsiteX33" fmla="*/ 473851 w 1235578"/>
              <a:gd name="connsiteY33" fmla="*/ 678872 h 775854"/>
              <a:gd name="connsiteX34" fmla="*/ 85924 w 1235578"/>
              <a:gd name="connsiteY34" fmla="*/ 665018 h 775854"/>
              <a:gd name="connsiteX35" fmla="*/ 30505 w 1235578"/>
              <a:gd name="connsiteY35" fmla="*/ 637309 h 775854"/>
              <a:gd name="connsiteX36" fmla="*/ 2796 w 1235578"/>
              <a:gd name="connsiteY36" fmla="*/ 595745 h 775854"/>
              <a:gd name="connsiteX37" fmla="*/ 16651 w 1235578"/>
              <a:gd name="connsiteY37" fmla="*/ 526472 h 775854"/>
              <a:gd name="connsiteX38" fmla="*/ 30505 w 1235578"/>
              <a:gd name="connsiteY38" fmla="*/ 568036 h 775854"/>
              <a:gd name="connsiteX39" fmla="*/ 44360 w 1235578"/>
              <a:gd name="connsiteY39" fmla="*/ 706581 h 775854"/>
              <a:gd name="connsiteX40" fmla="*/ 85924 w 1235578"/>
              <a:gd name="connsiteY40" fmla="*/ 734290 h 775854"/>
              <a:gd name="connsiteX41" fmla="*/ 169051 w 1235578"/>
              <a:gd name="connsiteY41" fmla="*/ 762000 h 775854"/>
              <a:gd name="connsiteX42" fmla="*/ 210615 w 1235578"/>
              <a:gd name="connsiteY42" fmla="*/ 775854 h 775854"/>
              <a:gd name="connsiteX43" fmla="*/ 529269 w 1235578"/>
              <a:gd name="connsiteY43" fmla="*/ 762000 h 775854"/>
              <a:gd name="connsiteX44" fmla="*/ 598542 w 1235578"/>
              <a:gd name="connsiteY44" fmla="*/ 748145 h 775854"/>
              <a:gd name="connsiteX45" fmla="*/ 709378 w 1235578"/>
              <a:gd name="connsiteY45" fmla="*/ 734290 h 775854"/>
              <a:gd name="connsiteX46" fmla="*/ 792505 w 1235578"/>
              <a:gd name="connsiteY46" fmla="*/ 706581 h 775854"/>
              <a:gd name="connsiteX47" fmla="*/ 834069 w 1235578"/>
              <a:gd name="connsiteY47" fmla="*/ 692727 h 775854"/>
              <a:gd name="connsiteX48" fmla="*/ 944905 w 1235578"/>
              <a:gd name="connsiteY48" fmla="*/ 665018 h 775854"/>
              <a:gd name="connsiteX49" fmla="*/ 986469 w 1235578"/>
              <a:gd name="connsiteY49" fmla="*/ 651163 h 775854"/>
              <a:gd name="connsiteX50" fmla="*/ 1028033 w 1235578"/>
              <a:gd name="connsiteY50" fmla="*/ 623454 h 775854"/>
              <a:gd name="connsiteX51" fmla="*/ 1055742 w 1235578"/>
              <a:gd name="connsiteY51" fmla="*/ 540327 h 775854"/>
              <a:gd name="connsiteX52" fmla="*/ 1069596 w 1235578"/>
              <a:gd name="connsiteY52" fmla="*/ 498763 h 775854"/>
              <a:gd name="connsiteX53" fmla="*/ 1055742 w 1235578"/>
              <a:gd name="connsiteY53" fmla="*/ 318654 h 775854"/>
              <a:gd name="connsiteX54" fmla="*/ 1014178 w 1235578"/>
              <a:gd name="connsiteY54" fmla="*/ 235527 h 775854"/>
              <a:gd name="connsiteX55" fmla="*/ 972615 w 1235578"/>
              <a:gd name="connsiteY55" fmla="*/ 221672 h 775854"/>
              <a:gd name="connsiteX56" fmla="*/ 806360 w 1235578"/>
              <a:gd name="connsiteY56" fmla="*/ 152400 h 775854"/>
              <a:gd name="connsiteX57" fmla="*/ 820215 w 1235578"/>
              <a:gd name="connsiteY57" fmla="*/ 110836 h 775854"/>
              <a:gd name="connsiteX58" fmla="*/ 861778 w 1235578"/>
              <a:gd name="connsiteY58" fmla="*/ 96981 h 775854"/>
              <a:gd name="connsiteX59" fmla="*/ 1000324 w 1235578"/>
              <a:gd name="connsiteY59" fmla="*/ 110836 h 775854"/>
              <a:gd name="connsiteX60" fmla="*/ 1041887 w 1235578"/>
              <a:gd name="connsiteY60" fmla="*/ 124690 h 775854"/>
              <a:gd name="connsiteX61" fmla="*/ 1097305 w 1235578"/>
              <a:gd name="connsiteY61" fmla="*/ 193963 h 775854"/>
              <a:gd name="connsiteX62" fmla="*/ 1125015 w 1235578"/>
              <a:gd name="connsiteY62" fmla="*/ 221672 h 775854"/>
              <a:gd name="connsiteX63" fmla="*/ 1180433 w 1235578"/>
              <a:gd name="connsiteY63" fmla="*/ 304800 h 775854"/>
              <a:gd name="connsiteX64" fmla="*/ 1208142 w 1235578"/>
              <a:gd name="connsiteY64" fmla="*/ 277090 h 775854"/>
              <a:gd name="connsiteX65" fmla="*/ 1208142 w 1235578"/>
              <a:gd name="connsiteY65" fmla="*/ 138545 h 775854"/>
              <a:gd name="connsiteX66" fmla="*/ 1083451 w 1235578"/>
              <a:gd name="connsiteY66" fmla="*/ 83127 h 775854"/>
              <a:gd name="connsiteX67" fmla="*/ 1041887 w 1235578"/>
              <a:gd name="connsiteY67" fmla="*/ 69272 h 775854"/>
              <a:gd name="connsiteX68" fmla="*/ 349160 w 1235578"/>
              <a:gd name="connsiteY68" fmla="*/ 69272 h 775854"/>
              <a:gd name="connsiteX69" fmla="*/ 266033 w 1235578"/>
              <a:gd name="connsiteY69" fmla="*/ 41563 h 775854"/>
              <a:gd name="connsiteX70" fmla="*/ 224469 w 1235578"/>
              <a:gd name="connsiteY70" fmla="*/ 0 h 7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35578" h="775854">
                <a:moveTo>
                  <a:pt x="224469" y="0"/>
                </a:moveTo>
                <a:lnTo>
                  <a:pt x="224469" y="0"/>
                </a:lnTo>
                <a:cubicBezTo>
                  <a:pt x="219851" y="46182"/>
                  <a:pt x="221872" y="93519"/>
                  <a:pt x="210615" y="138545"/>
                </a:cubicBezTo>
                <a:cubicBezTo>
                  <a:pt x="207447" y="151217"/>
                  <a:pt x="191065" y="156054"/>
                  <a:pt x="182905" y="166254"/>
                </a:cubicBezTo>
                <a:cubicBezTo>
                  <a:pt x="172503" y="179256"/>
                  <a:pt x="164432" y="193963"/>
                  <a:pt x="155196" y="207818"/>
                </a:cubicBezTo>
                <a:cubicBezTo>
                  <a:pt x="150578" y="221672"/>
                  <a:pt x="150465" y="237977"/>
                  <a:pt x="141342" y="249381"/>
                </a:cubicBezTo>
                <a:cubicBezTo>
                  <a:pt x="121810" y="273796"/>
                  <a:pt x="85594" y="281818"/>
                  <a:pt x="58215" y="290945"/>
                </a:cubicBezTo>
                <a:cubicBezTo>
                  <a:pt x="161809" y="368642"/>
                  <a:pt x="68647" y="307897"/>
                  <a:pt x="155196" y="346363"/>
                </a:cubicBezTo>
                <a:cubicBezTo>
                  <a:pt x="183506" y="358945"/>
                  <a:pt x="208934" y="378130"/>
                  <a:pt x="238324" y="387927"/>
                </a:cubicBezTo>
                <a:cubicBezTo>
                  <a:pt x="264974" y="396810"/>
                  <a:pt x="293742" y="397163"/>
                  <a:pt x="321451" y="401781"/>
                </a:cubicBezTo>
                <a:cubicBezTo>
                  <a:pt x="335306" y="411017"/>
                  <a:pt x="350013" y="419088"/>
                  <a:pt x="363015" y="429490"/>
                </a:cubicBezTo>
                <a:cubicBezTo>
                  <a:pt x="373215" y="437650"/>
                  <a:pt x="379523" y="450479"/>
                  <a:pt x="390724" y="457200"/>
                </a:cubicBezTo>
                <a:cubicBezTo>
                  <a:pt x="403247" y="464714"/>
                  <a:pt x="418433" y="466436"/>
                  <a:pt x="432287" y="471054"/>
                </a:cubicBezTo>
                <a:cubicBezTo>
                  <a:pt x="455378" y="466436"/>
                  <a:pt x="483470" y="472275"/>
                  <a:pt x="501560" y="457200"/>
                </a:cubicBezTo>
                <a:cubicBezTo>
                  <a:pt x="516188" y="445010"/>
                  <a:pt x="515415" y="420823"/>
                  <a:pt x="515415" y="401781"/>
                </a:cubicBezTo>
                <a:cubicBezTo>
                  <a:pt x="515415" y="359962"/>
                  <a:pt x="524012" y="312371"/>
                  <a:pt x="501560" y="277090"/>
                </a:cubicBezTo>
                <a:cubicBezTo>
                  <a:pt x="488535" y="256622"/>
                  <a:pt x="354189" y="238674"/>
                  <a:pt x="335305" y="235527"/>
                </a:cubicBezTo>
                <a:cubicBezTo>
                  <a:pt x="330687" y="221672"/>
                  <a:pt x="314920" y="207025"/>
                  <a:pt x="321451" y="193963"/>
                </a:cubicBezTo>
                <a:cubicBezTo>
                  <a:pt x="327982" y="180901"/>
                  <a:pt x="348973" y="184121"/>
                  <a:pt x="363015" y="180109"/>
                </a:cubicBezTo>
                <a:cubicBezTo>
                  <a:pt x="381324" y="174878"/>
                  <a:pt x="399960" y="170872"/>
                  <a:pt x="418433" y="166254"/>
                </a:cubicBezTo>
                <a:cubicBezTo>
                  <a:pt x="446142" y="175490"/>
                  <a:pt x="473224" y="186879"/>
                  <a:pt x="501560" y="193963"/>
                </a:cubicBezTo>
                <a:cubicBezTo>
                  <a:pt x="520033" y="198581"/>
                  <a:pt x="539149" y="201132"/>
                  <a:pt x="556978" y="207818"/>
                </a:cubicBezTo>
                <a:cubicBezTo>
                  <a:pt x="688081" y="256982"/>
                  <a:pt x="529864" y="219021"/>
                  <a:pt x="681669" y="249381"/>
                </a:cubicBezTo>
                <a:cubicBezTo>
                  <a:pt x="695524" y="258617"/>
                  <a:pt x="708340" y="269643"/>
                  <a:pt x="723233" y="277090"/>
                </a:cubicBezTo>
                <a:cubicBezTo>
                  <a:pt x="736295" y="283621"/>
                  <a:pt x="754470" y="280618"/>
                  <a:pt x="764796" y="290945"/>
                </a:cubicBezTo>
                <a:cubicBezTo>
                  <a:pt x="775123" y="301272"/>
                  <a:pt x="770550" y="320358"/>
                  <a:pt x="778651" y="332509"/>
                </a:cubicBezTo>
                <a:cubicBezTo>
                  <a:pt x="817043" y="390096"/>
                  <a:pt x="833915" y="376355"/>
                  <a:pt x="903342" y="387927"/>
                </a:cubicBezTo>
                <a:cubicBezTo>
                  <a:pt x="898724" y="411018"/>
                  <a:pt x="900018" y="436138"/>
                  <a:pt x="889487" y="457200"/>
                </a:cubicBezTo>
                <a:cubicBezTo>
                  <a:pt x="879273" y="477628"/>
                  <a:pt x="827578" y="515863"/>
                  <a:pt x="806360" y="526472"/>
                </a:cubicBezTo>
                <a:cubicBezTo>
                  <a:pt x="793298" y="533003"/>
                  <a:pt x="777858" y="533796"/>
                  <a:pt x="764796" y="540327"/>
                </a:cubicBezTo>
                <a:cubicBezTo>
                  <a:pt x="749903" y="547774"/>
                  <a:pt x="739297" y="563655"/>
                  <a:pt x="723233" y="568036"/>
                </a:cubicBezTo>
                <a:cubicBezTo>
                  <a:pt x="687312" y="577833"/>
                  <a:pt x="649342" y="577272"/>
                  <a:pt x="612396" y="581890"/>
                </a:cubicBezTo>
                <a:cubicBezTo>
                  <a:pt x="603160" y="600363"/>
                  <a:pt x="600368" y="623868"/>
                  <a:pt x="584687" y="637309"/>
                </a:cubicBezTo>
                <a:cubicBezTo>
                  <a:pt x="574142" y="646347"/>
                  <a:pt x="496559" y="671303"/>
                  <a:pt x="473851" y="678872"/>
                </a:cubicBezTo>
                <a:cubicBezTo>
                  <a:pt x="344542" y="674254"/>
                  <a:pt x="214751" y="677095"/>
                  <a:pt x="85924" y="665018"/>
                </a:cubicBezTo>
                <a:cubicBezTo>
                  <a:pt x="65361" y="663090"/>
                  <a:pt x="46371" y="650531"/>
                  <a:pt x="30505" y="637309"/>
                </a:cubicBezTo>
                <a:cubicBezTo>
                  <a:pt x="17713" y="626649"/>
                  <a:pt x="12032" y="609600"/>
                  <a:pt x="2796" y="595745"/>
                </a:cubicBezTo>
                <a:cubicBezTo>
                  <a:pt x="7414" y="572654"/>
                  <a:pt x="0" y="543123"/>
                  <a:pt x="16651" y="526472"/>
                </a:cubicBezTo>
                <a:cubicBezTo>
                  <a:pt x="26978" y="516145"/>
                  <a:pt x="28284" y="553602"/>
                  <a:pt x="30505" y="568036"/>
                </a:cubicBezTo>
                <a:cubicBezTo>
                  <a:pt x="37562" y="613908"/>
                  <a:pt x="29683" y="662551"/>
                  <a:pt x="44360" y="706581"/>
                </a:cubicBezTo>
                <a:cubicBezTo>
                  <a:pt x="49626" y="722378"/>
                  <a:pt x="70708" y="727527"/>
                  <a:pt x="85924" y="734290"/>
                </a:cubicBezTo>
                <a:cubicBezTo>
                  <a:pt x="112615" y="746153"/>
                  <a:pt x="141342" y="752764"/>
                  <a:pt x="169051" y="762000"/>
                </a:cubicBezTo>
                <a:lnTo>
                  <a:pt x="210615" y="775854"/>
                </a:lnTo>
                <a:cubicBezTo>
                  <a:pt x="316833" y="771236"/>
                  <a:pt x="423221" y="769575"/>
                  <a:pt x="529269" y="762000"/>
                </a:cubicBezTo>
                <a:cubicBezTo>
                  <a:pt x="552757" y="760322"/>
                  <a:pt x="575268" y="751726"/>
                  <a:pt x="598542" y="748145"/>
                </a:cubicBezTo>
                <a:cubicBezTo>
                  <a:pt x="635342" y="742483"/>
                  <a:pt x="672433" y="738908"/>
                  <a:pt x="709378" y="734290"/>
                </a:cubicBezTo>
                <a:lnTo>
                  <a:pt x="792505" y="706581"/>
                </a:lnTo>
                <a:cubicBezTo>
                  <a:pt x="806360" y="701963"/>
                  <a:pt x="819901" y="696269"/>
                  <a:pt x="834069" y="692727"/>
                </a:cubicBezTo>
                <a:cubicBezTo>
                  <a:pt x="871014" y="683491"/>
                  <a:pt x="908777" y="677061"/>
                  <a:pt x="944905" y="665018"/>
                </a:cubicBezTo>
                <a:cubicBezTo>
                  <a:pt x="958760" y="660400"/>
                  <a:pt x="973407" y="657694"/>
                  <a:pt x="986469" y="651163"/>
                </a:cubicBezTo>
                <a:cubicBezTo>
                  <a:pt x="1001362" y="643716"/>
                  <a:pt x="1014178" y="632690"/>
                  <a:pt x="1028033" y="623454"/>
                </a:cubicBezTo>
                <a:lnTo>
                  <a:pt x="1055742" y="540327"/>
                </a:lnTo>
                <a:lnTo>
                  <a:pt x="1069596" y="498763"/>
                </a:lnTo>
                <a:cubicBezTo>
                  <a:pt x="1064978" y="438727"/>
                  <a:pt x="1063211" y="378403"/>
                  <a:pt x="1055742" y="318654"/>
                </a:cubicBezTo>
                <a:cubicBezTo>
                  <a:pt x="1052953" y="296344"/>
                  <a:pt x="1031367" y="249278"/>
                  <a:pt x="1014178" y="235527"/>
                </a:cubicBezTo>
                <a:cubicBezTo>
                  <a:pt x="1002774" y="226404"/>
                  <a:pt x="985910" y="227715"/>
                  <a:pt x="972615" y="221672"/>
                </a:cubicBezTo>
                <a:cubicBezTo>
                  <a:pt x="816337" y="150636"/>
                  <a:pt x="914947" y="179546"/>
                  <a:pt x="806360" y="152400"/>
                </a:cubicBezTo>
                <a:cubicBezTo>
                  <a:pt x="810978" y="138545"/>
                  <a:pt x="809888" y="121163"/>
                  <a:pt x="820215" y="110836"/>
                </a:cubicBezTo>
                <a:cubicBezTo>
                  <a:pt x="830541" y="100509"/>
                  <a:pt x="847174" y="96981"/>
                  <a:pt x="861778" y="96981"/>
                </a:cubicBezTo>
                <a:cubicBezTo>
                  <a:pt x="908190" y="96981"/>
                  <a:pt x="954142" y="106218"/>
                  <a:pt x="1000324" y="110836"/>
                </a:cubicBezTo>
                <a:cubicBezTo>
                  <a:pt x="1014178" y="115454"/>
                  <a:pt x="1029364" y="117176"/>
                  <a:pt x="1041887" y="124690"/>
                </a:cubicBezTo>
                <a:cubicBezTo>
                  <a:pt x="1067618" y="140129"/>
                  <a:pt x="1079880" y="172183"/>
                  <a:pt x="1097305" y="193963"/>
                </a:cubicBezTo>
                <a:cubicBezTo>
                  <a:pt x="1105465" y="204163"/>
                  <a:pt x="1117178" y="211222"/>
                  <a:pt x="1125015" y="221672"/>
                </a:cubicBezTo>
                <a:cubicBezTo>
                  <a:pt x="1144996" y="248314"/>
                  <a:pt x="1180433" y="304800"/>
                  <a:pt x="1180433" y="304800"/>
                </a:cubicBezTo>
                <a:cubicBezTo>
                  <a:pt x="1189669" y="295563"/>
                  <a:pt x="1204011" y="289482"/>
                  <a:pt x="1208142" y="277090"/>
                </a:cubicBezTo>
                <a:cubicBezTo>
                  <a:pt x="1216780" y="251176"/>
                  <a:pt x="1235578" y="172841"/>
                  <a:pt x="1208142" y="138545"/>
                </a:cubicBezTo>
                <a:cubicBezTo>
                  <a:pt x="1184191" y="108606"/>
                  <a:pt x="1108850" y="91593"/>
                  <a:pt x="1083451" y="83127"/>
                </a:cubicBezTo>
                <a:lnTo>
                  <a:pt x="1041887" y="69272"/>
                </a:lnTo>
                <a:cubicBezTo>
                  <a:pt x="755948" y="82889"/>
                  <a:pt x="656317" y="95600"/>
                  <a:pt x="349160" y="69272"/>
                </a:cubicBezTo>
                <a:cubicBezTo>
                  <a:pt x="320059" y="66778"/>
                  <a:pt x="294369" y="48647"/>
                  <a:pt x="266033" y="41563"/>
                </a:cubicBezTo>
                <a:lnTo>
                  <a:pt x="22446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0" name="Freeform 9"/>
          <p:cNvSpPr/>
          <p:nvPr/>
        </p:nvSpPr>
        <p:spPr>
          <a:xfrm>
            <a:off x="2538686" y="2348880"/>
            <a:ext cx="521146" cy="432048"/>
          </a:xfrm>
          <a:custGeom>
            <a:avLst/>
            <a:gdLst>
              <a:gd name="connsiteX0" fmla="*/ 207818 w 665018"/>
              <a:gd name="connsiteY0" fmla="*/ 152400 h 512618"/>
              <a:gd name="connsiteX1" fmla="*/ 207818 w 665018"/>
              <a:gd name="connsiteY1" fmla="*/ 152400 h 512618"/>
              <a:gd name="connsiteX2" fmla="*/ 124691 w 665018"/>
              <a:gd name="connsiteY2" fmla="*/ 235528 h 512618"/>
              <a:gd name="connsiteX3" fmla="*/ 83127 w 665018"/>
              <a:gd name="connsiteY3" fmla="*/ 263237 h 512618"/>
              <a:gd name="connsiteX4" fmla="*/ 27709 w 665018"/>
              <a:gd name="connsiteY4" fmla="*/ 346364 h 512618"/>
              <a:gd name="connsiteX5" fmla="*/ 0 w 665018"/>
              <a:gd name="connsiteY5" fmla="*/ 387928 h 512618"/>
              <a:gd name="connsiteX6" fmla="*/ 41564 w 665018"/>
              <a:gd name="connsiteY6" fmla="*/ 498764 h 512618"/>
              <a:gd name="connsiteX7" fmla="*/ 83127 w 665018"/>
              <a:gd name="connsiteY7" fmla="*/ 512618 h 512618"/>
              <a:gd name="connsiteX8" fmla="*/ 277091 w 665018"/>
              <a:gd name="connsiteY8" fmla="*/ 498764 h 512618"/>
              <a:gd name="connsiteX9" fmla="*/ 360218 w 665018"/>
              <a:gd name="connsiteY9" fmla="*/ 471055 h 512618"/>
              <a:gd name="connsiteX10" fmla="*/ 401782 w 665018"/>
              <a:gd name="connsiteY10" fmla="*/ 443346 h 512618"/>
              <a:gd name="connsiteX11" fmla="*/ 443346 w 665018"/>
              <a:gd name="connsiteY11" fmla="*/ 429491 h 512618"/>
              <a:gd name="connsiteX12" fmla="*/ 512618 w 665018"/>
              <a:gd name="connsiteY12" fmla="*/ 360218 h 512618"/>
              <a:gd name="connsiteX13" fmla="*/ 554182 w 665018"/>
              <a:gd name="connsiteY13" fmla="*/ 277091 h 512618"/>
              <a:gd name="connsiteX14" fmla="*/ 568036 w 665018"/>
              <a:gd name="connsiteY14" fmla="*/ 235528 h 512618"/>
              <a:gd name="connsiteX15" fmla="*/ 595746 w 665018"/>
              <a:gd name="connsiteY15" fmla="*/ 96982 h 512618"/>
              <a:gd name="connsiteX16" fmla="*/ 623455 w 665018"/>
              <a:gd name="connsiteY16" fmla="*/ 55418 h 512618"/>
              <a:gd name="connsiteX17" fmla="*/ 665018 w 665018"/>
              <a:gd name="connsiteY17" fmla="*/ 27709 h 512618"/>
              <a:gd name="connsiteX18" fmla="*/ 623455 w 665018"/>
              <a:gd name="connsiteY18" fmla="*/ 0 h 512618"/>
              <a:gd name="connsiteX19" fmla="*/ 540327 w 665018"/>
              <a:gd name="connsiteY19" fmla="*/ 27709 h 512618"/>
              <a:gd name="connsiteX20" fmla="*/ 457200 w 665018"/>
              <a:gd name="connsiteY20" fmla="*/ 69273 h 512618"/>
              <a:gd name="connsiteX21" fmla="*/ 415636 w 665018"/>
              <a:gd name="connsiteY21" fmla="*/ 96982 h 512618"/>
              <a:gd name="connsiteX22" fmla="*/ 332509 w 665018"/>
              <a:gd name="connsiteY22" fmla="*/ 124691 h 512618"/>
              <a:gd name="connsiteX23" fmla="*/ 290946 w 665018"/>
              <a:gd name="connsiteY23" fmla="*/ 138546 h 512618"/>
              <a:gd name="connsiteX24" fmla="*/ 207818 w 665018"/>
              <a:gd name="connsiteY24" fmla="*/ 152400 h 5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5018" h="512618">
                <a:moveTo>
                  <a:pt x="207818" y="152400"/>
                </a:moveTo>
                <a:lnTo>
                  <a:pt x="207818" y="152400"/>
                </a:lnTo>
                <a:cubicBezTo>
                  <a:pt x="180109" y="180109"/>
                  <a:pt x="153979" y="209494"/>
                  <a:pt x="124691" y="235528"/>
                </a:cubicBezTo>
                <a:cubicBezTo>
                  <a:pt x="112246" y="246590"/>
                  <a:pt x="94092" y="250706"/>
                  <a:pt x="83127" y="263237"/>
                </a:cubicBezTo>
                <a:cubicBezTo>
                  <a:pt x="61197" y="288299"/>
                  <a:pt x="46182" y="318655"/>
                  <a:pt x="27709" y="346364"/>
                </a:cubicBezTo>
                <a:lnTo>
                  <a:pt x="0" y="387928"/>
                </a:lnTo>
                <a:cubicBezTo>
                  <a:pt x="7510" y="425478"/>
                  <a:pt x="7589" y="471584"/>
                  <a:pt x="41564" y="498764"/>
                </a:cubicBezTo>
                <a:cubicBezTo>
                  <a:pt x="52968" y="507887"/>
                  <a:pt x="69273" y="508000"/>
                  <a:pt x="83127" y="512618"/>
                </a:cubicBezTo>
                <a:cubicBezTo>
                  <a:pt x="147782" y="508000"/>
                  <a:pt x="212989" y="508379"/>
                  <a:pt x="277091" y="498764"/>
                </a:cubicBezTo>
                <a:cubicBezTo>
                  <a:pt x="305976" y="494431"/>
                  <a:pt x="360218" y="471055"/>
                  <a:pt x="360218" y="471055"/>
                </a:cubicBezTo>
                <a:cubicBezTo>
                  <a:pt x="374073" y="461819"/>
                  <a:pt x="386889" y="450793"/>
                  <a:pt x="401782" y="443346"/>
                </a:cubicBezTo>
                <a:cubicBezTo>
                  <a:pt x="414844" y="436815"/>
                  <a:pt x="431663" y="438254"/>
                  <a:pt x="443346" y="429491"/>
                </a:cubicBezTo>
                <a:cubicBezTo>
                  <a:pt x="469470" y="409898"/>
                  <a:pt x="512618" y="360218"/>
                  <a:pt x="512618" y="360218"/>
                </a:cubicBezTo>
                <a:cubicBezTo>
                  <a:pt x="547445" y="255742"/>
                  <a:pt x="500464" y="384528"/>
                  <a:pt x="554182" y="277091"/>
                </a:cubicBezTo>
                <a:cubicBezTo>
                  <a:pt x="560713" y="264029"/>
                  <a:pt x="563418" y="249382"/>
                  <a:pt x="568036" y="235528"/>
                </a:cubicBezTo>
                <a:cubicBezTo>
                  <a:pt x="573142" y="199785"/>
                  <a:pt x="576400" y="135673"/>
                  <a:pt x="595746" y="96982"/>
                </a:cubicBezTo>
                <a:cubicBezTo>
                  <a:pt x="603193" y="82089"/>
                  <a:pt x="611681" y="67192"/>
                  <a:pt x="623455" y="55418"/>
                </a:cubicBezTo>
                <a:cubicBezTo>
                  <a:pt x="635229" y="43644"/>
                  <a:pt x="651164" y="36945"/>
                  <a:pt x="665018" y="27709"/>
                </a:cubicBezTo>
                <a:cubicBezTo>
                  <a:pt x="651164" y="18473"/>
                  <a:pt x="640106" y="0"/>
                  <a:pt x="623455" y="0"/>
                </a:cubicBezTo>
                <a:cubicBezTo>
                  <a:pt x="594247" y="0"/>
                  <a:pt x="540327" y="27709"/>
                  <a:pt x="540327" y="27709"/>
                </a:cubicBezTo>
                <a:cubicBezTo>
                  <a:pt x="421220" y="107115"/>
                  <a:pt x="571915" y="11915"/>
                  <a:pt x="457200" y="69273"/>
                </a:cubicBezTo>
                <a:cubicBezTo>
                  <a:pt x="442307" y="76720"/>
                  <a:pt x="430852" y="90219"/>
                  <a:pt x="415636" y="96982"/>
                </a:cubicBezTo>
                <a:cubicBezTo>
                  <a:pt x="388946" y="108844"/>
                  <a:pt x="360218" y="115455"/>
                  <a:pt x="332509" y="124691"/>
                </a:cubicBezTo>
                <a:cubicBezTo>
                  <a:pt x="318655" y="129309"/>
                  <a:pt x="303097" y="130445"/>
                  <a:pt x="290946" y="138546"/>
                </a:cubicBezTo>
                <a:cubicBezTo>
                  <a:pt x="245539" y="168817"/>
                  <a:pt x="221673" y="150091"/>
                  <a:pt x="207818" y="15240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1" name="Freeform 10"/>
          <p:cNvSpPr/>
          <p:nvPr/>
        </p:nvSpPr>
        <p:spPr>
          <a:xfrm>
            <a:off x="1187624" y="2348880"/>
            <a:ext cx="648072" cy="504056"/>
          </a:xfrm>
          <a:custGeom>
            <a:avLst/>
            <a:gdLst>
              <a:gd name="connsiteX0" fmla="*/ 332509 w 748145"/>
              <a:gd name="connsiteY0" fmla="*/ 41563 h 404182"/>
              <a:gd name="connsiteX1" fmla="*/ 332509 w 748145"/>
              <a:gd name="connsiteY1" fmla="*/ 41563 h 404182"/>
              <a:gd name="connsiteX2" fmla="*/ 207818 w 748145"/>
              <a:gd name="connsiteY2" fmla="*/ 27709 h 404182"/>
              <a:gd name="connsiteX3" fmla="*/ 166254 w 748145"/>
              <a:gd name="connsiteY3" fmla="*/ 13854 h 404182"/>
              <a:gd name="connsiteX4" fmla="*/ 0 w 748145"/>
              <a:gd name="connsiteY4" fmla="*/ 27709 h 404182"/>
              <a:gd name="connsiteX5" fmla="*/ 13854 w 748145"/>
              <a:gd name="connsiteY5" fmla="*/ 96981 h 404182"/>
              <a:gd name="connsiteX6" fmla="*/ 27709 w 748145"/>
              <a:gd name="connsiteY6" fmla="*/ 138545 h 404182"/>
              <a:gd name="connsiteX7" fmla="*/ 152400 w 748145"/>
              <a:gd name="connsiteY7" fmla="*/ 152400 h 404182"/>
              <a:gd name="connsiteX8" fmla="*/ 277091 w 748145"/>
              <a:gd name="connsiteY8" fmla="*/ 180109 h 404182"/>
              <a:gd name="connsiteX9" fmla="*/ 304800 w 748145"/>
              <a:gd name="connsiteY9" fmla="*/ 221672 h 404182"/>
              <a:gd name="connsiteX10" fmla="*/ 318654 w 748145"/>
              <a:gd name="connsiteY10" fmla="*/ 277090 h 404182"/>
              <a:gd name="connsiteX11" fmla="*/ 387927 w 748145"/>
              <a:gd name="connsiteY11" fmla="*/ 332509 h 404182"/>
              <a:gd name="connsiteX12" fmla="*/ 457200 w 748145"/>
              <a:gd name="connsiteY12" fmla="*/ 401781 h 404182"/>
              <a:gd name="connsiteX13" fmla="*/ 498763 w 748145"/>
              <a:gd name="connsiteY13" fmla="*/ 387927 h 404182"/>
              <a:gd name="connsiteX14" fmla="*/ 581891 w 748145"/>
              <a:gd name="connsiteY14" fmla="*/ 332509 h 404182"/>
              <a:gd name="connsiteX15" fmla="*/ 665018 w 748145"/>
              <a:gd name="connsiteY15" fmla="*/ 263236 h 404182"/>
              <a:gd name="connsiteX16" fmla="*/ 748145 w 748145"/>
              <a:gd name="connsiteY16" fmla="*/ 249381 h 404182"/>
              <a:gd name="connsiteX17" fmla="*/ 720436 w 748145"/>
              <a:gd name="connsiteY17" fmla="*/ 124690 h 404182"/>
              <a:gd name="connsiteX18" fmla="*/ 692727 w 748145"/>
              <a:gd name="connsiteY18" fmla="*/ 83127 h 404182"/>
              <a:gd name="connsiteX19" fmla="*/ 623454 w 748145"/>
              <a:gd name="connsiteY19" fmla="*/ 69272 h 404182"/>
              <a:gd name="connsiteX20" fmla="*/ 540327 w 748145"/>
              <a:gd name="connsiteY20" fmla="*/ 41563 h 404182"/>
              <a:gd name="connsiteX21" fmla="*/ 498763 w 748145"/>
              <a:gd name="connsiteY21" fmla="*/ 13854 h 404182"/>
              <a:gd name="connsiteX22" fmla="*/ 387927 w 748145"/>
              <a:gd name="connsiteY22" fmla="*/ 0 h 404182"/>
              <a:gd name="connsiteX23" fmla="*/ 318654 w 748145"/>
              <a:gd name="connsiteY23" fmla="*/ 13854 h 404182"/>
              <a:gd name="connsiteX24" fmla="*/ 332509 w 748145"/>
              <a:gd name="connsiteY24" fmla="*/ 41563 h 40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48145" h="404182">
                <a:moveTo>
                  <a:pt x="332509" y="41563"/>
                </a:moveTo>
                <a:lnTo>
                  <a:pt x="332509" y="41563"/>
                </a:lnTo>
                <a:cubicBezTo>
                  <a:pt x="290945" y="36945"/>
                  <a:pt x="249068" y="34584"/>
                  <a:pt x="207818" y="27709"/>
                </a:cubicBezTo>
                <a:cubicBezTo>
                  <a:pt x="193413" y="25308"/>
                  <a:pt x="180858" y="13854"/>
                  <a:pt x="166254" y="13854"/>
                </a:cubicBezTo>
                <a:cubicBezTo>
                  <a:pt x="110644" y="13854"/>
                  <a:pt x="55418" y="23091"/>
                  <a:pt x="0" y="27709"/>
                </a:cubicBezTo>
                <a:cubicBezTo>
                  <a:pt x="4618" y="50800"/>
                  <a:pt x="8143" y="74136"/>
                  <a:pt x="13854" y="96981"/>
                </a:cubicBezTo>
                <a:cubicBezTo>
                  <a:pt x="17396" y="111149"/>
                  <a:pt x="14149" y="133121"/>
                  <a:pt x="27709" y="138545"/>
                </a:cubicBezTo>
                <a:cubicBezTo>
                  <a:pt x="66537" y="154077"/>
                  <a:pt x="111001" y="146486"/>
                  <a:pt x="152400" y="152400"/>
                </a:cubicBezTo>
                <a:cubicBezTo>
                  <a:pt x="193447" y="158264"/>
                  <a:pt x="236749" y="170023"/>
                  <a:pt x="277091" y="180109"/>
                </a:cubicBezTo>
                <a:cubicBezTo>
                  <a:pt x="286327" y="193963"/>
                  <a:pt x="298241" y="206367"/>
                  <a:pt x="304800" y="221672"/>
                </a:cubicBezTo>
                <a:cubicBezTo>
                  <a:pt x="312301" y="239174"/>
                  <a:pt x="310139" y="260059"/>
                  <a:pt x="318654" y="277090"/>
                </a:cubicBezTo>
                <a:cubicBezTo>
                  <a:pt x="328526" y="296834"/>
                  <a:pt x="373241" y="322719"/>
                  <a:pt x="387927" y="332509"/>
                </a:cubicBezTo>
                <a:cubicBezTo>
                  <a:pt x="404091" y="356755"/>
                  <a:pt x="422563" y="396008"/>
                  <a:pt x="457200" y="401781"/>
                </a:cubicBezTo>
                <a:cubicBezTo>
                  <a:pt x="471605" y="404182"/>
                  <a:pt x="484909" y="392545"/>
                  <a:pt x="498763" y="387927"/>
                </a:cubicBezTo>
                <a:cubicBezTo>
                  <a:pt x="526472" y="369454"/>
                  <a:pt x="558343" y="356058"/>
                  <a:pt x="581891" y="332509"/>
                </a:cubicBezTo>
                <a:cubicBezTo>
                  <a:pt x="601185" y="313215"/>
                  <a:pt x="636083" y="272881"/>
                  <a:pt x="665018" y="263236"/>
                </a:cubicBezTo>
                <a:cubicBezTo>
                  <a:pt x="691668" y="254353"/>
                  <a:pt x="720436" y="253999"/>
                  <a:pt x="748145" y="249381"/>
                </a:cubicBezTo>
                <a:cubicBezTo>
                  <a:pt x="742823" y="217450"/>
                  <a:pt x="737490" y="158798"/>
                  <a:pt x="720436" y="124690"/>
                </a:cubicBezTo>
                <a:cubicBezTo>
                  <a:pt x="712989" y="109797"/>
                  <a:pt x="707184" y="91388"/>
                  <a:pt x="692727" y="83127"/>
                </a:cubicBezTo>
                <a:cubicBezTo>
                  <a:pt x="672281" y="71444"/>
                  <a:pt x="646173" y="75468"/>
                  <a:pt x="623454" y="69272"/>
                </a:cubicBezTo>
                <a:cubicBezTo>
                  <a:pt x="595275" y="61587"/>
                  <a:pt x="564629" y="57764"/>
                  <a:pt x="540327" y="41563"/>
                </a:cubicBezTo>
                <a:cubicBezTo>
                  <a:pt x="526472" y="32327"/>
                  <a:pt x="514827" y="18235"/>
                  <a:pt x="498763" y="13854"/>
                </a:cubicBezTo>
                <a:cubicBezTo>
                  <a:pt x="462842" y="4058"/>
                  <a:pt x="424872" y="4618"/>
                  <a:pt x="387927" y="0"/>
                </a:cubicBezTo>
                <a:cubicBezTo>
                  <a:pt x="364836" y="4618"/>
                  <a:pt x="338247" y="792"/>
                  <a:pt x="318654" y="13854"/>
                </a:cubicBezTo>
                <a:cubicBezTo>
                  <a:pt x="306503" y="21955"/>
                  <a:pt x="330200" y="36945"/>
                  <a:pt x="332509" y="4156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 name="Freeform 11"/>
          <p:cNvSpPr/>
          <p:nvPr/>
        </p:nvSpPr>
        <p:spPr>
          <a:xfrm>
            <a:off x="395536" y="2348880"/>
            <a:ext cx="720080" cy="648072"/>
          </a:xfrm>
          <a:custGeom>
            <a:avLst/>
            <a:gdLst>
              <a:gd name="connsiteX0" fmla="*/ 471054 w 907343"/>
              <a:gd name="connsiteY0" fmla="*/ 55418 h 914400"/>
              <a:gd name="connsiteX1" fmla="*/ 471054 w 907343"/>
              <a:gd name="connsiteY1" fmla="*/ 55418 h 914400"/>
              <a:gd name="connsiteX2" fmla="*/ 290945 w 907343"/>
              <a:gd name="connsiteY2" fmla="*/ 193963 h 914400"/>
              <a:gd name="connsiteX3" fmla="*/ 249381 w 907343"/>
              <a:gd name="connsiteY3" fmla="*/ 221672 h 914400"/>
              <a:gd name="connsiteX4" fmla="*/ 207818 w 907343"/>
              <a:gd name="connsiteY4" fmla="*/ 235527 h 914400"/>
              <a:gd name="connsiteX5" fmla="*/ 180109 w 907343"/>
              <a:gd name="connsiteY5" fmla="*/ 277091 h 914400"/>
              <a:gd name="connsiteX6" fmla="*/ 166254 w 907343"/>
              <a:gd name="connsiteY6" fmla="*/ 318654 h 914400"/>
              <a:gd name="connsiteX7" fmla="*/ 124690 w 907343"/>
              <a:gd name="connsiteY7" fmla="*/ 346363 h 914400"/>
              <a:gd name="connsiteX8" fmla="*/ 110836 w 907343"/>
              <a:gd name="connsiteY8" fmla="*/ 387927 h 914400"/>
              <a:gd name="connsiteX9" fmla="*/ 96981 w 907343"/>
              <a:gd name="connsiteY9" fmla="*/ 457200 h 914400"/>
              <a:gd name="connsiteX10" fmla="*/ 41563 w 907343"/>
              <a:gd name="connsiteY10" fmla="*/ 540327 h 914400"/>
              <a:gd name="connsiteX11" fmla="*/ 13854 w 907343"/>
              <a:gd name="connsiteY11" fmla="*/ 581891 h 914400"/>
              <a:gd name="connsiteX12" fmla="*/ 27709 w 907343"/>
              <a:gd name="connsiteY12" fmla="*/ 651163 h 914400"/>
              <a:gd name="connsiteX13" fmla="*/ 41563 w 907343"/>
              <a:gd name="connsiteY13" fmla="*/ 692727 h 914400"/>
              <a:gd name="connsiteX14" fmla="*/ 0 w 907343"/>
              <a:gd name="connsiteY14" fmla="*/ 775854 h 914400"/>
              <a:gd name="connsiteX15" fmla="*/ 41563 w 907343"/>
              <a:gd name="connsiteY15" fmla="*/ 789709 h 914400"/>
              <a:gd name="connsiteX16" fmla="*/ 83127 w 907343"/>
              <a:gd name="connsiteY16" fmla="*/ 775854 h 914400"/>
              <a:gd name="connsiteX17" fmla="*/ 124690 w 907343"/>
              <a:gd name="connsiteY17" fmla="*/ 803563 h 914400"/>
              <a:gd name="connsiteX18" fmla="*/ 152400 w 907343"/>
              <a:gd name="connsiteY18" fmla="*/ 845127 h 914400"/>
              <a:gd name="connsiteX19" fmla="*/ 221672 w 907343"/>
              <a:gd name="connsiteY19" fmla="*/ 831272 h 914400"/>
              <a:gd name="connsiteX20" fmla="*/ 263236 w 907343"/>
              <a:gd name="connsiteY20" fmla="*/ 803563 h 914400"/>
              <a:gd name="connsiteX21" fmla="*/ 415636 w 907343"/>
              <a:gd name="connsiteY21" fmla="*/ 831272 h 914400"/>
              <a:gd name="connsiteX22" fmla="*/ 498763 w 907343"/>
              <a:gd name="connsiteY22" fmla="*/ 858982 h 914400"/>
              <a:gd name="connsiteX23" fmla="*/ 581890 w 907343"/>
              <a:gd name="connsiteY23" fmla="*/ 886691 h 914400"/>
              <a:gd name="connsiteX24" fmla="*/ 623454 w 907343"/>
              <a:gd name="connsiteY24" fmla="*/ 900545 h 914400"/>
              <a:gd name="connsiteX25" fmla="*/ 720436 w 907343"/>
              <a:gd name="connsiteY25" fmla="*/ 914400 h 914400"/>
              <a:gd name="connsiteX26" fmla="*/ 706581 w 907343"/>
              <a:gd name="connsiteY26" fmla="*/ 872836 h 914400"/>
              <a:gd name="connsiteX27" fmla="*/ 665018 w 907343"/>
              <a:gd name="connsiteY27" fmla="*/ 845127 h 914400"/>
              <a:gd name="connsiteX28" fmla="*/ 595745 w 907343"/>
              <a:gd name="connsiteY28" fmla="*/ 803563 h 914400"/>
              <a:gd name="connsiteX29" fmla="*/ 512618 w 907343"/>
              <a:gd name="connsiteY29" fmla="*/ 775854 h 914400"/>
              <a:gd name="connsiteX30" fmla="*/ 429490 w 907343"/>
              <a:gd name="connsiteY30" fmla="*/ 720436 h 914400"/>
              <a:gd name="connsiteX31" fmla="*/ 401781 w 907343"/>
              <a:gd name="connsiteY31" fmla="*/ 637309 h 914400"/>
              <a:gd name="connsiteX32" fmla="*/ 387927 w 907343"/>
              <a:gd name="connsiteY32" fmla="*/ 595745 h 914400"/>
              <a:gd name="connsiteX33" fmla="*/ 401781 w 907343"/>
              <a:gd name="connsiteY33" fmla="*/ 415636 h 914400"/>
              <a:gd name="connsiteX34" fmla="*/ 415636 w 907343"/>
              <a:gd name="connsiteY34" fmla="*/ 374072 h 914400"/>
              <a:gd name="connsiteX35" fmla="*/ 498763 w 907343"/>
              <a:gd name="connsiteY35" fmla="*/ 318654 h 914400"/>
              <a:gd name="connsiteX36" fmla="*/ 554181 w 907343"/>
              <a:gd name="connsiteY36" fmla="*/ 235527 h 914400"/>
              <a:gd name="connsiteX37" fmla="*/ 637309 w 907343"/>
              <a:gd name="connsiteY37" fmla="*/ 180109 h 914400"/>
              <a:gd name="connsiteX38" fmla="*/ 886690 w 907343"/>
              <a:gd name="connsiteY38" fmla="*/ 180109 h 914400"/>
              <a:gd name="connsiteX39" fmla="*/ 803563 w 907343"/>
              <a:gd name="connsiteY39" fmla="*/ 152400 h 914400"/>
              <a:gd name="connsiteX40" fmla="*/ 762000 w 907343"/>
              <a:gd name="connsiteY40" fmla="*/ 138545 h 914400"/>
              <a:gd name="connsiteX41" fmla="*/ 734290 w 907343"/>
              <a:gd name="connsiteY41" fmla="*/ 110836 h 914400"/>
              <a:gd name="connsiteX42" fmla="*/ 678872 w 907343"/>
              <a:gd name="connsiteY42" fmla="*/ 27709 h 914400"/>
              <a:gd name="connsiteX43" fmla="*/ 637309 w 907343"/>
              <a:gd name="connsiteY43" fmla="*/ 0 h 914400"/>
              <a:gd name="connsiteX44" fmla="*/ 554181 w 907343"/>
              <a:gd name="connsiteY44" fmla="*/ 27709 h 914400"/>
              <a:gd name="connsiteX45" fmla="*/ 471054 w 907343"/>
              <a:gd name="connsiteY45" fmla="*/ 55418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07343" h="914400">
                <a:moveTo>
                  <a:pt x="471054" y="55418"/>
                </a:moveTo>
                <a:lnTo>
                  <a:pt x="471054" y="55418"/>
                </a:lnTo>
                <a:cubicBezTo>
                  <a:pt x="348789" y="160216"/>
                  <a:pt x="409497" y="114929"/>
                  <a:pt x="290945" y="193963"/>
                </a:cubicBezTo>
                <a:cubicBezTo>
                  <a:pt x="277090" y="203199"/>
                  <a:pt x="265178" y="216406"/>
                  <a:pt x="249381" y="221672"/>
                </a:cubicBezTo>
                <a:lnTo>
                  <a:pt x="207818" y="235527"/>
                </a:lnTo>
                <a:cubicBezTo>
                  <a:pt x="198582" y="249382"/>
                  <a:pt x="187556" y="262198"/>
                  <a:pt x="180109" y="277091"/>
                </a:cubicBezTo>
                <a:cubicBezTo>
                  <a:pt x="173578" y="290153"/>
                  <a:pt x="175377" y="307250"/>
                  <a:pt x="166254" y="318654"/>
                </a:cubicBezTo>
                <a:cubicBezTo>
                  <a:pt x="155852" y="331656"/>
                  <a:pt x="138545" y="337127"/>
                  <a:pt x="124690" y="346363"/>
                </a:cubicBezTo>
                <a:cubicBezTo>
                  <a:pt x="120072" y="360218"/>
                  <a:pt x="114378" y="373759"/>
                  <a:pt x="110836" y="387927"/>
                </a:cubicBezTo>
                <a:cubicBezTo>
                  <a:pt x="105125" y="410772"/>
                  <a:pt x="106725" y="435762"/>
                  <a:pt x="96981" y="457200"/>
                </a:cubicBezTo>
                <a:cubicBezTo>
                  <a:pt x="83200" y="487517"/>
                  <a:pt x="60036" y="512618"/>
                  <a:pt x="41563" y="540327"/>
                </a:cubicBezTo>
                <a:lnTo>
                  <a:pt x="13854" y="581891"/>
                </a:lnTo>
                <a:cubicBezTo>
                  <a:pt x="18472" y="604982"/>
                  <a:pt x="21998" y="628318"/>
                  <a:pt x="27709" y="651163"/>
                </a:cubicBezTo>
                <a:cubicBezTo>
                  <a:pt x="31251" y="665331"/>
                  <a:pt x="41563" y="678123"/>
                  <a:pt x="41563" y="692727"/>
                </a:cubicBezTo>
                <a:cubicBezTo>
                  <a:pt x="41563" y="721409"/>
                  <a:pt x="14011" y="754838"/>
                  <a:pt x="0" y="775854"/>
                </a:cubicBezTo>
                <a:cubicBezTo>
                  <a:pt x="13854" y="780472"/>
                  <a:pt x="26959" y="789709"/>
                  <a:pt x="41563" y="789709"/>
                </a:cubicBezTo>
                <a:cubicBezTo>
                  <a:pt x="56167" y="789709"/>
                  <a:pt x="68722" y="773453"/>
                  <a:pt x="83127" y="775854"/>
                </a:cubicBezTo>
                <a:cubicBezTo>
                  <a:pt x="99551" y="778591"/>
                  <a:pt x="110836" y="794327"/>
                  <a:pt x="124690" y="803563"/>
                </a:cubicBezTo>
                <a:cubicBezTo>
                  <a:pt x="133927" y="817418"/>
                  <a:pt x="139398" y="834725"/>
                  <a:pt x="152400" y="845127"/>
                </a:cubicBezTo>
                <a:cubicBezTo>
                  <a:pt x="195935" y="879955"/>
                  <a:pt x="192957" y="854244"/>
                  <a:pt x="221672" y="831272"/>
                </a:cubicBezTo>
                <a:cubicBezTo>
                  <a:pt x="234674" y="820870"/>
                  <a:pt x="249381" y="812799"/>
                  <a:pt x="263236" y="803563"/>
                </a:cubicBezTo>
                <a:cubicBezTo>
                  <a:pt x="376992" y="841483"/>
                  <a:pt x="196310" y="784273"/>
                  <a:pt x="415636" y="831272"/>
                </a:cubicBezTo>
                <a:cubicBezTo>
                  <a:pt x="444196" y="837392"/>
                  <a:pt x="471054" y="849746"/>
                  <a:pt x="498763" y="858982"/>
                </a:cubicBezTo>
                <a:lnTo>
                  <a:pt x="581890" y="886691"/>
                </a:lnTo>
                <a:cubicBezTo>
                  <a:pt x="595745" y="891309"/>
                  <a:pt x="608997" y="898480"/>
                  <a:pt x="623454" y="900545"/>
                </a:cubicBezTo>
                <a:lnTo>
                  <a:pt x="720436" y="914400"/>
                </a:lnTo>
                <a:cubicBezTo>
                  <a:pt x="720436" y="914400"/>
                  <a:pt x="715704" y="884240"/>
                  <a:pt x="706581" y="872836"/>
                </a:cubicBezTo>
                <a:cubicBezTo>
                  <a:pt x="696179" y="859834"/>
                  <a:pt x="679138" y="853952"/>
                  <a:pt x="665018" y="845127"/>
                </a:cubicBezTo>
                <a:cubicBezTo>
                  <a:pt x="642183" y="830855"/>
                  <a:pt x="620260" y="814706"/>
                  <a:pt x="595745" y="803563"/>
                </a:cubicBezTo>
                <a:cubicBezTo>
                  <a:pt x="569155" y="791477"/>
                  <a:pt x="536920" y="792055"/>
                  <a:pt x="512618" y="775854"/>
                </a:cubicBezTo>
                <a:lnTo>
                  <a:pt x="429490" y="720436"/>
                </a:lnTo>
                <a:lnTo>
                  <a:pt x="401781" y="637309"/>
                </a:lnTo>
                <a:lnTo>
                  <a:pt x="387927" y="595745"/>
                </a:lnTo>
                <a:cubicBezTo>
                  <a:pt x="392545" y="535709"/>
                  <a:pt x="394312" y="475385"/>
                  <a:pt x="401781" y="415636"/>
                </a:cubicBezTo>
                <a:cubicBezTo>
                  <a:pt x="403592" y="401145"/>
                  <a:pt x="405309" y="384399"/>
                  <a:pt x="415636" y="374072"/>
                </a:cubicBezTo>
                <a:cubicBezTo>
                  <a:pt x="439184" y="350524"/>
                  <a:pt x="498763" y="318654"/>
                  <a:pt x="498763" y="318654"/>
                </a:cubicBezTo>
                <a:cubicBezTo>
                  <a:pt x="517236" y="290945"/>
                  <a:pt x="526472" y="254000"/>
                  <a:pt x="554181" y="235527"/>
                </a:cubicBezTo>
                <a:lnTo>
                  <a:pt x="637309" y="180109"/>
                </a:lnTo>
                <a:cubicBezTo>
                  <a:pt x="670558" y="183803"/>
                  <a:pt x="853440" y="213359"/>
                  <a:pt x="886690" y="180109"/>
                </a:cubicBezTo>
                <a:cubicBezTo>
                  <a:pt x="907343" y="159456"/>
                  <a:pt x="831272" y="161636"/>
                  <a:pt x="803563" y="152400"/>
                </a:cubicBezTo>
                <a:lnTo>
                  <a:pt x="762000" y="138545"/>
                </a:lnTo>
                <a:cubicBezTo>
                  <a:pt x="752763" y="129309"/>
                  <a:pt x="742127" y="121286"/>
                  <a:pt x="734290" y="110836"/>
                </a:cubicBezTo>
                <a:cubicBezTo>
                  <a:pt x="714309" y="84194"/>
                  <a:pt x="706581" y="46182"/>
                  <a:pt x="678872" y="27709"/>
                </a:cubicBezTo>
                <a:lnTo>
                  <a:pt x="637309" y="0"/>
                </a:lnTo>
                <a:cubicBezTo>
                  <a:pt x="609600" y="9236"/>
                  <a:pt x="578484" y="11507"/>
                  <a:pt x="554181" y="27709"/>
                </a:cubicBezTo>
                <a:cubicBezTo>
                  <a:pt x="504933" y="60541"/>
                  <a:pt x="484908" y="50800"/>
                  <a:pt x="471054" y="554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3" name="Freeform 12"/>
          <p:cNvSpPr/>
          <p:nvPr/>
        </p:nvSpPr>
        <p:spPr>
          <a:xfrm>
            <a:off x="1979712" y="4005064"/>
            <a:ext cx="792088" cy="504056"/>
          </a:xfrm>
          <a:custGeom>
            <a:avLst/>
            <a:gdLst>
              <a:gd name="connsiteX0" fmla="*/ 313562 w 1020144"/>
              <a:gd name="connsiteY0" fmla="*/ 0 h 707960"/>
              <a:gd name="connsiteX1" fmla="*/ 313562 w 1020144"/>
              <a:gd name="connsiteY1" fmla="*/ 0 h 707960"/>
              <a:gd name="connsiteX2" fmla="*/ 271999 w 1020144"/>
              <a:gd name="connsiteY2" fmla="*/ 332509 h 707960"/>
              <a:gd name="connsiteX3" fmla="*/ 230435 w 1020144"/>
              <a:gd name="connsiteY3" fmla="*/ 360218 h 707960"/>
              <a:gd name="connsiteX4" fmla="*/ 202726 w 1020144"/>
              <a:gd name="connsiteY4" fmla="*/ 401782 h 707960"/>
              <a:gd name="connsiteX5" fmla="*/ 133453 w 1020144"/>
              <a:gd name="connsiteY5" fmla="*/ 498764 h 707960"/>
              <a:gd name="connsiteX6" fmla="*/ 188872 w 1020144"/>
              <a:gd name="connsiteY6" fmla="*/ 554182 h 707960"/>
              <a:gd name="connsiteX7" fmla="*/ 147308 w 1020144"/>
              <a:gd name="connsiteY7" fmla="*/ 595746 h 707960"/>
              <a:gd name="connsiteX8" fmla="*/ 105744 w 1020144"/>
              <a:gd name="connsiteY8" fmla="*/ 623455 h 707960"/>
              <a:gd name="connsiteX9" fmla="*/ 22617 w 1020144"/>
              <a:gd name="connsiteY9" fmla="*/ 651164 h 707960"/>
              <a:gd name="connsiteX10" fmla="*/ 8762 w 1020144"/>
              <a:gd name="connsiteY10" fmla="*/ 692727 h 707960"/>
              <a:gd name="connsiteX11" fmla="*/ 64181 w 1020144"/>
              <a:gd name="connsiteY11" fmla="*/ 706582 h 707960"/>
              <a:gd name="connsiteX12" fmla="*/ 216581 w 1020144"/>
              <a:gd name="connsiteY12" fmla="*/ 692727 h 707960"/>
              <a:gd name="connsiteX13" fmla="*/ 382835 w 1020144"/>
              <a:gd name="connsiteY13" fmla="*/ 665018 h 707960"/>
              <a:gd name="connsiteX14" fmla="*/ 424399 w 1020144"/>
              <a:gd name="connsiteY14" fmla="*/ 651164 h 707960"/>
              <a:gd name="connsiteX15" fmla="*/ 646072 w 1020144"/>
              <a:gd name="connsiteY15" fmla="*/ 651164 h 707960"/>
              <a:gd name="connsiteX16" fmla="*/ 618362 w 1020144"/>
              <a:gd name="connsiteY16" fmla="*/ 623455 h 707960"/>
              <a:gd name="connsiteX17" fmla="*/ 576799 w 1020144"/>
              <a:gd name="connsiteY17" fmla="*/ 595746 h 707960"/>
              <a:gd name="connsiteX18" fmla="*/ 493672 w 1020144"/>
              <a:gd name="connsiteY18" fmla="*/ 540327 h 707960"/>
              <a:gd name="connsiteX19" fmla="*/ 465962 w 1020144"/>
              <a:gd name="connsiteY19" fmla="*/ 512618 h 707960"/>
              <a:gd name="connsiteX20" fmla="*/ 424399 w 1020144"/>
              <a:gd name="connsiteY20" fmla="*/ 498764 h 707960"/>
              <a:gd name="connsiteX21" fmla="*/ 535235 w 1020144"/>
              <a:gd name="connsiteY21" fmla="*/ 471055 h 707960"/>
              <a:gd name="connsiteX22" fmla="*/ 632217 w 1020144"/>
              <a:gd name="connsiteY22" fmla="*/ 443346 h 707960"/>
              <a:gd name="connsiteX23" fmla="*/ 590653 w 1020144"/>
              <a:gd name="connsiteY23" fmla="*/ 429491 h 707960"/>
              <a:gd name="connsiteX24" fmla="*/ 576799 w 1020144"/>
              <a:gd name="connsiteY24" fmla="*/ 387927 h 707960"/>
              <a:gd name="connsiteX25" fmla="*/ 632217 w 1020144"/>
              <a:gd name="connsiteY25" fmla="*/ 374073 h 707960"/>
              <a:gd name="connsiteX26" fmla="*/ 770762 w 1020144"/>
              <a:gd name="connsiteY26" fmla="*/ 360218 h 707960"/>
              <a:gd name="connsiteX27" fmla="*/ 729199 w 1020144"/>
              <a:gd name="connsiteY27" fmla="*/ 374073 h 707960"/>
              <a:gd name="connsiteX28" fmla="*/ 687635 w 1020144"/>
              <a:gd name="connsiteY28" fmla="*/ 401782 h 707960"/>
              <a:gd name="connsiteX29" fmla="*/ 632217 w 1020144"/>
              <a:gd name="connsiteY29" fmla="*/ 387927 h 707960"/>
              <a:gd name="connsiteX30" fmla="*/ 646072 w 1020144"/>
              <a:gd name="connsiteY30" fmla="*/ 318655 h 707960"/>
              <a:gd name="connsiteX31" fmla="*/ 687635 w 1020144"/>
              <a:gd name="connsiteY31" fmla="*/ 277091 h 707960"/>
              <a:gd name="connsiteX32" fmla="*/ 715344 w 1020144"/>
              <a:gd name="connsiteY32" fmla="*/ 235527 h 707960"/>
              <a:gd name="connsiteX33" fmla="*/ 840035 w 1020144"/>
              <a:gd name="connsiteY33" fmla="*/ 138546 h 707960"/>
              <a:gd name="connsiteX34" fmla="*/ 881599 w 1020144"/>
              <a:gd name="connsiteY34" fmla="*/ 110837 h 707960"/>
              <a:gd name="connsiteX35" fmla="*/ 937017 w 1020144"/>
              <a:gd name="connsiteY35" fmla="*/ 83127 h 707960"/>
              <a:gd name="connsiteX36" fmla="*/ 1020144 w 1020144"/>
              <a:gd name="connsiteY36" fmla="*/ 55418 h 707960"/>
              <a:gd name="connsiteX37" fmla="*/ 978581 w 1020144"/>
              <a:gd name="connsiteY37" fmla="*/ 110837 h 707960"/>
              <a:gd name="connsiteX38" fmla="*/ 743053 w 1020144"/>
              <a:gd name="connsiteY38" fmla="*/ 138546 h 707960"/>
              <a:gd name="connsiteX39" fmla="*/ 659926 w 1020144"/>
              <a:gd name="connsiteY39" fmla="*/ 124691 h 707960"/>
              <a:gd name="connsiteX40" fmla="*/ 576799 w 1020144"/>
              <a:gd name="connsiteY40" fmla="*/ 96982 h 707960"/>
              <a:gd name="connsiteX41" fmla="*/ 535235 w 1020144"/>
              <a:gd name="connsiteY41" fmla="*/ 55418 h 707960"/>
              <a:gd name="connsiteX42" fmla="*/ 493672 w 1020144"/>
              <a:gd name="connsiteY42" fmla="*/ 41564 h 707960"/>
              <a:gd name="connsiteX43" fmla="*/ 396690 w 1020144"/>
              <a:gd name="connsiteY43" fmla="*/ 13855 h 707960"/>
              <a:gd name="connsiteX44" fmla="*/ 313562 w 1020144"/>
              <a:gd name="connsiteY44" fmla="*/ 0 h 70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20144" h="707960">
                <a:moveTo>
                  <a:pt x="313562" y="0"/>
                </a:moveTo>
                <a:lnTo>
                  <a:pt x="313562" y="0"/>
                </a:lnTo>
                <a:cubicBezTo>
                  <a:pt x="310806" y="57882"/>
                  <a:pt x="351526" y="252983"/>
                  <a:pt x="271999" y="332509"/>
                </a:cubicBezTo>
                <a:cubicBezTo>
                  <a:pt x="260225" y="344283"/>
                  <a:pt x="244290" y="350982"/>
                  <a:pt x="230435" y="360218"/>
                </a:cubicBezTo>
                <a:cubicBezTo>
                  <a:pt x="221199" y="374073"/>
                  <a:pt x="212404" y="388232"/>
                  <a:pt x="202726" y="401782"/>
                </a:cubicBezTo>
                <a:cubicBezTo>
                  <a:pt x="116802" y="522076"/>
                  <a:pt x="198755" y="400810"/>
                  <a:pt x="133453" y="498764"/>
                </a:cubicBezTo>
                <a:cubicBezTo>
                  <a:pt x="93490" y="618656"/>
                  <a:pt x="135372" y="447181"/>
                  <a:pt x="188872" y="554182"/>
                </a:cubicBezTo>
                <a:cubicBezTo>
                  <a:pt x="197634" y="571707"/>
                  <a:pt x="162360" y="583203"/>
                  <a:pt x="147308" y="595746"/>
                </a:cubicBezTo>
                <a:cubicBezTo>
                  <a:pt x="134516" y="606406"/>
                  <a:pt x="120960" y="616692"/>
                  <a:pt x="105744" y="623455"/>
                </a:cubicBezTo>
                <a:cubicBezTo>
                  <a:pt x="79054" y="635317"/>
                  <a:pt x="22617" y="651164"/>
                  <a:pt x="22617" y="651164"/>
                </a:cubicBezTo>
                <a:cubicBezTo>
                  <a:pt x="17999" y="665018"/>
                  <a:pt x="0" y="681044"/>
                  <a:pt x="8762" y="692727"/>
                </a:cubicBezTo>
                <a:cubicBezTo>
                  <a:pt x="20187" y="707960"/>
                  <a:pt x="45139" y="706582"/>
                  <a:pt x="64181" y="706582"/>
                </a:cubicBezTo>
                <a:cubicBezTo>
                  <a:pt x="115190" y="706582"/>
                  <a:pt x="165781" y="697345"/>
                  <a:pt x="216581" y="692727"/>
                </a:cubicBezTo>
                <a:cubicBezTo>
                  <a:pt x="314021" y="660248"/>
                  <a:pt x="197230" y="695952"/>
                  <a:pt x="382835" y="665018"/>
                </a:cubicBezTo>
                <a:cubicBezTo>
                  <a:pt x="397240" y="662617"/>
                  <a:pt x="410544" y="655782"/>
                  <a:pt x="424399" y="651164"/>
                </a:cubicBezTo>
                <a:cubicBezTo>
                  <a:pt x="494606" y="661193"/>
                  <a:pt x="576231" y="681096"/>
                  <a:pt x="646072" y="651164"/>
                </a:cubicBezTo>
                <a:cubicBezTo>
                  <a:pt x="658078" y="646019"/>
                  <a:pt x="628562" y="631615"/>
                  <a:pt x="618362" y="623455"/>
                </a:cubicBezTo>
                <a:cubicBezTo>
                  <a:pt x="605360" y="613053"/>
                  <a:pt x="589591" y="606406"/>
                  <a:pt x="576799" y="595746"/>
                </a:cubicBezTo>
                <a:cubicBezTo>
                  <a:pt x="507612" y="538090"/>
                  <a:pt x="566715" y="564676"/>
                  <a:pt x="493672" y="540327"/>
                </a:cubicBezTo>
                <a:cubicBezTo>
                  <a:pt x="484435" y="531091"/>
                  <a:pt x="477163" y="519338"/>
                  <a:pt x="465962" y="512618"/>
                </a:cubicBezTo>
                <a:cubicBezTo>
                  <a:pt x="453439" y="505105"/>
                  <a:pt x="411876" y="506277"/>
                  <a:pt x="424399" y="498764"/>
                </a:cubicBezTo>
                <a:cubicBezTo>
                  <a:pt x="457055" y="479171"/>
                  <a:pt x="499107" y="483098"/>
                  <a:pt x="535235" y="471055"/>
                </a:cubicBezTo>
                <a:cubicBezTo>
                  <a:pt x="594863" y="451179"/>
                  <a:pt x="562631" y="460742"/>
                  <a:pt x="632217" y="443346"/>
                </a:cubicBezTo>
                <a:cubicBezTo>
                  <a:pt x="618362" y="438728"/>
                  <a:pt x="600980" y="439818"/>
                  <a:pt x="590653" y="429491"/>
                </a:cubicBezTo>
                <a:cubicBezTo>
                  <a:pt x="580326" y="419164"/>
                  <a:pt x="568037" y="399610"/>
                  <a:pt x="576799" y="387927"/>
                </a:cubicBezTo>
                <a:cubicBezTo>
                  <a:pt x="588224" y="372694"/>
                  <a:pt x="613367" y="376766"/>
                  <a:pt x="632217" y="374073"/>
                </a:cubicBezTo>
                <a:cubicBezTo>
                  <a:pt x="678163" y="367509"/>
                  <a:pt x="724580" y="364836"/>
                  <a:pt x="770762" y="360218"/>
                </a:cubicBezTo>
                <a:cubicBezTo>
                  <a:pt x="756908" y="364836"/>
                  <a:pt x="742261" y="367542"/>
                  <a:pt x="729199" y="374073"/>
                </a:cubicBezTo>
                <a:cubicBezTo>
                  <a:pt x="714306" y="381520"/>
                  <a:pt x="704119" y="399427"/>
                  <a:pt x="687635" y="401782"/>
                </a:cubicBezTo>
                <a:cubicBezTo>
                  <a:pt x="668785" y="404475"/>
                  <a:pt x="650690" y="392545"/>
                  <a:pt x="632217" y="387927"/>
                </a:cubicBezTo>
                <a:cubicBezTo>
                  <a:pt x="636835" y="364836"/>
                  <a:pt x="635541" y="339717"/>
                  <a:pt x="646072" y="318655"/>
                </a:cubicBezTo>
                <a:cubicBezTo>
                  <a:pt x="654834" y="301130"/>
                  <a:pt x="675092" y="292143"/>
                  <a:pt x="687635" y="277091"/>
                </a:cubicBezTo>
                <a:cubicBezTo>
                  <a:pt x="698295" y="264299"/>
                  <a:pt x="704684" y="248319"/>
                  <a:pt x="715344" y="235527"/>
                </a:cubicBezTo>
                <a:cubicBezTo>
                  <a:pt x="756037" y="186696"/>
                  <a:pt x="782111" y="177162"/>
                  <a:pt x="840035" y="138546"/>
                </a:cubicBezTo>
                <a:cubicBezTo>
                  <a:pt x="853890" y="129310"/>
                  <a:pt x="866706" y="118284"/>
                  <a:pt x="881599" y="110837"/>
                </a:cubicBezTo>
                <a:cubicBezTo>
                  <a:pt x="900072" y="101600"/>
                  <a:pt x="917841" y="90798"/>
                  <a:pt x="937017" y="83127"/>
                </a:cubicBezTo>
                <a:cubicBezTo>
                  <a:pt x="964136" y="72279"/>
                  <a:pt x="1020144" y="55418"/>
                  <a:pt x="1020144" y="55418"/>
                </a:cubicBezTo>
                <a:cubicBezTo>
                  <a:pt x="1006290" y="73891"/>
                  <a:pt x="994909" y="94509"/>
                  <a:pt x="978581" y="110837"/>
                </a:cubicBezTo>
                <a:cubicBezTo>
                  <a:pt x="899041" y="190377"/>
                  <a:pt x="883470" y="149347"/>
                  <a:pt x="743053" y="138546"/>
                </a:cubicBezTo>
                <a:cubicBezTo>
                  <a:pt x="715344" y="133928"/>
                  <a:pt x="687178" y="131504"/>
                  <a:pt x="659926" y="124691"/>
                </a:cubicBezTo>
                <a:cubicBezTo>
                  <a:pt x="631590" y="117607"/>
                  <a:pt x="576799" y="96982"/>
                  <a:pt x="576799" y="96982"/>
                </a:cubicBezTo>
                <a:cubicBezTo>
                  <a:pt x="562944" y="83127"/>
                  <a:pt x="551538" y="66286"/>
                  <a:pt x="535235" y="55418"/>
                </a:cubicBezTo>
                <a:cubicBezTo>
                  <a:pt x="523084" y="47317"/>
                  <a:pt x="507714" y="45576"/>
                  <a:pt x="493672" y="41564"/>
                </a:cubicBezTo>
                <a:cubicBezTo>
                  <a:pt x="371897" y="6771"/>
                  <a:pt x="496343" y="47072"/>
                  <a:pt x="396690" y="13855"/>
                </a:cubicBezTo>
                <a:cubicBezTo>
                  <a:pt x="346364" y="30630"/>
                  <a:pt x="327417" y="2309"/>
                  <a:pt x="313562"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4" name="Freeform 13"/>
          <p:cNvSpPr/>
          <p:nvPr/>
        </p:nvSpPr>
        <p:spPr>
          <a:xfrm rot="21222876">
            <a:off x="2572120" y="2865122"/>
            <a:ext cx="1152128" cy="1080120"/>
          </a:xfrm>
          <a:custGeom>
            <a:avLst/>
            <a:gdLst>
              <a:gd name="connsiteX0" fmla="*/ 194713 w 997889"/>
              <a:gd name="connsiteY0" fmla="*/ 484910 h 1069147"/>
              <a:gd name="connsiteX1" fmla="*/ 194713 w 997889"/>
              <a:gd name="connsiteY1" fmla="*/ 484910 h 1069147"/>
              <a:gd name="connsiteX2" fmla="*/ 83877 w 997889"/>
              <a:gd name="connsiteY2" fmla="*/ 623455 h 1069147"/>
              <a:gd name="connsiteX3" fmla="*/ 42313 w 997889"/>
              <a:gd name="connsiteY3" fmla="*/ 651164 h 1069147"/>
              <a:gd name="connsiteX4" fmla="*/ 14604 w 997889"/>
              <a:gd name="connsiteY4" fmla="*/ 609600 h 1069147"/>
              <a:gd name="connsiteX5" fmla="*/ 28458 w 997889"/>
              <a:gd name="connsiteY5" fmla="*/ 651164 h 1069147"/>
              <a:gd name="connsiteX6" fmla="*/ 56168 w 997889"/>
              <a:gd name="connsiteY6" fmla="*/ 678873 h 1069147"/>
              <a:gd name="connsiteX7" fmla="*/ 125440 w 997889"/>
              <a:gd name="connsiteY7" fmla="*/ 762000 h 1069147"/>
              <a:gd name="connsiteX8" fmla="*/ 180858 w 997889"/>
              <a:gd name="connsiteY8" fmla="*/ 748146 h 1069147"/>
              <a:gd name="connsiteX9" fmla="*/ 222422 w 997889"/>
              <a:gd name="connsiteY9" fmla="*/ 734291 h 1069147"/>
              <a:gd name="connsiteX10" fmla="*/ 236277 w 997889"/>
              <a:gd name="connsiteY10" fmla="*/ 775855 h 1069147"/>
              <a:gd name="connsiteX11" fmla="*/ 194713 w 997889"/>
              <a:gd name="connsiteY11" fmla="*/ 914400 h 1069147"/>
              <a:gd name="connsiteX12" fmla="*/ 167004 w 997889"/>
              <a:gd name="connsiteY12" fmla="*/ 942110 h 1069147"/>
              <a:gd name="connsiteX13" fmla="*/ 83877 w 997889"/>
              <a:gd name="connsiteY13" fmla="*/ 955964 h 1069147"/>
              <a:gd name="connsiteX14" fmla="*/ 42313 w 997889"/>
              <a:gd name="connsiteY14" fmla="*/ 997528 h 1069147"/>
              <a:gd name="connsiteX15" fmla="*/ 83877 w 997889"/>
              <a:gd name="connsiteY15" fmla="*/ 1011382 h 1069147"/>
              <a:gd name="connsiteX16" fmla="*/ 236277 w 997889"/>
              <a:gd name="connsiteY16" fmla="*/ 1025237 h 1069147"/>
              <a:gd name="connsiteX17" fmla="*/ 360968 w 997889"/>
              <a:gd name="connsiteY17" fmla="*/ 1025237 h 1069147"/>
              <a:gd name="connsiteX18" fmla="*/ 430240 w 997889"/>
              <a:gd name="connsiteY18" fmla="*/ 969819 h 1069147"/>
              <a:gd name="connsiteX19" fmla="*/ 471804 w 997889"/>
              <a:gd name="connsiteY19" fmla="*/ 983673 h 1069147"/>
              <a:gd name="connsiteX20" fmla="*/ 679622 w 997889"/>
              <a:gd name="connsiteY20" fmla="*/ 969819 h 1069147"/>
              <a:gd name="connsiteX21" fmla="*/ 693477 w 997889"/>
              <a:gd name="connsiteY21" fmla="*/ 928255 h 1069147"/>
              <a:gd name="connsiteX22" fmla="*/ 651913 w 997889"/>
              <a:gd name="connsiteY22" fmla="*/ 831273 h 1069147"/>
              <a:gd name="connsiteX23" fmla="*/ 665768 w 997889"/>
              <a:gd name="connsiteY23" fmla="*/ 789710 h 1069147"/>
              <a:gd name="connsiteX24" fmla="*/ 776604 w 997889"/>
              <a:gd name="connsiteY24" fmla="*/ 692728 h 1069147"/>
              <a:gd name="connsiteX25" fmla="*/ 818168 w 997889"/>
              <a:gd name="connsiteY25" fmla="*/ 678873 h 1069147"/>
              <a:gd name="connsiteX26" fmla="*/ 901295 w 997889"/>
              <a:gd name="connsiteY26" fmla="*/ 609600 h 1069147"/>
              <a:gd name="connsiteX27" fmla="*/ 942858 w 997889"/>
              <a:gd name="connsiteY27" fmla="*/ 595746 h 1069147"/>
              <a:gd name="connsiteX28" fmla="*/ 956713 w 997889"/>
              <a:gd name="connsiteY28" fmla="*/ 110837 h 1069147"/>
              <a:gd name="connsiteX29" fmla="*/ 901295 w 997889"/>
              <a:gd name="connsiteY29" fmla="*/ 27710 h 1069147"/>
              <a:gd name="connsiteX30" fmla="*/ 845877 w 997889"/>
              <a:gd name="connsiteY30" fmla="*/ 13855 h 1069147"/>
              <a:gd name="connsiteX31" fmla="*/ 804313 w 997889"/>
              <a:gd name="connsiteY31" fmla="*/ 0 h 1069147"/>
              <a:gd name="connsiteX32" fmla="*/ 762749 w 997889"/>
              <a:gd name="connsiteY32" fmla="*/ 13855 h 1069147"/>
              <a:gd name="connsiteX33" fmla="*/ 748895 w 997889"/>
              <a:gd name="connsiteY33" fmla="*/ 110837 h 1069147"/>
              <a:gd name="connsiteX34" fmla="*/ 735040 w 997889"/>
              <a:gd name="connsiteY34" fmla="*/ 152400 h 1069147"/>
              <a:gd name="connsiteX35" fmla="*/ 748895 w 997889"/>
              <a:gd name="connsiteY35" fmla="*/ 235528 h 1069147"/>
              <a:gd name="connsiteX36" fmla="*/ 735040 w 997889"/>
              <a:gd name="connsiteY36" fmla="*/ 318655 h 1069147"/>
              <a:gd name="connsiteX37" fmla="*/ 693477 w 997889"/>
              <a:gd name="connsiteY37" fmla="*/ 346364 h 1069147"/>
              <a:gd name="connsiteX38" fmla="*/ 610349 w 997889"/>
              <a:gd name="connsiteY38" fmla="*/ 374073 h 1069147"/>
              <a:gd name="connsiteX39" fmla="*/ 568786 w 997889"/>
              <a:gd name="connsiteY39" fmla="*/ 401782 h 1069147"/>
              <a:gd name="connsiteX40" fmla="*/ 527222 w 997889"/>
              <a:gd name="connsiteY40" fmla="*/ 443346 h 1069147"/>
              <a:gd name="connsiteX41" fmla="*/ 485658 w 997889"/>
              <a:gd name="connsiteY41" fmla="*/ 457200 h 1069147"/>
              <a:gd name="connsiteX42" fmla="*/ 457949 w 997889"/>
              <a:gd name="connsiteY42" fmla="*/ 484910 h 1069147"/>
              <a:gd name="connsiteX43" fmla="*/ 250131 w 997889"/>
              <a:gd name="connsiteY43" fmla="*/ 498764 h 1069147"/>
              <a:gd name="connsiteX44" fmla="*/ 194713 w 997889"/>
              <a:gd name="connsiteY44" fmla="*/ 484910 h 1069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7889" h="1069147">
                <a:moveTo>
                  <a:pt x="194713" y="484910"/>
                </a:moveTo>
                <a:lnTo>
                  <a:pt x="194713" y="484910"/>
                </a:lnTo>
                <a:cubicBezTo>
                  <a:pt x="155596" y="539673"/>
                  <a:pt x="133041" y="582484"/>
                  <a:pt x="83877" y="623455"/>
                </a:cubicBezTo>
                <a:cubicBezTo>
                  <a:pt x="71085" y="634115"/>
                  <a:pt x="56168" y="641928"/>
                  <a:pt x="42313" y="651164"/>
                </a:cubicBezTo>
                <a:cubicBezTo>
                  <a:pt x="33077" y="637309"/>
                  <a:pt x="31255" y="609600"/>
                  <a:pt x="14604" y="609600"/>
                </a:cubicBezTo>
                <a:cubicBezTo>
                  <a:pt x="0" y="609600"/>
                  <a:pt x="20944" y="638641"/>
                  <a:pt x="28458" y="651164"/>
                </a:cubicBezTo>
                <a:cubicBezTo>
                  <a:pt x="35179" y="662365"/>
                  <a:pt x="48008" y="668673"/>
                  <a:pt x="56168" y="678873"/>
                </a:cubicBezTo>
                <a:cubicBezTo>
                  <a:pt x="133329" y="775324"/>
                  <a:pt x="26702" y="663262"/>
                  <a:pt x="125440" y="762000"/>
                </a:cubicBezTo>
                <a:cubicBezTo>
                  <a:pt x="143913" y="757382"/>
                  <a:pt x="162549" y="753377"/>
                  <a:pt x="180858" y="748146"/>
                </a:cubicBezTo>
                <a:cubicBezTo>
                  <a:pt x="194900" y="744134"/>
                  <a:pt x="209360" y="727760"/>
                  <a:pt x="222422" y="734291"/>
                </a:cubicBezTo>
                <a:cubicBezTo>
                  <a:pt x="235484" y="740822"/>
                  <a:pt x="231659" y="762000"/>
                  <a:pt x="236277" y="775855"/>
                </a:cubicBezTo>
                <a:cubicBezTo>
                  <a:pt x="229998" y="800970"/>
                  <a:pt x="205956" y="903157"/>
                  <a:pt x="194713" y="914400"/>
                </a:cubicBezTo>
                <a:cubicBezTo>
                  <a:pt x="185477" y="923637"/>
                  <a:pt x="179235" y="937523"/>
                  <a:pt x="167004" y="942110"/>
                </a:cubicBezTo>
                <a:cubicBezTo>
                  <a:pt x="140701" y="951974"/>
                  <a:pt x="111586" y="951346"/>
                  <a:pt x="83877" y="955964"/>
                </a:cubicBezTo>
                <a:cubicBezTo>
                  <a:pt x="70022" y="969819"/>
                  <a:pt x="42313" y="977935"/>
                  <a:pt x="42313" y="997528"/>
                </a:cubicBezTo>
                <a:cubicBezTo>
                  <a:pt x="42313" y="1012132"/>
                  <a:pt x="69420" y="1009317"/>
                  <a:pt x="83877" y="1011382"/>
                </a:cubicBezTo>
                <a:cubicBezTo>
                  <a:pt x="134374" y="1018596"/>
                  <a:pt x="185477" y="1020619"/>
                  <a:pt x="236277" y="1025237"/>
                </a:cubicBezTo>
                <a:cubicBezTo>
                  <a:pt x="335201" y="1058212"/>
                  <a:pt x="295102" y="1069147"/>
                  <a:pt x="360968" y="1025237"/>
                </a:cubicBezTo>
                <a:cubicBezTo>
                  <a:pt x="382244" y="993322"/>
                  <a:pt x="385626" y="969819"/>
                  <a:pt x="430240" y="969819"/>
                </a:cubicBezTo>
                <a:cubicBezTo>
                  <a:pt x="444844" y="969819"/>
                  <a:pt x="457949" y="979055"/>
                  <a:pt x="471804" y="983673"/>
                </a:cubicBezTo>
                <a:cubicBezTo>
                  <a:pt x="541077" y="979055"/>
                  <a:pt x="612268" y="986657"/>
                  <a:pt x="679622" y="969819"/>
                </a:cubicBezTo>
                <a:cubicBezTo>
                  <a:pt x="693790" y="966277"/>
                  <a:pt x="693477" y="942859"/>
                  <a:pt x="693477" y="928255"/>
                </a:cubicBezTo>
                <a:cubicBezTo>
                  <a:pt x="693477" y="883524"/>
                  <a:pt x="674536" y="865209"/>
                  <a:pt x="651913" y="831273"/>
                </a:cubicBezTo>
                <a:cubicBezTo>
                  <a:pt x="656531" y="817419"/>
                  <a:pt x="657006" y="801393"/>
                  <a:pt x="665768" y="789710"/>
                </a:cubicBezTo>
                <a:cubicBezTo>
                  <a:pt x="687438" y="760816"/>
                  <a:pt x="738145" y="711958"/>
                  <a:pt x="776604" y="692728"/>
                </a:cubicBezTo>
                <a:cubicBezTo>
                  <a:pt x="789666" y="686197"/>
                  <a:pt x="805106" y="685404"/>
                  <a:pt x="818168" y="678873"/>
                </a:cubicBezTo>
                <a:cubicBezTo>
                  <a:pt x="908824" y="633545"/>
                  <a:pt x="809372" y="670882"/>
                  <a:pt x="901295" y="609600"/>
                </a:cubicBezTo>
                <a:cubicBezTo>
                  <a:pt x="913446" y="601499"/>
                  <a:pt x="929004" y="600364"/>
                  <a:pt x="942858" y="595746"/>
                </a:cubicBezTo>
                <a:cubicBezTo>
                  <a:pt x="997889" y="375628"/>
                  <a:pt x="981618" y="484405"/>
                  <a:pt x="956713" y="110837"/>
                </a:cubicBezTo>
                <a:cubicBezTo>
                  <a:pt x="954487" y="77447"/>
                  <a:pt x="929271" y="43696"/>
                  <a:pt x="901295" y="27710"/>
                </a:cubicBezTo>
                <a:cubicBezTo>
                  <a:pt x="884763" y="18263"/>
                  <a:pt x="864186" y="19086"/>
                  <a:pt x="845877" y="13855"/>
                </a:cubicBezTo>
                <a:cubicBezTo>
                  <a:pt x="831835" y="9843"/>
                  <a:pt x="818168" y="4618"/>
                  <a:pt x="804313" y="0"/>
                </a:cubicBezTo>
                <a:cubicBezTo>
                  <a:pt x="790458" y="4618"/>
                  <a:pt x="769280" y="793"/>
                  <a:pt x="762749" y="13855"/>
                </a:cubicBezTo>
                <a:cubicBezTo>
                  <a:pt x="748145" y="43063"/>
                  <a:pt x="755299" y="78816"/>
                  <a:pt x="748895" y="110837"/>
                </a:cubicBezTo>
                <a:cubicBezTo>
                  <a:pt x="746031" y="125157"/>
                  <a:pt x="739658" y="138546"/>
                  <a:pt x="735040" y="152400"/>
                </a:cubicBezTo>
                <a:cubicBezTo>
                  <a:pt x="739658" y="180109"/>
                  <a:pt x="742801" y="208105"/>
                  <a:pt x="748895" y="235528"/>
                </a:cubicBezTo>
                <a:cubicBezTo>
                  <a:pt x="759945" y="285254"/>
                  <a:pt x="780050" y="273644"/>
                  <a:pt x="735040" y="318655"/>
                </a:cubicBezTo>
                <a:cubicBezTo>
                  <a:pt x="723266" y="330429"/>
                  <a:pt x="708693" y="339601"/>
                  <a:pt x="693477" y="346364"/>
                </a:cubicBezTo>
                <a:cubicBezTo>
                  <a:pt x="666786" y="358227"/>
                  <a:pt x="610349" y="374073"/>
                  <a:pt x="610349" y="374073"/>
                </a:cubicBezTo>
                <a:cubicBezTo>
                  <a:pt x="596495" y="383309"/>
                  <a:pt x="581578" y="391122"/>
                  <a:pt x="568786" y="401782"/>
                </a:cubicBezTo>
                <a:cubicBezTo>
                  <a:pt x="553734" y="414325"/>
                  <a:pt x="543525" y="432478"/>
                  <a:pt x="527222" y="443346"/>
                </a:cubicBezTo>
                <a:cubicBezTo>
                  <a:pt x="515071" y="451447"/>
                  <a:pt x="499513" y="452582"/>
                  <a:pt x="485658" y="457200"/>
                </a:cubicBezTo>
                <a:cubicBezTo>
                  <a:pt x="476422" y="466437"/>
                  <a:pt x="468149" y="476750"/>
                  <a:pt x="457949" y="484910"/>
                </a:cubicBezTo>
                <a:cubicBezTo>
                  <a:pt x="383374" y="544571"/>
                  <a:pt x="388698" y="510312"/>
                  <a:pt x="250131" y="498764"/>
                </a:cubicBezTo>
                <a:cubicBezTo>
                  <a:pt x="204187" y="483450"/>
                  <a:pt x="203949" y="487219"/>
                  <a:pt x="194713" y="4849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5" name="Freeform 14"/>
          <p:cNvSpPr/>
          <p:nvPr/>
        </p:nvSpPr>
        <p:spPr>
          <a:xfrm rot="17777117">
            <a:off x="3556583" y="3141925"/>
            <a:ext cx="864096" cy="360040"/>
          </a:xfrm>
          <a:custGeom>
            <a:avLst/>
            <a:gdLst>
              <a:gd name="connsiteX0" fmla="*/ 305385 w 1192542"/>
              <a:gd name="connsiteY0" fmla="*/ 31443 h 554671"/>
              <a:gd name="connsiteX1" fmla="*/ 305385 w 1192542"/>
              <a:gd name="connsiteY1" fmla="*/ 31443 h 554671"/>
              <a:gd name="connsiteX2" fmla="*/ 222258 w 1192542"/>
              <a:gd name="connsiteY2" fmla="*/ 128424 h 554671"/>
              <a:gd name="connsiteX3" fmla="*/ 194549 w 1192542"/>
              <a:gd name="connsiteY3" fmla="*/ 156134 h 554671"/>
              <a:gd name="connsiteX4" fmla="*/ 152985 w 1192542"/>
              <a:gd name="connsiteY4" fmla="*/ 183843 h 554671"/>
              <a:gd name="connsiteX5" fmla="*/ 83712 w 1192542"/>
              <a:gd name="connsiteY5" fmla="*/ 266970 h 554671"/>
              <a:gd name="connsiteX6" fmla="*/ 42149 w 1192542"/>
              <a:gd name="connsiteY6" fmla="*/ 294679 h 554671"/>
              <a:gd name="connsiteX7" fmla="*/ 139131 w 1192542"/>
              <a:gd name="connsiteY7" fmla="*/ 322388 h 554671"/>
              <a:gd name="connsiteX8" fmla="*/ 125276 w 1192542"/>
              <a:gd name="connsiteY8" fmla="*/ 322388 h 554671"/>
              <a:gd name="connsiteX9" fmla="*/ 222258 w 1192542"/>
              <a:gd name="connsiteY9" fmla="*/ 433224 h 554671"/>
              <a:gd name="connsiteX10" fmla="*/ 236112 w 1192542"/>
              <a:gd name="connsiteY10" fmla="*/ 474788 h 554671"/>
              <a:gd name="connsiteX11" fmla="*/ 305385 w 1192542"/>
              <a:gd name="connsiteY11" fmla="*/ 433224 h 554671"/>
              <a:gd name="connsiteX12" fmla="*/ 346949 w 1192542"/>
              <a:gd name="connsiteY12" fmla="*/ 419370 h 554671"/>
              <a:gd name="connsiteX13" fmla="*/ 430076 w 1192542"/>
              <a:gd name="connsiteY13" fmla="*/ 377806 h 554671"/>
              <a:gd name="connsiteX14" fmla="*/ 513203 w 1192542"/>
              <a:gd name="connsiteY14" fmla="*/ 433224 h 554671"/>
              <a:gd name="connsiteX15" fmla="*/ 596331 w 1192542"/>
              <a:gd name="connsiteY15" fmla="*/ 460934 h 554671"/>
              <a:gd name="connsiteX16" fmla="*/ 721022 w 1192542"/>
              <a:gd name="connsiteY16" fmla="*/ 433224 h 554671"/>
              <a:gd name="connsiteX17" fmla="*/ 845712 w 1192542"/>
              <a:gd name="connsiteY17" fmla="*/ 377806 h 554671"/>
              <a:gd name="connsiteX18" fmla="*/ 859567 w 1192542"/>
              <a:gd name="connsiteY18" fmla="*/ 336243 h 554671"/>
              <a:gd name="connsiteX19" fmla="*/ 873422 w 1192542"/>
              <a:gd name="connsiteY19" fmla="*/ 280824 h 554671"/>
              <a:gd name="connsiteX20" fmla="*/ 956549 w 1192542"/>
              <a:gd name="connsiteY20" fmla="*/ 336243 h 554671"/>
              <a:gd name="connsiteX21" fmla="*/ 998112 w 1192542"/>
              <a:gd name="connsiteY21" fmla="*/ 350097 h 554671"/>
              <a:gd name="connsiteX22" fmla="*/ 1025822 w 1192542"/>
              <a:gd name="connsiteY22" fmla="*/ 377806 h 554671"/>
              <a:gd name="connsiteX23" fmla="*/ 1067385 w 1192542"/>
              <a:gd name="connsiteY23" fmla="*/ 225406 h 554671"/>
              <a:gd name="connsiteX24" fmla="*/ 1164367 w 1192542"/>
              <a:gd name="connsiteY24" fmla="*/ 100715 h 554671"/>
              <a:gd name="connsiteX25" fmla="*/ 1178222 w 1192542"/>
              <a:gd name="connsiteY25" fmla="*/ 59152 h 554671"/>
              <a:gd name="connsiteX26" fmla="*/ 901131 w 1192542"/>
              <a:gd name="connsiteY26" fmla="*/ 86861 h 554671"/>
              <a:gd name="connsiteX27" fmla="*/ 859567 w 1192542"/>
              <a:gd name="connsiteY27" fmla="*/ 100715 h 554671"/>
              <a:gd name="connsiteX28" fmla="*/ 693312 w 1192542"/>
              <a:gd name="connsiteY28" fmla="*/ 73006 h 554671"/>
              <a:gd name="connsiteX29" fmla="*/ 513203 w 1192542"/>
              <a:gd name="connsiteY29" fmla="*/ 142279 h 554671"/>
              <a:gd name="connsiteX30" fmla="*/ 471640 w 1192542"/>
              <a:gd name="connsiteY30" fmla="*/ 128424 h 554671"/>
              <a:gd name="connsiteX31" fmla="*/ 416222 w 1192542"/>
              <a:gd name="connsiteY31" fmla="*/ 45297 h 554671"/>
              <a:gd name="connsiteX32" fmla="*/ 388512 w 1192542"/>
              <a:gd name="connsiteY32" fmla="*/ 17588 h 554671"/>
              <a:gd name="connsiteX33" fmla="*/ 333094 w 1192542"/>
              <a:gd name="connsiteY33" fmla="*/ 3734 h 554671"/>
              <a:gd name="connsiteX34" fmla="*/ 305385 w 1192542"/>
              <a:gd name="connsiteY34" fmla="*/ 31443 h 55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92542" h="554671">
                <a:moveTo>
                  <a:pt x="305385" y="31443"/>
                </a:moveTo>
                <a:lnTo>
                  <a:pt x="305385" y="31443"/>
                </a:lnTo>
                <a:cubicBezTo>
                  <a:pt x="277676" y="63770"/>
                  <a:pt x="250545" y="96601"/>
                  <a:pt x="222258" y="128424"/>
                </a:cubicBezTo>
                <a:cubicBezTo>
                  <a:pt x="213580" y="138187"/>
                  <a:pt x="204749" y="147974"/>
                  <a:pt x="194549" y="156134"/>
                </a:cubicBezTo>
                <a:cubicBezTo>
                  <a:pt x="181547" y="166536"/>
                  <a:pt x="166840" y="174607"/>
                  <a:pt x="152985" y="183843"/>
                </a:cubicBezTo>
                <a:cubicBezTo>
                  <a:pt x="125739" y="224711"/>
                  <a:pt x="123715" y="233634"/>
                  <a:pt x="83712" y="266970"/>
                </a:cubicBezTo>
                <a:cubicBezTo>
                  <a:pt x="70920" y="277630"/>
                  <a:pt x="56003" y="285443"/>
                  <a:pt x="42149" y="294679"/>
                </a:cubicBezTo>
                <a:cubicBezTo>
                  <a:pt x="215394" y="337992"/>
                  <a:pt x="0" y="282636"/>
                  <a:pt x="139131" y="322388"/>
                </a:cubicBezTo>
                <a:cubicBezTo>
                  <a:pt x="184791" y="335434"/>
                  <a:pt x="253540" y="348042"/>
                  <a:pt x="125276" y="322388"/>
                </a:cubicBezTo>
                <a:cubicBezTo>
                  <a:pt x="189930" y="419370"/>
                  <a:pt x="152985" y="387042"/>
                  <a:pt x="222258" y="433224"/>
                </a:cubicBezTo>
                <a:cubicBezTo>
                  <a:pt x="226876" y="447079"/>
                  <a:pt x="223050" y="468257"/>
                  <a:pt x="236112" y="474788"/>
                </a:cubicBezTo>
                <a:cubicBezTo>
                  <a:pt x="264657" y="489061"/>
                  <a:pt x="290078" y="442408"/>
                  <a:pt x="305385" y="433224"/>
                </a:cubicBezTo>
                <a:cubicBezTo>
                  <a:pt x="317908" y="425710"/>
                  <a:pt x="333094" y="423988"/>
                  <a:pt x="346949" y="419370"/>
                </a:cubicBezTo>
                <a:cubicBezTo>
                  <a:pt x="357064" y="412627"/>
                  <a:pt x="410956" y="371433"/>
                  <a:pt x="430076" y="377806"/>
                </a:cubicBezTo>
                <a:cubicBezTo>
                  <a:pt x="461669" y="388337"/>
                  <a:pt x="481610" y="422693"/>
                  <a:pt x="513203" y="433224"/>
                </a:cubicBezTo>
                <a:lnTo>
                  <a:pt x="596331" y="460934"/>
                </a:lnTo>
                <a:cubicBezTo>
                  <a:pt x="627576" y="554671"/>
                  <a:pt x="587020" y="477891"/>
                  <a:pt x="721022" y="433224"/>
                </a:cubicBezTo>
                <a:cubicBezTo>
                  <a:pt x="819945" y="400250"/>
                  <a:pt x="779847" y="421717"/>
                  <a:pt x="845712" y="377806"/>
                </a:cubicBezTo>
                <a:cubicBezTo>
                  <a:pt x="850330" y="363952"/>
                  <a:pt x="855555" y="350285"/>
                  <a:pt x="859567" y="336243"/>
                </a:cubicBezTo>
                <a:cubicBezTo>
                  <a:pt x="864798" y="317934"/>
                  <a:pt x="854380" y="280824"/>
                  <a:pt x="873422" y="280824"/>
                </a:cubicBezTo>
                <a:cubicBezTo>
                  <a:pt x="906724" y="280824"/>
                  <a:pt x="924956" y="325712"/>
                  <a:pt x="956549" y="336243"/>
                </a:cubicBezTo>
                <a:lnTo>
                  <a:pt x="998112" y="350097"/>
                </a:lnTo>
                <a:cubicBezTo>
                  <a:pt x="1007349" y="359333"/>
                  <a:pt x="1016585" y="387042"/>
                  <a:pt x="1025822" y="377806"/>
                </a:cubicBezTo>
                <a:cubicBezTo>
                  <a:pt x="1059061" y="344568"/>
                  <a:pt x="1049348" y="265087"/>
                  <a:pt x="1067385" y="225406"/>
                </a:cubicBezTo>
                <a:cubicBezTo>
                  <a:pt x="1095004" y="164644"/>
                  <a:pt x="1122005" y="143077"/>
                  <a:pt x="1164367" y="100715"/>
                </a:cubicBezTo>
                <a:cubicBezTo>
                  <a:pt x="1168985" y="86861"/>
                  <a:pt x="1192542" y="62016"/>
                  <a:pt x="1178222" y="59152"/>
                </a:cubicBezTo>
                <a:cubicBezTo>
                  <a:pt x="1165617" y="56631"/>
                  <a:pt x="927766" y="83901"/>
                  <a:pt x="901131" y="86861"/>
                </a:cubicBezTo>
                <a:cubicBezTo>
                  <a:pt x="887276" y="91479"/>
                  <a:pt x="874171" y="100715"/>
                  <a:pt x="859567" y="100715"/>
                </a:cubicBezTo>
                <a:cubicBezTo>
                  <a:pt x="794698" y="100715"/>
                  <a:pt x="751681" y="87598"/>
                  <a:pt x="693312" y="73006"/>
                </a:cubicBezTo>
                <a:cubicBezTo>
                  <a:pt x="587094" y="179225"/>
                  <a:pt x="648978" y="161676"/>
                  <a:pt x="513203" y="142279"/>
                </a:cubicBezTo>
                <a:cubicBezTo>
                  <a:pt x="499349" y="137661"/>
                  <a:pt x="481966" y="138751"/>
                  <a:pt x="471640" y="128424"/>
                </a:cubicBezTo>
                <a:cubicBezTo>
                  <a:pt x="448092" y="104876"/>
                  <a:pt x="439771" y="68845"/>
                  <a:pt x="416222" y="45297"/>
                </a:cubicBezTo>
                <a:cubicBezTo>
                  <a:pt x="406985" y="36061"/>
                  <a:pt x="400195" y="23430"/>
                  <a:pt x="388512" y="17588"/>
                </a:cubicBezTo>
                <a:cubicBezTo>
                  <a:pt x="371481" y="9073"/>
                  <a:pt x="351765" y="0"/>
                  <a:pt x="333094" y="3734"/>
                </a:cubicBezTo>
                <a:cubicBezTo>
                  <a:pt x="322968" y="5759"/>
                  <a:pt x="310003" y="26825"/>
                  <a:pt x="305385" y="3144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Freeform 15"/>
          <p:cNvSpPr/>
          <p:nvPr/>
        </p:nvSpPr>
        <p:spPr>
          <a:xfrm>
            <a:off x="1736601" y="4581128"/>
            <a:ext cx="531143" cy="288032"/>
          </a:xfrm>
          <a:custGeom>
            <a:avLst/>
            <a:gdLst>
              <a:gd name="connsiteX0" fmla="*/ 458063 w 991243"/>
              <a:gd name="connsiteY0" fmla="*/ 27709 h 597203"/>
              <a:gd name="connsiteX1" fmla="*/ 458063 w 991243"/>
              <a:gd name="connsiteY1" fmla="*/ 27709 h 597203"/>
              <a:gd name="connsiteX2" fmla="*/ 28572 w 991243"/>
              <a:gd name="connsiteY2" fmla="*/ 41564 h 597203"/>
              <a:gd name="connsiteX3" fmla="*/ 863 w 991243"/>
              <a:gd name="connsiteY3" fmla="*/ 124691 h 597203"/>
              <a:gd name="connsiteX4" fmla="*/ 42426 w 991243"/>
              <a:gd name="connsiteY4" fmla="*/ 138546 h 597203"/>
              <a:gd name="connsiteX5" fmla="*/ 139408 w 991243"/>
              <a:gd name="connsiteY5" fmla="*/ 193964 h 597203"/>
              <a:gd name="connsiteX6" fmla="*/ 180972 w 991243"/>
              <a:gd name="connsiteY6" fmla="*/ 277091 h 597203"/>
              <a:gd name="connsiteX7" fmla="*/ 194826 w 991243"/>
              <a:gd name="connsiteY7" fmla="*/ 332509 h 597203"/>
              <a:gd name="connsiteX8" fmla="*/ 333372 w 991243"/>
              <a:gd name="connsiteY8" fmla="*/ 346364 h 597203"/>
              <a:gd name="connsiteX9" fmla="*/ 388790 w 991243"/>
              <a:gd name="connsiteY9" fmla="*/ 360218 h 597203"/>
              <a:gd name="connsiteX10" fmla="*/ 402645 w 991243"/>
              <a:gd name="connsiteY10" fmla="*/ 401782 h 597203"/>
              <a:gd name="connsiteX11" fmla="*/ 430354 w 991243"/>
              <a:gd name="connsiteY11" fmla="*/ 443346 h 597203"/>
              <a:gd name="connsiteX12" fmla="*/ 513481 w 991243"/>
              <a:gd name="connsiteY12" fmla="*/ 498764 h 597203"/>
              <a:gd name="connsiteX13" fmla="*/ 596608 w 991243"/>
              <a:gd name="connsiteY13" fmla="*/ 540327 h 597203"/>
              <a:gd name="connsiteX14" fmla="*/ 679735 w 991243"/>
              <a:gd name="connsiteY14" fmla="*/ 554182 h 597203"/>
              <a:gd name="connsiteX15" fmla="*/ 665881 w 991243"/>
              <a:gd name="connsiteY15" fmla="*/ 512618 h 597203"/>
              <a:gd name="connsiteX16" fmla="*/ 693590 w 991243"/>
              <a:gd name="connsiteY16" fmla="*/ 332509 h 597203"/>
              <a:gd name="connsiteX17" fmla="*/ 707445 w 991243"/>
              <a:gd name="connsiteY17" fmla="*/ 290946 h 597203"/>
              <a:gd name="connsiteX18" fmla="*/ 749008 w 991243"/>
              <a:gd name="connsiteY18" fmla="*/ 277091 h 597203"/>
              <a:gd name="connsiteX19" fmla="*/ 735154 w 991243"/>
              <a:gd name="connsiteY19" fmla="*/ 235527 h 597203"/>
              <a:gd name="connsiteX20" fmla="*/ 818281 w 991243"/>
              <a:gd name="connsiteY20" fmla="*/ 207818 h 597203"/>
              <a:gd name="connsiteX21" fmla="*/ 942972 w 991243"/>
              <a:gd name="connsiteY21" fmla="*/ 138546 h 597203"/>
              <a:gd name="connsiteX22" fmla="*/ 956826 w 991243"/>
              <a:gd name="connsiteY22" fmla="*/ 55418 h 597203"/>
              <a:gd name="connsiteX23" fmla="*/ 873699 w 991243"/>
              <a:gd name="connsiteY23" fmla="*/ 0 h 597203"/>
              <a:gd name="connsiteX24" fmla="*/ 845990 w 991243"/>
              <a:gd name="connsiteY24" fmla="*/ 41564 h 597203"/>
              <a:gd name="connsiteX25" fmla="*/ 762863 w 991243"/>
              <a:gd name="connsiteY25" fmla="*/ 83127 h 597203"/>
              <a:gd name="connsiteX26" fmla="*/ 596608 w 991243"/>
              <a:gd name="connsiteY26" fmla="*/ 55418 h 597203"/>
              <a:gd name="connsiteX27" fmla="*/ 527335 w 991243"/>
              <a:gd name="connsiteY27" fmla="*/ 41564 h 597203"/>
              <a:gd name="connsiteX28" fmla="*/ 458063 w 991243"/>
              <a:gd name="connsiteY28" fmla="*/ 27709 h 597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1243" h="597203">
                <a:moveTo>
                  <a:pt x="458063" y="27709"/>
                </a:moveTo>
                <a:lnTo>
                  <a:pt x="458063" y="27709"/>
                </a:lnTo>
                <a:cubicBezTo>
                  <a:pt x="314899" y="32327"/>
                  <a:pt x="168692" y="11841"/>
                  <a:pt x="28572" y="41564"/>
                </a:cubicBezTo>
                <a:cubicBezTo>
                  <a:pt x="0" y="47625"/>
                  <a:pt x="863" y="124691"/>
                  <a:pt x="863" y="124691"/>
                </a:cubicBezTo>
                <a:cubicBezTo>
                  <a:pt x="14717" y="129309"/>
                  <a:pt x="29746" y="131301"/>
                  <a:pt x="42426" y="138546"/>
                </a:cubicBezTo>
                <a:cubicBezTo>
                  <a:pt x="159853" y="205647"/>
                  <a:pt x="44111" y="162197"/>
                  <a:pt x="139408" y="193964"/>
                </a:cubicBezTo>
                <a:cubicBezTo>
                  <a:pt x="169767" y="239502"/>
                  <a:pt x="166632" y="226902"/>
                  <a:pt x="180972" y="277091"/>
                </a:cubicBezTo>
                <a:cubicBezTo>
                  <a:pt x="186203" y="295400"/>
                  <a:pt x="177492" y="324630"/>
                  <a:pt x="194826" y="332509"/>
                </a:cubicBezTo>
                <a:cubicBezTo>
                  <a:pt x="237078" y="351715"/>
                  <a:pt x="287190" y="341746"/>
                  <a:pt x="333372" y="346364"/>
                </a:cubicBezTo>
                <a:cubicBezTo>
                  <a:pt x="351845" y="350982"/>
                  <a:pt x="373921" y="348323"/>
                  <a:pt x="388790" y="360218"/>
                </a:cubicBezTo>
                <a:cubicBezTo>
                  <a:pt x="400194" y="369341"/>
                  <a:pt x="396114" y="388720"/>
                  <a:pt x="402645" y="401782"/>
                </a:cubicBezTo>
                <a:cubicBezTo>
                  <a:pt x="410092" y="416675"/>
                  <a:pt x="417823" y="432381"/>
                  <a:pt x="430354" y="443346"/>
                </a:cubicBezTo>
                <a:cubicBezTo>
                  <a:pt x="455416" y="465276"/>
                  <a:pt x="485772" y="480291"/>
                  <a:pt x="513481" y="498764"/>
                </a:cubicBezTo>
                <a:cubicBezTo>
                  <a:pt x="567195" y="534573"/>
                  <a:pt x="539249" y="521208"/>
                  <a:pt x="596608" y="540327"/>
                </a:cubicBezTo>
                <a:cubicBezTo>
                  <a:pt x="609447" y="548887"/>
                  <a:pt x="658225" y="597203"/>
                  <a:pt x="679735" y="554182"/>
                </a:cubicBezTo>
                <a:cubicBezTo>
                  <a:pt x="686266" y="541120"/>
                  <a:pt x="670499" y="526473"/>
                  <a:pt x="665881" y="512618"/>
                </a:cubicBezTo>
                <a:cubicBezTo>
                  <a:pt x="677047" y="412123"/>
                  <a:pt x="671773" y="408864"/>
                  <a:pt x="693590" y="332509"/>
                </a:cubicBezTo>
                <a:cubicBezTo>
                  <a:pt x="697602" y="318467"/>
                  <a:pt x="697119" y="301272"/>
                  <a:pt x="707445" y="290946"/>
                </a:cubicBezTo>
                <a:cubicBezTo>
                  <a:pt x="717771" y="280620"/>
                  <a:pt x="735154" y="281709"/>
                  <a:pt x="749008" y="277091"/>
                </a:cubicBezTo>
                <a:cubicBezTo>
                  <a:pt x="744390" y="263236"/>
                  <a:pt x="724827" y="245854"/>
                  <a:pt x="735154" y="235527"/>
                </a:cubicBezTo>
                <a:cubicBezTo>
                  <a:pt x="755807" y="214874"/>
                  <a:pt x="793979" y="224020"/>
                  <a:pt x="818281" y="207818"/>
                </a:cubicBezTo>
                <a:cubicBezTo>
                  <a:pt x="913559" y="144299"/>
                  <a:pt x="869815" y="162931"/>
                  <a:pt x="942972" y="138546"/>
                </a:cubicBezTo>
                <a:cubicBezTo>
                  <a:pt x="961342" y="110991"/>
                  <a:pt x="991243" y="89835"/>
                  <a:pt x="956826" y="55418"/>
                </a:cubicBezTo>
                <a:cubicBezTo>
                  <a:pt x="933278" y="31870"/>
                  <a:pt x="873699" y="0"/>
                  <a:pt x="873699" y="0"/>
                </a:cubicBezTo>
                <a:cubicBezTo>
                  <a:pt x="864463" y="13855"/>
                  <a:pt x="857764" y="29790"/>
                  <a:pt x="845990" y="41564"/>
                </a:cubicBezTo>
                <a:cubicBezTo>
                  <a:pt x="819133" y="68421"/>
                  <a:pt x="796667" y="71859"/>
                  <a:pt x="762863" y="83127"/>
                </a:cubicBezTo>
                <a:cubicBezTo>
                  <a:pt x="599608" y="50477"/>
                  <a:pt x="802826" y="89787"/>
                  <a:pt x="596608" y="55418"/>
                </a:cubicBezTo>
                <a:cubicBezTo>
                  <a:pt x="573380" y="51547"/>
                  <a:pt x="550814" y="43370"/>
                  <a:pt x="527335" y="41564"/>
                </a:cubicBezTo>
                <a:cubicBezTo>
                  <a:pt x="490498" y="38731"/>
                  <a:pt x="469608" y="30018"/>
                  <a:pt x="458063" y="27709"/>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Freeform 16"/>
          <p:cNvSpPr/>
          <p:nvPr/>
        </p:nvSpPr>
        <p:spPr>
          <a:xfrm rot="20378063">
            <a:off x="2877923" y="4022505"/>
            <a:ext cx="792088" cy="360040"/>
          </a:xfrm>
          <a:custGeom>
            <a:avLst/>
            <a:gdLst>
              <a:gd name="connsiteX0" fmla="*/ 217007 w 989454"/>
              <a:gd name="connsiteY0" fmla="*/ 27709 h 498764"/>
              <a:gd name="connsiteX1" fmla="*/ 217007 w 989454"/>
              <a:gd name="connsiteY1" fmla="*/ 27709 h 498764"/>
              <a:gd name="connsiteX2" fmla="*/ 106170 w 989454"/>
              <a:gd name="connsiteY2" fmla="*/ 69273 h 498764"/>
              <a:gd name="connsiteX3" fmla="*/ 64607 w 989454"/>
              <a:gd name="connsiteY3" fmla="*/ 83127 h 498764"/>
              <a:gd name="connsiteX4" fmla="*/ 50752 w 989454"/>
              <a:gd name="connsiteY4" fmla="*/ 221673 h 498764"/>
              <a:gd name="connsiteX5" fmla="*/ 36898 w 989454"/>
              <a:gd name="connsiteY5" fmla="*/ 304800 h 498764"/>
              <a:gd name="connsiteX6" fmla="*/ 23043 w 989454"/>
              <a:gd name="connsiteY6" fmla="*/ 374073 h 498764"/>
              <a:gd name="connsiteX7" fmla="*/ 300134 w 989454"/>
              <a:gd name="connsiteY7" fmla="*/ 360218 h 498764"/>
              <a:gd name="connsiteX8" fmla="*/ 452534 w 989454"/>
              <a:gd name="connsiteY8" fmla="*/ 360218 h 498764"/>
              <a:gd name="connsiteX9" fmla="*/ 410970 w 989454"/>
              <a:gd name="connsiteY9" fmla="*/ 387927 h 498764"/>
              <a:gd name="connsiteX10" fmla="*/ 341698 w 989454"/>
              <a:gd name="connsiteY10" fmla="*/ 415636 h 498764"/>
              <a:gd name="connsiteX11" fmla="*/ 258570 w 989454"/>
              <a:gd name="connsiteY11" fmla="*/ 443345 h 498764"/>
              <a:gd name="connsiteX12" fmla="*/ 217007 w 989454"/>
              <a:gd name="connsiteY12" fmla="*/ 457200 h 498764"/>
              <a:gd name="connsiteX13" fmla="*/ 106170 w 989454"/>
              <a:gd name="connsiteY13" fmla="*/ 484909 h 498764"/>
              <a:gd name="connsiteX14" fmla="*/ 147734 w 989454"/>
              <a:gd name="connsiteY14" fmla="*/ 498764 h 498764"/>
              <a:gd name="connsiteX15" fmla="*/ 300134 w 989454"/>
              <a:gd name="connsiteY15" fmla="*/ 471054 h 498764"/>
              <a:gd name="connsiteX16" fmla="*/ 424825 w 989454"/>
              <a:gd name="connsiteY16" fmla="*/ 457200 h 498764"/>
              <a:gd name="connsiteX17" fmla="*/ 466389 w 989454"/>
              <a:gd name="connsiteY17" fmla="*/ 443345 h 498764"/>
              <a:gd name="connsiteX18" fmla="*/ 549516 w 989454"/>
              <a:gd name="connsiteY18" fmla="*/ 429491 h 498764"/>
              <a:gd name="connsiteX19" fmla="*/ 591080 w 989454"/>
              <a:gd name="connsiteY19" fmla="*/ 401782 h 498764"/>
              <a:gd name="connsiteX20" fmla="*/ 688061 w 989454"/>
              <a:gd name="connsiteY20" fmla="*/ 360218 h 498764"/>
              <a:gd name="connsiteX21" fmla="*/ 701916 w 989454"/>
              <a:gd name="connsiteY21" fmla="*/ 277091 h 498764"/>
              <a:gd name="connsiteX22" fmla="*/ 729625 w 989454"/>
              <a:gd name="connsiteY22" fmla="*/ 235527 h 498764"/>
              <a:gd name="connsiteX23" fmla="*/ 743480 w 989454"/>
              <a:gd name="connsiteY23" fmla="*/ 193964 h 498764"/>
              <a:gd name="connsiteX24" fmla="*/ 785043 w 989454"/>
              <a:gd name="connsiteY24" fmla="*/ 180109 h 498764"/>
              <a:gd name="connsiteX25" fmla="*/ 937443 w 989454"/>
              <a:gd name="connsiteY25" fmla="*/ 166254 h 498764"/>
              <a:gd name="connsiteX26" fmla="*/ 923589 w 989454"/>
              <a:gd name="connsiteY26" fmla="*/ 55418 h 498764"/>
              <a:gd name="connsiteX27" fmla="*/ 840461 w 989454"/>
              <a:gd name="connsiteY27" fmla="*/ 69273 h 498764"/>
              <a:gd name="connsiteX28" fmla="*/ 785043 w 989454"/>
              <a:gd name="connsiteY28" fmla="*/ 83127 h 498764"/>
              <a:gd name="connsiteX29" fmla="*/ 674207 w 989454"/>
              <a:gd name="connsiteY29" fmla="*/ 69273 h 498764"/>
              <a:gd name="connsiteX30" fmla="*/ 438680 w 989454"/>
              <a:gd name="connsiteY30" fmla="*/ 41564 h 498764"/>
              <a:gd name="connsiteX31" fmla="*/ 272425 w 989454"/>
              <a:gd name="connsiteY31" fmla="*/ 0 h 498764"/>
              <a:gd name="connsiteX32" fmla="*/ 272425 w 989454"/>
              <a:gd name="connsiteY32" fmla="*/ 83127 h 498764"/>
              <a:gd name="connsiteX33" fmla="*/ 230861 w 989454"/>
              <a:gd name="connsiteY33" fmla="*/ 69273 h 498764"/>
              <a:gd name="connsiteX34" fmla="*/ 217007 w 989454"/>
              <a:gd name="connsiteY34" fmla="*/ 27709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9454" h="498764">
                <a:moveTo>
                  <a:pt x="217007" y="27709"/>
                </a:moveTo>
                <a:lnTo>
                  <a:pt x="217007" y="27709"/>
                </a:lnTo>
                <a:lnTo>
                  <a:pt x="106170" y="69273"/>
                </a:lnTo>
                <a:cubicBezTo>
                  <a:pt x="92446" y="74264"/>
                  <a:pt x="69598" y="69403"/>
                  <a:pt x="64607" y="83127"/>
                </a:cubicBezTo>
                <a:cubicBezTo>
                  <a:pt x="48746" y="126745"/>
                  <a:pt x="56509" y="175619"/>
                  <a:pt x="50752" y="221673"/>
                </a:cubicBezTo>
                <a:cubicBezTo>
                  <a:pt x="47268" y="249547"/>
                  <a:pt x="41923" y="277162"/>
                  <a:pt x="36898" y="304800"/>
                </a:cubicBezTo>
                <a:cubicBezTo>
                  <a:pt x="32686" y="327968"/>
                  <a:pt x="0" y="369222"/>
                  <a:pt x="23043" y="374073"/>
                </a:cubicBezTo>
                <a:cubicBezTo>
                  <a:pt x="113538" y="393125"/>
                  <a:pt x="207770" y="364836"/>
                  <a:pt x="300134" y="360218"/>
                </a:cubicBezTo>
                <a:cubicBezTo>
                  <a:pt x="316401" y="357507"/>
                  <a:pt x="431234" y="328269"/>
                  <a:pt x="452534" y="360218"/>
                </a:cubicBezTo>
                <a:cubicBezTo>
                  <a:pt x="461770" y="374073"/>
                  <a:pt x="425863" y="380480"/>
                  <a:pt x="410970" y="387927"/>
                </a:cubicBezTo>
                <a:cubicBezTo>
                  <a:pt x="388726" y="399049"/>
                  <a:pt x="365070" y="407137"/>
                  <a:pt x="341698" y="415636"/>
                </a:cubicBezTo>
                <a:cubicBezTo>
                  <a:pt x="314248" y="425618"/>
                  <a:pt x="286279" y="434108"/>
                  <a:pt x="258570" y="443345"/>
                </a:cubicBezTo>
                <a:cubicBezTo>
                  <a:pt x="244716" y="447963"/>
                  <a:pt x="231175" y="453658"/>
                  <a:pt x="217007" y="457200"/>
                </a:cubicBezTo>
                <a:lnTo>
                  <a:pt x="106170" y="484909"/>
                </a:lnTo>
                <a:cubicBezTo>
                  <a:pt x="120025" y="489527"/>
                  <a:pt x="133130" y="498764"/>
                  <a:pt x="147734" y="498764"/>
                </a:cubicBezTo>
                <a:cubicBezTo>
                  <a:pt x="375093" y="498764"/>
                  <a:pt x="183227" y="490538"/>
                  <a:pt x="300134" y="471054"/>
                </a:cubicBezTo>
                <a:cubicBezTo>
                  <a:pt x="341384" y="464179"/>
                  <a:pt x="383261" y="461818"/>
                  <a:pt x="424825" y="457200"/>
                </a:cubicBezTo>
                <a:cubicBezTo>
                  <a:pt x="438680" y="452582"/>
                  <a:pt x="452133" y="446513"/>
                  <a:pt x="466389" y="443345"/>
                </a:cubicBezTo>
                <a:cubicBezTo>
                  <a:pt x="493811" y="437251"/>
                  <a:pt x="522866" y="438374"/>
                  <a:pt x="549516" y="429491"/>
                </a:cubicBezTo>
                <a:cubicBezTo>
                  <a:pt x="565313" y="424226"/>
                  <a:pt x="576623" y="410043"/>
                  <a:pt x="591080" y="401782"/>
                </a:cubicBezTo>
                <a:cubicBezTo>
                  <a:pt x="639015" y="374391"/>
                  <a:pt x="641432" y="375762"/>
                  <a:pt x="688061" y="360218"/>
                </a:cubicBezTo>
                <a:cubicBezTo>
                  <a:pt x="692679" y="332509"/>
                  <a:pt x="693033" y="303741"/>
                  <a:pt x="701916" y="277091"/>
                </a:cubicBezTo>
                <a:cubicBezTo>
                  <a:pt x="707182" y="261294"/>
                  <a:pt x="722178" y="250420"/>
                  <a:pt x="729625" y="235527"/>
                </a:cubicBezTo>
                <a:cubicBezTo>
                  <a:pt x="736156" y="222465"/>
                  <a:pt x="733154" y="204290"/>
                  <a:pt x="743480" y="193964"/>
                </a:cubicBezTo>
                <a:cubicBezTo>
                  <a:pt x="753806" y="183638"/>
                  <a:pt x="770586" y="182174"/>
                  <a:pt x="785043" y="180109"/>
                </a:cubicBezTo>
                <a:cubicBezTo>
                  <a:pt x="835540" y="172895"/>
                  <a:pt x="886643" y="170872"/>
                  <a:pt x="937443" y="166254"/>
                </a:cubicBezTo>
                <a:cubicBezTo>
                  <a:pt x="970417" y="67331"/>
                  <a:pt x="989454" y="99329"/>
                  <a:pt x="923589" y="55418"/>
                </a:cubicBezTo>
                <a:cubicBezTo>
                  <a:pt x="895880" y="60036"/>
                  <a:pt x="868007" y="63764"/>
                  <a:pt x="840461" y="69273"/>
                </a:cubicBezTo>
                <a:cubicBezTo>
                  <a:pt x="821790" y="73007"/>
                  <a:pt x="804084" y="83127"/>
                  <a:pt x="785043" y="83127"/>
                </a:cubicBezTo>
                <a:cubicBezTo>
                  <a:pt x="747810" y="83127"/>
                  <a:pt x="711113" y="74194"/>
                  <a:pt x="674207" y="69273"/>
                </a:cubicBezTo>
                <a:cubicBezTo>
                  <a:pt x="490427" y="44769"/>
                  <a:pt x="667781" y="64473"/>
                  <a:pt x="438680" y="41564"/>
                </a:cubicBezTo>
                <a:cubicBezTo>
                  <a:pt x="328902" y="4971"/>
                  <a:pt x="384363" y="18656"/>
                  <a:pt x="272425" y="0"/>
                </a:cubicBezTo>
                <a:cubicBezTo>
                  <a:pt x="287981" y="23334"/>
                  <a:pt x="330760" y="59793"/>
                  <a:pt x="272425" y="83127"/>
                </a:cubicBezTo>
                <a:cubicBezTo>
                  <a:pt x="258865" y="88551"/>
                  <a:pt x="244716" y="73891"/>
                  <a:pt x="230861" y="69273"/>
                </a:cubicBezTo>
                <a:lnTo>
                  <a:pt x="217007" y="27709"/>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Freeform 17"/>
          <p:cNvSpPr/>
          <p:nvPr/>
        </p:nvSpPr>
        <p:spPr>
          <a:xfrm>
            <a:off x="2411760" y="4437112"/>
            <a:ext cx="432048" cy="360040"/>
          </a:xfrm>
          <a:custGeom>
            <a:avLst/>
            <a:gdLst>
              <a:gd name="connsiteX0" fmla="*/ 27709 w 656588"/>
              <a:gd name="connsiteY0" fmla="*/ 396444 h 798225"/>
              <a:gd name="connsiteX1" fmla="*/ 27709 w 656588"/>
              <a:gd name="connsiteY1" fmla="*/ 396444 h 798225"/>
              <a:gd name="connsiteX2" fmla="*/ 13855 w 656588"/>
              <a:gd name="connsiteY2" fmla="*/ 562698 h 798225"/>
              <a:gd name="connsiteX3" fmla="*/ 55419 w 656588"/>
              <a:gd name="connsiteY3" fmla="*/ 548844 h 798225"/>
              <a:gd name="connsiteX4" fmla="*/ 41564 w 656588"/>
              <a:gd name="connsiteY4" fmla="*/ 590407 h 798225"/>
              <a:gd name="connsiteX5" fmla="*/ 0 w 656588"/>
              <a:gd name="connsiteY5" fmla="*/ 631971 h 798225"/>
              <a:gd name="connsiteX6" fmla="*/ 221673 w 656588"/>
              <a:gd name="connsiteY6" fmla="*/ 645825 h 798225"/>
              <a:gd name="connsiteX7" fmla="*/ 290946 w 656588"/>
              <a:gd name="connsiteY7" fmla="*/ 659680 h 798225"/>
              <a:gd name="connsiteX8" fmla="*/ 180109 w 656588"/>
              <a:gd name="connsiteY8" fmla="*/ 701244 h 798225"/>
              <a:gd name="connsiteX9" fmla="*/ 138546 w 656588"/>
              <a:gd name="connsiteY9" fmla="*/ 728953 h 798225"/>
              <a:gd name="connsiteX10" fmla="*/ 55419 w 656588"/>
              <a:gd name="connsiteY10" fmla="*/ 742807 h 798225"/>
              <a:gd name="connsiteX11" fmla="*/ 138546 w 656588"/>
              <a:gd name="connsiteY11" fmla="*/ 798225 h 798225"/>
              <a:gd name="connsiteX12" fmla="*/ 221673 w 656588"/>
              <a:gd name="connsiteY12" fmla="*/ 770516 h 798225"/>
              <a:gd name="connsiteX13" fmla="*/ 304800 w 656588"/>
              <a:gd name="connsiteY13" fmla="*/ 715098 h 798225"/>
              <a:gd name="connsiteX14" fmla="*/ 346364 w 656588"/>
              <a:gd name="connsiteY14" fmla="*/ 631971 h 798225"/>
              <a:gd name="connsiteX15" fmla="*/ 429491 w 656588"/>
              <a:gd name="connsiteY15" fmla="*/ 604262 h 798225"/>
              <a:gd name="connsiteX16" fmla="*/ 443346 w 656588"/>
              <a:gd name="connsiteY16" fmla="*/ 438007 h 798225"/>
              <a:gd name="connsiteX17" fmla="*/ 484909 w 656588"/>
              <a:gd name="connsiteY17" fmla="*/ 410298 h 798225"/>
              <a:gd name="connsiteX18" fmla="*/ 609600 w 656588"/>
              <a:gd name="connsiteY18" fmla="*/ 382589 h 798225"/>
              <a:gd name="connsiteX19" fmla="*/ 651164 w 656588"/>
              <a:gd name="connsiteY19" fmla="*/ 354880 h 798225"/>
              <a:gd name="connsiteX20" fmla="*/ 637309 w 656588"/>
              <a:gd name="connsiteY20" fmla="*/ 313316 h 798225"/>
              <a:gd name="connsiteX21" fmla="*/ 554182 w 656588"/>
              <a:gd name="connsiteY21" fmla="*/ 271753 h 798225"/>
              <a:gd name="connsiteX22" fmla="*/ 512619 w 656588"/>
              <a:gd name="connsiteY22" fmla="*/ 285607 h 798225"/>
              <a:gd name="connsiteX23" fmla="*/ 484909 w 656588"/>
              <a:gd name="connsiteY23" fmla="*/ 313316 h 798225"/>
              <a:gd name="connsiteX24" fmla="*/ 443346 w 656588"/>
              <a:gd name="connsiteY24" fmla="*/ 341025 h 798225"/>
              <a:gd name="connsiteX25" fmla="*/ 387928 w 656588"/>
              <a:gd name="connsiteY25" fmla="*/ 327171 h 798225"/>
              <a:gd name="connsiteX26" fmla="*/ 332509 w 656588"/>
              <a:gd name="connsiteY26" fmla="*/ 244044 h 798225"/>
              <a:gd name="connsiteX27" fmla="*/ 360219 w 656588"/>
              <a:gd name="connsiteY27" fmla="*/ 133207 h 798225"/>
              <a:gd name="connsiteX28" fmla="*/ 374073 w 656588"/>
              <a:gd name="connsiteY28" fmla="*/ 91644 h 798225"/>
              <a:gd name="connsiteX29" fmla="*/ 415637 w 656588"/>
              <a:gd name="connsiteY29" fmla="*/ 77789 h 798225"/>
              <a:gd name="connsiteX30" fmla="*/ 401782 w 656588"/>
              <a:gd name="connsiteY30" fmla="*/ 8516 h 798225"/>
              <a:gd name="connsiteX31" fmla="*/ 387928 w 656588"/>
              <a:gd name="connsiteY31" fmla="*/ 63934 h 798225"/>
              <a:gd name="connsiteX32" fmla="*/ 374073 w 656588"/>
              <a:gd name="connsiteY32" fmla="*/ 105498 h 798225"/>
              <a:gd name="connsiteX33" fmla="*/ 332509 w 656588"/>
              <a:gd name="connsiteY33" fmla="*/ 119353 h 798225"/>
              <a:gd name="connsiteX34" fmla="*/ 249382 w 656588"/>
              <a:gd name="connsiteY34" fmla="*/ 133207 h 798225"/>
              <a:gd name="connsiteX35" fmla="*/ 221673 w 656588"/>
              <a:gd name="connsiteY35" fmla="*/ 174771 h 798225"/>
              <a:gd name="connsiteX36" fmla="*/ 207819 w 656588"/>
              <a:gd name="connsiteY36" fmla="*/ 216334 h 798225"/>
              <a:gd name="connsiteX37" fmla="*/ 138546 w 656588"/>
              <a:gd name="connsiteY37" fmla="*/ 271753 h 798225"/>
              <a:gd name="connsiteX38" fmla="*/ 83128 w 656588"/>
              <a:gd name="connsiteY38" fmla="*/ 368734 h 798225"/>
              <a:gd name="connsiteX39" fmla="*/ 27709 w 656588"/>
              <a:gd name="connsiteY39" fmla="*/ 396444 h 79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56588" h="798225">
                <a:moveTo>
                  <a:pt x="27709" y="396444"/>
                </a:moveTo>
                <a:lnTo>
                  <a:pt x="27709" y="396444"/>
                </a:lnTo>
                <a:cubicBezTo>
                  <a:pt x="23091" y="451862"/>
                  <a:pt x="3907" y="507985"/>
                  <a:pt x="13855" y="562698"/>
                </a:cubicBezTo>
                <a:cubicBezTo>
                  <a:pt x="16468" y="577066"/>
                  <a:pt x="45092" y="538517"/>
                  <a:pt x="55419" y="548844"/>
                </a:cubicBezTo>
                <a:cubicBezTo>
                  <a:pt x="65745" y="559170"/>
                  <a:pt x="49665" y="578256"/>
                  <a:pt x="41564" y="590407"/>
                </a:cubicBezTo>
                <a:cubicBezTo>
                  <a:pt x="30695" y="606710"/>
                  <a:pt x="13855" y="618116"/>
                  <a:pt x="0" y="631971"/>
                </a:cubicBezTo>
                <a:cubicBezTo>
                  <a:pt x="73891" y="636589"/>
                  <a:pt x="147971" y="638806"/>
                  <a:pt x="221673" y="645825"/>
                </a:cubicBezTo>
                <a:cubicBezTo>
                  <a:pt x="245115" y="648058"/>
                  <a:pt x="283499" y="637340"/>
                  <a:pt x="290946" y="659680"/>
                </a:cubicBezTo>
                <a:cubicBezTo>
                  <a:pt x="296519" y="676399"/>
                  <a:pt x="183630" y="700364"/>
                  <a:pt x="180109" y="701244"/>
                </a:cubicBezTo>
                <a:cubicBezTo>
                  <a:pt x="166255" y="710480"/>
                  <a:pt x="154342" y="723688"/>
                  <a:pt x="138546" y="728953"/>
                </a:cubicBezTo>
                <a:cubicBezTo>
                  <a:pt x="111896" y="737836"/>
                  <a:pt x="55419" y="714716"/>
                  <a:pt x="55419" y="742807"/>
                </a:cubicBezTo>
                <a:cubicBezTo>
                  <a:pt x="55419" y="776109"/>
                  <a:pt x="138546" y="798225"/>
                  <a:pt x="138546" y="798225"/>
                </a:cubicBezTo>
                <a:cubicBezTo>
                  <a:pt x="166255" y="788989"/>
                  <a:pt x="197371" y="786718"/>
                  <a:pt x="221673" y="770516"/>
                </a:cubicBezTo>
                <a:lnTo>
                  <a:pt x="304800" y="715098"/>
                </a:lnTo>
                <a:cubicBezTo>
                  <a:pt x="312349" y="692451"/>
                  <a:pt x="323747" y="646106"/>
                  <a:pt x="346364" y="631971"/>
                </a:cubicBezTo>
                <a:cubicBezTo>
                  <a:pt x="371132" y="616491"/>
                  <a:pt x="429491" y="604262"/>
                  <a:pt x="429491" y="604262"/>
                </a:cubicBezTo>
                <a:cubicBezTo>
                  <a:pt x="434109" y="548844"/>
                  <a:pt x="428069" y="491478"/>
                  <a:pt x="443346" y="438007"/>
                </a:cubicBezTo>
                <a:cubicBezTo>
                  <a:pt x="447920" y="421997"/>
                  <a:pt x="470016" y="417744"/>
                  <a:pt x="484909" y="410298"/>
                </a:cubicBezTo>
                <a:cubicBezTo>
                  <a:pt x="519013" y="393246"/>
                  <a:pt x="577680" y="387909"/>
                  <a:pt x="609600" y="382589"/>
                </a:cubicBezTo>
                <a:cubicBezTo>
                  <a:pt x="623455" y="373353"/>
                  <a:pt x="644980" y="370340"/>
                  <a:pt x="651164" y="354880"/>
                </a:cubicBezTo>
                <a:cubicBezTo>
                  <a:pt x="656588" y="341320"/>
                  <a:pt x="646432" y="324720"/>
                  <a:pt x="637309" y="313316"/>
                </a:cubicBezTo>
                <a:cubicBezTo>
                  <a:pt x="617776" y="288899"/>
                  <a:pt x="581563" y="280880"/>
                  <a:pt x="554182" y="271753"/>
                </a:cubicBezTo>
                <a:cubicBezTo>
                  <a:pt x="540328" y="276371"/>
                  <a:pt x="525142" y="278094"/>
                  <a:pt x="512619" y="285607"/>
                </a:cubicBezTo>
                <a:cubicBezTo>
                  <a:pt x="501418" y="292327"/>
                  <a:pt x="495109" y="305156"/>
                  <a:pt x="484909" y="313316"/>
                </a:cubicBezTo>
                <a:cubicBezTo>
                  <a:pt x="471907" y="323718"/>
                  <a:pt x="457200" y="331789"/>
                  <a:pt x="443346" y="341025"/>
                </a:cubicBezTo>
                <a:cubicBezTo>
                  <a:pt x="424873" y="336407"/>
                  <a:pt x="404460" y="336618"/>
                  <a:pt x="387928" y="327171"/>
                </a:cubicBezTo>
                <a:cubicBezTo>
                  <a:pt x="345195" y="302752"/>
                  <a:pt x="345735" y="283719"/>
                  <a:pt x="332509" y="244044"/>
                </a:cubicBezTo>
                <a:cubicBezTo>
                  <a:pt x="341746" y="207098"/>
                  <a:pt x="348176" y="169336"/>
                  <a:pt x="360219" y="133207"/>
                </a:cubicBezTo>
                <a:cubicBezTo>
                  <a:pt x="364837" y="119353"/>
                  <a:pt x="363747" y="101970"/>
                  <a:pt x="374073" y="91644"/>
                </a:cubicBezTo>
                <a:cubicBezTo>
                  <a:pt x="384400" y="81317"/>
                  <a:pt x="401782" y="82407"/>
                  <a:pt x="415637" y="77789"/>
                </a:cubicBezTo>
                <a:cubicBezTo>
                  <a:pt x="411019" y="54698"/>
                  <a:pt x="422844" y="19047"/>
                  <a:pt x="401782" y="8516"/>
                </a:cubicBezTo>
                <a:cubicBezTo>
                  <a:pt x="384751" y="0"/>
                  <a:pt x="393159" y="45625"/>
                  <a:pt x="387928" y="63934"/>
                </a:cubicBezTo>
                <a:cubicBezTo>
                  <a:pt x="383916" y="77976"/>
                  <a:pt x="384400" y="95171"/>
                  <a:pt x="374073" y="105498"/>
                </a:cubicBezTo>
                <a:cubicBezTo>
                  <a:pt x="363746" y="115825"/>
                  <a:pt x="346765" y="116185"/>
                  <a:pt x="332509" y="119353"/>
                </a:cubicBezTo>
                <a:cubicBezTo>
                  <a:pt x="305087" y="125447"/>
                  <a:pt x="277091" y="128589"/>
                  <a:pt x="249382" y="133207"/>
                </a:cubicBezTo>
                <a:cubicBezTo>
                  <a:pt x="240146" y="147062"/>
                  <a:pt x="229120" y="159878"/>
                  <a:pt x="221673" y="174771"/>
                </a:cubicBezTo>
                <a:cubicBezTo>
                  <a:pt x="215142" y="187833"/>
                  <a:pt x="215333" y="203811"/>
                  <a:pt x="207819" y="216334"/>
                </a:cubicBezTo>
                <a:cubicBezTo>
                  <a:pt x="194658" y="238269"/>
                  <a:pt x="157424" y="259167"/>
                  <a:pt x="138546" y="271753"/>
                </a:cubicBezTo>
                <a:cubicBezTo>
                  <a:pt x="117449" y="377235"/>
                  <a:pt x="147096" y="313904"/>
                  <a:pt x="83128" y="368734"/>
                </a:cubicBezTo>
                <a:cubicBezTo>
                  <a:pt x="63293" y="385736"/>
                  <a:pt x="36945" y="391826"/>
                  <a:pt x="27709" y="396444"/>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Freeform 18"/>
          <p:cNvSpPr/>
          <p:nvPr/>
        </p:nvSpPr>
        <p:spPr>
          <a:xfrm>
            <a:off x="2040851" y="2852936"/>
            <a:ext cx="590163" cy="336802"/>
          </a:xfrm>
          <a:custGeom>
            <a:avLst/>
            <a:gdLst>
              <a:gd name="connsiteX0" fmla="*/ 101113 w 745869"/>
              <a:gd name="connsiteY0" fmla="*/ 13062 h 463854"/>
              <a:gd name="connsiteX1" fmla="*/ 101113 w 745869"/>
              <a:gd name="connsiteY1" fmla="*/ 13062 h 463854"/>
              <a:gd name="connsiteX2" fmla="*/ 31840 w 745869"/>
              <a:gd name="connsiteY2" fmla="*/ 110043 h 463854"/>
              <a:gd name="connsiteX3" fmla="*/ 4131 w 745869"/>
              <a:gd name="connsiteY3" fmla="*/ 137753 h 463854"/>
              <a:gd name="connsiteX4" fmla="*/ 45695 w 745869"/>
              <a:gd name="connsiteY4" fmla="*/ 151607 h 463854"/>
              <a:gd name="connsiteX5" fmla="*/ 87258 w 745869"/>
              <a:gd name="connsiteY5" fmla="*/ 137753 h 463854"/>
              <a:gd name="connsiteX6" fmla="*/ 101113 w 745869"/>
              <a:gd name="connsiteY6" fmla="*/ 179316 h 463854"/>
              <a:gd name="connsiteX7" fmla="*/ 114967 w 745869"/>
              <a:gd name="connsiteY7" fmla="*/ 248589 h 463854"/>
              <a:gd name="connsiteX8" fmla="*/ 225804 w 745869"/>
              <a:gd name="connsiteY8" fmla="*/ 276298 h 463854"/>
              <a:gd name="connsiteX9" fmla="*/ 267367 w 745869"/>
              <a:gd name="connsiteY9" fmla="*/ 304007 h 463854"/>
              <a:gd name="connsiteX10" fmla="*/ 253513 w 745869"/>
              <a:gd name="connsiteY10" fmla="*/ 262443 h 463854"/>
              <a:gd name="connsiteX11" fmla="*/ 239658 w 745869"/>
              <a:gd name="connsiteY11" fmla="*/ 331716 h 463854"/>
              <a:gd name="connsiteX12" fmla="*/ 225804 w 745869"/>
              <a:gd name="connsiteY12" fmla="*/ 373280 h 463854"/>
              <a:gd name="connsiteX13" fmla="*/ 198095 w 745869"/>
              <a:gd name="connsiteY13" fmla="*/ 414843 h 463854"/>
              <a:gd name="connsiteX14" fmla="*/ 184240 w 745869"/>
              <a:gd name="connsiteY14" fmla="*/ 456407 h 463854"/>
              <a:gd name="connsiteX15" fmla="*/ 225804 w 745869"/>
              <a:gd name="connsiteY15" fmla="*/ 428698 h 463854"/>
              <a:gd name="connsiteX16" fmla="*/ 267367 w 745869"/>
              <a:gd name="connsiteY16" fmla="*/ 414843 h 463854"/>
              <a:gd name="connsiteX17" fmla="*/ 295077 w 745869"/>
              <a:gd name="connsiteY17" fmla="*/ 387134 h 463854"/>
              <a:gd name="connsiteX18" fmla="*/ 336640 w 745869"/>
              <a:gd name="connsiteY18" fmla="*/ 304007 h 463854"/>
              <a:gd name="connsiteX19" fmla="*/ 378204 w 745869"/>
              <a:gd name="connsiteY19" fmla="*/ 276298 h 463854"/>
              <a:gd name="connsiteX20" fmla="*/ 405913 w 745869"/>
              <a:gd name="connsiteY20" fmla="*/ 234734 h 463854"/>
              <a:gd name="connsiteX21" fmla="*/ 572167 w 745869"/>
              <a:gd name="connsiteY21" fmla="*/ 151607 h 463854"/>
              <a:gd name="connsiteX22" fmla="*/ 655295 w 745869"/>
              <a:gd name="connsiteY22" fmla="*/ 123898 h 463854"/>
              <a:gd name="connsiteX23" fmla="*/ 696858 w 745869"/>
              <a:gd name="connsiteY23" fmla="*/ 96189 h 463854"/>
              <a:gd name="connsiteX24" fmla="*/ 710713 w 745869"/>
              <a:gd name="connsiteY24" fmla="*/ 54625 h 463854"/>
              <a:gd name="connsiteX25" fmla="*/ 738422 w 745869"/>
              <a:gd name="connsiteY25" fmla="*/ 13062 h 463854"/>
              <a:gd name="connsiteX26" fmla="*/ 696858 w 745869"/>
              <a:gd name="connsiteY26" fmla="*/ 26916 h 463854"/>
              <a:gd name="connsiteX27" fmla="*/ 544458 w 745869"/>
              <a:gd name="connsiteY27" fmla="*/ 40771 h 463854"/>
              <a:gd name="connsiteX28" fmla="*/ 461331 w 745869"/>
              <a:gd name="connsiteY28" fmla="*/ 54625 h 463854"/>
              <a:gd name="connsiteX29" fmla="*/ 419767 w 745869"/>
              <a:gd name="connsiteY29" fmla="*/ 68480 h 463854"/>
              <a:gd name="connsiteX30" fmla="*/ 405913 w 745869"/>
              <a:gd name="connsiteY30" fmla="*/ 110043 h 463854"/>
              <a:gd name="connsiteX31" fmla="*/ 322786 w 745869"/>
              <a:gd name="connsiteY31" fmla="*/ 96189 h 463854"/>
              <a:gd name="connsiteX32" fmla="*/ 295077 w 745869"/>
              <a:gd name="connsiteY32" fmla="*/ 137753 h 463854"/>
              <a:gd name="connsiteX33" fmla="*/ 281222 w 745869"/>
              <a:gd name="connsiteY33" fmla="*/ 179316 h 463854"/>
              <a:gd name="connsiteX34" fmla="*/ 239658 w 745869"/>
              <a:gd name="connsiteY34" fmla="*/ 193171 h 463854"/>
              <a:gd name="connsiteX35" fmla="*/ 142677 w 745869"/>
              <a:gd name="connsiteY35" fmla="*/ 165462 h 463854"/>
              <a:gd name="connsiteX36" fmla="*/ 114967 w 745869"/>
              <a:gd name="connsiteY36" fmla="*/ 137753 h 463854"/>
              <a:gd name="connsiteX37" fmla="*/ 101113 w 745869"/>
              <a:gd name="connsiteY37" fmla="*/ 96189 h 463854"/>
              <a:gd name="connsiteX38" fmla="*/ 142677 w 745869"/>
              <a:gd name="connsiteY38" fmla="*/ 13062 h 463854"/>
              <a:gd name="connsiteX39" fmla="*/ 211949 w 745869"/>
              <a:gd name="connsiteY39" fmla="*/ 26916 h 463854"/>
              <a:gd name="connsiteX40" fmla="*/ 170386 w 745869"/>
              <a:gd name="connsiteY40" fmla="*/ 40771 h 463854"/>
              <a:gd name="connsiteX41" fmla="*/ 128822 w 745869"/>
              <a:gd name="connsiteY41" fmla="*/ 26916 h 463854"/>
              <a:gd name="connsiteX42" fmla="*/ 101113 w 745869"/>
              <a:gd name="connsiteY42" fmla="*/ 13062 h 46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45869" h="463854">
                <a:moveTo>
                  <a:pt x="101113" y="13062"/>
                </a:moveTo>
                <a:lnTo>
                  <a:pt x="101113" y="13062"/>
                </a:lnTo>
                <a:cubicBezTo>
                  <a:pt x="78022" y="45389"/>
                  <a:pt x="56230" y="78684"/>
                  <a:pt x="31840" y="110043"/>
                </a:cubicBezTo>
                <a:cubicBezTo>
                  <a:pt x="23820" y="120354"/>
                  <a:pt x="0" y="125361"/>
                  <a:pt x="4131" y="137753"/>
                </a:cubicBezTo>
                <a:cubicBezTo>
                  <a:pt x="8749" y="151608"/>
                  <a:pt x="31840" y="146989"/>
                  <a:pt x="45695" y="151607"/>
                </a:cubicBezTo>
                <a:cubicBezTo>
                  <a:pt x="59549" y="146989"/>
                  <a:pt x="74196" y="131222"/>
                  <a:pt x="87258" y="137753"/>
                </a:cubicBezTo>
                <a:cubicBezTo>
                  <a:pt x="100320" y="144284"/>
                  <a:pt x="97571" y="165148"/>
                  <a:pt x="101113" y="179316"/>
                </a:cubicBezTo>
                <a:cubicBezTo>
                  <a:pt x="106824" y="202161"/>
                  <a:pt x="96379" y="234132"/>
                  <a:pt x="114967" y="248589"/>
                </a:cubicBezTo>
                <a:cubicBezTo>
                  <a:pt x="145028" y="271970"/>
                  <a:pt x="225804" y="276298"/>
                  <a:pt x="225804" y="276298"/>
                </a:cubicBezTo>
                <a:cubicBezTo>
                  <a:pt x="239658" y="285534"/>
                  <a:pt x="252474" y="311454"/>
                  <a:pt x="267367" y="304007"/>
                </a:cubicBezTo>
                <a:cubicBezTo>
                  <a:pt x="280429" y="297476"/>
                  <a:pt x="263840" y="252116"/>
                  <a:pt x="253513" y="262443"/>
                </a:cubicBezTo>
                <a:cubicBezTo>
                  <a:pt x="236862" y="279094"/>
                  <a:pt x="245369" y="308871"/>
                  <a:pt x="239658" y="331716"/>
                </a:cubicBezTo>
                <a:cubicBezTo>
                  <a:pt x="236116" y="345884"/>
                  <a:pt x="232335" y="360218"/>
                  <a:pt x="225804" y="373280"/>
                </a:cubicBezTo>
                <a:cubicBezTo>
                  <a:pt x="218358" y="388173"/>
                  <a:pt x="205542" y="399950"/>
                  <a:pt x="198095" y="414843"/>
                </a:cubicBezTo>
                <a:cubicBezTo>
                  <a:pt x="191564" y="427905"/>
                  <a:pt x="171178" y="449876"/>
                  <a:pt x="184240" y="456407"/>
                </a:cubicBezTo>
                <a:cubicBezTo>
                  <a:pt x="199133" y="463854"/>
                  <a:pt x="210911" y="436145"/>
                  <a:pt x="225804" y="428698"/>
                </a:cubicBezTo>
                <a:cubicBezTo>
                  <a:pt x="238866" y="422167"/>
                  <a:pt x="253513" y="419461"/>
                  <a:pt x="267367" y="414843"/>
                </a:cubicBezTo>
                <a:cubicBezTo>
                  <a:pt x="276604" y="405607"/>
                  <a:pt x="288356" y="398335"/>
                  <a:pt x="295077" y="387134"/>
                </a:cubicBezTo>
                <a:cubicBezTo>
                  <a:pt x="328883" y="330791"/>
                  <a:pt x="284084" y="356563"/>
                  <a:pt x="336640" y="304007"/>
                </a:cubicBezTo>
                <a:cubicBezTo>
                  <a:pt x="348414" y="292233"/>
                  <a:pt x="364349" y="285534"/>
                  <a:pt x="378204" y="276298"/>
                </a:cubicBezTo>
                <a:cubicBezTo>
                  <a:pt x="387440" y="262443"/>
                  <a:pt x="393382" y="245699"/>
                  <a:pt x="405913" y="234734"/>
                </a:cubicBezTo>
                <a:cubicBezTo>
                  <a:pt x="472022" y="176888"/>
                  <a:pt x="493687" y="177766"/>
                  <a:pt x="572167" y="151607"/>
                </a:cubicBezTo>
                <a:cubicBezTo>
                  <a:pt x="572172" y="151605"/>
                  <a:pt x="655291" y="123901"/>
                  <a:pt x="655295" y="123898"/>
                </a:cubicBezTo>
                <a:lnTo>
                  <a:pt x="696858" y="96189"/>
                </a:lnTo>
                <a:cubicBezTo>
                  <a:pt x="701476" y="82334"/>
                  <a:pt x="704182" y="67687"/>
                  <a:pt x="710713" y="54625"/>
                </a:cubicBezTo>
                <a:cubicBezTo>
                  <a:pt x="718160" y="39732"/>
                  <a:pt x="745869" y="27955"/>
                  <a:pt x="738422" y="13062"/>
                </a:cubicBezTo>
                <a:cubicBezTo>
                  <a:pt x="731891" y="0"/>
                  <a:pt x="711315" y="24851"/>
                  <a:pt x="696858" y="26916"/>
                </a:cubicBezTo>
                <a:cubicBezTo>
                  <a:pt x="646361" y="34130"/>
                  <a:pt x="595118" y="34811"/>
                  <a:pt x="544458" y="40771"/>
                </a:cubicBezTo>
                <a:cubicBezTo>
                  <a:pt x="516559" y="44053"/>
                  <a:pt x="489040" y="50007"/>
                  <a:pt x="461331" y="54625"/>
                </a:cubicBezTo>
                <a:cubicBezTo>
                  <a:pt x="447476" y="59243"/>
                  <a:pt x="430094" y="58153"/>
                  <a:pt x="419767" y="68480"/>
                </a:cubicBezTo>
                <a:cubicBezTo>
                  <a:pt x="409441" y="78806"/>
                  <a:pt x="419955" y="106031"/>
                  <a:pt x="405913" y="110043"/>
                </a:cubicBezTo>
                <a:cubicBezTo>
                  <a:pt x="378903" y="117760"/>
                  <a:pt x="350495" y="100807"/>
                  <a:pt x="322786" y="96189"/>
                </a:cubicBezTo>
                <a:cubicBezTo>
                  <a:pt x="313550" y="110044"/>
                  <a:pt x="302524" y="122860"/>
                  <a:pt x="295077" y="137753"/>
                </a:cubicBezTo>
                <a:cubicBezTo>
                  <a:pt x="288546" y="150815"/>
                  <a:pt x="291549" y="168990"/>
                  <a:pt x="281222" y="179316"/>
                </a:cubicBezTo>
                <a:cubicBezTo>
                  <a:pt x="270895" y="189643"/>
                  <a:pt x="253513" y="188553"/>
                  <a:pt x="239658" y="193171"/>
                </a:cubicBezTo>
                <a:cubicBezTo>
                  <a:pt x="229310" y="190584"/>
                  <a:pt x="156872" y="173979"/>
                  <a:pt x="142677" y="165462"/>
                </a:cubicBezTo>
                <a:cubicBezTo>
                  <a:pt x="131476" y="158742"/>
                  <a:pt x="124204" y="146989"/>
                  <a:pt x="114967" y="137753"/>
                </a:cubicBezTo>
                <a:cubicBezTo>
                  <a:pt x="110349" y="123898"/>
                  <a:pt x="101113" y="110793"/>
                  <a:pt x="101113" y="96189"/>
                </a:cubicBezTo>
                <a:cubicBezTo>
                  <a:pt x="101113" y="45120"/>
                  <a:pt x="113180" y="42558"/>
                  <a:pt x="142677" y="13062"/>
                </a:cubicBezTo>
                <a:cubicBezTo>
                  <a:pt x="165768" y="17680"/>
                  <a:pt x="195298" y="10265"/>
                  <a:pt x="211949" y="26916"/>
                </a:cubicBezTo>
                <a:cubicBezTo>
                  <a:pt x="222275" y="37242"/>
                  <a:pt x="184990" y="40771"/>
                  <a:pt x="170386" y="40771"/>
                </a:cubicBezTo>
                <a:cubicBezTo>
                  <a:pt x="155782" y="40771"/>
                  <a:pt x="142990" y="30458"/>
                  <a:pt x="128822" y="26916"/>
                </a:cubicBezTo>
                <a:cubicBezTo>
                  <a:pt x="124342" y="25796"/>
                  <a:pt x="105731" y="15371"/>
                  <a:pt x="101113" y="13062"/>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2" name="Straight Arrow Connector 31"/>
          <p:cNvCxnSpPr/>
          <p:nvPr/>
        </p:nvCxnSpPr>
        <p:spPr>
          <a:xfrm flipV="1">
            <a:off x="4572000" y="2204864"/>
            <a:ext cx="612000" cy="36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630" name="Rectangle 3"/>
          <p:cNvSpPr>
            <a:spLocks noChangeArrowheads="1"/>
          </p:cNvSpPr>
          <p:nvPr/>
        </p:nvSpPr>
        <p:spPr bwMode="auto">
          <a:xfrm>
            <a:off x="-180528" y="188640"/>
            <a:ext cx="5400600" cy="1862818"/>
          </a:xfrm>
          <a:prstGeom prst="rect">
            <a:avLst/>
          </a:prstGeom>
          <a:noFill/>
          <a:ln w="9525">
            <a:noFill/>
            <a:miter lim="800000"/>
            <a:headEnd/>
            <a:tailEnd/>
          </a:ln>
        </p:spPr>
        <p:txBody>
          <a:bodyPr wrap="square" anchor="ctr">
            <a:spAutoFit/>
          </a:bodyPr>
          <a:lstStyle/>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covers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cancels our debts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sends away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frees us from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lifts off (</a:t>
            </a:r>
            <a:r>
              <a:rPr lang="en-US" altLang="ko-KR" sz="2400" b="1" dirty="0" err="1" smtClean="0">
                <a:latin typeface="Calibri" pitchFamily="34" charset="0"/>
                <a:ea typeface="Gulim" pitchFamily="34" charset="-127"/>
                <a:cs typeface="Times New Roman" pitchFamily="18" charset="0"/>
              </a:rPr>
              <a:t>nasa</a:t>
            </a:r>
            <a:r>
              <a:rPr lang="en-US" altLang="ko-KR" sz="2400" b="1" dirty="0" smtClean="0">
                <a:latin typeface="Calibri" pitchFamily="34" charset="0"/>
                <a:ea typeface="Gulim" pitchFamily="34" charset="-127"/>
                <a:cs typeface="Times New Roman" pitchFamily="18" charset="0"/>
              </a:rPr>
              <a:t>)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removes our sins from us</a:t>
            </a:r>
          </a:p>
        </p:txBody>
      </p:sp>
      <p:sp>
        <p:nvSpPr>
          <p:cNvPr id="27" name="Rectangle 26"/>
          <p:cNvSpPr/>
          <p:nvPr/>
        </p:nvSpPr>
        <p:spPr>
          <a:xfrm>
            <a:off x="6588224" y="44624"/>
            <a:ext cx="504056" cy="2926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rot="16200000">
            <a:off x="6620808" y="-642928"/>
            <a:ext cx="504000" cy="2743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p:cNvSpPr txBox="1"/>
          <p:nvPr/>
        </p:nvSpPr>
        <p:spPr>
          <a:xfrm>
            <a:off x="5148064" y="457508"/>
            <a:ext cx="3312368" cy="523220"/>
          </a:xfrm>
          <a:prstGeom prst="rect">
            <a:avLst/>
          </a:prstGeom>
          <a:noFill/>
        </p:spPr>
        <p:txBody>
          <a:bodyPr wrap="square" rtlCol="0">
            <a:spAutoFit/>
          </a:bodyPr>
          <a:lstStyle/>
          <a:p>
            <a:pPr algn="ctr"/>
            <a:r>
              <a:rPr lang="en-US" altLang="ko-KR" sz="2800" b="1" dirty="0" smtClean="0">
                <a:latin typeface="Calibri" pitchFamily="34" charset="0"/>
                <a:ea typeface="Gulim" pitchFamily="34" charset="-127"/>
                <a:cs typeface="Times New Roman" pitchFamily="18" charset="0"/>
              </a:rPr>
              <a:t>4. forgiven </a:t>
            </a:r>
            <a:endParaRPr lang="en-CA" sz="2800" b="1" dirty="0">
              <a:latin typeface="Calibri" pitchFamily="34" charset="0"/>
            </a:endParaRPr>
          </a:p>
        </p:txBody>
      </p:sp>
      <p:sp>
        <p:nvSpPr>
          <p:cNvPr id="30" name="Rectangle 3"/>
          <p:cNvSpPr>
            <a:spLocks noChangeArrowheads="1"/>
          </p:cNvSpPr>
          <p:nvPr/>
        </p:nvSpPr>
        <p:spPr bwMode="auto">
          <a:xfrm>
            <a:off x="2987824" y="2982431"/>
            <a:ext cx="6192688" cy="2246769"/>
          </a:xfrm>
          <a:prstGeom prst="rect">
            <a:avLst/>
          </a:prstGeom>
          <a:noFill/>
          <a:ln w="9525">
            <a:noFill/>
            <a:miter lim="800000"/>
            <a:headEnd/>
            <a:tailEnd/>
          </a:ln>
        </p:spPr>
        <p:txBody>
          <a:bodyPr wrap="square" anchor="ctr">
            <a:spAutoFit/>
          </a:bodyPr>
          <a:lstStyle/>
          <a:p>
            <a:pPr eaLnBrk="0" hangingPunct="0">
              <a:lnSpc>
                <a:spcPts val="2300"/>
              </a:lnSpc>
            </a:pPr>
            <a:r>
              <a:rPr lang="en-US" altLang="ko-KR" sz="2200" dirty="0" smtClean="0">
                <a:solidFill>
                  <a:schemeClr val="bg1"/>
                </a:solidFill>
                <a:ea typeface="Gulim" pitchFamily="34" charset="-127"/>
                <a:cs typeface="Times New Roman" pitchFamily="18" charset="0"/>
              </a:rPr>
              <a:t>                    </a:t>
            </a:r>
            <a:r>
              <a:rPr lang="en-US" altLang="ko-KR" sz="2400" b="1" dirty="0" smtClean="0">
                <a:latin typeface="Calibri" pitchFamily="34" charset="0"/>
                <a:ea typeface="Gulim" pitchFamily="34" charset="-127"/>
                <a:cs typeface="Times New Roman" pitchFamily="18" charset="0"/>
              </a:rPr>
              <a:t>God treads our sins underfoot</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into the sea</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blots out / wipes out our sins</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remembers our sins no more</a:t>
            </a:r>
          </a:p>
          <a:p>
            <a:pPr eaLnBrk="0" hangingPunct="0">
              <a:lnSpc>
                <a:spcPts val="2300"/>
              </a:lnSpc>
            </a:pPr>
            <a:r>
              <a:rPr lang="en-CA" sz="2400" b="1" dirty="0" smtClean="0">
                <a:latin typeface="Calibri" pitchFamily="34" charset="0"/>
                <a:ea typeface="Gulim" pitchFamily="34" charset="-127"/>
                <a:cs typeface="Times New Roman" pitchFamily="18" charset="0"/>
              </a:rPr>
              <a:t>          God washes, cleanses us from sin</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behind his back</a:t>
            </a:r>
          </a:p>
          <a:p>
            <a:pPr eaLnBrk="0" hangingPunct="0">
              <a:lnSpc>
                <a:spcPts val="2300"/>
              </a:lnSpc>
            </a:pPr>
            <a:r>
              <a:rPr lang="en-US" altLang="ko-KR" sz="2400" b="1" dirty="0" smtClean="0">
                <a:latin typeface="Calibri" pitchFamily="34" charset="0"/>
                <a:ea typeface="Gulim" pitchFamily="34" charset="-127"/>
                <a:cs typeface="Times New Roman" pitchFamily="18" charset="0"/>
              </a:rPr>
              <a:t>God does not count our sins against us</a:t>
            </a:r>
            <a:endParaRPr lang="en-US" altLang="ko-KR" sz="2400" b="1" dirty="0">
              <a:latin typeface="Calibri" pitchFamily="34" charset="0"/>
              <a:ea typeface="Gulim" pitchFamily="34" charset="-127"/>
              <a:cs typeface="Times New Roman" pitchFamily="18" charset="0"/>
            </a:endParaRPr>
          </a:p>
        </p:txBody>
      </p:sp>
      <p:sp>
        <p:nvSpPr>
          <p:cNvPr id="31" name="TextBox 30"/>
          <p:cNvSpPr txBox="1"/>
          <p:nvPr/>
        </p:nvSpPr>
        <p:spPr>
          <a:xfrm>
            <a:off x="35496" y="5157192"/>
            <a:ext cx="9108504" cy="1631216"/>
          </a:xfrm>
          <a:prstGeom prst="rect">
            <a:avLst/>
          </a:prstGeom>
          <a:noFill/>
        </p:spPr>
        <p:txBody>
          <a:bodyPr wrap="square" rtlCol="0">
            <a:spAutoFit/>
          </a:bodyPr>
          <a:lstStyle/>
          <a:p>
            <a:pPr algn="ctr">
              <a:lnSpc>
                <a:spcPts val="3000"/>
              </a:lnSpc>
            </a:pPr>
            <a:r>
              <a:rPr lang="en-CA" sz="2800" b="1" dirty="0" smtClean="0">
                <a:solidFill>
                  <a:schemeClr val="bg1"/>
                </a:solidFill>
                <a:latin typeface="Calibri" pitchFamily="34" charset="0"/>
              </a:rPr>
              <a:t>Lord, forgive my many sins through Christ’s death for sin.</a:t>
            </a:r>
          </a:p>
          <a:p>
            <a:pPr algn="ctr">
              <a:lnSpc>
                <a:spcPts val="3000"/>
              </a:lnSpc>
            </a:pPr>
            <a:r>
              <a:rPr lang="en-CA" sz="2800" b="1" dirty="0" smtClean="0">
                <a:solidFill>
                  <a:schemeClr val="bg1"/>
                </a:solidFill>
                <a:latin typeface="Calibri" pitchFamily="34" charset="0"/>
              </a:rPr>
              <a:t>Cover my sins.  Cancel my debts.  Free me.  Wash me. </a:t>
            </a:r>
          </a:p>
          <a:p>
            <a:pPr algn="ctr">
              <a:lnSpc>
                <a:spcPts val="3000"/>
              </a:lnSpc>
            </a:pPr>
            <a:r>
              <a:rPr lang="en-CA" sz="2800" b="1" dirty="0" smtClean="0">
                <a:latin typeface="Calibri" pitchFamily="34" charset="0"/>
              </a:rPr>
              <a:t>“In him we have redemption through his blood, </a:t>
            </a:r>
          </a:p>
          <a:p>
            <a:pPr algn="ctr">
              <a:lnSpc>
                <a:spcPts val="3000"/>
              </a:lnSpc>
            </a:pPr>
            <a:r>
              <a:rPr lang="en-CA" sz="2800" b="1" dirty="0" smtClean="0">
                <a:latin typeface="Calibri" pitchFamily="34" charset="0"/>
              </a:rPr>
              <a:t>the forgiveness of our trespasses” </a:t>
            </a:r>
            <a:r>
              <a:rPr lang="en-US" sz="2800" b="1" kern="1100" dirty="0" smtClean="0">
                <a:latin typeface="Calibri" pitchFamily="34" charset="0"/>
              </a:rPr>
              <a:t>Eph 1:7</a:t>
            </a:r>
          </a:p>
        </p:txBody>
      </p:sp>
      <p:sp>
        <p:nvSpPr>
          <p:cNvPr id="33" name="TextBox 32"/>
          <p:cNvSpPr txBox="1"/>
          <p:nvPr/>
        </p:nvSpPr>
        <p:spPr>
          <a:xfrm>
            <a:off x="72008" y="6453336"/>
            <a:ext cx="323528" cy="369332"/>
          </a:xfrm>
          <a:prstGeom prst="rect">
            <a:avLst/>
          </a:prstGeom>
          <a:noFill/>
        </p:spPr>
        <p:txBody>
          <a:bodyPr wrap="square" rtlCol="0">
            <a:spAutoFit/>
          </a:bodyPr>
          <a:lstStyle/>
          <a:p>
            <a:r>
              <a:rPr lang="en-CA" dirty="0" smtClean="0"/>
              <a:t>4</a:t>
            </a:r>
            <a:endParaRPr lang="en-CA" dirty="0"/>
          </a:p>
        </p:txBody>
      </p:sp>
      <p:pic>
        <p:nvPicPr>
          <p:cNvPr id="34" name="Picture 33" descr="egyptian.gif"/>
          <p:cNvPicPr>
            <a:picLocks noChangeAspect="1"/>
          </p:cNvPicPr>
          <p:nvPr/>
        </p:nvPicPr>
        <p:blipFill>
          <a:blip r:embed="rId2" cstate="print"/>
          <a:stretch>
            <a:fillRect/>
          </a:stretch>
        </p:blipFill>
        <p:spPr>
          <a:xfrm rot="7200000">
            <a:off x="6457296" y="1460980"/>
            <a:ext cx="1689816" cy="1005840"/>
          </a:xfrm>
          <a:prstGeom prst="rect">
            <a:avLst/>
          </a:prstGeom>
        </p:spPr>
      </p:pic>
      <p:pic>
        <p:nvPicPr>
          <p:cNvPr id="35" name="Picture 34" descr="egyptian.gif"/>
          <p:cNvPicPr>
            <a:picLocks noChangeAspect="1"/>
          </p:cNvPicPr>
          <p:nvPr/>
        </p:nvPicPr>
        <p:blipFill>
          <a:blip r:embed="rId2" cstate="print"/>
          <a:stretch>
            <a:fillRect/>
          </a:stretch>
        </p:blipFill>
        <p:spPr>
          <a:xfrm rot="14400000" flipH="1">
            <a:off x="5521193" y="1460979"/>
            <a:ext cx="1689812" cy="1005840"/>
          </a:xfrm>
          <a:prstGeom prst="rect">
            <a:avLst/>
          </a:prstGeom>
        </p:spPr>
      </p:pic>
      <p:pic>
        <p:nvPicPr>
          <p:cNvPr id="36" name="Picture 35" descr="egyptian.gif"/>
          <p:cNvPicPr>
            <a:picLocks noChangeAspect="1"/>
          </p:cNvPicPr>
          <p:nvPr/>
        </p:nvPicPr>
        <p:blipFill>
          <a:blip r:embed="rId2" cstate="print"/>
          <a:stretch>
            <a:fillRect/>
          </a:stretch>
        </p:blipFill>
        <p:spPr>
          <a:xfrm>
            <a:off x="6012160" y="764704"/>
            <a:ext cx="1689817" cy="1005840"/>
          </a:xfrm>
          <a:prstGeom prst="rect">
            <a:avLst/>
          </a:prstGeom>
        </p:spPr>
      </p:pic>
      <p:sp>
        <p:nvSpPr>
          <p:cNvPr id="37" name="TextBox 36"/>
          <p:cNvSpPr txBox="1"/>
          <p:nvPr/>
        </p:nvSpPr>
        <p:spPr>
          <a:xfrm>
            <a:off x="7380312" y="2564904"/>
            <a:ext cx="1944216" cy="246221"/>
          </a:xfrm>
          <a:prstGeom prst="rect">
            <a:avLst/>
          </a:prstGeom>
          <a:noFill/>
        </p:spPr>
        <p:txBody>
          <a:bodyPr wrap="square" rtlCol="0">
            <a:spAutoFit/>
          </a:bodyPr>
          <a:lstStyle/>
          <a:p>
            <a:pPr algn="ctr"/>
            <a:r>
              <a:rPr lang="en-CA" sz="1000" dirty="0" smtClean="0">
                <a:solidFill>
                  <a:schemeClr val="tx1">
                    <a:lumMod val="85000"/>
                  </a:schemeClr>
                </a:solidFill>
              </a:rPr>
              <a:t>Smiley © sherv.net  </a:t>
            </a: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5" name="Rectangle 34"/>
          <p:cNvSpPr/>
          <p:nvPr/>
        </p:nvSpPr>
        <p:spPr>
          <a:xfrm>
            <a:off x="7452320" y="126876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9" name="Rectangle 48"/>
          <p:cNvSpPr/>
          <p:nvPr/>
        </p:nvSpPr>
        <p:spPr>
          <a:xfrm>
            <a:off x="7308304" y="1412776"/>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Explosion 1 15"/>
          <p:cNvSpPr/>
          <p:nvPr/>
        </p:nvSpPr>
        <p:spPr>
          <a:xfrm>
            <a:off x="107504" y="3789040"/>
            <a:ext cx="1645920" cy="2232248"/>
          </a:xfrm>
          <a:prstGeom prst="irregularSeal1">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5" name="Straight Arrow Connector 4"/>
          <p:cNvCxnSpPr/>
          <p:nvPr/>
        </p:nvCxnSpPr>
        <p:spPr>
          <a:xfrm flipV="1">
            <a:off x="3203848" y="3783320"/>
            <a:ext cx="548640" cy="36576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5292080" y="2199144"/>
            <a:ext cx="548640" cy="36576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4427984" y="2492896"/>
            <a:ext cx="432048" cy="22322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3659872" y="2852936"/>
            <a:ext cx="1920240" cy="43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angry MH900433821.JPG"/>
          <p:cNvPicPr>
            <a:picLocks noChangeAspect="1"/>
          </p:cNvPicPr>
          <p:nvPr/>
        </p:nvPicPr>
        <p:blipFill>
          <a:blip r:embed="rId2" cstate="print">
            <a:duotone>
              <a:prstClr val="black"/>
              <a:srgbClr val="00FF00">
                <a:tint val="45000"/>
                <a:satMod val="400000"/>
              </a:srgbClr>
            </a:duotone>
          </a:blip>
          <a:stretch>
            <a:fillRect/>
          </a:stretch>
        </p:blipFill>
        <p:spPr>
          <a:xfrm flipH="1">
            <a:off x="2654436" y="4365104"/>
            <a:ext cx="1053468" cy="1083568"/>
          </a:xfrm>
          <a:prstGeom prst="ellipse">
            <a:avLst/>
          </a:prstGeom>
        </p:spPr>
      </p:pic>
      <p:sp>
        <p:nvSpPr>
          <p:cNvPr id="23" name="TextBox 22"/>
          <p:cNvSpPr txBox="1"/>
          <p:nvPr/>
        </p:nvSpPr>
        <p:spPr>
          <a:xfrm rot="16200000">
            <a:off x="2895781" y="4705110"/>
            <a:ext cx="2088232" cy="400110"/>
          </a:xfrm>
          <a:prstGeom prst="rect">
            <a:avLst/>
          </a:prstGeom>
          <a:noFill/>
        </p:spPr>
        <p:txBody>
          <a:bodyPr wrap="square" rtlCol="0">
            <a:spAutoFit/>
          </a:bodyPr>
          <a:lstStyle/>
          <a:p>
            <a:pPr algn="ctr"/>
            <a:r>
              <a:rPr lang="en-CA" sz="1000" dirty="0" smtClean="0">
                <a:solidFill>
                  <a:schemeClr val="tx1">
                    <a:lumMod val="85000"/>
                  </a:schemeClr>
                </a:solidFill>
              </a:rPr>
              <a:t>Microsoft clip art © 2013 </a:t>
            </a:r>
          </a:p>
          <a:p>
            <a:pPr algn="ctr"/>
            <a:r>
              <a:rPr lang="en-CA" sz="1000" dirty="0" smtClean="0">
                <a:solidFill>
                  <a:schemeClr val="tx1">
                    <a:lumMod val="85000"/>
                  </a:schemeClr>
                </a:solidFill>
              </a:rPr>
              <a:t>Microsoft Corporation. </a:t>
            </a:r>
            <a:endParaRPr lang="en-CA" sz="1000" dirty="0">
              <a:solidFill>
                <a:schemeClr val="tx1">
                  <a:lumMod val="85000"/>
                </a:schemeClr>
              </a:solidFill>
            </a:endParaRPr>
          </a:p>
        </p:txBody>
      </p:sp>
      <p:sp>
        <p:nvSpPr>
          <p:cNvPr id="27" name="TextBox 34"/>
          <p:cNvSpPr txBox="1">
            <a:spLocks noChangeArrowheads="1"/>
          </p:cNvSpPr>
          <p:nvPr/>
        </p:nvSpPr>
        <p:spPr bwMode="auto">
          <a:xfrm>
            <a:off x="3635896" y="2772217"/>
            <a:ext cx="2007220" cy="584775"/>
          </a:xfrm>
          <a:prstGeom prst="rect">
            <a:avLst/>
          </a:prstGeom>
          <a:noFill/>
          <a:ln w="9525">
            <a:noFill/>
            <a:miter lim="800000"/>
            <a:headEnd/>
            <a:tailEnd/>
          </a:ln>
        </p:spPr>
        <p:txBody>
          <a:bodyPr wrap="square">
            <a:spAutoFit/>
          </a:bodyPr>
          <a:lstStyle/>
          <a:p>
            <a:pPr algn="ctr"/>
            <a:r>
              <a:rPr lang="en-CA" sz="3200" b="1" dirty="0" smtClean="0"/>
              <a:t>SHALOM</a:t>
            </a:r>
            <a:endParaRPr lang="en-CA" sz="3200" b="1" dirty="0"/>
          </a:p>
        </p:txBody>
      </p:sp>
      <p:sp>
        <p:nvSpPr>
          <p:cNvPr id="29" name="TextBox 28"/>
          <p:cNvSpPr txBox="1"/>
          <p:nvPr/>
        </p:nvSpPr>
        <p:spPr>
          <a:xfrm>
            <a:off x="179512" y="908720"/>
            <a:ext cx="5400600" cy="1384995"/>
          </a:xfrm>
          <a:prstGeom prst="rect">
            <a:avLst/>
          </a:prstGeom>
          <a:noFill/>
        </p:spPr>
        <p:txBody>
          <a:bodyPr wrap="square" rtlCol="0">
            <a:spAutoFit/>
          </a:bodyPr>
          <a:lstStyle/>
          <a:p>
            <a:r>
              <a:rPr lang="en-CA" sz="2800" b="1" dirty="0" smtClean="0">
                <a:solidFill>
                  <a:schemeClr val="bg1"/>
                </a:solidFill>
                <a:latin typeface="Calibri" pitchFamily="34" charset="0"/>
              </a:rPr>
              <a:t>I turn from warring against you, Lord, with my “me, me, me” ways of doing whatever I want.</a:t>
            </a:r>
            <a:endParaRPr lang="en-CA" dirty="0">
              <a:solidFill>
                <a:schemeClr val="bg1"/>
              </a:solidFill>
            </a:endParaRPr>
          </a:p>
        </p:txBody>
      </p:sp>
      <p:sp>
        <p:nvSpPr>
          <p:cNvPr id="33" name="TextBox 32"/>
          <p:cNvSpPr txBox="1"/>
          <p:nvPr/>
        </p:nvSpPr>
        <p:spPr>
          <a:xfrm>
            <a:off x="5004048" y="4206567"/>
            <a:ext cx="4104456" cy="2246769"/>
          </a:xfrm>
          <a:prstGeom prst="rect">
            <a:avLst/>
          </a:prstGeom>
          <a:noFill/>
        </p:spPr>
        <p:txBody>
          <a:bodyPr wrap="square" rtlCol="0">
            <a:spAutoFit/>
          </a:bodyPr>
          <a:lstStyle/>
          <a:p>
            <a:pPr algn="ctr"/>
            <a:r>
              <a:rPr lang="en-CA" sz="2800" b="1" dirty="0" smtClean="0">
                <a:latin typeface="Calibri" pitchFamily="34" charset="0"/>
              </a:rPr>
              <a:t>“Since we have been justified by faith, </a:t>
            </a:r>
          </a:p>
          <a:p>
            <a:pPr algn="ctr"/>
            <a:r>
              <a:rPr lang="en-CA" sz="2800" b="1" dirty="0" smtClean="0">
                <a:latin typeface="Calibri" pitchFamily="34" charset="0"/>
              </a:rPr>
              <a:t>we have peace with God through our Lord Jesus Christ” Rom 5:1</a:t>
            </a:r>
            <a:endParaRPr lang="en-CA" dirty="0"/>
          </a:p>
        </p:txBody>
      </p:sp>
      <p:sp>
        <p:nvSpPr>
          <p:cNvPr id="24" name="Rectangle 23"/>
          <p:cNvSpPr/>
          <p:nvPr/>
        </p:nvSpPr>
        <p:spPr>
          <a:xfrm>
            <a:off x="418956" y="4437112"/>
            <a:ext cx="1056700"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cap="none" spc="0" dirty="0" smtClean="0">
                <a:ln w="50800"/>
                <a:solidFill>
                  <a:schemeClr val="bg1">
                    <a:shade val="50000"/>
                  </a:schemeClr>
                </a:solidFill>
                <a:effectLst/>
              </a:rPr>
              <a:t>THE</a:t>
            </a:r>
          </a:p>
          <a:p>
            <a:pPr algn="ctr"/>
            <a:r>
              <a:rPr lang="en-US" sz="2400" b="1" cap="none" spc="0" dirty="0" smtClean="0">
                <a:ln w="50800" cap="rnd"/>
                <a:solidFill>
                  <a:schemeClr val="bg1">
                    <a:shade val="50000"/>
                  </a:schemeClr>
                </a:solidFill>
                <a:effectLst/>
              </a:rPr>
              <a:t>LORD</a:t>
            </a:r>
            <a:endParaRPr lang="en-US" sz="2400" b="1" cap="none" spc="0" dirty="0">
              <a:ln w="50800" cap="rnd"/>
              <a:solidFill>
                <a:schemeClr val="bg1">
                  <a:shade val="50000"/>
                </a:schemeClr>
              </a:solidFill>
              <a:effectLst/>
            </a:endParaRPr>
          </a:p>
        </p:txBody>
      </p:sp>
      <p:sp>
        <p:nvSpPr>
          <p:cNvPr id="25" name="TextBox 24"/>
          <p:cNvSpPr txBox="1"/>
          <p:nvPr/>
        </p:nvSpPr>
        <p:spPr>
          <a:xfrm>
            <a:off x="395536" y="260648"/>
            <a:ext cx="4968552"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 peace with God</a:t>
            </a:r>
            <a:endParaRPr lang="en-CA" dirty="0">
              <a:latin typeface="Calibri" pitchFamily="34" charset="0"/>
            </a:endParaRPr>
          </a:p>
        </p:txBody>
      </p:sp>
      <p:sp>
        <p:nvSpPr>
          <p:cNvPr id="36" name="TextBox 35"/>
          <p:cNvSpPr txBox="1"/>
          <p:nvPr/>
        </p:nvSpPr>
        <p:spPr>
          <a:xfrm>
            <a:off x="2771800" y="5469031"/>
            <a:ext cx="864096" cy="1200329"/>
          </a:xfrm>
          <a:prstGeom prst="rect">
            <a:avLst/>
          </a:prstGeom>
          <a:noFill/>
        </p:spPr>
        <p:txBody>
          <a:bodyPr wrap="square" rtlCol="0">
            <a:spAutoFit/>
          </a:bodyPr>
          <a:lstStyle/>
          <a:p>
            <a:pPr algn="ctr"/>
            <a:r>
              <a:rPr lang="en-CA" sz="2400" b="1" dirty="0" smtClean="0">
                <a:solidFill>
                  <a:schemeClr val="bg1"/>
                </a:solidFill>
              </a:rPr>
              <a:t>me! me!</a:t>
            </a:r>
          </a:p>
          <a:p>
            <a:pPr algn="ctr"/>
            <a:r>
              <a:rPr lang="en-CA" sz="2400" b="1" dirty="0" smtClean="0">
                <a:solidFill>
                  <a:schemeClr val="bg1"/>
                </a:solidFill>
              </a:rPr>
              <a:t>me! </a:t>
            </a:r>
            <a:endParaRPr lang="en-CA" sz="3600" b="1" dirty="0">
              <a:solidFill>
                <a:schemeClr val="bg1"/>
              </a:solidFill>
            </a:endParaRPr>
          </a:p>
        </p:txBody>
      </p:sp>
      <p:sp>
        <p:nvSpPr>
          <p:cNvPr id="28" name="TextBox 27"/>
          <p:cNvSpPr txBox="1"/>
          <p:nvPr/>
        </p:nvSpPr>
        <p:spPr>
          <a:xfrm>
            <a:off x="72008" y="6453336"/>
            <a:ext cx="323528" cy="369332"/>
          </a:xfrm>
          <a:prstGeom prst="rect">
            <a:avLst/>
          </a:prstGeom>
          <a:noFill/>
        </p:spPr>
        <p:txBody>
          <a:bodyPr wrap="square" rtlCol="0">
            <a:spAutoFit/>
          </a:bodyPr>
          <a:lstStyle/>
          <a:p>
            <a:r>
              <a:rPr lang="en-CA" dirty="0" smtClean="0"/>
              <a:t>5</a:t>
            </a:r>
            <a:endParaRPr lang="en-CA" dirty="0"/>
          </a:p>
        </p:txBody>
      </p:sp>
      <p:pic>
        <p:nvPicPr>
          <p:cNvPr id="34" name="Picture 33" descr="egyptian.gif"/>
          <p:cNvPicPr>
            <a:picLocks noChangeAspect="1"/>
          </p:cNvPicPr>
          <p:nvPr/>
        </p:nvPicPr>
        <p:blipFill>
          <a:blip r:embed="rId3" cstate="print"/>
          <a:stretch>
            <a:fillRect/>
          </a:stretch>
        </p:blipFill>
        <p:spPr>
          <a:xfrm rot="7567376">
            <a:off x="7151698" y="1515072"/>
            <a:ext cx="1689816" cy="1005840"/>
          </a:xfrm>
          <a:prstGeom prst="rect">
            <a:avLst/>
          </a:prstGeom>
        </p:spPr>
      </p:pic>
      <p:pic>
        <p:nvPicPr>
          <p:cNvPr id="39" name="Picture 38" descr="egyptian.gif"/>
          <p:cNvPicPr>
            <a:picLocks noChangeAspect="1"/>
          </p:cNvPicPr>
          <p:nvPr/>
        </p:nvPicPr>
        <p:blipFill>
          <a:blip r:embed="rId3" cstate="print"/>
          <a:stretch>
            <a:fillRect/>
          </a:stretch>
        </p:blipFill>
        <p:spPr>
          <a:xfrm rot="12969458" flipH="1">
            <a:off x="6218164" y="1589474"/>
            <a:ext cx="1689812" cy="1005840"/>
          </a:xfrm>
          <a:prstGeom prst="rect">
            <a:avLst/>
          </a:prstGeom>
        </p:spPr>
      </p:pic>
      <p:pic>
        <p:nvPicPr>
          <p:cNvPr id="40" name="Picture 39" descr="egyptian.gif"/>
          <p:cNvPicPr>
            <a:picLocks noChangeAspect="1"/>
          </p:cNvPicPr>
          <p:nvPr/>
        </p:nvPicPr>
        <p:blipFill>
          <a:blip r:embed="rId3" cstate="print"/>
          <a:stretch>
            <a:fillRect/>
          </a:stretch>
        </p:blipFill>
        <p:spPr>
          <a:xfrm>
            <a:off x="6660232" y="766976"/>
            <a:ext cx="1689817" cy="100584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6957392" y="871364"/>
            <a:ext cx="1143000" cy="1333500"/>
          </a:xfrm>
          <a:prstGeom prst="rect">
            <a:avLst/>
          </a:prstGeom>
        </p:spPr>
      </p:pic>
      <p:sp>
        <p:nvSpPr>
          <p:cNvPr id="43" name="WordArt 2"/>
          <p:cNvSpPr>
            <a:spLocks noChangeArrowheads="1" noChangeShapeType="1" noTextEdit="1"/>
          </p:cNvSpPr>
          <p:nvPr/>
        </p:nvSpPr>
        <p:spPr bwMode="auto">
          <a:xfrm>
            <a:off x="6588224" y="620688"/>
            <a:ext cx="1872208"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0" name="Rectangle 29"/>
          <p:cNvSpPr/>
          <p:nvPr/>
        </p:nvSpPr>
        <p:spPr>
          <a:xfrm rot="-2100000">
            <a:off x="2007543" y="3873359"/>
            <a:ext cx="182880" cy="1828800"/>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rot="2100000">
            <a:off x="2273057" y="3873359"/>
            <a:ext cx="182880" cy="1828800"/>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rot="3180000">
            <a:off x="2360100" y="4970527"/>
            <a:ext cx="91440" cy="457200"/>
          </a:xfrm>
          <a:prstGeom prst="rect">
            <a:avLst/>
          </a:prstGeom>
          <a:solidFill>
            <a:schemeClr val="tx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rot="-3180000">
            <a:off x="2015595" y="4970527"/>
            <a:ext cx="91440" cy="4572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Isosceles Triangle 43"/>
          <p:cNvSpPr/>
          <p:nvPr/>
        </p:nvSpPr>
        <p:spPr>
          <a:xfrm rot="2100000">
            <a:off x="2971729" y="3415301"/>
            <a:ext cx="182880" cy="731520"/>
          </a:xfrm>
          <a:prstGeom prst="triangle">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Isosceles Triangle 44"/>
          <p:cNvSpPr/>
          <p:nvPr/>
        </p:nvSpPr>
        <p:spPr>
          <a:xfrm rot="-2100000">
            <a:off x="1308871" y="3431259"/>
            <a:ext cx="182880" cy="731520"/>
          </a:xfrm>
          <a:prstGeom prst="triangle">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TextBox 45"/>
          <p:cNvSpPr txBox="1"/>
          <p:nvPr/>
        </p:nvSpPr>
        <p:spPr>
          <a:xfrm rot="16200000">
            <a:off x="7832395" y="1320733"/>
            <a:ext cx="2088232" cy="400110"/>
          </a:xfrm>
          <a:prstGeom prst="rect">
            <a:avLst/>
          </a:prstGeom>
          <a:noFill/>
        </p:spPr>
        <p:txBody>
          <a:bodyPr wrap="square" rtlCol="0">
            <a:spAutoFit/>
          </a:bodyPr>
          <a:lstStyle/>
          <a:p>
            <a:pPr algn="ctr"/>
            <a:r>
              <a:rPr lang="en-CA" sz="1000" dirty="0" smtClean="0">
                <a:solidFill>
                  <a:schemeClr val="tx1">
                    <a:lumMod val="85000"/>
                  </a:schemeClr>
                </a:solidFill>
              </a:rPr>
              <a:t>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47" name="TextBox 46"/>
          <p:cNvSpPr txBox="1"/>
          <p:nvPr/>
        </p:nvSpPr>
        <p:spPr>
          <a:xfrm>
            <a:off x="1763688" y="5469031"/>
            <a:ext cx="936104" cy="1200329"/>
          </a:xfrm>
          <a:prstGeom prst="rect">
            <a:avLst/>
          </a:prstGeom>
          <a:noFill/>
        </p:spPr>
        <p:txBody>
          <a:bodyPr wrap="square" rtlCol="0">
            <a:spAutoFit/>
          </a:bodyPr>
          <a:lstStyle/>
          <a:p>
            <a:pPr algn="ctr"/>
            <a:r>
              <a:rPr lang="en-CA" sz="2400" b="1" dirty="0" smtClean="0">
                <a:solidFill>
                  <a:schemeClr val="bg1"/>
                </a:solidFill>
              </a:rPr>
              <a:t>war </a:t>
            </a:r>
            <a:r>
              <a:rPr lang="en-CA" sz="2400" b="1" dirty="0" err="1" smtClean="0">
                <a:solidFill>
                  <a:schemeClr val="bg1"/>
                </a:solidFill>
              </a:rPr>
              <a:t>war</a:t>
            </a:r>
            <a:endParaRPr lang="en-CA" sz="2400" b="1" dirty="0" smtClean="0">
              <a:solidFill>
                <a:schemeClr val="bg1"/>
              </a:solidFill>
            </a:endParaRPr>
          </a:p>
          <a:p>
            <a:pPr algn="ctr"/>
            <a:r>
              <a:rPr lang="en-CA" sz="2400" b="1" dirty="0" smtClean="0">
                <a:solidFill>
                  <a:schemeClr val="bg1"/>
                </a:solidFill>
              </a:rPr>
              <a:t>war </a:t>
            </a:r>
            <a:endParaRPr lang="en-CA" sz="3600" b="1" dirty="0">
              <a:solidFill>
                <a:schemeClr val="bg1"/>
              </a:solidFill>
            </a:endParaRPr>
          </a:p>
        </p:txBody>
      </p:sp>
      <p:sp>
        <p:nvSpPr>
          <p:cNvPr id="38" name="TextBox 37"/>
          <p:cNvSpPr txBox="1"/>
          <p:nvPr/>
        </p:nvSpPr>
        <p:spPr>
          <a:xfrm>
            <a:off x="196280" y="2189182"/>
            <a:ext cx="3871664" cy="1384995"/>
          </a:xfrm>
          <a:prstGeom prst="rect">
            <a:avLst/>
          </a:prstGeom>
          <a:noFill/>
        </p:spPr>
        <p:txBody>
          <a:bodyPr wrap="square" rtlCol="0">
            <a:spAutoFit/>
          </a:bodyPr>
          <a:lstStyle/>
          <a:p>
            <a:r>
              <a:rPr lang="en-CA" sz="2800" b="1" dirty="0" smtClean="0">
                <a:solidFill>
                  <a:schemeClr val="bg1"/>
                </a:solidFill>
                <a:latin typeface="Calibri" pitchFamily="34" charset="0"/>
              </a:rPr>
              <a:t>I surrender.  I depend on Christ’s death to make peace with God.</a:t>
            </a:r>
            <a:endParaRPr lang="en-CA" dirty="0">
              <a:solidFill>
                <a:schemeClr val="bg1"/>
              </a:solidFill>
            </a:endParaRPr>
          </a:p>
        </p:txBody>
      </p:sp>
      <p:sp>
        <p:nvSpPr>
          <p:cNvPr id="42" name="TextBox 41"/>
          <p:cNvSpPr txBox="1"/>
          <p:nvPr/>
        </p:nvSpPr>
        <p:spPr>
          <a:xfrm>
            <a:off x="7452320" y="2636912"/>
            <a:ext cx="1440160" cy="1200329"/>
          </a:xfrm>
          <a:prstGeom prst="rect">
            <a:avLst/>
          </a:prstGeom>
          <a:noFill/>
        </p:spPr>
        <p:txBody>
          <a:bodyPr wrap="square" rtlCol="0">
            <a:spAutoFit/>
          </a:bodyPr>
          <a:lstStyle/>
          <a:p>
            <a:pPr algn="ctr"/>
            <a:r>
              <a:rPr lang="en-CA" sz="2400" b="1" dirty="0" smtClean="0">
                <a:solidFill>
                  <a:schemeClr val="bg1"/>
                </a:solidFill>
              </a:rPr>
              <a:t>You</a:t>
            </a:r>
          </a:p>
          <a:p>
            <a:pPr algn="ctr"/>
            <a:r>
              <a:rPr lang="en-CA" sz="2400" b="1" dirty="0" smtClean="0">
                <a:solidFill>
                  <a:schemeClr val="bg1"/>
                </a:solidFill>
              </a:rPr>
              <a:t>You</a:t>
            </a:r>
          </a:p>
          <a:p>
            <a:pPr algn="ctr"/>
            <a:r>
              <a:rPr lang="en-CA" sz="2400" b="1" dirty="0" smtClean="0">
                <a:solidFill>
                  <a:schemeClr val="bg1"/>
                </a:solidFill>
              </a:rPr>
              <a:t>You</a:t>
            </a:r>
            <a:endParaRPr lang="en-CA" sz="3600" b="1" dirty="0">
              <a:solidFill>
                <a:schemeClr val="bg1"/>
              </a:solidFill>
            </a:endParaRPr>
          </a:p>
        </p:txBody>
      </p:sp>
      <p:sp>
        <p:nvSpPr>
          <p:cNvPr id="48" name="TextBox 47"/>
          <p:cNvSpPr txBox="1"/>
          <p:nvPr/>
        </p:nvSpPr>
        <p:spPr>
          <a:xfrm>
            <a:off x="6300192" y="2636912"/>
            <a:ext cx="1440160" cy="1200329"/>
          </a:xfrm>
          <a:prstGeom prst="rect">
            <a:avLst/>
          </a:prstGeom>
          <a:noFill/>
        </p:spPr>
        <p:txBody>
          <a:bodyPr wrap="square" rtlCol="0">
            <a:spAutoFit/>
          </a:bodyPr>
          <a:lstStyle/>
          <a:p>
            <a:pPr algn="ctr"/>
            <a:r>
              <a:rPr lang="en-CA" sz="2400" b="1" dirty="0" smtClean="0">
                <a:solidFill>
                  <a:schemeClr val="bg1"/>
                </a:solidFill>
              </a:rPr>
              <a:t>peace</a:t>
            </a:r>
          </a:p>
          <a:p>
            <a:pPr algn="ctr"/>
            <a:r>
              <a:rPr lang="en-CA" sz="2400" b="1" dirty="0" smtClean="0">
                <a:solidFill>
                  <a:schemeClr val="bg1"/>
                </a:solidFill>
              </a:rPr>
              <a:t>peace</a:t>
            </a:r>
          </a:p>
          <a:p>
            <a:pPr algn="ctr"/>
            <a:r>
              <a:rPr lang="en-CA" sz="2400" b="1" dirty="0" smtClean="0">
                <a:solidFill>
                  <a:schemeClr val="bg1"/>
                </a:solidFill>
              </a:rPr>
              <a:t>peace</a:t>
            </a:r>
            <a:endParaRPr lang="en-CA" sz="3600" b="1" dirty="0">
              <a:solidFill>
                <a:schemeClr val="bg1"/>
              </a:solidFill>
            </a:endParaRP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6" name="Rectangle 25"/>
          <p:cNvSpPr/>
          <p:nvPr/>
        </p:nvSpPr>
        <p:spPr>
          <a:xfrm>
            <a:off x="7452320" y="1340768"/>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5" name="Rectangle 34"/>
          <p:cNvSpPr/>
          <p:nvPr/>
        </p:nvSpPr>
        <p:spPr>
          <a:xfrm>
            <a:off x="7308304" y="1412776"/>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1" name="Picture 30" descr="angry-face-01s.gif"/>
          <p:cNvPicPr>
            <a:picLocks noChangeAspect="1"/>
          </p:cNvPicPr>
          <p:nvPr/>
        </p:nvPicPr>
        <p:blipFill>
          <a:blip r:embed="rId2" cstate="print"/>
          <a:stretch>
            <a:fillRect/>
          </a:stretch>
        </p:blipFill>
        <p:spPr>
          <a:xfrm>
            <a:off x="2627784" y="4520530"/>
            <a:ext cx="1428750" cy="1428750"/>
          </a:xfrm>
          <a:prstGeom prst="ellipse">
            <a:avLst/>
          </a:prstGeom>
        </p:spPr>
      </p:pic>
      <p:sp>
        <p:nvSpPr>
          <p:cNvPr id="16" name="Explosion 1 15"/>
          <p:cNvSpPr/>
          <p:nvPr/>
        </p:nvSpPr>
        <p:spPr>
          <a:xfrm>
            <a:off x="35496" y="4149080"/>
            <a:ext cx="1728192" cy="2160240"/>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5" name="Straight Arrow Connector 4"/>
          <p:cNvCxnSpPr/>
          <p:nvPr/>
        </p:nvCxnSpPr>
        <p:spPr>
          <a:xfrm flipV="1">
            <a:off x="3095896" y="3501008"/>
            <a:ext cx="540000" cy="288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5760192" y="2060848"/>
            <a:ext cx="540000" cy="288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331640" y="4653136"/>
            <a:ext cx="1656184" cy="1200329"/>
          </a:xfrm>
          <a:prstGeom prst="rect">
            <a:avLst/>
          </a:prstGeom>
          <a:noFill/>
        </p:spPr>
        <p:txBody>
          <a:bodyPr wrap="square" rtlCol="0">
            <a:spAutoFit/>
          </a:bodyPr>
          <a:lstStyle/>
          <a:p>
            <a:pPr algn="ctr"/>
            <a:r>
              <a:rPr lang="en-CA" sz="2400" b="1" dirty="0" smtClean="0">
                <a:solidFill>
                  <a:schemeClr val="bg1"/>
                </a:solidFill>
                <a:latin typeface="Arial Narrow" pitchFamily="34" charset="0"/>
              </a:rPr>
              <a:t>fight</a:t>
            </a:r>
          </a:p>
          <a:p>
            <a:pPr algn="ctr"/>
            <a:r>
              <a:rPr lang="en-CA" sz="2400" b="1" dirty="0" smtClean="0">
                <a:solidFill>
                  <a:schemeClr val="bg1"/>
                </a:solidFill>
                <a:latin typeface="Arial Narrow" pitchFamily="34" charset="0"/>
              </a:rPr>
              <a:t>fight</a:t>
            </a:r>
          </a:p>
          <a:p>
            <a:pPr algn="ctr"/>
            <a:r>
              <a:rPr lang="en-CA" sz="2400" b="1" dirty="0" smtClean="0">
                <a:solidFill>
                  <a:schemeClr val="bg1"/>
                </a:solidFill>
                <a:latin typeface="Arial Narrow" pitchFamily="34" charset="0"/>
              </a:rPr>
              <a:t>fight</a:t>
            </a:r>
            <a:endParaRPr lang="en-CA" sz="2400" b="1" dirty="0">
              <a:solidFill>
                <a:schemeClr val="bg1"/>
              </a:solidFill>
              <a:latin typeface="Arial Narrow" pitchFamily="34" charset="0"/>
            </a:endParaRPr>
          </a:p>
        </p:txBody>
      </p:sp>
      <p:sp>
        <p:nvSpPr>
          <p:cNvPr id="17" name="Rectangle 16"/>
          <p:cNvSpPr/>
          <p:nvPr/>
        </p:nvSpPr>
        <p:spPr>
          <a:xfrm>
            <a:off x="4427984" y="2492896"/>
            <a:ext cx="432048" cy="22322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3659872" y="2852936"/>
            <a:ext cx="1920240" cy="43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p:cNvSpPr txBox="1"/>
          <p:nvPr/>
        </p:nvSpPr>
        <p:spPr>
          <a:xfrm>
            <a:off x="3491880" y="2780928"/>
            <a:ext cx="2304256"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reconciled</a:t>
            </a:r>
            <a:endParaRPr lang="en-CA" sz="2800" b="1" dirty="0">
              <a:latin typeface="Calibri" pitchFamily="34" charset="0"/>
              <a:cs typeface="Calibri" pitchFamily="34" charset="0"/>
            </a:endParaRPr>
          </a:p>
        </p:txBody>
      </p:sp>
      <p:sp>
        <p:nvSpPr>
          <p:cNvPr id="25" name="TextBox 24"/>
          <p:cNvSpPr txBox="1"/>
          <p:nvPr/>
        </p:nvSpPr>
        <p:spPr>
          <a:xfrm>
            <a:off x="-108520" y="967368"/>
            <a:ext cx="5364088" cy="2677656"/>
          </a:xfrm>
          <a:prstGeom prst="rect">
            <a:avLst/>
          </a:prstGeom>
          <a:noFill/>
        </p:spPr>
        <p:txBody>
          <a:bodyPr wrap="square" rtlCol="0">
            <a:spAutoFit/>
          </a:bodyPr>
          <a:lstStyle/>
          <a:p>
            <a:pPr algn="ctr"/>
            <a:r>
              <a:rPr lang="en-CA" sz="2800" b="1" dirty="0" smtClean="0">
                <a:latin typeface="Calibri" pitchFamily="34" charset="0"/>
              </a:rPr>
              <a:t>“While we were </a:t>
            </a:r>
            <a:r>
              <a:rPr lang="en-CA" sz="2800" b="1" u="sng" dirty="0" smtClean="0">
                <a:latin typeface="Calibri" pitchFamily="34" charset="0"/>
              </a:rPr>
              <a:t>enemies</a:t>
            </a:r>
            <a:r>
              <a:rPr lang="en-CA" sz="2800" b="1" dirty="0" smtClean="0">
                <a:latin typeface="Calibri" pitchFamily="34" charset="0"/>
              </a:rPr>
              <a:t> </a:t>
            </a:r>
          </a:p>
          <a:p>
            <a:pPr algn="ctr"/>
            <a:r>
              <a:rPr lang="en-CA" sz="2800" b="1" dirty="0" smtClean="0">
                <a:latin typeface="Calibri" pitchFamily="34" charset="0"/>
              </a:rPr>
              <a:t>we were </a:t>
            </a:r>
            <a:r>
              <a:rPr lang="en-CA" sz="2800" b="1" u="sng" dirty="0" smtClean="0">
                <a:latin typeface="Calibri" pitchFamily="34" charset="0"/>
              </a:rPr>
              <a:t>reconciled to God</a:t>
            </a:r>
            <a:r>
              <a:rPr lang="en-CA" sz="2800" b="1" dirty="0" smtClean="0">
                <a:latin typeface="Calibri" pitchFamily="34" charset="0"/>
              </a:rPr>
              <a:t> </a:t>
            </a:r>
          </a:p>
          <a:p>
            <a:pPr algn="ctr"/>
            <a:r>
              <a:rPr lang="en-CA" sz="2800" b="1" dirty="0" smtClean="0">
                <a:latin typeface="Calibri" pitchFamily="34" charset="0"/>
              </a:rPr>
              <a:t>by the death of his Son”  </a:t>
            </a:r>
          </a:p>
          <a:p>
            <a:pPr algn="ctr"/>
            <a:r>
              <a:rPr lang="en-CA" sz="2800" b="1" dirty="0" smtClean="0">
                <a:latin typeface="Calibri" pitchFamily="34" charset="0"/>
              </a:rPr>
              <a:t>Rom 5:10 </a:t>
            </a:r>
          </a:p>
          <a:p>
            <a:pPr algn="ctr"/>
            <a:endParaRPr lang="en-CA" sz="2800" b="1" dirty="0" smtClean="0"/>
          </a:p>
          <a:p>
            <a:pPr algn="ctr"/>
            <a:endParaRPr lang="en-CA" sz="2800" b="1" dirty="0"/>
          </a:p>
        </p:txBody>
      </p:sp>
      <p:sp>
        <p:nvSpPr>
          <p:cNvPr id="39" name="TextBox 38"/>
          <p:cNvSpPr txBox="1"/>
          <p:nvPr/>
        </p:nvSpPr>
        <p:spPr>
          <a:xfrm>
            <a:off x="4932040" y="3499842"/>
            <a:ext cx="4176464" cy="3385542"/>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I’ve been your enemy, fighting with you, saying “No!  No!  No!”</a:t>
            </a:r>
          </a:p>
          <a:p>
            <a:pPr algn="ctr"/>
            <a:r>
              <a:rPr lang="en-CA" sz="2800" b="1" dirty="0" smtClean="0">
                <a:solidFill>
                  <a:schemeClr val="bg1"/>
                </a:solidFill>
                <a:latin typeface="Calibri" pitchFamily="34" charset="0"/>
                <a:cs typeface="Calibri" pitchFamily="34" charset="0"/>
              </a:rPr>
              <a:t>I want to be reconciled </a:t>
            </a:r>
          </a:p>
          <a:p>
            <a:pPr algn="ctr"/>
            <a:r>
              <a:rPr lang="en-CA" sz="2800" b="1" dirty="0" smtClean="0">
                <a:solidFill>
                  <a:schemeClr val="bg1"/>
                </a:solidFill>
                <a:latin typeface="Calibri" pitchFamily="34" charset="0"/>
                <a:cs typeface="Calibri" pitchFamily="34" charset="0"/>
              </a:rPr>
              <a:t>to you by the death of your Son, made friends, saying “Yes! Yes! Yes!”</a:t>
            </a:r>
          </a:p>
          <a:p>
            <a:pPr algn="ctr"/>
            <a:endParaRPr lang="en-CA" dirty="0"/>
          </a:p>
        </p:txBody>
      </p:sp>
      <p:sp>
        <p:nvSpPr>
          <p:cNvPr id="20" name="Oval Callout 19"/>
          <p:cNvSpPr/>
          <p:nvPr/>
        </p:nvSpPr>
        <p:spPr>
          <a:xfrm flipH="1">
            <a:off x="1547664" y="3212976"/>
            <a:ext cx="1224136" cy="1296144"/>
          </a:xfrm>
          <a:prstGeom prst="wedgeEllipseCallout">
            <a:avLst>
              <a:gd name="adj1" fmla="val -71323"/>
              <a:gd name="adj2" fmla="val 7791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TextBox 27"/>
          <p:cNvSpPr txBox="1"/>
          <p:nvPr/>
        </p:nvSpPr>
        <p:spPr>
          <a:xfrm>
            <a:off x="1835696" y="3236783"/>
            <a:ext cx="720080" cy="1200329"/>
          </a:xfrm>
          <a:prstGeom prst="rect">
            <a:avLst/>
          </a:prstGeom>
          <a:noFill/>
        </p:spPr>
        <p:txBody>
          <a:bodyPr wrap="square" rtlCol="0">
            <a:spAutoFit/>
          </a:bodyPr>
          <a:lstStyle/>
          <a:p>
            <a:r>
              <a:rPr lang="en-CA" sz="2400" b="1" dirty="0" smtClean="0">
                <a:latin typeface="Arial Narrow" pitchFamily="34" charset="0"/>
              </a:rPr>
              <a:t>No!</a:t>
            </a:r>
          </a:p>
          <a:p>
            <a:r>
              <a:rPr lang="en-CA" sz="2400" b="1" dirty="0" smtClean="0">
                <a:latin typeface="Arial Narrow" pitchFamily="34" charset="0"/>
              </a:rPr>
              <a:t>No!</a:t>
            </a:r>
          </a:p>
          <a:p>
            <a:r>
              <a:rPr lang="en-CA" sz="2400" b="1" dirty="0" smtClean="0">
                <a:latin typeface="Arial Narrow" pitchFamily="34" charset="0"/>
              </a:rPr>
              <a:t>No!</a:t>
            </a:r>
            <a:endParaRPr lang="en-CA" sz="2400" b="1" dirty="0">
              <a:latin typeface="Arial Narrow" pitchFamily="34" charset="0"/>
            </a:endParaRPr>
          </a:p>
        </p:txBody>
      </p:sp>
      <p:sp>
        <p:nvSpPr>
          <p:cNvPr id="29" name="Rectangle 28"/>
          <p:cNvSpPr/>
          <p:nvPr/>
        </p:nvSpPr>
        <p:spPr>
          <a:xfrm>
            <a:off x="395536" y="4725144"/>
            <a:ext cx="1056700"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cap="none" spc="0" dirty="0" smtClean="0">
                <a:ln w="50800"/>
                <a:solidFill>
                  <a:schemeClr val="bg1">
                    <a:shade val="50000"/>
                  </a:schemeClr>
                </a:solidFill>
                <a:effectLst/>
              </a:rPr>
              <a:t>THE</a:t>
            </a:r>
          </a:p>
          <a:p>
            <a:pPr algn="ctr"/>
            <a:r>
              <a:rPr lang="en-US" sz="2400" b="1" cap="none" spc="0" dirty="0" smtClean="0">
                <a:ln w="50800" cap="rnd"/>
                <a:solidFill>
                  <a:schemeClr val="bg1">
                    <a:shade val="50000"/>
                  </a:schemeClr>
                </a:solidFill>
                <a:effectLst/>
              </a:rPr>
              <a:t>LORD</a:t>
            </a:r>
            <a:endParaRPr lang="en-US" sz="2400" b="1" cap="none" spc="0" dirty="0">
              <a:ln w="50800" cap="rnd"/>
              <a:solidFill>
                <a:schemeClr val="bg1">
                  <a:shade val="50000"/>
                </a:schemeClr>
              </a:solidFill>
              <a:effectLst/>
            </a:endParaRPr>
          </a:p>
        </p:txBody>
      </p:sp>
      <p:sp>
        <p:nvSpPr>
          <p:cNvPr id="32" name="TextBox 8"/>
          <p:cNvSpPr txBox="1">
            <a:spLocks noChangeArrowheads="1"/>
          </p:cNvSpPr>
          <p:nvPr/>
        </p:nvSpPr>
        <p:spPr bwMode="auto">
          <a:xfrm>
            <a:off x="2483768" y="5733256"/>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75000"/>
                  </a:schemeClr>
                </a:solidFill>
              </a:rPr>
              <a:t>©</a:t>
            </a:r>
            <a:r>
              <a:rPr lang="en-CA" altLang="ko-KR" sz="1000" dirty="0" smtClean="0">
                <a:solidFill>
                  <a:schemeClr val="tx1">
                    <a:lumMod val="75000"/>
                  </a:schemeClr>
                </a:solidFill>
              </a:rPr>
              <a:t> </a:t>
            </a:r>
            <a:r>
              <a:rPr lang="en-CA" sz="1000" dirty="0" smtClean="0">
                <a:solidFill>
                  <a:schemeClr val="tx1">
                    <a:lumMod val="75000"/>
                  </a:schemeClr>
                </a:solidFill>
              </a:rPr>
              <a:t>GospelGifs.com </a:t>
            </a:r>
          </a:p>
          <a:p>
            <a:pPr algn="ctr">
              <a:defRPr/>
            </a:pPr>
            <a:r>
              <a:rPr lang="en-CA" sz="1000" dirty="0" smtClean="0">
                <a:solidFill>
                  <a:schemeClr val="tx1">
                    <a:lumMod val="75000"/>
                  </a:schemeClr>
                </a:solidFill>
              </a:rPr>
              <a:t>used with permission</a:t>
            </a:r>
            <a:endParaRPr lang="en-CA" sz="1000" dirty="0">
              <a:solidFill>
                <a:schemeClr val="tx1">
                  <a:lumMod val="75000"/>
                </a:schemeClr>
              </a:solidFill>
            </a:endParaRPr>
          </a:p>
        </p:txBody>
      </p:sp>
      <p:sp>
        <p:nvSpPr>
          <p:cNvPr id="21" name="TextBox 20"/>
          <p:cNvSpPr txBox="1"/>
          <p:nvPr/>
        </p:nvSpPr>
        <p:spPr>
          <a:xfrm>
            <a:off x="1691680" y="241484"/>
            <a:ext cx="4536504"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6. reconciled to God</a:t>
            </a:r>
            <a:endParaRPr lang="en-CA" dirty="0">
              <a:latin typeface="Calibri" pitchFamily="34" charset="0"/>
            </a:endParaRPr>
          </a:p>
        </p:txBody>
      </p:sp>
      <p:sp>
        <p:nvSpPr>
          <p:cNvPr id="19" name="TextBox 18"/>
          <p:cNvSpPr txBox="1"/>
          <p:nvPr/>
        </p:nvSpPr>
        <p:spPr>
          <a:xfrm>
            <a:off x="72008" y="6453336"/>
            <a:ext cx="323528" cy="369332"/>
          </a:xfrm>
          <a:prstGeom prst="rect">
            <a:avLst/>
          </a:prstGeom>
          <a:noFill/>
        </p:spPr>
        <p:txBody>
          <a:bodyPr wrap="square" rtlCol="0">
            <a:spAutoFit/>
          </a:bodyPr>
          <a:lstStyle/>
          <a:p>
            <a:r>
              <a:rPr lang="en-CA" dirty="0" smtClean="0"/>
              <a:t>6</a:t>
            </a:r>
            <a:endParaRPr lang="en-CA" dirty="0"/>
          </a:p>
        </p:txBody>
      </p:sp>
      <p:pic>
        <p:nvPicPr>
          <p:cNvPr id="22" name="Picture 21" descr="egyptian.gif"/>
          <p:cNvPicPr>
            <a:picLocks noChangeAspect="1"/>
          </p:cNvPicPr>
          <p:nvPr/>
        </p:nvPicPr>
        <p:blipFill>
          <a:blip r:embed="rId3" cstate="print"/>
          <a:stretch>
            <a:fillRect/>
          </a:stretch>
        </p:blipFill>
        <p:spPr>
          <a:xfrm>
            <a:off x="6660232" y="550952"/>
            <a:ext cx="1689817" cy="1005840"/>
          </a:xfrm>
          <a:prstGeom prst="rect">
            <a:avLst/>
          </a:prstGeom>
        </p:spPr>
      </p:pic>
      <p:pic>
        <p:nvPicPr>
          <p:cNvPr id="23" name="Picture 22" descr="egyptian.gif"/>
          <p:cNvPicPr>
            <a:picLocks noChangeAspect="1"/>
          </p:cNvPicPr>
          <p:nvPr/>
        </p:nvPicPr>
        <p:blipFill>
          <a:blip r:embed="rId3" cstate="print"/>
          <a:stretch>
            <a:fillRect/>
          </a:stretch>
        </p:blipFill>
        <p:spPr>
          <a:xfrm rot="7567376">
            <a:off x="7223706" y="1371056"/>
            <a:ext cx="1689816" cy="1005840"/>
          </a:xfrm>
          <a:prstGeom prst="rect">
            <a:avLst/>
          </a:prstGeom>
        </p:spPr>
      </p:pic>
      <p:pic>
        <p:nvPicPr>
          <p:cNvPr id="27" name="Picture 26" descr="egyptian.gif"/>
          <p:cNvPicPr>
            <a:picLocks noChangeAspect="1"/>
          </p:cNvPicPr>
          <p:nvPr/>
        </p:nvPicPr>
        <p:blipFill>
          <a:blip r:embed="rId3" cstate="print"/>
          <a:stretch>
            <a:fillRect/>
          </a:stretch>
        </p:blipFill>
        <p:spPr>
          <a:xfrm rot="12969458" flipH="1">
            <a:off x="6146156" y="1373450"/>
            <a:ext cx="1689812" cy="1005840"/>
          </a:xfrm>
          <a:prstGeom prst="rect">
            <a:avLst/>
          </a:prstGeom>
        </p:spPr>
      </p:pic>
      <p:pic>
        <p:nvPicPr>
          <p:cNvPr id="30" name="Picture 29" descr="www.fg-a.com valentine 2-jumping-heart.gif"/>
          <p:cNvPicPr>
            <a:picLocks noChangeAspect="1"/>
          </p:cNvPicPr>
          <p:nvPr/>
        </p:nvPicPr>
        <p:blipFill>
          <a:blip r:embed="rId4" cstate="print"/>
          <a:stretch>
            <a:fillRect/>
          </a:stretch>
        </p:blipFill>
        <p:spPr>
          <a:xfrm>
            <a:off x="6948264" y="836712"/>
            <a:ext cx="1143000" cy="1333500"/>
          </a:xfrm>
          <a:prstGeom prst="rect">
            <a:avLst/>
          </a:prstGeom>
        </p:spPr>
      </p:pic>
      <p:sp>
        <p:nvSpPr>
          <p:cNvPr id="33" name="TextBox 32"/>
          <p:cNvSpPr txBox="1"/>
          <p:nvPr/>
        </p:nvSpPr>
        <p:spPr>
          <a:xfrm rot="5400000">
            <a:off x="7864333" y="1032701"/>
            <a:ext cx="2088232" cy="400110"/>
          </a:xfrm>
          <a:prstGeom prst="rect">
            <a:avLst/>
          </a:prstGeom>
          <a:noFill/>
        </p:spPr>
        <p:txBody>
          <a:bodyPr wrap="square" rtlCol="0">
            <a:spAutoFit/>
          </a:bodyPr>
          <a:lstStyle/>
          <a:p>
            <a:pPr algn="ctr"/>
            <a:r>
              <a:rPr lang="en-CA" sz="1000" dirty="0" smtClean="0">
                <a:solidFill>
                  <a:schemeClr val="tx1">
                    <a:lumMod val="50000"/>
                  </a:schemeClr>
                </a:solidFill>
              </a:rPr>
              <a:t>Egyptian smiley © sherv.net</a:t>
            </a:r>
          </a:p>
          <a:p>
            <a:r>
              <a:rPr lang="en-CA" sz="1000" dirty="0" smtClean="0">
                <a:solidFill>
                  <a:schemeClr val="tx1">
                    <a:lumMod val="50000"/>
                  </a:schemeClr>
                </a:solidFill>
              </a:rPr>
              <a:t>Jumping heart © www.fg-a.com</a:t>
            </a:r>
            <a:endParaRPr lang="en-CA" dirty="0">
              <a:solidFill>
                <a:schemeClr val="tx1">
                  <a:lumMod val="50000"/>
                </a:schemeClr>
              </a:solidFill>
            </a:endParaRPr>
          </a:p>
        </p:txBody>
      </p:sp>
      <p:sp>
        <p:nvSpPr>
          <p:cNvPr id="34" name="TextBox 33"/>
          <p:cNvSpPr txBox="1"/>
          <p:nvPr/>
        </p:nvSpPr>
        <p:spPr>
          <a:xfrm>
            <a:off x="5976664" y="2348880"/>
            <a:ext cx="3059832"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friends </a:t>
            </a:r>
            <a:r>
              <a:rPr lang="en-CA" sz="2400" b="1" dirty="0" err="1" smtClean="0">
                <a:solidFill>
                  <a:schemeClr val="bg1"/>
                </a:solidFill>
                <a:latin typeface="Arial Narrow" pitchFamily="34" charset="0"/>
                <a:cs typeface="Calibri" pitchFamily="34" charset="0"/>
              </a:rPr>
              <a:t>friends</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friends</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Yes!  Yes!  Yes!</a:t>
            </a:r>
            <a:endParaRPr lang="en-CA" sz="2400" b="1" dirty="0">
              <a:solidFill>
                <a:schemeClr val="bg1"/>
              </a:solidFill>
              <a:latin typeface="Arial Narrow" pitchFamily="34" charset="0"/>
              <a:cs typeface="Calibri" pitchFamily="34" charset="0"/>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7596336" y="2060848"/>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4" name="Rectangle 33"/>
          <p:cNvSpPr/>
          <p:nvPr/>
        </p:nvSpPr>
        <p:spPr>
          <a:xfrm>
            <a:off x="7452320" y="2132856"/>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46" name="Picture 45" descr="christmas-gift-box-clip-art-clipart-panda-free-clipart-images-yJTjOC-clipart.jpg"/>
          <p:cNvPicPr>
            <a:picLocks noChangeAspect="1"/>
          </p:cNvPicPr>
          <p:nvPr/>
        </p:nvPicPr>
        <p:blipFill>
          <a:blip r:embed="rId2" cstate="print"/>
          <a:srcRect l="18921" t="4851" r="18080" b="6951"/>
          <a:stretch>
            <a:fillRect/>
          </a:stretch>
        </p:blipFill>
        <p:spPr>
          <a:xfrm>
            <a:off x="2987824" y="1916832"/>
            <a:ext cx="2952328" cy="2714648"/>
          </a:xfrm>
          <a:prstGeom prst="rect">
            <a:avLst/>
          </a:prstGeom>
        </p:spPr>
      </p:pic>
      <p:pic>
        <p:nvPicPr>
          <p:cNvPr id="39" name="Picture 2"/>
          <p:cNvPicPr>
            <a:picLocks noChangeAspect="1" noChangeArrowheads="1"/>
          </p:cNvPicPr>
          <p:nvPr/>
        </p:nvPicPr>
        <p:blipFill>
          <a:blip r:embed="rId3" cstate="print"/>
          <a:srcRect r="37247" b="13868"/>
          <a:stretch>
            <a:fillRect/>
          </a:stretch>
        </p:blipFill>
        <p:spPr bwMode="auto">
          <a:xfrm>
            <a:off x="144016" y="4036296"/>
            <a:ext cx="2627784" cy="2705072"/>
          </a:xfrm>
          <a:prstGeom prst="rect">
            <a:avLst/>
          </a:prstGeom>
          <a:noFill/>
          <a:ln w="9525">
            <a:noFill/>
            <a:miter lim="800000"/>
            <a:headEnd/>
            <a:tailEnd/>
          </a:ln>
          <a:effectLst/>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9" name="Rectangle 3"/>
          <p:cNvSpPr>
            <a:spLocks noChangeArrowheads="1"/>
          </p:cNvSpPr>
          <p:nvPr/>
        </p:nvSpPr>
        <p:spPr bwMode="auto">
          <a:xfrm>
            <a:off x="6444208" y="169476"/>
            <a:ext cx="2592288" cy="523220"/>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7. eternal life </a:t>
            </a:r>
            <a:endParaRPr lang="en-US" sz="2800" b="1" dirty="0">
              <a:solidFill>
                <a:srgbClr val="FF0000"/>
              </a:solidFill>
              <a:latin typeface="Calibri" pitchFamily="34" charset="0"/>
            </a:endParaRPr>
          </a:p>
        </p:txBody>
      </p:sp>
      <p:sp>
        <p:nvSpPr>
          <p:cNvPr id="36" name="WordArt 2"/>
          <p:cNvSpPr>
            <a:spLocks noChangeArrowheads="1" noChangeShapeType="1" noTextEdit="1"/>
          </p:cNvSpPr>
          <p:nvPr/>
        </p:nvSpPr>
        <p:spPr bwMode="auto">
          <a:xfrm>
            <a:off x="6804248" y="1268760"/>
            <a:ext cx="1872208"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6" name="TextBox 25"/>
          <p:cNvSpPr txBox="1"/>
          <p:nvPr/>
        </p:nvSpPr>
        <p:spPr>
          <a:xfrm>
            <a:off x="3059832" y="4581128"/>
            <a:ext cx="2880320" cy="246221"/>
          </a:xfrm>
          <a:prstGeom prst="rect">
            <a:avLst/>
          </a:prstGeom>
          <a:noFill/>
        </p:spPr>
        <p:txBody>
          <a:bodyPr wrap="square" rtlCol="0">
            <a:spAutoFit/>
          </a:bodyPr>
          <a:lstStyle/>
          <a:p>
            <a:pPr algn="ctr"/>
            <a:r>
              <a:rPr lang="en-CA" sz="1000" dirty="0" smtClean="0">
                <a:solidFill>
                  <a:schemeClr val="tx1">
                    <a:lumMod val="75000"/>
                  </a:schemeClr>
                </a:solidFill>
              </a:rPr>
              <a:t>psdgraphics.com in kidclipart.com</a:t>
            </a:r>
            <a:endParaRPr lang="en-CA" sz="1000" dirty="0">
              <a:solidFill>
                <a:schemeClr val="tx1">
                  <a:lumMod val="75000"/>
                </a:schemeClr>
              </a:solidFill>
            </a:endParaRPr>
          </a:p>
        </p:txBody>
      </p:sp>
      <p:sp>
        <p:nvSpPr>
          <p:cNvPr id="41" name="Text Box 3"/>
          <p:cNvSpPr txBox="1">
            <a:spLocks noChangeArrowheads="1"/>
          </p:cNvSpPr>
          <p:nvPr/>
        </p:nvSpPr>
        <p:spPr bwMode="auto">
          <a:xfrm>
            <a:off x="4679424" y="2780928"/>
            <a:ext cx="1188720" cy="274320"/>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CHRIST</a:t>
            </a:r>
            <a:endParaRPr lang="ko-KR" altLang="ko-KR" sz="2400" b="1" dirty="0">
              <a:latin typeface="Arial Narrow" pitchFamily="34" charset="0"/>
              <a:ea typeface="굴림" pitchFamily="34" charset="-127"/>
            </a:endParaRPr>
          </a:p>
        </p:txBody>
      </p:sp>
      <p:sp>
        <p:nvSpPr>
          <p:cNvPr id="42" name="Text Box 3"/>
          <p:cNvSpPr txBox="1">
            <a:spLocks noChangeArrowheads="1"/>
          </p:cNvSpPr>
          <p:nvPr/>
        </p:nvSpPr>
        <p:spPr bwMode="auto">
          <a:xfrm>
            <a:off x="3203848" y="2780928"/>
            <a:ext cx="1005840" cy="291088"/>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JESUS</a:t>
            </a:r>
            <a:endParaRPr lang="ko-KR" altLang="ko-KR" sz="2400" b="1" dirty="0">
              <a:latin typeface="Arial Narrow" pitchFamily="34" charset="0"/>
              <a:ea typeface="굴림" pitchFamily="34" charset="-127"/>
            </a:endParaRPr>
          </a:p>
        </p:txBody>
      </p:sp>
      <p:sp>
        <p:nvSpPr>
          <p:cNvPr id="20" name="TextBox 19"/>
          <p:cNvSpPr txBox="1"/>
          <p:nvPr/>
        </p:nvSpPr>
        <p:spPr>
          <a:xfrm>
            <a:off x="115888" y="44624"/>
            <a:ext cx="6256312" cy="1815882"/>
          </a:xfrm>
          <a:prstGeom prst="rect">
            <a:avLst/>
          </a:prstGeom>
          <a:noFill/>
        </p:spPr>
        <p:txBody>
          <a:bodyPr wrap="square" rtlCol="0">
            <a:spAutoFit/>
          </a:bodyPr>
          <a:lstStyle/>
          <a:p>
            <a:pPr algn="ctr"/>
            <a:r>
              <a:rPr lang="en-US" sz="2800" b="1" dirty="0" smtClean="0">
                <a:solidFill>
                  <a:schemeClr val="bg1"/>
                </a:solidFill>
                <a:latin typeface="Calibri" pitchFamily="34" charset="0"/>
              </a:rPr>
              <a:t>Lord, please give me eternal life with you as you promise.  I do not want to perish in eternal death.  I want life, life, life </a:t>
            </a:r>
          </a:p>
          <a:p>
            <a:pPr algn="ctr"/>
            <a:r>
              <a:rPr lang="en-US" sz="2800" b="1" dirty="0" smtClean="0">
                <a:solidFill>
                  <a:schemeClr val="bg1"/>
                </a:solidFill>
                <a:latin typeface="Calibri" pitchFamily="34" charset="0"/>
              </a:rPr>
              <a:t>in God the Father, Son and Spirit forever.</a:t>
            </a:r>
          </a:p>
        </p:txBody>
      </p:sp>
      <p:sp>
        <p:nvSpPr>
          <p:cNvPr id="28" name="Text Box 3"/>
          <p:cNvSpPr txBox="1">
            <a:spLocks noChangeArrowheads="1"/>
          </p:cNvSpPr>
          <p:nvPr/>
        </p:nvSpPr>
        <p:spPr bwMode="auto">
          <a:xfrm>
            <a:off x="1475656" y="4869160"/>
            <a:ext cx="1080120" cy="457200"/>
          </a:xfrm>
          <a:prstGeom prst="rect">
            <a:avLst/>
          </a:prstGeom>
          <a:no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perish </a:t>
            </a:r>
          </a:p>
          <a:p>
            <a:pPr algn="ctr">
              <a:defRPr/>
            </a:pPr>
            <a:r>
              <a:rPr lang="en-US" altLang="ko-KR" sz="2400" b="1" kern="1100" dirty="0" smtClean="0">
                <a:solidFill>
                  <a:srgbClr val="000000"/>
                </a:solidFill>
                <a:latin typeface="Arial Narrow" pitchFamily="34" charset="0"/>
                <a:ea typeface="맑은 고딕" pitchFamily="34" charset="-127"/>
              </a:rPr>
              <a:t>perish </a:t>
            </a:r>
          </a:p>
          <a:p>
            <a:pPr algn="ctr">
              <a:defRPr/>
            </a:pPr>
            <a:r>
              <a:rPr lang="en-US" altLang="ko-KR" sz="2400" b="1" kern="1100" dirty="0" smtClean="0">
                <a:solidFill>
                  <a:srgbClr val="000000"/>
                </a:solidFill>
                <a:latin typeface="Arial Narrow" pitchFamily="34" charset="0"/>
                <a:ea typeface="맑은 고딕" pitchFamily="34" charset="-127"/>
              </a:rPr>
              <a:t>perish</a:t>
            </a:r>
            <a:endParaRPr lang="ko-KR" altLang="ko-KR" sz="2400" b="1" dirty="0">
              <a:latin typeface="Arial Narrow" pitchFamily="34" charset="0"/>
              <a:ea typeface="굴림" pitchFamily="34" charset="-127"/>
            </a:endParaRPr>
          </a:p>
        </p:txBody>
      </p:sp>
      <p:pic>
        <p:nvPicPr>
          <p:cNvPr id="29"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575079">
            <a:off x="5478980" y="4678944"/>
            <a:ext cx="1226741" cy="617944"/>
          </a:xfrm>
          <a:prstGeom prst="rect">
            <a:avLst/>
          </a:prstGeom>
          <a:noFill/>
          <a:ln w="9525">
            <a:noFill/>
            <a:miter lim="800000"/>
            <a:headEnd/>
            <a:tailEnd/>
          </a:ln>
        </p:spPr>
      </p:pic>
      <p:pic>
        <p:nvPicPr>
          <p:cNvPr id="32"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365474">
            <a:off x="5897467" y="4259882"/>
            <a:ext cx="1226741" cy="617944"/>
          </a:xfrm>
          <a:prstGeom prst="rect">
            <a:avLst/>
          </a:prstGeom>
          <a:noFill/>
          <a:ln w="9525">
            <a:noFill/>
            <a:miter lim="800000"/>
            <a:headEnd/>
            <a:tailEnd/>
          </a:ln>
        </p:spPr>
      </p:pic>
      <p:cxnSp>
        <p:nvCxnSpPr>
          <p:cNvPr id="33" name="Straight Arrow Connector 32"/>
          <p:cNvCxnSpPr/>
          <p:nvPr/>
        </p:nvCxnSpPr>
        <p:spPr>
          <a:xfrm flipV="1">
            <a:off x="6228184" y="3789072"/>
            <a:ext cx="512696" cy="36000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660232" y="2996952"/>
            <a:ext cx="2267744"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rPr>
              <a:t>life, life, life</a:t>
            </a:r>
          </a:p>
          <a:p>
            <a:r>
              <a:rPr lang="en-CA" sz="2400" b="1" dirty="0" smtClean="0">
                <a:solidFill>
                  <a:schemeClr val="bg1"/>
                </a:solidFill>
                <a:latin typeface="Arial Narrow" pitchFamily="34" charset="0"/>
              </a:rPr>
              <a:t>now and forever</a:t>
            </a:r>
            <a:endParaRPr lang="en-CA" sz="2400" b="1" dirty="0">
              <a:solidFill>
                <a:schemeClr val="bg1"/>
              </a:solidFill>
              <a:latin typeface="Arial Narrow" pitchFamily="34" charset="0"/>
            </a:endParaRPr>
          </a:p>
        </p:txBody>
      </p:sp>
      <p:pic>
        <p:nvPicPr>
          <p:cNvPr id="27"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bg1">
                <a:tint val="45000"/>
                <a:satMod val="400000"/>
              </a:schemeClr>
            </a:duotone>
          </a:blip>
          <a:srcRect t="49844"/>
          <a:stretch>
            <a:fillRect/>
          </a:stretch>
        </p:blipFill>
        <p:spPr bwMode="auto">
          <a:xfrm rot="2973987" flipH="1">
            <a:off x="1379303" y="2176644"/>
            <a:ext cx="1620000" cy="684000"/>
          </a:xfrm>
          <a:prstGeom prst="rect">
            <a:avLst/>
          </a:prstGeom>
          <a:noFill/>
          <a:ln w="9525">
            <a:noFill/>
            <a:miter lim="800000"/>
            <a:headEnd/>
            <a:tailEnd/>
          </a:ln>
        </p:spPr>
      </p:pic>
      <p:sp>
        <p:nvSpPr>
          <p:cNvPr id="37" name="TextBox 36"/>
          <p:cNvSpPr txBox="1"/>
          <p:nvPr/>
        </p:nvSpPr>
        <p:spPr>
          <a:xfrm>
            <a:off x="2771800" y="5305271"/>
            <a:ext cx="6048672" cy="1508105"/>
          </a:xfrm>
          <a:prstGeom prst="rect">
            <a:avLst/>
          </a:prstGeom>
          <a:noFill/>
        </p:spPr>
        <p:txBody>
          <a:bodyPr wrap="square" rtlCol="0">
            <a:spAutoFit/>
          </a:bodyPr>
          <a:lstStyle/>
          <a:p>
            <a:pPr algn="ctr"/>
            <a:endParaRPr lang="en-CA" sz="800" b="1" dirty="0" smtClean="0">
              <a:solidFill>
                <a:schemeClr val="bg1"/>
              </a:solidFill>
              <a:latin typeface="Calibri" pitchFamily="34" charset="0"/>
            </a:endParaRPr>
          </a:p>
          <a:p>
            <a:pPr algn="ctr"/>
            <a:r>
              <a:rPr lang="en-CA" sz="2800" b="1" dirty="0" smtClean="0">
                <a:latin typeface="Calibri" pitchFamily="34" charset="0"/>
                <a:cs typeface="Calibri" pitchFamily="34" charset="0"/>
              </a:rPr>
              <a:t>“I give them </a:t>
            </a:r>
            <a:r>
              <a:rPr lang="en-CA" sz="2800" b="1" u="sng" dirty="0" smtClean="0">
                <a:latin typeface="Calibri" pitchFamily="34" charset="0"/>
                <a:cs typeface="Calibri" pitchFamily="34" charset="0"/>
              </a:rPr>
              <a:t>eternal life</a:t>
            </a:r>
            <a:r>
              <a:rPr lang="en-CA" sz="2800" b="1" dirty="0" smtClean="0">
                <a:latin typeface="Calibri" pitchFamily="34" charset="0"/>
                <a:cs typeface="Calibri" pitchFamily="34" charset="0"/>
              </a:rPr>
              <a:t>, and they will never perish, and no one will snatch them out of my hand”</a:t>
            </a:r>
            <a:r>
              <a:rPr lang="en-CA" sz="2800" b="1" baseline="30000" dirty="0" smtClean="0">
                <a:latin typeface="Calibri" pitchFamily="34" charset="0"/>
                <a:cs typeface="Calibri" pitchFamily="34" charset="0"/>
              </a:rPr>
              <a:t> </a:t>
            </a:r>
            <a:r>
              <a:rPr lang="en-CA" sz="2800" b="1" dirty="0" smtClean="0">
                <a:latin typeface="Calibri" pitchFamily="34" charset="0"/>
                <a:cs typeface="Calibri" pitchFamily="34" charset="0"/>
              </a:rPr>
              <a:t>  John 10:28</a:t>
            </a:r>
            <a:endParaRPr lang="en-CA" sz="2800" b="1" dirty="0">
              <a:latin typeface="Calibri" pitchFamily="34" charset="0"/>
              <a:cs typeface="Calibri" pitchFamily="34" charset="0"/>
            </a:endParaRPr>
          </a:p>
        </p:txBody>
      </p:sp>
      <p:sp>
        <p:nvSpPr>
          <p:cNvPr id="44" name="TextBox 43"/>
          <p:cNvSpPr txBox="1"/>
          <p:nvPr/>
        </p:nvSpPr>
        <p:spPr>
          <a:xfrm>
            <a:off x="179512" y="6495147"/>
            <a:ext cx="2448272" cy="246221"/>
          </a:xfrm>
          <a:prstGeom prst="rect">
            <a:avLst/>
          </a:prstGeom>
          <a:noFill/>
        </p:spPr>
        <p:txBody>
          <a:bodyPr wrap="square" rtlCol="0">
            <a:spAutoFit/>
          </a:bodyPr>
          <a:lstStyle/>
          <a:p>
            <a:pPr algn="ctr"/>
            <a:r>
              <a:rPr lang="en-CA" sz="1000" dirty="0" smtClean="0">
                <a:solidFill>
                  <a:schemeClr val="bg1"/>
                </a:solidFill>
              </a:rPr>
              <a:t>Microsoft clip art © 2013  Microsoft Corp</a:t>
            </a:r>
            <a:endParaRPr lang="en-CA" sz="1000" dirty="0">
              <a:solidFill>
                <a:schemeClr val="bg1"/>
              </a:solidFill>
            </a:endParaRPr>
          </a:p>
        </p:txBody>
      </p:sp>
      <p:sp>
        <p:nvSpPr>
          <p:cNvPr id="45" name="Text Box 3"/>
          <p:cNvSpPr txBox="1">
            <a:spLocks noChangeArrowheads="1"/>
          </p:cNvSpPr>
          <p:nvPr/>
        </p:nvSpPr>
        <p:spPr bwMode="auto">
          <a:xfrm>
            <a:off x="323528" y="4869160"/>
            <a:ext cx="1080120" cy="457200"/>
          </a:xfrm>
          <a:prstGeom prst="rect">
            <a:avLst/>
          </a:prstGeom>
          <a:no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death</a:t>
            </a:r>
          </a:p>
          <a:p>
            <a:pPr algn="ctr">
              <a:defRPr/>
            </a:pPr>
            <a:r>
              <a:rPr lang="en-US" altLang="ko-KR" sz="2400" b="1" kern="1100" dirty="0" smtClean="0">
                <a:solidFill>
                  <a:srgbClr val="000000"/>
                </a:solidFill>
                <a:latin typeface="Arial Narrow" pitchFamily="34" charset="0"/>
                <a:ea typeface="맑은 고딕" pitchFamily="34" charset="-127"/>
              </a:rPr>
              <a:t>death</a:t>
            </a:r>
          </a:p>
          <a:p>
            <a:pPr algn="ctr">
              <a:defRPr/>
            </a:pPr>
            <a:r>
              <a:rPr lang="en-US" altLang="ko-KR" sz="2400" b="1" kern="1100" dirty="0" smtClean="0">
                <a:solidFill>
                  <a:srgbClr val="000000"/>
                </a:solidFill>
                <a:latin typeface="Arial Narrow" pitchFamily="34" charset="0"/>
                <a:ea typeface="맑은 고딕" pitchFamily="34" charset="-127"/>
              </a:rPr>
              <a:t>death</a:t>
            </a:r>
            <a:endParaRPr lang="ko-KR" altLang="ko-KR" sz="2400" b="1" dirty="0">
              <a:latin typeface="Arial Narrow" pitchFamily="34" charset="0"/>
              <a:ea typeface="굴림" pitchFamily="34" charset="-127"/>
            </a:endParaRPr>
          </a:p>
        </p:txBody>
      </p:sp>
      <p:sp>
        <p:nvSpPr>
          <p:cNvPr id="47" name="Text Box 3"/>
          <p:cNvSpPr txBox="1">
            <a:spLocks noChangeArrowheads="1"/>
          </p:cNvSpPr>
          <p:nvPr/>
        </p:nvSpPr>
        <p:spPr bwMode="auto">
          <a:xfrm>
            <a:off x="3347864" y="3356992"/>
            <a:ext cx="2304256" cy="457200"/>
          </a:xfrm>
          <a:prstGeom prst="rect">
            <a:avLst/>
          </a:prstGeom>
          <a:solidFill>
            <a:schemeClr val="tx1"/>
          </a:solid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eternal life in God</a:t>
            </a:r>
            <a:endParaRPr lang="ko-KR" altLang="ko-KR" sz="2400" b="1" dirty="0">
              <a:latin typeface="Arial Narrow" pitchFamily="34" charset="0"/>
              <a:ea typeface="굴림" pitchFamily="34" charset="-127"/>
            </a:endParaRPr>
          </a:p>
        </p:txBody>
      </p:sp>
      <p:sp>
        <p:nvSpPr>
          <p:cNvPr id="30" name="TextBox 29"/>
          <p:cNvSpPr txBox="1"/>
          <p:nvPr/>
        </p:nvSpPr>
        <p:spPr>
          <a:xfrm>
            <a:off x="8748464" y="6453336"/>
            <a:ext cx="323528" cy="369332"/>
          </a:xfrm>
          <a:prstGeom prst="rect">
            <a:avLst/>
          </a:prstGeom>
          <a:noFill/>
        </p:spPr>
        <p:txBody>
          <a:bodyPr wrap="square" rtlCol="0">
            <a:spAutoFit/>
          </a:bodyPr>
          <a:lstStyle/>
          <a:p>
            <a:r>
              <a:rPr lang="en-CA" dirty="0" smtClean="0"/>
              <a:t>7</a:t>
            </a:r>
            <a:endParaRPr lang="en-CA" dirty="0"/>
          </a:p>
        </p:txBody>
      </p:sp>
      <p:pic>
        <p:nvPicPr>
          <p:cNvPr id="40" name="Picture 39" descr="egyptian.gif"/>
          <p:cNvPicPr>
            <a:picLocks noChangeAspect="1"/>
          </p:cNvPicPr>
          <p:nvPr/>
        </p:nvPicPr>
        <p:blipFill>
          <a:blip r:embed="rId5" cstate="print"/>
          <a:stretch>
            <a:fillRect/>
          </a:stretch>
        </p:blipFill>
        <p:spPr>
          <a:xfrm>
            <a:off x="6804248" y="1343040"/>
            <a:ext cx="1689817" cy="1005840"/>
          </a:xfrm>
          <a:prstGeom prst="rect">
            <a:avLst/>
          </a:prstGeom>
        </p:spPr>
      </p:pic>
      <p:pic>
        <p:nvPicPr>
          <p:cNvPr id="43" name="Picture 42" descr="egyptian.gif"/>
          <p:cNvPicPr>
            <a:picLocks noChangeAspect="1"/>
          </p:cNvPicPr>
          <p:nvPr/>
        </p:nvPicPr>
        <p:blipFill>
          <a:blip r:embed="rId5" cstate="print"/>
          <a:stretch>
            <a:fillRect/>
          </a:stretch>
        </p:blipFill>
        <p:spPr>
          <a:xfrm rot="7200000">
            <a:off x="7249384" y="2109052"/>
            <a:ext cx="1689816" cy="1005840"/>
          </a:xfrm>
          <a:prstGeom prst="rect">
            <a:avLst/>
          </a:prstGeom>
        </p:spPr>
      </p:pic>
      <p:pic>
        <p:nvPicPr>
          <p:cNvPr id="48" name="Picture 47" descr="egyptian.gif"/>
          <p:cNvPicPr>
            <a:picLocks noChangeAspect="1"/>
          </p:cNvPicPr>
          <p:nvPr/>
        </p:nvPicPr>
        <p:blipFill>
          <a:blip r:embed="rId5" cstate="print"/>
          <a:stretch>
            <a:fillRect/>
          </a:stretch>
        </p:blipFill>
        <p:spPr>
          <a:xfrm rot="14400000" flipH="1">
            <a:off x="6325483" y="2109051"/>
            <a:ext cx="1689812" cy="1005840"/>
          </a:xfrm>
          <a:prstGeom prst="rect">
            <a:avLst/>
          </a:prstGeom>
        </p:spPr>
      </p:pic>
      <p:pic>
        <p:nvPicPr>
          <p:cNvPr id="49" name="Picture 48" descr="www.fg-a.com valentine 2-jumping-heart.gif"/>
          <p:cNvPicPr>
            <a:picLocks noChangeAspect="1"/>
          </p:cNvPicPr>
          <p:nvPr/>
        </p:nvPicPr>
        <p:blipFill>
          <a:blip r:embed="rId6" cstate="print"/>
          <a:stretch>
            <a:fillRect/>
          </a:stretch>
        </p:blipFill>
        <p:spPr>
          <a:xfrm>
            <a:off x="7092280" y="1556792"/>
            <a:ext cx="1143000" cy="1333500"/>
          </a:xfrm>
          <a:prstGeom prst="rect">
            <a:avLst/>
          </a:prstGeom>
        </p:spPr>
      </p:pic>
      <p:sp>
        <p:nvSpPr>
          <p:cNvPr id="50" name="TextBox 49"/>
          <p:cNvSpPr txBox="1"/>
          <p:nvPr/>
        </p:nvSpPr>
        <p:spPr>
          <a:xfrm>
            <a:off x="6660232" y="3820978"/>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8820472" cy="830997"/>
          </a:xfrm>
          <a:prstGeom prst="rect">
            <a:avLst/>
          </a:prstGeom>
          <a:noFill/>
        </p:spPr>
        <p:txBody>
          <a:bodyPr wrap="square" rtlCol="0">
            <a:spAutoFit/>
          </a:bodyPr>
          <a:lstStyle/>
          <a:p>
            <a:pPr algn="ctr"/>
            <a:r>
              <a:rPr lang="en-CA" sz="2400" b="1" dirty="0" smtClean="0">
                <a:latin typeface="Calibri" pitchFamily="34" charset="0"/>
                <a:cs typeface="Calibri" pitchFamily="34" charset="0"/>
              </a:rPr>
              <a:t>Thank you for your invitation to connect and fellowship together</a:t>
            </a:r>
          </a:p>
          <a:p>
            <a:pPr algn="ctr"/>
            <a:r>
              <a:rPr lang="en-CA" sz="2400" b="1" dirty="0" smtClean="0">
                <a:latin typeface="Calibri" pitchFamily="34" charset="0"/>
                <a:cs typeface="Calibri" pitchFamily="34" charset="0"/>
              </a:rPr>
              <a:t>as you promise in Revelation 3:19-20.</a:t>
            </a:r>
            <a:endParaRPr lang="en-CA" sz="2400" b="1" dirty="0">
              <a:latin typeface="Calibri" pitchFamily="34" charset="0"/>
              <a:cs typeface="Calibri" pitchFamily="34" charset="0"/>
            </a:endParaRPr>
          </a:p>
        </p:txBody>
      </p:sp>
      <p:pic>
        <p:nvPicPr>
          <p:cNvPr id="3" name="Picture 2" descr="Christ at hearts door Warner Sallman.jpg"/>
          <p:cNvPicPr>
            <a:picLocks noChangeAspect="1"/>
          </p:cNvPicPr>
          <p:nvPr/>
        </p:nvPicPr>
        <p:blipFill>
          <a:blip r:embed="rId3" cstate="print"/>
          <a:stretch>
            <a:fillRect/>
          </a:stretch>
        </p:blipFill>
        <p:spPr>
          <a:xfrm>
            <a:off x="311324" y="1964060"/>
            <a:ext cx="2532484" cy="3193132"/>
          </a:xfrm>
          <a:prstGeom prst="rect">
            <a:avLst/>
          </a:prstGeom>
        </p:spPr>
      </p:pic>
      <p:sp>
        <p:nvSpPr>
          <p:cNvPr id="4" name="TextBox 3"/>
          <p:cNvSpPr txBox="1"/>
          <p:nvPr/>
        </p:nvSpPr>
        <p:spPr>
          <a:xfrm>
            <a:off x="3131840" y="1196752"/>
            <a:ext cx="5688632" cy="4339650"/>
          </a:xfrm>
          <a:prstGeom prst="rect">
            <a:avLst/>
          </a:prstGeom>
          <a:noFill/>
        </p:spPr>
        <p:txBody>
          <a:bodyPr wrap="square" rtlCol="0">
            <a:spAutoFit/>
          </a:bodyPr>
          <a:lstStyle/>
          <a:p>
            <a:r>
              <a:rPr lang="en-CA" sz="2400" b="1" dirty="0" smtClean="0">
                <a:solidFill>
                  <a:srgbClr val="FFFF00"/>
                </a:solidFill>
                <a:latin typeface="Calibri" pitchFamily="34" charset="0"/>
                <a:cs typeface="Calibri" pitchFamily="34" charset="0"/>
              </a:rPr>
              <a:t>“Be zealous and repent. Behold, I stand at the door and knock. If anyone hears my voice and opens the door, I will come in to him and eat with him, and he with me.” </a:t>
            </a:r>
          </a:p>
          <a:p>
            <a:endParaRPr lang="en-CA" sz="1200" b="1" dirty="0" smtClean="0">
              <a:latin typeface="Calibri" pitchFamily="34" charset="0"/>
              <a:cs typeface="Calibri" pitchFamily="34" charset="0"/>
            </a:endParaRPr>
          </a:p>
          <a:p>
            <a:r>
              <a:rPr lang="en-CA" sz="2400" b="1" dirty="0" smtClean="0">
                <a:latin typeface="Calibri" pitchFamily="34" charset="0"/>
                <a:cs typeface="Calibri" pitchFamily="34" charset="0"/>
              </a:rPr>
              <a:t>I believe Jesus is the Son of God who died for our sin and rose as Lord of all, the King of kings.  I hear you knocking.  I open the door of my soul to you.  I want you to come in and make your home with me.  I want to eat together with you in heart to heart fellowship in your word forever.</a:t>
            </a:r>
          </a:p>
        </p:txBody>
      </p:sp>
      <p:sp>
        <p:nvSpPr>
          <p:cNvPr id="6" name="TextBox 5"/>
          <p:cNvSpPr txBox="1"/>
          <p:nvPr/>
        </p:nvSpPr>
        <p:spPr>
          <a:xfrm>
            <a:off x="179512" y="5661248"/>
            <a:ext cx="8712968" cy="830997"/>
          </a:xfrm>
          <a:prstGeom prst="rect">
            <a:avLst/>
          </a:prstGeom>
          <a:noFill/>
        </p:spPr>
        <p:txBody>
          <a:bodyPr wrap="square" rtlCol="0">
            <a:spAutoFit/>
          </a:bodyPr>
          <a:lstStyle/>
          <a:p>
            <a:pPr algn="ctr"/>
            <a:r>
              <a:rPr lang="en-CA" sz="2400" b="1" dirty="0" smtClean="0">
                <a:latin typeface="Calibri" pitchFamily="34" charset="0"/>
                <a:cs typeface="Calibri" pitchFamily="34" charset="0"/>
              </a:rPr>
              <a:t>I want to be zealous for you as the source of joy and satisfaction.     I repent of seeking joy and satisfaction from all the wrong things.</a:t>
            </a:r>
            <a:endParaRPr lang="en-CA" sz="2400" dirty="0"/>
          </a:p>
        </p:txBody>
      </p:sp>
      <p:sp>
        <p:nvSpPr>
          <p:cNvPr id="7" name="TextBox 6"/>
          <p:cNvSpPr txBox="1"/>
          <p:nvPr/>
        </p:nvSpPr>
        <p:spPr>
          <a:xfrm>
            <a:off x="323528" y="5157192"/>
            <a:ext cx="2520280" cy="400110"/>
          </a:xfrm>
          <a:prstGeom prst="rect">
            <a:avLst/>
          </a:prstGeom>
          <a:noFill/>
        </p:spPr>
        <p:txBody>
          <a:bodyPr wrap="square" rtlCol="0">
            <a:spAutoFit/>
          </a:bodyPr>
          <a:lstStyle/>
          <a:p>
            <a:pPr algn="ctr"/>
            <a:r>
              <a:rPr lang="en-CA" sz="1000" dirty="0" smtClean="0">
                <a:solidFill>
                  <a:schemeClr val="tx1">
                    <a:lumMod val="50000"/>
                  </a:schemeClr>
                </a:solidFill>
              </a:rPr>
              <a:t>Christ at Heart’s Door by Warner </a:t>
            </a:r>
            <a:r>
              <a:rPr lang="en-CA" sz="1000" dirty="0" err="1" smtClean="0">
                <a:solidFill>
                  <a:schemeClr val="tx1">
                    <a:lumMod val="50000"/>
                  </a:schemeClr>
                </a:solidFill>
              </a:rPr>
              <a:t>Sallman</a:t>
            </a:r>
            <a:endParaRPr lang="en-CA" sz="1000" dirty="0" smtClean="0">
              <a:solidFill>
                <a:schemeClr val="tx1">
                  <a:lumMod val="50000"/>
                </a:schemeClr>
              </a:solidFill>
            </a:endParaRPr>
          </a:p>
          <a:p>
            <a:pPr algn="ctr"/>
            <a:r>
              <a:rPr lang="en-CA" sz="1000" dirty="0" smtClean="0">
                <a:solidFill>
                  <a:schemeClr val="tx1">
                    <a:lumMod val="50000"/>
                  </a:schemeClr>
                </a:solidFill>
              </a:rPr>
              <a:t> © Warner Press Inc.</a:t>
            </a:r>
            <a:endParaRPr lang="en-CA" sz="10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8820472" cy="830997"/>
          </a:xfrm>
          <a:prstGeom prst="rect">
            <a:avLst/>
          </a:prstGeom>
          <a:noFill/>
        </p:spPr>
        <p:txBody>
          <a:bodyPr wrap="square" rtlCol="0">
            <a:spAutoFit/>
          </a:bodyPr>
          <a:lstStyle/>
          <a:p>
            <a:pPr algn="ctr"/>
            <a:r>
              <a:rPr lang="en-CA" sz="2400" b="1" dirty="0" smtClean="0">
                <a:latin typeface="Calibri" pitchFamily="34" charset="0"/>
                <a:cs typeface="Calibri" pitchFamily="34" charset="0"/>
              </a:rPr>
              <a:t>Did you sincerely open the door to Jesus Christ our Lord?</a:t>
            </a:r>
          </a:p>
          <a:p>
            <a:pPr algn="ctr"/>
            <a:r>
              <a:rPr lang="en-CA" sz="2400" b="1" dirty="0" smtClean="0">
                <a:latin typeface="Calibri" pitchFamily="34" charset="0"/>
                <a:cs typeface="Calibri" pitchFamily="34" charset="0"/>
              </a:rPr>
              <a:t>What does the Lord promise to do?</a:t>
            </a:r>
            <a:endParaRPr lang="en-CA" sz="2400" b="1" dirty="0">
              <a:latin typeface="Calibri" pitchFamily="34" charset="0"/>
              <a:cs typeface="Calibri" pitchFamily="34" charset="0"/>
            </a:endParaRPr>
          </a:p>
        </p:txBody>
      </p:sp>
      <p:pic>
        <p:nvPicPr>
          <p:cNvPr id="3" name="Picture 2" descr="Christ at hearts door Warner Sallman.jpg"/>
          <p:cNvPicPr>
            <a:picLocks noChangeAspect="1"/>
          </p:cNvPicPr>
          <p:nvPr/>
        </p:nvPicPr>
        <p:blipFill>
          <a:blip r:embed="rId3" cstate="print"/>
          <a:stretch>
            <a:fillRect/>
          </a:stretch>
        </p:blipFill>
        <p:spPr>
          <a:xfrm>
            <a:off x="179512" y="1964060"/>
            <a:ext cx="2532484" cy="3193132"/>
          </a:xfrm>
          <a:prstGeom prst="rect">
            <a:avLst/>
          </a:prstGeom>
        </p:spPr>
      </p:pic>
      <p:sp>
        <p:nvSpPr>
          <p:cNvPr id="4" name="TextBox 3"/>
          <p:cNvSpPr txBox="1"/>
          <p:nvPr/>
        </p:nvSpPr>
        <p:spPr>
          <a:xfrm>
            <a:off x="2771800" y="1196752"/>
            <a:ext cx="6336704" cy="5078313"/>
          </a:xfrm>
          <a:prstGeom prst="rect">
            <a:avLst/>
          </a:prstGeom>
          <a:noFill/>
        </p:spPr>
        <p:txBody>
          <a:bodyPr wrap="square" rtlCol="0">
            <a:spAutoFit/>
          </a:bodyPr>
          <a:lstStyle/>
          <a:p>
            <a:r>
              <a:rPr lang="en-CA" sz="2400" b="1" dirty="0" smtClean="0">
                <a:solidFill>
                  <a:srgbClr val="FFFF00"/>
                </a:solidFill>
                <a:latin typeface="Calibri" pitchFamily="34" charset="0"/>
                <a:cs typeface="Calibri" pitchFamily="34" charset="0"/>
              </a:rPr>
              <a:t>“Be zealous and repent. Behold, I stand at the door and knock. If anyone hears my voice and opens the door, I will come in to him and eat with him, and he with me.” </a:t>
            </a:r>
          </a:p>
          <a:p>
            <a:endParaRPr lang="en-CA" sz="1200" b="1" dirty="0" smtClean="0">
              <a:latin typeface="Calibri" pitchFamily="34" charset="0"/>
              <a:cs typeface="Calibri" pitchFamily="34" charset="0"/>
            </a:endParaRPr>
          </a:p>
          <a:p>
            <a:r>
              <a:rPr lang="en-CA" sz="2400" b="1" dirty="0" smtClean="0">
                <a:latin typeface="Calibri" pitchFamily="34" charset="0"/>
                <a:cs typeface="Calibri" pitchFamily="34" charset="0"/>
              </a:rPr>
              <a:t>Did he keep his promise?</a:t>
            </a:r>
          </a:p>
          <a:p>
            <a:r>
              <a:rPr lang="en-CA" sz="2400" b="1" dirty="0" smtClean="0">
                <a:latin typeface="Calibri" pitchFamily="34" charset="0"/>
                <a:cs typeface="Calibri" pitchFamily="34" charset="0"/>
              </a:rPr>
              <a:t>If so, what has Christ done for you?</a:t>
            </a:r>
          </a:p>
          <a:p>
            <a:endParaRPr lang="en-CA" sz="1200" b="1" dirty="0" smtClean="0">
              <a:latin typeface="Calibri" pitchFamily="34" charset="0"/>
              <a:cs typeface="Calibri" pitchFamily="34" charset="0"/>
            </a:endParaRPr>
          </a:p>
          <a:p>
            <a:r>
              <a:rPr lang="en-CA" sz="2400" b="1" dirty="0" smtClean="0">
                <a:latin typeface="Calibri" pitchFamily="34" charset="0"/>
                <a:cs typeface="Calibri" pitchFamily="34" charset="0"/>
              </a:rPr>
              <a:t>Why not thank him for keeping his promise?</a:t>
            </a:r>
          </a:p>
          <a:p>
            <a:endParaRPr lang="en-CA" sz="1200" b="1" dirty="0" smtClean="0">
              <a:latin typeface="Calibri" pitchFamily="34" charset="0"/>
              <a:cs typeface="Calibri" pitchFamily="34" charset="0"/>
            </a:endParaRPr>
          </a:p>
          <a:p>
            <a:r>
              <a:rPr lang="en-CA" sz="2400" b="1" dirty="0" smtClean="0">
                <a:latin typeface="Calibri" pitchFamily="34" charset="0"/>
                <a:cs typeface="Calibri" pitchFamily="34" charset="0"/>
              </a:rPr>
              <a:t>This is part of your new relationship and fellowship with the Lord, to keep reflecting on his promises in the Bible (hear his voice), </a:t>
            </a:r>
          </a:p>
          <a:p>
            <a:r>
              <a:rPr lang="en-CA" sz="2400" b="1" dirty="0" smtClean="0">
                <a:latin typeface="Calibri" pitchFamily="34" charset="0"/>
                <a:cs typeface="Calibri" pitchFamily="34" charset="0"/>
              </a:rPr>
              <a:t>to have faith in his faithfulness to keep his word, </a:t>
            </a:r>
          </a:p>
          <a:p>
            <a:r>
              <a:rPr lang="en-CA" sz="2400" b="1" dirty="0" smtClean="0">
                <a:latin typeface="Calibri" pitchFamily="34" charset="0"/>
                <a:cs typeface="Calibri" pitchFamily="34" charset="0"/>
              </a:rPr>
              <a:t>and to thank him for what he provides in Christ.</a:t>
            </a:r>
          </a:p>
        </p:txBody>
      </p:sp>
      <p:sp>
        <p:nvSpPr>
          <p:cNvPr id="5" name="TextBox 4"/>
          <p:cNvSpPr txBox="1"/>
          <p:nvPr/>
        </p:nvSpPr>
        <p:spPr>
          <a:xfrm>
            <a:off x="179512" y="5157192"/>
            <a:ext cx="2520280" cy="400110"/>
          </a:xfrm>
          <a:prstGeom prst="rect">
            <a:avLst/>
          </a:prstGeom>
          <a:noFill/>
        </p:spPr>
        <p:txBody>
          <a:bodyPr wrap="square" rtlCol="0">
            <a:spAutoFit/>
          </a:bodyPr>
          <a:lstStyle/>
          <a:p>
            <a:pPr algn="ctr"/>
            <a:r>
              <a:rPr lang="en-CA" sz="1000" dirty="0" smtClean="0">
                <a:solidFill>
                  <a:schemeClr val="tx1">
                    <a:lumMod val="50000"/>
                  </a:schemeClr>
                </a:solidFill>
              </a:rPr>
              <a:t>Christ at Heart’s Door by Warner </a:t>
            </a:r>
            <a:r>
              <a:rPr lang="en-CA" sz="1000" dirty="0" err="1" smtClean="0">
                <a:solidFill>
                  <a:schemeClr val="tx1">
                    <a:lumMod val="50000"/>
                  </a:schemeClr>
                </a:solidFill>
              </a:rPr>
              <a:t>Sallman</a:t>
            </a:r>
            <a:endParaRPr lang="en-CA" sz="1000" dirty="0" smtClean="0">
              <a:solidFill>
                <a:schemeClr val="tx1">
                  <a:lumMod val="50000"/>
                </a:schemeClr>
              </a:solidFill>
            </a:endParaRPr>
          </a:p>
          <a:p>
            <a:pPr algn="ctr"/>
            <a:r>
              <a:rPr lang="en-CA" sz="1000" dirty="0" smtClean="0">
                <a:solidFill>
                  <a:schemeClr val="tx1">
                    <a:lumMod val="50000"/>
                  </a:schemeClr>
                </a:solidFill>
              </a:rPr>
              <a:t> © Warner Press Inc.</a:t>
            </a:r>
            <a:endParaRPr lang="en-CA" sz="10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8820472" cy="1200329"/>
          </a:xfrm>
          <a:prstGeom prst="rect">
            <a:avLst/>
          </a:prstGeom>
          <a:noFill/>
        </p:spPr>
        <p:txBody>
          <a:bodyPr wrap="square" rtlCol="0">
            <a:spAutoFit/>
          </a:bodyPr>
          <a:lstStyle/>
          <a:p>
            <a:pPr algn="ctr"/>
            <a:r>
              <a:rPr lang="en-CA" sz="2400" b="1" dirty="0" smtClean="0">
                <a:latin typeface="Calibri" pitchFamily="34" charset="0"/>
                <a:cs typeface="Calibri" pitchFamily="34" charset="0"/>
              </a:rPr>
              <a:t>Did the Lord keep his promises to make you white, white, white,</a:t>
            </a:r>
          </a:p>
          <a:p>
            <a:pPr algn="ctr"/>
            <a:r>
              <a:rPr lang="en-CA" sz="2400" b="1" dirty="0" smtClean="0">
                <a:latin typeface="Calibri" pitchFamily="34" charset="0"/>
                <a:cs typeface="Calibri" pitchFamily="34" charset="0"/>
              </a:rPr>
              <a:t>free, free, free, one, one, one, forgiven, at peace, and reconciled with life, life, life in Christ?</a:t>
            </a:r>
            <a:endParaRPr lang="en-CA" sz="2400" b="1" dirty="0">
              <a:latin typeface="Calibri" pitchFamily="34" charset="0"/>
              <a:cs typeface="Calibri" pitchFamily="34" charset="0"/>
            </a:endParaRPr>
          </a:p>
        </p:txBody>
      </p:sp>
      <p:sp>
        <p:nvSpPr>
          <p:cNvPr id="4" name="TextBox 3"/>
          <p:cNvSpPr txBox="1"/>
          <p:nvPr/>
        </p:nvSpPr>
        <p:spPr>
          <a:xfrm>
            <a:off x="2736304" y="1124744"/>
            <a:ext cx="6372200" cy="5447645"/>
          </a:xfrm>
          <a:prstGeom prst="rect">
            <a:avLst/>
          </a:prstGeom>
          <a:noFill/>
        </p:spPr>
        <p:txBody>
          <a:bodyPr wrap="square" rtlCol="0">
            <a:spAutoFit/>
          </a:bodyPr>
          <a:lstStyle/>
          <a:p>
            <a:endParaRPr lang="en-CA" sz="2400" b="1" dirty="0" smtClean="0">
              <a:solidFill>
                <a:srgbClr val="FFFF00"/>
              </a:solidFill>
              <a:latin typeface="Calibri" pitchFamily="34" charset="0"/>
              <a:cs typeface="Calibri" pitchFamily="34" charset="0"/>
            </a:endParaRPr>
          </a:p>
          <a:p>
            <a:endParaRPr lang="en-CA" sz="1200" b="1" dirty="0" smtClean="0">
              <a:latin typeface="Calibri" pitchFamily="34" charset="0"/>
              <a:cs typeface="Calibri" pitchFamily="34" charset="0"/>
            </a:endParaRPr>
          </a:p>
          <a:p>
            <a:r>
              <a:rPr lang="en-CA" sz="2400" b="1" dirty="0" smtClean="0">
                <a:latin typeface="Calibri" pitchFamily="34" charset="0"/>
                <a:cs typeface="Calibri" pitchFamily="34" charset="0"/>
              </a:rPr>
              <a:t>Does the Lord keep his promises?</a:t>
            </a:r>
          </a:p>
          <a:p>
            <a:r>
              <a:rPr lang="en-CA" sz="2400" b="1" dirty="0" smtClean="0">
                <a:latin typeface="Calibri" pitchFamily="34" charset="0"/>
                <a:cs typeface="Calibri" pitchFamily="34" charset="0"/>
              </a:rPr>
              <a:t>Yes!  Of course!  </a:t>
            </a:r>
          </a:p>
          <a:p>
            <a:endParaRPr lang="en-CA" sz="1200" b="1" dirty="0" smtClean="0">
              <a:latin typeface="Calibri" pitchFamily="34" charset="0"/>
              <a:cs typeface="Calibri" pitchFamily="34" charset="0"/>
            </a:endParaRPr>
          </a:p>
          <a:p>
            <a:r>
              <a:rPr lang="en-CA" sz="2400" b="1" dirty="0" smtClean="0">
                <a:latin typeface="Calibri" pitchFamily="34" charset="0"/>
                <a:cs typeface="Calibri" pitchFamily="34" charset="0"/>
              </a:rPr>
              <a:t>This is what faith is all about.  </a:t>
            </a:r>
          </a:p>
          <a:p>
            <a:r>
              <a:rPr lang="en-CA" sz="2400" b="1" dirty="0" smtClean="0">
                <a:latin typeface="Calibri" pitchFamily="34" charset="0"/>
                <a:cs typeface="Calibri" pitchFamily="34" charset="0"/>
              </a:rPr>
              <a:t>“Lord, I believe your promises.”</a:t>
            </a:r>
          </a:p>
          <a:p>
            <a:endParaRPr lang="en-CA" sz="1200" b="1" dirty="0" smtClean="0">
              <a:latin typeface="Calibri" pitchFamily="34" charset="0"/>
              <a:cs typeface="Calibri" pitchFamily="34" charset="0"/>
            </a:endParaRPr>
          </a:p>
          <a:p>
            <a:r>
              <a:rPr lang="en-CA" sz="2400" b="1" dirty="0" smtClean="0">
                <a:latin typeface="Calibri" pitchFamily="34" charset="0"/>
                <a:cs typeface="Calibri" pitchFamily="34" charset="0"/>
              </a:rPr>
              <a:t>Therefore, what has Christ done for you?</a:t>
            </a:r>
          </a:p>
          <a:p>
            <a:endParaRPr lang="en-CA" sz="1200" b="1" dirty="0" smtClean="0">
              <a:latin typeface="Calibri" pitchFamily="34" charset="0"/>
              <a:cs typeface="Calibri" pitchFamily="34" charset="0"/>
            </a:endParaRPr>
          </a:p>
          <a:p>
            <a:r>
              <a:rPr lang="en-CA" sz="2400" b="1" dirty="0" smtClean="0">
                <a:latin typeface="Calibri" pitchFamily="34" charset="0"/>
                <a:cs typeface="Calibri" pitchFamily="34" charset="0"/>
              </a:rPr>
              <a:t>Why not thank him for keeping his promises?</a:t>
            </a:r>
          </a:p>
          <a:p>
            <a:endParaRPr lang="en-CA" sz="1200" b="1" dirty="0" smtClean="0">
              <a:latin typeface="Calibri" pitchFamily="34" charset="0"/>
              <a:cs typeface="Calibri" pitchFamily="34" charset="0"/>
            </a:endParaRPr>
          </a:p>
          <a:p>
            <a:r>
              <a:rPr lang="en-CA" sz="2400" b="1" dirty="0" smtClean="0">
                <a:latin typeface="Calibri" pitchFamily="34" charset="0"/>
                <a:cs typeface="Calibri" pitchFamily="34" charset="0"/>
              </a:rPr>
              <a:t>This is part of your new relationship and fellowship with the Lord, to keep reflecting on his promises in the Bible (hear his voice), </a:t>
            </a:r>
          </a:p>
          <a:p>
            <a:r>
              <a:rPr lang="en-CA" sz="2400" b="1" dirty="0" smtClean="0">
                <a:latin typeface="Calibri" pitchFamily="34" charset="0"/>
                <a:cs typeface="Calibri" pitchFamily="34" charset="0"/>
              </a:rPr>
              <a:t>to have faith in his faithfulness to keep his word, </a:t>
            </a:r>
          </a:p>
          <a:p>
            <a:r>
              <a:rPr lang="en-CA" sz="2400" b="1" dirty="0" smtClean="0">
                <a:latin typeface="Calibri" pitchFamily="34" charset="0"/>
                <a:cs typeface="Calibri" pitchFamily="34" charset="0"/>
              </a:rPr>
              <a:t>and to thank him for what he provides in Christ.</a:t>
            </a:r>
          </a:p>
        </p:txBody>
      </p:sp>
      <p:pic>
        <p:nvPicPr>
          <p:cNvPr id="5" name="Picture 4" descr="Christ at hearts door Warner Sallman.jpg"/>
          <p:cNvPicPr>
            <a:picLocks noChangeAspect="1"/>
          </p:cNvPicPr>
          <p:nvPr/>
        </p:nvPicPr>
        <p:blipFill>
          <a:blip r:embed="rId3" cstate="print"/>
          <a:stretch>
            <a:fillRect/>
          </a:stretch>
        </p:blipFill>
        <p:spPr>
          <a:xfrm>
            <a:off x="179512" y="1964060"/>
            <a:ext cx="2532484" cy="3193132"/>
          </a:xfrm>
          <a:prstGeom prst="rect">
            <a:avLst/>
          </a:prstGeom>
        </p:spPr>
      </p:pic>
      <p:sp>
        <p:nvSpPr>
          <p:cNvPr id="6" name="TextBox 5"/>
          <p:cNvSpPr txBox="1"/>
          <p:nvPr/>
        </p:nvSpPr>
        <p:spPr>
          <a:xfrm>
            <a:off x="179512" y="5157192"/>
            <a:ext cx="2520280" cy="400110"/>
          </a:xfrm>
          <a:prstGeom prst="rect">
            <a:avLst/>
          </a:prstGeom>
          <a:noFill/>
        </p:spPr>
        <p:txBody>
          <a:bodyPr wrap="square" rtlCol="0">
            <a:spAutoFit/>
          </a:bodyPr>
          <a:lstStyle/>
          <a:p>
            <a:pPr algn="ctr"/>
            <a:r>
              <a:rPr lang="en-CA" sz="1000" dirty="0" smtClean="0">
                <a:solidFill>
                  <a:schemeClr val="tx1">
                    <a:lumMod val="50000"/>
                  </a:schemeClr>
                </a:solidFill>
              </a:rPr>
              <a:t>Christ at Heart’s Door by Warner </a:t>
            </a:r>
            <a:r>
              <a:rPr lang="en-CA" sz="1000" dirty="0" err="1" smtClean="0">
                <a:solidFill>
                  <a:schemeClr val="tx1">
                    <a:lumMod val="50000"/>
                  </a:schemeClr>
                </a:solidFill>
              </a:rPr>
              <a:t>Sallman</a:t>
            </a:r>
            <a:endParaRPr lang="en-CA" sz="1000" dirty="0" smtClean="0">
              <a:solidFill>
                <a:schemeClr val="tx1">
                  <a:lumMod val="50000"/>
                </a:schemeClr>
              </a:solidFill>
            </a:endParaRPr>
          </a:p>
          <a:p>
            <a:pPr algn="ctr"/>
            <a:r>
              <a:rPr lang="en-CA" sz="1000" dirty="0" smtClean="0">
                <a:solidFill>
                  <a:schemeClr val="tx1">
                    <a:lumMod val="50000"/>
                  </a:schemeClr>
                </a:solidFill>
              </a:rPr>
              <a:t> © Warner Press Inc.</a:t>
            </a:r>
            <a:endParaRPr lang="en-CA" sz="10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37928"/>
            <a:ext cx="8229600" cy="1143000"/>
          </a:xfrm>
        </p:spPr>
        <p:txBody>
          <a:bodyPr/>
          <a:lstStyle/>
          <a:p>
            <a:r>
              <a:rPr lang="en-CA" sz="3200" dirty="0" smtClean="0">
                <a:solidFill>
                  <a:schemeClr val="tx1"/>
                </a:solidFill>
              </a:rPr>
              <a:t>Now we can finish really well </a:t>
            </a:r>
            <a:br>
              <a:rPr lang="en-CA" sz="3200" dirty="0" smtClean="0">
                <a:solidFill>
                  <a:schemeClr val="tx1"/>
                </a:solidFill>
              </a:rPr>
            </a:br>
            <a:r>
              <a:rPr lang="en-CA" sz="3200" dirty="0" smtClean="0">
                <a:solidFill>
                  <a:schemeClr val="tx1"/>
                </a:solidFill>
              </a:rPr>
              <a:t>by expressing our faith in God’s promises </a:t>
            </a:r>
            <a:br>
              <a:rPr lang="en-CA" sz="3200" dirty="0" smtClean="0">
                <a:solidFill>
                  <a:schemeClr val="tx1"/>
                </a:solidFill>
              </a:rPr>
            </a:br>
            <a:r>
              <a:rPr lang="en-CA" sz="3200" dirty="0" smtClean="0">
                <a:solidFill>
                  <a:schemeClr val="tx1"/>
                </a:solidFill>
              </a:rPr>
              <a:t>with thanking the Lord </a:t>
            </a:r>
            <a:br>
              <a:rPr lang="en-CA" sz="3200" dirty="0" smtClean="0">
                <a:solidFill>
                  <a:schemeClr val="tx1"/>
                </a:solidFill>
              </a:rPr>
            </a:br>
            <a:r>
              <a:rPr lang="en-CA" sz="3200" dirty="0" smtClean="0">
                <a:solidFill>
                  <a:schemeClr val="tx1"/>
                </a:solidFill>
              </a:rPr>
              <a:t>for what he just did for us if we</a:t>
            </a:r>
            <a:br>
              <a:rPr lang="en-CA" sz="3200" dirty="0" smtClean="0">
                <a:solidFill>
                  <a:schemeClr val="tx1"/>
                </a:solidFill>
              </a:rPr>
            </a:br>
            <a:r>
              <a:rPr lang="en-CA" sz="3200" dirty="0" smtClean="0">
                <a:solidFill>
                  <a:schemeClr val="tx1"/>
                </a:solidFill>
              </a:rPr>
              <a:t> opened the door and welcomed him in!</a:t>
            </a:r>
            <a:br>
              <a:rPr lang="en-CA" sz="3200" dirty="0" smtClean="0">
                <a:solidFill>
                  <a:schemeClr val="tx1"/>
                </a:solidFill>
              </a:rPr>
            </a:br>
            <a:r>
              <a:rPr lang="en-CA" sz="3200" dirty="0" smtClean="0">
                <a:solidFill>
                  <a:schemeClr val="tx1"/>
                </a:solidFill>
              </a:rPr>
              <a:t/>
            </a:r>
            <a:br>
              <a:rPr lang="en-CA" sz="3200" dirty="0" smtClean="0">
                <a:solidFill>
                  <a:schemeClr val="tx1"/>
                </a:solidFill>
              </a:rPr>
            </a:br>
            <a:r>
              <a:rPr lang="en-CA" sz="3200" dirty="0" smtClean="0">
                <a:solidFill>
                  <a:schemeClr val="tx1"/>
                </a:solidFill>
              </a:rPr>
              <a:t>faith – promises – praise</a:t>
            </a:r>
            <a:br>
              <a:rPr lang="en-CA" sz="3200" dirty="0" smtClean="0">
                <a:solidFill>
                  <a:schemeClr val="tx1"/>
                </a:solidFill>
              </a:rPr>
            </a:br>
            <a:r>
              <a:rPr lang="en-CA" sz="3200" dirty="0" smtClean="0">
                <a:solidFill>
                  <a:schemeClr val="tx1"/>
                </a:solidFill>
              </a:rPr>
              <a:t>faith in God’s promises with praise</a:t>
            </a:r>
            <a:endParaRPr lang="en-CA" sz="3200" dirty="0">
              <a:solidFill>
                <a:schemeClr val="tx1"/>
              </a:solidFill>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7956376" y="3140968"/>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812360" y="3284984"/>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TextBox 25"/>
          <p:cNvSpPr txBox="1"/>
          <p:nvPr/>
        </p:nvSpPr>
        <p:spPr>
          <a:xfrm>
            <a:off x="202432" y="25460"/>
            <a:ext cx="8712968"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endParaRPr lang="en-CA" sz="2800" dirty="0">
              <a:solidFill>
                <a:srgbClr val="FF0000"/>
              </a:solidFill>
              <a:latin typeface="Calibri" pitchFamily="34" charset="0"/>
              <a:cs typeface="Calibri" pitchFamily="34" charset="0"/>
            </a:endParaRPr>
          </a:p>
        </p:txBody>
      </p:sp>
      <p:sp>
        <p:nvSpPr>
          <p:cNvPr id="42" name="Rectangle 41"/>
          <p:cNvSpPr/>
          <p:nvPr/>
        </p:nvSpPr>
        <p:spPr>
          <a:xfrm>
            <a:off x="4932040" y="3068960"/>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140968"/>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3" name="TextBox 32"/>
          <p:cNvSpPr txBox="1"/>
          <p:nvPr/>
        </p:nvSpPr>
        <p:spPr>
          <a:xfrm>
            <a:off x="75376" y="609600"/>
            <a:ext cx="8961120" cy="1384995"/>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Lord, thank you for changing me from black, black, black</a:t>
            </a:r>
          </a:p>
          <a:p>
            <a:pPr algn="ctr"/>
            <a:r>
              <a:rPr lang="en-US" sz="2800" b="1" dirty="0" smtClean="0">
                <a:solidFill>
                  <a:schemeClr val="bg1"/>
                </a:solidFill>
                <a:latin typeface="Calibri" pitchFamily="34" charset="0"/>
                <a:cs typeface="Calibri" pitchFamily="34" charset="0"/>
              </a:rPr>
              <a:t>to white, white, white in your sight</a:t>
            </a:r>
          </a:p>
          <a:p>
            <a:pPr algn="ctr"/>
            <a:r>
              <a:rPr lang="en-US" sz="2800" b="1" spc="-20" dirty="0" smtClean="0">
                <a:solidFill>
                  <a:schemeClr val="bg1"/>
                </a:solidFill>
                <a:latin typeface="Calibri" pitchFamily="34" charset="0"/>
                <a:cs typeface="Calibri" pitchFamily="34" charset="0"/>
              </a:rPr>
              <a:t>in Christ the righteousness of God.</a:t>
            </a:r>
            <a:endParaRPr lang="en-CA" sz="2800" spc="-20" dirty="0">
              <a:solidFill>
                <a:schemeClr val="bg1"/>
              </a:solidFill>
              <a:latin typeface="Calibri" pitchFamily="34" charset="0"/>
              <a:cs typeface="Calibri" pitchFamily="34" charset="0"/>
            </a:endParaRPr>
          </a:p>
        </p:txBody>
      </p:sp>
      <p:pic>
        <p:nvPicPr>
          <p:cNvPr id="36" name="Picture 35" descr="egyptian.gif"/>
          <p:cNvPicPr>
            <a:picLocks noChangeAspect="1"/>
          </p:cNvPicPr>
          <p:nvPr/>
        </p:nvPicPr>
        <p:blipFill>
          <a:blip r:embed="rId2" cstate="print"/>
          <a:stretch>
            <a:fillRect/>
          </a:stretch>
        </p:blipFill>
        <p:spPr>
          <a:xfrm>
            <a:off x="7202663"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68143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52320" y="2780928"/>
            <a:ext cx="1143000" cy="1333500"/>
          </a:xfrm>
          <a:prstGeom prst="rect">
            <a:avLst/>
          </a:prstGeom>
        </p:spPr>
      </p:pic>
      <p:sp>
        <p:nvSpPr>
          <p:cNvPr id="47" name="TextBox 46"/>
          <p:cNvSpPr txBox="1"/>
          <p:nvPr/>
        </p:nvSpPr>
        <p:spPr>
          <a:xfrm>
            <a:off x="683568" y="3195553"/>
            <a:ext cx="1844824" cy="1169551"/>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black</a:t>
            </a:r>
          </a:p>
          <a:p>
            <a:pPr algn="ctr">
              <a:lnSpc>
                <a:spcPts val="2800"/>
              </a:lnSpc>
            </a:pPr>
            <a:r>
              <a:rPr lang="en-CA" sz="2800" b="1" dirty="0" smtClean="0">
                <a:solidFill>
                  <a:schemeClr val="bg1"/>
                </a:solidFill>
                <a:latin typeface="Calibri" pitchFamily="34" charset="0"/>
                <a:cs typeface="Calibri" pitchFamily="34" charset="0"/>
              </a:rPr>
              <a:t>black </a:t>
            </a:r>
          </a:p>
          <a:p>
            <a:pPr algn="ctr">
              <a:lnSpc>
                <a:spcPts val="2800"/>
              </a:lnSpc>
            </a:pPr>
            <a:r>
              <a:rPr lang="en-CA" sz="2800" b="1" dirty="0" smtClean="0">
                <a:solidFill>
                  <a:schemeClr val="bg1"/>
                </a:solidFill>
                <a:latin typeface="Calibri" pitchFamily="34" charset="0"/>
                <a:cs typeface="Calibri" pitchFamily="34" charset="0"/>
              </a:rPr>
              <a:t>black</a:t>
            </a:r>
            <a:endParaRPr lang="en-CA" sz="2800" b="1" dirty="0">
              <a:solidFill>
                <a:schemeClr val="bg1"/>
              </a:solidFill>
              <a:latin typeface="Calibri" pitchFamily="34" charset="0"/>
              <a:cs typeface="Calibri" pitchFamily="34" charset="0"/>
            </a:endParaRPr>
          </a:p>
        </p:txBody>
      </p:sp>
      <p:sp>
        <p:nvSpPr>
          <p:cNvPr id="48" name="TextBox 47"/>
          <p:cNvSpPr txBox="1"/>
          <p:nvPr/>
        </p:nvSpPr>
        <p:spPr>
          <a:xfrm>
            <a:off x="2699792" y="3189076"/>
            <a:ext cx="2232248"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endParaRPr lang="en-CA" sz="2800" b="1" dirty="0">
              <a:solidFill>
                <a:schemeClr val="bg1"/>
              </a:solidFill>
              <a:latin typeface="Calibri" pitchFamily="34" charset="0"/>
              <a:cs typeface="Calibri" pitchFamily="34" charset="0"/>
            </a:endParaRPr>
          </a:p>
        </p:txBody>
      </p:sp>
      <p:sp>
        <p:nvSpPr>
          <p:cNvPr id="49" name="TextBox 48"/>
          <p:cNvSpPr txBox="1"/>
          <p:nvPr/>
        </p:nvSpPr>
        <p:spPr>
          <a:xfrm>
            <a:off x="5076056" y="3189076"/>
            <a:ext cx="2160240"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endParaRPr lang="en-CA" sz="2800" b="1" dirty="0">
              <a:solidFill>
                <a:schemeClr val="bg1"/>
              </a:solidFill>
              <a:latin typeface="Calibri" pitchFamily="34" charset="0"/>
              <a:cs typeface="Calibri" pitchFamily="34" charset="0"/>
            </a:endParaRPr>
          </a:p>
        </p:txBody>
      </p:sp>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4" name="TextBox 33"/>
          <p:cNvSpPr txBox="1"/>
          <p:nvPr/>
        </p:nvSpPr>
        <p:spPr>
          <a:xfrm>
            <a:off x="72008" y="6453336"/>
            <a:ext cx="323528" cy="369332"/>
          </a:xfrm>
          <a:prstGeom prst="rect">
            <a:avLst/>
          </a:prstGeom>
          <a:noFill/>
        </p:spPr>
        <p:txBody>
          <a:bodyPr wrap="square" rtlCol="0">
            <a:spAutoFit/>
          </a:bodyPr>
          <a:lstStyle/>
          <a:p>
            <a:r>
              <a:rPr lang="en-CA" dirty="0" smtClean="0"/>
              <a:t>1</a:t>
            </a:r>
            <a:endParaRPr lang="en-CA" dirty="0"/>
          </a:p>
        </p:txBody>
      </p:sp>
      <p:sp>
        <p:nvSpPr>
          <p:cNvPr id="50" name="Right Arrow 49"/>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Right Arrow 55"/>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TextBox 34"/>
          <p:cNvSpPr txBox="1">
            <a:spLocks noChangeArrowheads="1"/>
          </p:cNvSpPr>
          <p:nvPr/>
        </p:nvSpPr>
        <p:spPr bwMode="auto">
          <a:xfrm>
            <a:off x="144016" y="4797152"/>
            <a:ext cx="8820472"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“For our sake he (God) made him (Jesus) to be sin</a:t>
            </a:r>
          </a:p>
          <a:p>
            <a:pPr algn="ctr"/>
            <a:r>
              <a:rPr lang="en-CA" sz="2800" b="1" dirty="0" smtClean="0">
                <a:latin typeface="Calibri" pitchFamily="34" charset="0"/>
                <a:cs typeface="Calibri" pitchFamily="34" charset="0"/>
              </a:rPr>
              <a:t> who knew no sin, so that </a:t>
            </a:r>
            <a:r>
              <a:rPr lang="en-CA" sz="2800" b="1" u="sng" dirty="0" smtClean="0">
                <a:latin typeface="Calibri" pitchFamily="34" charset="0"/>
                <a:cs typeface="Calibri" pitchFamily="34" charset="0"/>
              </a:rPr>
              <a:t>in him</a:t>
            </a:r>
            <a:r>
              <a:rPr lang="en-CA" sz="2800" b="1" dirty="0" smtClean="0">
                <a:latin typeface="Calibri" pitchFamily="34" charset="0"/>
                <a:cs typeface="Calibri" pitchFamily="34" charset="0"/>
              </a:rPr>
              <a:t> (Jesus) we might </a:t>
            </a:r>
          </a:p>
          <a:p>
            <a:pPr algn="ctr"/>
            <a:r>
              <a:rPr lang="en-CA" sz="2800" b="1" dirty="0" smtClean="0">
                <a:latin typeface="Calibri" pitchFamily="34" charset="0"/>
                <a:cs typeface="Calibri" pitchFamily="34" charset="0"/>
              </a:rPr>
              <a:t>become </a:t>
            </a:r>
            <a:r>
              <a:rPr lang="en-CA" sz="2800" b="1" dirty="0" smtClean="0">
                <a:solidFill>
                  <a:srgbClr val="FF0000"/>
                </a:solidFill>
                <a:latin typeface="Calibri" pitchFamily="34" charset="0"/>
                <a:cs typeface="Calibri" pitchFamily="34" charset="0"/>
              </a:rPr>
              <a:t>the righteousness of God</a:t>
            </a:r>
            <a:r>
              <a:rPr lang="en-CA" sz="2800" b="1" dirty="0" smtClean="0">
                <a:latin typeface="Calibri" pitchFamily="34" charset="0"/>
                <a:cs typeface="Calibri" pitchFamily="34" charset="0"/>
              </a:rPr>
              <a:t>.”  2 </a:t>
            </a:r>
            <a:r>
              <a:rPr lang="en-CA" sz="2800" b="1" dirty="0" err="1" smtClean="0">
                <a:latin typeface="Calibri" pitchFamily="34" charset="0"/>
                <a:cs typeface="Calibri" pitchFamily="34" charset="0"/>
              </a:rPr>
              <a:t>Cor</a:t>
            </a:r>
            <a:r>
              <a:rPr lang="en-CA" sz="2800" b="1" dirty="0" smtClean="0">
                <a:latin typeface="Calibri" pitchFamily="34" charset="0"/>
                <a:cs typeface="Calibri" pitchFamily="34" charset="0"/>
              </a:rPr>
              <a:t> 5:21 </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5" name="Rectangle 24"/>
          <p:cNvSpPr/>
          <p:nvPr/>
        </p:nvSpPr>
        <p:spPr>
          <a:xfrm>
            <a:off x="7452320" y="4209648"/>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3" name="Rectangle 42"/>
          <p:cNvSpPr/>
          <p:nvPr/>
        </p:nvSpPr>
        <p:spPr>
          <a:xfrm>
            <a:off x="7308304" y="4365104"/>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19" name="Picture 18" descr="chains 3.JPG"/>
          <p:cNvPicPr>
            <a:picLocks noChangeAspect="1"/>
          </p:cNvPicPr>
          <p:nvPr/>
        </p:nvPicPr>
        <p:blipFill>
          <a:blip r:embed="rId2" cstate="print"/>
          <a:srcRect l="2863" t="3982" r="2625" b="8808"/>
          <a:stretch>
            <a:fillRect/>
          </a:stretch>
        </p:blipFill>
        <p:spPr>
          <a:xfrm>
            <a:off x="107504" y="3212976"/>
            <a:ext cx="2664296" cy="2448272"/>
          </a:xfrm>
          <a:prstGeom prst="rect">
            <a:avLst/>
          </a:prstGeom>
        </p:spPr>
      </p:pic>
      <p:sp>
        <p:nvSpPr>
          <p:cNvPr id="21" name="TextBox 20"/>
          <p:cNvSpPr txBox="1"/>
          <p:nvPr/>
        </p:nvSpPr>
        <p:spPr>
          <a:xfrm>
            <a:off x="323528" y="5787261"/>
            <a:ext cx="8496944" cy="954107"/>
          </a:xfrm>
          <a:prstGeom prst="rect">
            <a:avLst/>
          </a:prstGeom>
          <a:noFill/>
        </p:spPr>
        <p:txBody>
          <a:bodyPr wrap="square" rtlCol="0">
            <a:spAutoFit/>
          </a:bodyPr>
          <a:lstStyle/>
          <a:p>
            <a:pPr algn="ctr"/>
            <a:r>
              <a:rPr lang="en-CA" sz="2800" b="1" dirty="0" smtClean="0">
                <a:latin typeface="Calibri" pitchFamily="34" charset="0"/>
                <a:cs typeface="Calibri" pitchFamily="34" charset="0"/>
              </a:rPr>
              <a:t>“the Son of Man came not to be served but to serve, and to give his life as a ransom for many” Mat 20:28</a:t>
            </a:r>
            <a:endParaRPr lang="x-none" sz="2800" smtClean="0"/>
          </a:p>
        </p:txBody>
      </p:sp>
      <p:pic>
        <p:nvPicPr>
          <p:cNvPr id="26" name="Picture 25" descr="4you.png"/>
          <p:cNvPicPr>
            <a:picLocks noChangeAspect="1"/>
          </p:cNvPicPr>
          <p:nvPr/>
        </p:nvPicPr>
        <p:blipFill>
          <a:blip r:embed="rId3" cstate="print"/>
          <a:srcRect l="17780" t="14858" r="54067" b="44000"/>
          <a:stretch>
            <a:fillRect/>
          </a:stretch>
        </p:blipFill>
        <p:spPr>
          <a:xfrm>
            <a:off x="3563888" y="3212976"/>
            <a:ext cx="1944216" cy="2592288"/>
          </a:xfrm>
          <a:prstGeom prst="rect">
            <a:avLst/>
          </a:prstGeom>
        </p:spPr>
      </p:pic>
      <p:sp>
        <p:nvSpPr>
          <p:cNvPr id="28" name="TextBox 8"/>
          <p:cNvSpPr txBox="1">
            <a:spLocks noChangeArrowheads="1"/>
          </p:cNvSpPr>
          <p:nvPr/>
        </p:nvSpPr>
        <p:spPr bwMode="auto">
          <a:xfrm>
            <a:off x="3635895" y="5302369"/>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cxnSp>
        <p:nvCxnSpPr>
          <p:cNvPr id="29" name="Straight Arrow Connector 28"/>
          <p:cNvCxnSpPr/>
          <p:nvPr/>
        </p:nvCxnSpPr>
        <p:spPr>
          <a:xfrm>
            <a:off x="2915816" y="4005032"/>
            <a:ext cx="540000" cy="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580112" y="4005032"/>
            <a:ext cx="540000" cy="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52536" y="4149660"/>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0" name="TextBox 9"/>
          <p:cNvSpPr txBox="1">
            <a:spLocks noChangeArrowheads="1"/>
          </p:cNvSpPr>
          <p:nvPr/>
        </p:nvSpPr>
        <p:spPr bwMode="auto">
          <a:xfrm>
            <a:off x="3707904" y="3212976"/>
            <a:ext cx="1656184" cy="461665"/>
          </a:xfrm>
          <a:prstGeom prst="rect">
            <a:avLst/>
          </a:prstGeom>
          <a:noFill/>
          <a:ln w="9525">
            <a:noFill/>
            <a:miter lim="800000"/>
            <a:headEnd/>
            <a:tailEnd/>
          </a:ln>
        </p:spPr>
        <p:txBody>
          <a:bodyPr wrap="square">
            <a:spAutoFit/>
          </a:bodyPr>
          <a:lstStyle/>
          <a:p>
            <a:pPr algn="ctr"/>
            <a:r>
              <a:rPr lang="en-CA" sz="2400" b="1" dirty="0" smtClean="0"/>
              <a:t>ransom</a:t>
            </a:r>
            <a:endParaRPr lang="en-CA" sz="2400" b="1" dirty="0"/>
          </a:p>
        </p:txBody>
      </p:sp>
      <p:sp>
        <p:nvSpPr>
          <p:cNvPr id="33" name="TextBox 4"/>
          <p:cNvSpPr txBox="1">
            <a:spLocks noChangeArrowheads="1"/>
          </p:cNvSpPr>
          <p:nvPr/>
        </p:nvSpPr>
        <p:spPr bwMode="auto">
          <a:xfrm>
            <a:off x="1691680" y="3280916"/>
            <a:ext cx="1160895" cy="2308324"/>
          </a:xfrm>
          <a:prstGeom prst="rect">
            <a:avLst/>
          </a:prstGeom>
          <a:noFill/>
          <a:ln w="9525">
            <a:noFill/>
            <a:miter lim="800000"/>
            <a:headEnd/>
            <a:tailEnd/>
          </a:ln>
        </p:spPr>
        <p:txBody>
          <a:bodyPr wrap="none">
            <a:spAutoFit/>
          </a:bodyPr>
          <a:lstStyle/>
          <a:p>
            <a:pPr algn="ctr"/>
            <a:r>
              <a:rPr lang="en-CA" sz="2400" dirty="0" smtClean="0"/>
              <a:t>chains </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sp>
        <p:nvSpPr>
          <p:cNvPr id="27" name="TextBox 9"/>
          <p:cNvSpPr txBox="1">
            <a:spLocks noChangeArrowheads="1"/>
          </p:cNvSpPr>
          <p:nvPr/>
        </p:nvSpPr>
        <p:spPr bwMode="auto">
          <a:xfrm>
            <a:off x="6588224" y="3212976"/>
            <a:ext cx="1872208" cy="461665"/>
          </a:xfrm>
          <a:prstGeom prst="rect">
            <a:avLst/>
          </a:prstGeom>
          <a:noFill/>
          <a:ln w="9525">
            <a:noFill/>
            <a:miter lim="800000"/>
            <a:headEnd/>
            <a:tailEnd/>
          </a:ln>
        </p:spPr>
        <p:txBody>
          <a:bodyPr wrap="square">
            <a:spAutoFit/>
          </a:bodyPr>
          <a:lstStyle/>
          <a:p>
            <a:pPr algn="ctr"/>
            <a:r>
              <a:rPr lang="en-CA" sz="2400" b="1" dirty="0" smtClean="0">
                <a:solidFill>
                  <a:srgbClr val="FF0000"/>
                </a:solidFill>
              </a:rPr>
              <a:t>redemption</a:t>
            </a:r>
            <a:endParaRPr lang="en-CA" sz="2400" b="1" dirty="0">
              <a:solidFill>
                <a:srgbClr val="FF0000"/>
              </a:solidFill>
            </a:endParaRPr>
          </a:p>
        </p:txBody>
      </p:sp>
      <p:sp>
        <p:nvSpPr>
          <p:cNvPr id="31" name="TextBox 30"/>
          <p:cNvSpPr txBox="1"/>
          <p:nvPr/>
        </p:nvSpPr>
        <p:spPr>
          <a:xfrm>
            <a:off x="395536" y="44624"/>
            <a:ext cx="828092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 ransom, redemption</a:t>
            </a:r>
            <a:endParaRPr lang="en-CA" sz="2800" dirty="0">
              <a:solidFill>
                <a:srgbClr val="FF0000"/>
              </a:solidFill>
              <a:latin typeface="Calibri" pitchFamily="34" charset="0"/>
            </a:endParaRPr>
          </a:p>
        </p:txBody>
      </p:sp>
      <p:sp>
        <p:nvSpPr>
          <p:cNvPr id="23" name="Rectangle 22"/>
          <p:cNvSpPr/>
          <p:nvPr/>
        </p:nvSpPr>
        <p:spPr>
          <a:xfrm>
            <a:off x="6326005" y="5415607"/>
            <a:ext cx="2422459" cy="46166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f</a:t>
            </a:r>
            <a:r>
              <a:rPr lang="en-US" sz="2400" b="1" cap="none" spc="0" dirty="0" smtClean="0">
                <a:ln w="50800"/>
                <a:solidFill>
                  <a:schemeClr val="bg1">
                    <a:shade val="50000"/>
                  </a:schemeClr>
                </a:solidFill>
                <a:effectLst/>
              </a:rPr>
              <a:t>ree in the Lord</a:t>
            </a:r>
            <a:endParaRPr lang="en-US" sz="2400" b="1" cap="none" spc="0" dirty="0">
              <a:ln w="50800" cap="rnd"/>
              <a:solidFill>
                <a:schemeClr val="bg1">
                  <a:shade val="50000"/>
                </a:schemeClr>
              </a:solidFill>
              <a:effectLst/>
            </a:endParaRPr>
          </a:p>
        </p:txBody>
      </p:sp>
      <p:sp>
        <p:nvSpPr>
          <p:cNvPr id="35" name="TextBox 34"/>
          <p:cNvSpPr txBox="1"/>
          <p:nvPr/>
        </p:nvSpPr>
        <p:spPr>
          <a:xfrm>
            <a:off x="72008" y="6453336"/>
            <a:ext cx="323528" cy="369332"/>
          </a:xfrm>
          <a:prstGeom prst="rect">
            <a:avLst/>
          </a:prstGeom>
          <a:noFill/>
        </p:spPr>
        <p:txBody>
          <a:bodyPr wrap="square" rtlCol="0">
            <a:spAutoFit/>
          </a:bodyPr>
          <a:lstStyle/>
          <a:p>
            <a:r>
              <a:rPr lang="en-CA" dirty="0" smtClean="0"/>
              <a:t>2</a:t>
            </a:r>
            <a:endParaRPr lang="en-CA" dirty="0"/>
          </a:p>
        </p:txBody>
      </p:sp>
      <p:pic>
        <p:nvPicPr>
          <p:cNvPr id="36" name="Picture 35" descr="egyptian.gif"/>
          <p:cNvPicPr>
            <a:picLocks noChangeAspect="1"/>
          </p:cNvPicPr>
          <p:nvPr/>
        </p:nvPicPr>
        <p:blipFill>
          <a:blip r:embed="rId4" cstate="print"/>
          <a:stretch>
            <a:fillRect/>
          </a:stretch>
        </p:blipFill>
        <p:spPr>
          <a:xfrm>
            <a:off x="6660232" y="3647296"/>
            <a:ext cx="1689817" cy="1005840"/>
          </a:xfrm>
          <a:prstGeom prst="rect">
            <a:avLst/>
          </a:prstGeom>
        </p:spPr>
      </p:pic>
      <p:pic>
        <p:nvPicPr>
          <p:cNvPr id="37" name="Picture 36" descr="egyptian.gif"/>
          <p:cNvPicPr>
            <a:picLocks noChangeAspect="1"/>
          </p:cNvPicPr>
          <p:nvPr/>
        </p:nvPicPr>
        <p:blipFill>
          <a:blip r:embed="rId4" cstate="print"/>
          <a:stretch>
            <a:fillRect/>
          </a:stretch>
        </p:blipFill>
        <p:spPr>
          <a:xfrm rot="14400000" flipH="1">
            <a:off x="6276584" y="4391181"/>
            <a:ext cx="1689812" cy="1005840"/>
          </a:xfrm>
          <a:prstGeom prst="rect">
            <a:avLst/>
          </a:prstGeom>
        </p:spPr>
      </p:pic>
      <p:pic>
        <p:nvPicPr>
          <p:cNvPr id="38" name="Picture 37" descr="egyptian.gif"/>
          <p:cNvPicPr>
            <a:picLocks noChangeAspect="1"/>
          </p:cNvPicPr>
          <p:nvPr/>
        </p:nvPicPr>
        <p:blipFill>
          <a:blip r:embed="rId4" cstate="print"/>
          <a:stretch>
            <a:fillRect/>
          </a:stretch>
        </p:blipFill>
        <p:spPr>
          <a:xfrm rot="7200000">
            <a:off x="7151698" y="4391180"/>
            <a:ext cx="1689816" cy="1005840"/>
          </a:xfrm>
          <a:prstGeom prst="rect">
            <a:avLst/>
          </a:prstGeom>
        </p:spPr>
      </p:pic>
      <p:pic>
        <p:nvPicPr>
          <p:cNvPr id="39" name="Picture 38" descr="www.fg-a.com valentine 2-jumping-heart.gif"/>
          <p:cNvPicPr>
            <a:picLocks noChangeAspect="1"/>
          </p:cNvPicPr>
          <p:nvPr/>
        </p:nvPicPr>
        <p:blipFill>
          <a:blip r:embed="rId5" cstate="print"/>
          <a:stretch>
            <a:fillRect/>
          </a:stretch>
        </p:blipFill>
        <p:spPr>
          <a:xfrm>
            <a:off x="6948264" y="3751684"/>
            <a:ext cx="1143000" cy="1333500"/>
          </a:xfrm>
          <a:prstGeom prst="rect">
            <a:avLst/>
          </a:prstGeom>
        </p:spPr>
      </p:pic>
      <p:sp>
        <p:nvSpPr>
          <p:cNvPr id="40" name="TextBox 39"/>
          <p:cNvSpPr txBox="1"/>
          <p:nvPr/>
        </p:nvSpPr>
        <p:spPr>
          <a:xfrm rot="5400000">
            <a:off x="7760387" y="4201053"/>
            <a:ext cx="2088232" cy="400110"/>
          </a:xfrm>
          <a:prstGeom prst="rect">
            <a:avLst/>
          </a:prstGeom>
          <a:noFill/>
        </p:spPr>
        <p:txBody>
          <a:bodyPr wrap="square" rtlCol="0">
            <a:spAutoFit/>
          </a:bodyPr>
          <a:lstStyle/>
          <a:p>
            <a:pPr algn="ctr"/>
            <a:r>
              <a:rPr lang="en-CA" sz="1000" dirty="0" smtClean="0"/>
              <a:t>Egyptian smiley © sherv.net</a:t>
            </a:r>
          </a:p>
          <a:p>
            <a:r>
              <a:rPr lang="en-CA" sz="1000" dirty="0" smtClean="0"/>
              <a:t>Jumping heart © www.fg-a.com</a:t>
            </a:r>
            <a:endParaRPr lang="en-CA" dirty="0"/>
          </a:p>
        </p:txBody>
      </p:sp>
      <p:sp>
        <p:nvSpPr>
          <p:cNvPr id="22" name="TextBox 21"/>
          <p:cNvSpPr txBox="1"/>
          <p:nvPr/>
        </p:nvSpPr>
        <p:spPr>
          <a:xfrm>
            <a:off x="323528" y="2012647"/>
            <a:ext cx="2304256" cy="1200329"/>
          </a:xfrm>
          <a:prstGeom prst="rect">
            <a:avLst/>
          </a:prstGeom>
          <a:noFill/>
        </p:spPr>
        <p:txBody>
          <a:bodyPr wrap="square" rtlCol="0">
            <a:spAutoFit/>
          </a:bodyPr>
          <a:lstStyle/>
          <a:p>
            <a:r>
              <a:rPr lang="en-CA" sz="2400" dirty="0" smtClean="0">
                <a:solidFill>
                  <a:schemeClr val="bg1"/>
                </a:solidFill>
              </a:rPr>
              <a:t>chains     slave chains     slave</a:t>
            </a:r>
          </a:p>
          <a:p>
            <a:r>
              <a:rPr lang="en-CA" sz="2400" dirty="0" smtClean="0">
                <a:solidFill>
                  <a:schemeClr val="bg1"/>
                </a:solidFill>
              </a:rPr>
              <a:t>chains     slave</a:t>
            </a:r>
            <a:endParaRPr lang="en-CA" sz="2400" dirty="0">
              <a:solidFill>
                <a:schemeClr val="bg1"/>
              </a:solidFill>
            </a:endParaRPr>
          </a:p>
        </p:txBody>
      </p:sp>
      <p:sp>
        <p:nvSpPr>
          <p:cNvPr id="24" name="TextBox 23"/>
          <p:cNvSpPr txBox="1"/>
          <p:nvPr/>
        </p:nvSpPr>
        <p:spPr>
          <a:xfrm>
            <a:off x="6516216" y="2012647"/>
            <a:ext cx="2304256" cy="1200329"/>
          </a:xfrm>
          <a:prstGeom prst="rect">
            <a:avLst/>
          </a:prstGeom>
          <a:noFill/>
        </p:spPr>
        <p:txBody>
          <a:bodyPr wrap="square" rtlCol="0">
            <a:spAutoFit/>
          </a:bodyPr>
          <a:lstStyle/>
          <a:p>
            <a:r>
              <a:rPr lang="en-CA" sz="2400" dirty="0" smtClean="0">
                <a:solidFill>
                  <a:schemeClr val="bg1"/>
                </a:solidFill>
              </a:rPr>
              <a:t>free     bought free     bought</a:t>
            </a:r>
          </a:p>
          <a:p>
            <a:r>
              <a:rPr lang="en-CA" sz="2400" dirty="0" smtClean="0">
                <a:solidFill>
                  <a:schemeClr val="bg1"/>
                </a:solidFill>
              </a:rPr>
              <a:t>free     bought</a:t>
            </a:r>
            <a:endParaRPr lang="en-CA" sz="2400" dirty="0">
              <a:solidFill>
                <a:schemeClr val="bg1"/>
              </a:solidFill>
            </a:endParaRPr>
          </a:p>
        </p:txBody>
      </p:sp>
      <p:sp>
        <p:nvSpPr>
          <p:cNvPr id="34" name="TextBox 33"/>
          <p:cNvSpPr txBox="1"/>
          <p:nvPr/>
        </p:nvSpPr>
        <p:spPr>
          <a:xfrm>
            <a:off x="4139952" y="2012647"/>
            <a:ext cx="1008112" cy="1200329"/>
          </a:xfrm>
          <a:prstGeom prst="rect">
            <a:avLst/>
          </a:prstGeom>
          <a:noFill/>
        </p:spPr>
        <p:txBody>
          <a:bodyPr wrap="square" rtlCol="0">
            <a:spAutoFit/>
          </a:bodyPr>
          <a:lstStyle/>
          <a:p>
            <a:r>
              <a:rPr lang="en-CA" sz="2400" dirty="0" smtClean="0">
                <a:solidFill>
                  <a:schemeClr val="bg1"/>
                </a:solidFill>
              </a:rPr>
              <a:t>paid</a:t>
            </a:r>
          </a:p>
          <a:p>
            <a:r>
              <a:rPr lang="en-CA" sz="2400" dirty="0" smtClean="0">
                <a:solidFill>
                  <a:schemeClr val="bg1"/>
                </a:solidFill>
              </a:rPr>
              <a:t>paid</a:t>
            </a:r>
          </a:p>
          <a:p>
            <a:r>
              <a:rPr lang="en-CA" sz="2400" dirty="0" smtClean="0">
                <a:solidFill>
                  <a:schemeClr val="bg1"/>
                </a:solidFill>
              </a:rPr>
              <a:t>paid</a:t>
            </a:r>
            <a:endParaRPr lang="en-CA" sz="2400" dirty="0">
              <a:solidFill>
                <a:schemeClr val="bg1"/>
              </a:solidFill>
            </a:endParaRPr>
          </a:p>
        </p:txBody>
      </p:sp>
      <p:sp>
        <p:nvSpPr>
          <p:cNvPr id="41" name="TextBox 40"/>
          <p:cNvSpPr txBox="1"/>
          <p:nvPr/>
        </p:nvSpPr>
        <p:spPr>
          <a:xfrm>
            <a:off x="323528" y="620688"/>
            <a:ext cx="8496944"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Thank you for freeing me from being a slave chained to my sins to being free, free, free, bought to belong to you, Lord, through the ransom payment of Christ. </a:t>
            </a:r>
            <a:endParaRPr lang="x-none" sz="2800" smtClean="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8" name="Rectangle 37"/>
          <p:cNvSpPr/>
          <p:nvPr/>
        </p:nvSpPr>
        <p:spPr>
          <a:xfrm>
            <a:off x="7668344" y="3633584"/>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524328" y="3750176"/>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1" name="Oval 20"/>
          <p:cNvSpPr/>
          <p:nvPr/>
        </p:nvSpPr>
        <p:spPr>
          <a:xfrm>
            <a:off x="539552" y="306896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23" name="Trapezoid 22"/>
          <p:cNvSpPr/>
          <p:nvPr/>
        </p:nvSpPr>
        <p:spPr>
          <a:xfrm>
            <a:off x="395536" y="3501008"/>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611560" y="45811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755576" y="45811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rot="1500000">
            <a:off x="372399" y="3492888"/>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rot="20100000" flipV="1">
            <a:off x="981827" y="3492888"/>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p:cNvCxnSpPr/>
          <p:nvPr/>
        </p:nvCxnSpPr>
        <p:spPr>
          <a:xfrm>
            <a:off x="3447296"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148064"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TextBox 2"/>
          <p:cNvSpPr txBox="1">
            <a:spLocks noChangeArrowheads="1"/>
          </p:cNvSpPr>
          <p:nvPr/>
        </p:nvSpPr>
        <p:spPr bwMode="auto">
          <a:xfrm>
            <a:off x="107504" y="5417929"/>
            <a:ext cx="8856984" cy="1323439"/>
          </a:xfrm>
          <a:prstGeom prst="rect">
            <a:avLst/>
          </a:prstGeom>
          <a:noFill/>
          <a:ln w="9525">
            <a:noFill/>
            <a:miter lim="800000"/>
            <a:headEnd/>
            <a:tailEnd/>
          </a:ln>
        </p:spPr>
        <p:txBody>
          <a:bodyPr wrap="square">
            <a:spAutoFit/>
          </a:bodyPr>
          <a:lstStyle/>
          <a:p>
            <a:pPr algn="ctr">
              <a:lnSpc>
                <a:spcPts val="3200"/>
              </a:lnSpc>
            </a:pPr>
            <a:r>
              <a:rPr lang="en-CA" sz="2800" b="1" dirty="0" smtClean="0">
                <a:latin typeface="Calibri" pitchFamily="34" charset="0"/>
              </a:rPr>
              <a:t>“Christ Jesus, whom God put forward as a propitiation (sacrifice of atonement, NIV) by his blood, </a:t>
            </a:r>
          </a:p>
          <a:p>
            <a:pPr algn="ctr">
              <a:lnSpc>
                <a:spcPts val="3200"/>
              </a:lnSpc>
            </a:pPr>
            <a:r>
              <a:rPr lang="en-CA" sz="2800" b="1" dirty="0" smtClean="0">
                <a:latin typeface="Calibri" pitchFamily="34" charset="0"/>
              </a:rPr>
              <a:t>to be received by faith”  Rom 3:24</a:t>
            </a:r>
            <a:endParaRPr lang="en-US" sz="2800" b="1" dirty="0">
              <a:latin typeface="Calibri" pitchFamily="34" charset="0"/>
            </a:endParaRPr>
          </a:p>
        </p:txBody>
      </p:sp>
      <p:pic>
        <p:nvPicPr>
          <p:cNvPr id="54" name="Picture 53" descr="ark of covenant jewishvirtuallibrary.org.jpg"/>
          <p:cNvPicPr>
            <a:picLocks noChangeAspect="1"/>
          </p:cNvPicPr>
          <p:nvPr/>
        </p:nvPicPr>
        <p:blipFill>
          <a:blip r:embed="rId2" cstate="print"/>
          <a:srcRect l="4468" t="1680" b="5267"/>
          <a:stretch>
            <a:fillRect/>
          </a:stretch>
        </p:blipFill>
        <p:spPr>
          <a:xfrm>
            <a:off x="2049105" y="2204864"/>
            <a:ext cx="3747031" cy="3096344"/>
          </a:xfrm>
          <a:prstGeom prst="rect">
            <a:avLst/>
          </a:prstGeom>
        </p:spPr>
      </p:pic>
      <p:sp>
        <p:nvSpPr>
          <p:cNvPr id="55" name="TextBox 54"/>
          <p:cNvSpPr txBox="1"/>
          <p:nvPr/>
        </p:nvSpPr>
        <p:spPr>
          <a:xfrm>
            <a:off x="73024" y="87015"/>
            <a:ext cx="9035480" cy="523220"/>
          </a:xfrm>
          <a:prstGeom prst="rect">
            <a:avLst/>
          </a:prstGeom>
          <a:solidFill>
            <a:srgbClr val="FFFFFF"/>
          </a:solidFill>
        </p:spPr>
        <p:txBody>
          <a:bodyPr wrap="square" rtlCol="0">
            <a:spAutoFit/>
          </a:bodyPr>
          <a:lstStyle/>
          <a:p>
            <a:pPr algn="ctr"/>
            <a:r>
              <a:rPr lang="en-CA" sz="2800" b="1" dirty="0" smtClean="0">
                <a:solidFill>
                  <a:srgbClr val="FF0000"/>
                </a:solidFill>
                <a:latin typeface="Calibri" pitchFamily="34" charset="0"/>
              </a:rPr>
              <a:t>3. propitiation, atonement, God’s wrath </a:t>
            </a:r>
            <a:r>
              <a:rPr lang="en-US" sz="2800" b="1" dirty="0" smtClean="0">
                <a:solidFill>
                  <a:srgbClr val="FF0000"/>
                </a:solidFill>
                <a:latin typeface="Calibri" pitchFamily="34" charset="0"/>
              </a:rPr>
              <a:t>turned away</a:t>
            </a:r>
            <a:endParaRPr lang="en-CA" sz="2800" dirty="0">
              <a:solidFill>
                <a:srgbClr val="FF0000"/>
              </a:solidFill>
              <a:latin typeface="Calibri" pitchFamily="34" charset="0"/>
            </a:endParaRPr>
          </a:p>
        </p:txBody>
      </p:sp>
      <p:sp>
        <p:nvSpPr>
          <p:cNvPr id="56" name="Right Arrow 55"/>
          <p:cNvSpPr/>
          <p:nvPr/>
        </p:nvSpPr>
        <p:spPr>
          <a:xfrm>
            <a:off x="1359064" y="3586728"/>
            <a:ext cx="548640" cy="27432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TextBox 56"/>
          <p:cNvSpPr txBox="1"/>
          <p:nvPr/>
        </p:nvSpPr>
        <p:spPr>
          <a:xfrm>
            <a:off x="107504" y="2121009"/>
            <a:ext cx="1295400"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under God’s wrath</a:t>
            </a:r>
            <a:endParaRPr lang="en-CA" sz="2400" b="1" dirty="0">
              <a:solidFill>
                <a:schemeClr val="bg1"/>
              </a:solidFill>
              <a:latin typeface="Calibri" pitchFamily="34" charset="0"/>
              <a:cs typeface="Calibri" pitchFamily="34" charset="0"/>
            </a:endParaRPr>
          </a:p>
        </p:txBody>
      </p:sp>
      <p:sp>
        <p:nvSpPr>
          <p:cNvPr id="58" name="Rectangle 57"/>
          <p:cNvSpPr/>
          <p:nvPr/>
        </p:nvSpPr>
        <p:spPr>
          <a:xfrm>
            <a:off x="3635896" y="2766040"/>
            <a:ext cx="45720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0" name="Rectangle 59"/>
          <p:cNvSpPr/>
          <p:nvPr/>
        </p:nvSpPr>
        <p:spPr>
          <a:xfrm>
            <a:off x="3131840" y="2899792"/>
            <a:ext cx="15544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9" name="TextBox 58"/>
          <p:cNvSpPr txBox="1"/>
          <p:nvPr/>
        </p:nvSpPr>
        <p:spPr>
          <a:xfrm>
            <a:off x="3077344" y="2844225"/>
            <a:ext cx="1566664" cy="584775"/>
          </a:xfrm>
          <a:prstGeom prst="rect">
            <a:avLst/>
          </a:prstGeom>
          <a:noFill/>
          <a:ln>
            <a:noFill/>
          </a:ln>
        </p:spPr>
        <p:txBody>
          <a:bodyPr wrap="square" rtlCol="0">
            <a:spAutoFit/>
          </a:bodyPr>
          <a:lstStyle/>
          <a:p>
            <a:pPr algn="ctr"/>
            <a:r>
              <a:rPr lang="en-CA" sz="3200" b="1" dirty="0" smtClean="0"/>
              <a:t>Christ</a:t>
            </a:r>
            <a:endParaRPr lang="en-US" sz="3200" b="1" dirty="0"/>
          </a:p>
        </p:txBody>
      </p:sp>
      <p:sp>
        <p:nvSpPr>
          <p:cNvPr id="61" name="TextBox 60"/>
          <p:cNvSpPr txBox="1"/>
          <p:nvPr/>
        </p:nvSpPr>
        <p:spPr>
          <a:xfrm>
            <a:off x="6709320" y="2121009"/>
            <a:ext cx="2039144"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wrath </a:t>
            </a:r>
          </a:p>
          <a:p>
            <a:pPr algn="ctr">
              <a:lnSpc>
                <a:spcPts val="2400"/>
              </a:lnSpc>
            </a:pPr>
            <a:r>
              <a:rPr lang="en-CA" sz="2400" b="1" dirty="0" smtClean="0">
                <a:solidFill>
                  <a:schemeClr val="bg1"/>
                </a:solidFill>
                <a:latin typeface="Calibri" pitchFamily="34" charset="0"/>
                <a:cs typeface="Calibri" pitchFamily="34" charset="0"/>
              </a:rPr>
              <a:t>turned </a:t>
            </a:r>
          </a:p>
          <a:p>
            <a:pPr algn="ctr">
              <a:lnSpc>
                <a:spcPts val="2400"/>
              </a:lnSpc>
            </a:pPr>
            <a:r>
              <a:rPr lang="en-CA" sz="2400" b="1" dirty="0" smtClean="0">
                <a:solidFill>
                  <a:schemeClr val="bg1"/>
                </a:solidFill>
                <a:latin typeface="Calibri" pitchFamily="34" charset="0"/>
                <a:cs typeface="Calibri" pitchFamily="34" charset="0"/>
              </a:rPr>
              <a:t>away</a:t>
            </a:r>
            <a:endParaRPr lang="en-CA" sz="2400" b="1" dirty="0">
              <a:solidFill>
                <a:schemeClr val="bg1"/>
              </a:solidFill>
              <a:latin typeface="Calibri" pitchFamily="34" charset="0"/>
              <a:cs typeface="Calibri" pitchFamily="34" charset="0"/>
            </a:endParaRPr>
          </a:p>
        </p:txBody>
      </p:sp>
      <p:sp>
        <p:nvSpPr>
          <p:cNvPr id="62" name="TextBox 61"/>
          <p:cNvSpPr txBox="1"/>
          <p:nvPr/>
        </p:nvSpPr>
        <p:spPr>
          <a:xfrm>
            <a:off x="2483768" y="5126995"/>
            <a:ext cx="2736304" cy="246221"/>
          </a:xfrm>
          <a:prstGeom prst="rect">
            <a:avLst/>
          </a:prstGeom>
          <a:noFill/>
        </p:spPr>
        <p:txBody>
          <a:bodyPr wrap="square" rtlCol="0">
            <a:spAutoFit/>
          </a:bodyPr>
          <a:lstStyle/>
          <a:p>
            <a:pPr algn="ctr"/>
            <a:r>
              <a:rPr lang="en-CA" sz="1000" dirty="0" smtClean="0">
                <a:solidFill>
                  <a:schemeClr val="bg1">
                    <a:lumMod val="50000"/>
                  </a:schemeClr>
                </a:solidFill>
              </a:rPr>
              <a:t>jewishvirtuallibrary.org</a:t>
            </a:r>
            <a:endParaRPr lang="en-CA" sz="1000" dirty="0">
              <a:solidFill>
                <a:schemeClr val="bg1">
                  <a:lumMod val="50000"/>
                </a:schemeClr>
              </a:solidFill>
            </a:endParaRPr>
          </a:p>
        </p:txBody>
      </p:sp>
      <p:sp>
        <p:nvSpPr>
          <p:cNvPr id="63" name="Right Arrow 62"/>
          <p:cNvSpPr/>
          <p:nvPr/>
        </p:nvSpPr>
        <p:spPr>
          <a:xfrm>
            <a:off x="5940152" y="3586728"/>
            <a:ext cx="548640" cy="2743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Rectangle 65"/>
          <p:cNvSpPr/>
          <p:nvPr/>
        </p:nvSpPr>
        <p:spPr>
          <a:xfrm>
            <a:off x="6786644" y="4614227"/>
            <a:ext cx="1961820"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latin typeface="Calibri" pitchFamily="34" charset="0"/>
                <a:cs typeface="Calibri" pitchFamily="34" charset="0"/>
              </a:rPr>
              <a:t>a</a:t>
            </a:r>
            <a:r>
              <a:rPr lang="en-US" sz="2400" b="1" cap="none" spc="0" dirty="0" smtClean="0">
                <a:ln w="50800"/>
                <a:solidFill>
                  <a:schemeClr val="bg1">
                    <a:shade val="50000"/>
                  </a:schemeClr>
                </a:solidFill>
                <a:effectLst/>
                <a:latin typeface="Calibri" pitchFamily="34" charset="0"/>
                <a:cs typeface="Calibri" pitchFamily="34" charset="0"/>
              </a:rPr>
              <a:t>t-one-</a:t>
            </a:r>
            <a:r>
              <a:rPr lang="en-US" sz="2400" b="1" cap="none" spc="0" dirty="0" err="1" smtClean="0">
                <a:ln w="50800"/>
                <a:solidFill>
                  <a:schemeClr val="bg1">
                    <a:shade val="50000"/>
                  </a:schemeClr>
                </a:solidFill>
                <a:effectLst/>
                <a:latin typeface="Calibri" pitchFamily="34" charset="0"/>
                <a:cs typeface="Calibri" pitchFamily="34" charset="0"/>
              </a:rPr>
              <a:t>ment</a:t>
            </a:r>
            <a:endParaRPr lang="en-US" sz="2400" b="1" cap="none" spc="0" dirty="0" smtClean="0">
              <a:ln w="50800"/>
              <a:solidFill>
                <a:schemeClr val="bg1">
                  <a:shade val="50000"/>
                </a:schemeClr>
              </a:solidFill>
              <a:effectLst/>
              <a:latin typeface="Calibri" pitchFamily="34" charset="0"/>
              <a:cs typeface="Calibri" pitchFamily="34" charset="0"/>
            </a:endParaRPr>
          </a:p>
          <a:p>
            <a:pPr algn="ctr"/>
            <a:r>
              <a:rPr lang="en-US" sz="2400" b="1" cap="none" spc="0" dirty="0" smtClean="0">
                <a:ln w="50800"/>
                <a:solidFill>
                  <a:schemeClr val="bg1">
                    <a:shade val="50000"/>
                  </a:schemeClr>
                </a:solidFill>
                <a:effectLst/>
                <a:latin typeface="Calibri" pitchFamily="34" charset="0"/>
                <a:cs typeface="Calibri" pitchFamily="34" charset="0"/>
              </a:rPr>
              <a:t> with the Lord</a:t>
            </a:r>
            <a:endParaRPr lang="en-US" sz="2400" b="1" cap="none" spc="0" dirty="0">
              <a:ln w="50800" cap="rnd"/>
              <a:solidFill>
                <a:schemeClr val="bg1">
                  <a:shade val="50000"/>
                </a:schemeClr>
              </a:solidFill>
              <a:effectLst/>
              <a:latin typeface="Calibri" pitchFamily="34" charset="0"/>
              <a:cs typeface="Calibri" pitchFamily="34" charset="0"/>
            </a:endParaRPr>
          </a:p>
        </p:txBody>
      </p:sp>
      <p:sp>
        <p:nvSpPr>
          <p:cNvPr id="29" name="TextBox 28"/>
          <p:cNvSpPr txBox="1"/>
          <p:nvPr/>
        </p:nvSpPr>
        <p:spPr>
          <a:xfrm>
            <a:off x="72008" y="6453336"/>
            <a:ext cx="323528" cy="369332"/>
          </a:xfrm>
          <a:prstGeom prst="rect">
            <a:avLst/>
          </a:prstGeom>
          <a:noFill/>
        </p:spPr>
        <p:txBody>
          <a:bodyPr wrap="square" rtlCol="0">
            <a:spAutoFit/>
          </a:bodyPr>
          <a:lstStyle/>
          <a:p>
            <a:r>
              <a:rPr lang="en-CA" dirty="0" smtClean="0"/>
              <a:t>3</a:t>
            </a:r>
            <a:endParaRPr lang="en-CA" dirty="0"/>
          </a:p>
        </p:txBody>
      </p:sp>
      <p:pic>
        <p:nvPicPr>
          <p:cNvPr id="31" name="Picture 30" descr="egyptian.gif"/>
          <p:cNvPicPr>
            <a:picLocks noChangeAspect="1"/>
          </p:cNvPicPr>
          <p:nvPr/>
        </p:nvPicPr>
        <p:blipFill>
          <a:blip r:embed="rId3" cstate="print"/>
          <a:stretch>
            <a:fillRect/>
          </a:stretch>
        </p:blipFill>
        <p:spPr>
          <a:xfrm>
            <a:off x="6914631" y="2999224"/>
            <a:ext cx="1689817" cy="1005840"/>
          </a:xfrm>
          <a:prstGeom prst="rect">
            <a:avLst/>
          </a:prstGeom>
        </p:spPr>
      </p:pic>
      <p:pic>
        <p:nvPicPr>
          <p:cNvPr id="32" name="Picture 31" descr="egyptian.gif"/>
          <p:cNvPicPr>
            <a:picLocks noChangeAspect="1"/>
          </p:cNvPicPr>
          <p:nvPr/>
        </p:nvPicPr>
        <p:blipFill>
          <a:blip r:embed="rId3" cstate="print"/>
          <a:stretch>
            <a:fillRect/>
          </a:stretch>
        </p:blipFill>
        <p:spPr>
          <a:xfrm rot="7200000">
            <a:off x="7359270" y="3837244"/>
            <a:ext cx="1689816" cy="1005840"/>
          </a:xfrm>
          <a:prstGeom prst="rect">
            <a:avLst/>
          </a:prstGeom>
        </p:spPr>
      </p:pic>
      <p:pic>
        <p:nvPicPr>
          <p:cNvPr id="34" name="Picture 33" descr="egyptian.gif"/>
          <p:cNvPicPr>
            <a:picLocks noChangeAspect="1"/>
          </p:cNvPicPr>
          <p:nvPr/>
        </p:nvPicPr>
        <p:blipFill>
          <a:blip r:embed="rId3" cstate="print"/>
          <a:stretch>
            <a:fillRect/>
          </a:stretch>
        </p:blipFill>
        <p:spPr>
          <a:xfrm rot="14400000" flipH="1">
            <a:off x="6434188" y="3815117"/>
            <a:ext cx="1689812" cy="1005840"/>
          </a:xfrm>
          <a:prstGeom prst="rect">
            <a:avLst/>
          </a:prstGeom>
        </p:spPr>
      </p:pic>
      <p:pic>
        <p:nvPicPr>
          <p:cNvPr id="30" name="Picture 29" descr="www.fg-a.com valentine 2-jumping-heart.gif"/>
          <p:cNvPicPr>
            <a:picLocks noChangeAspect="1"/>
          </p:cNvPicPr>
          <p:nvPr/>
        </p:nvPicPr>
        <p:blipFill>
          <a:blip r:embed="rId4" cstate="print"/>
          <a:stretch>
            <a:fillRect/>
          </a:stretch>
        </p:blipFill>
        <p:spPr>
          <a:xfrm>
            <a:off x="7164288" y="3212976"/>
            <a:ext cx="1143000" cy="1333500"/>
          </a:xfrm>
          <a:prstGeom prst="rect">
            <a:avLst/>
          </a:prstGeom>
        </p:spPr>
      </p:pic>
      <p:sp>
        <p:nvSpPr>
          <p:cNvPr id="36" name="TextBox 35"/>
          <p:cNvSpPr txBox="1"/>
          <p:nvPr/>
        </p:nvSpPr>
        <p:spPr>
          <a:xfrm rot="5400000">
            <a:off x="7864333" y="3696997"/>
            <a:ext cx="2088232" cy="400110"/>
          </a:xfrm>
          <a:prstGeom prst="rect">
            <a:avLst/>
          </a:prstGeom>
          <a:noFill/>
        </p:spPr>
        <p:txBody>
          <a:bodyPr wrap="square" rtlCol="0">
            <a:spAutoFit/>
          </a:bodyPr>
          <a:lstStyle/>
          <a:p>
            <a:pPr algn="ctr"/>
            <a:r>
              <a:rPr lang="en-CA" sz="1000" dirty="0" smtClean="0"/>
              <a:t>Egyptian smiley © sherv.net</a:t>
            </a:r>
          </a:p>
          <a:p>
            <a:r>
              <a:rPr lang="en-CA" sz="1000" dirty="0" smtClean="0"/>
              <a:t>Jumping heart © www.fg-a.com</a:t>
            </a:r>
            <a:endParaRPr lang="en-CA" dirty="0"/>
          </a:p>
        </p:txBody>
      </p:sp>
      <p:sp>
        <p:nvSpPr>
          <p:cNvPr id="37" name="TextBox 2"/>
          <p:cNvSpPr txBox="1">
            <a:spLocks noChangeArrowheads="1"/>
          </p:cNvSpPr>
          <p:nvPr/>
        </p:nvSpPr>
        <p:spPr bwMode="auto">
          <a:xfrm>
            <a:off x="179512" y="737409"/>
            <a:ext cx="8856984" cy="1323439"/>
          </a:xfrm>
          <a:prstGeom prst="rect">
            <a:avLst/>
          </a:prstGeom>
          <a:noFill/>
          <a:ln w="9525">
            <a:noFill/>
            <a:miter lim="800000"/>
            <a:headEnd/>
            <a:tailEnd/>
          </a:ln>
        </p:spPr>
        <p:txBody>
          <a:bodyPr wrap="square">
            <a:spAutoFit/>
          </a:bodyPr>
          <a:lstStyle/>
          <a:p>
            <a:pPr algn="ctr">
              <a:lnSpc>
                <a:spcPts val="3200"/>
              </a:lnSpc>
            </a:pPr>
            <a:r>
              <a:rPr lang="en-CA" sz="2800" b="1" dirty="0" smtClean="0">
                <a:solidFill>
                  <a:schemeClr val="bg1"/>
                </a:solidFill>
                <a:latin typeface="Calibri" pitchFamily="34" charset="0"/>
              </a:rPr>
              <a:t>Thank you, holy Lord, for turning away your wrath </a:t>
            </a:r>
          </a:p>
          <a:p>
            <a:pPr algn="ctr">
              <a:lnSpc>
                <a:spcPts val="3200"/>
              </a:lnSpc>
            </a:pPr>
            <a:r>
              <a:rPr lang="en-CA" sz="2800" b="1" dirty="0" smtClean="0">
                <a:solidFill>
                  <a:schemeClr val="bg1"/>
                </a:solidFill>
                <a:latin typeface="Calibri" pitchFamily="34" charset="0"/>
              </a:rPr>
              <a:t>and giving me at-one-</a:t>
            </a:r>
            <a:r>
              <a:rPr lang="en-CA" sz="2800" b="1" dirty="0" err="1" smtClean="0">
                <a:solidFill>
                  <a:schemeClr val="bg1"/>
                </a:solidFill>
                <a:latin typeface="Calibri" pitchFamily="34" charset="0"/>
              </a:rPr>
              <a:t>ment</a:t>
            </a:r>
            <a:r>
              <a:rPr lang="en-CA" sz="2800" b="1" dirty="0" smtClean="0">
                <a:solidFill>
                  <a:schemeClr val="bg1"/>
                </a:solidFill>
                <a:latin typeface="Calibri" pitchFamily="34" charset="0"/>
              </a:rPr>
              <a:t> with you through Christ’s sacrifice of propitiation that atoned for my sin.</a:t>
            </a:r>
            <a:endParaRPr lang="en-US" sz="2800" b="1" dirty="0">
              <a:latin typeface="Calibri" pitchFamily="34" charset="0"/>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6" name="Heart 25"/>
          <p:cNvSpPr/>
          <p:nvPr/>
        </p:nvSpPr>
        <p:spPr>
          <a:xfrm>
            <a:off x="4860031" y="44624"/>
            <a:ext cx="3960441" cy="2952328"/>
          </a:xfrm>
          <a:prstGeom prst="heart">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 name="Heart 2"/>
          <p:cNvSpPr/>
          <p:nvPr/>
        </p:nvSpPr>
        <p:spPr>
          <a:xfrm>
            <a:off x="251520" y="2132856"/>
            <a:ext cx="4032448" cy="2952328"/>
          </a:xfrm>
          <a:prstGeom prst="hear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 name="Freeform 3"/>
          <p:cNvSpPr/>
          <p:nvPr/>
        </p:nvSpPr>
        <p:spPr>
          <a:xfrm rot="10800000">
            <a:off x="649586" y="2860105"/>
            <a:ext cx="754062" cy="496887"/>
          </a:xfrm>
          <a:custGeom>
            <a:avLst/>
            <a:gdLst>
              <a:gd name="connsiteX0" fmla="*/ 296883 w 754812"/>
              <a:gd name="connsiteY0" fmla="*/ 82380 h 495899"/>
              <a:gd name="connsiteX1" fmla="*/ 296883 w 754812"/>
              <a:gd name="connsiteY1" fmla="*/ 82380 h 495899"/>
              <a:gd name="connsiteX2" fmla="*/ 172192 w 754812"/>
              <a:gd name="connsiteY2" fmla="*/ 110090 h 495899"/>
              <a:gd name="connsiteX3" fmla="*/ 130628 w 754812"/>
              <a:gd name="connsiteY3" fmla="*/ 123944 h 495899"/>
              <a:gd name="connsiteX4" fmla="*/ 102919 w 754812"/>
              <a:gd name="connsiteY4" fmla="*/ 165508 h 495899"/>
              <a:gd name="connsiteX5" fmla="*/ 61356 w 754812"/>
              <a:gd name="connsiteY5" fmla="*/ 207071 h 495899"/>
              <a:gd name="connsiteX6" fmla="*/ 19792 w 754812"/>
              <a:gd name="connsiteY6" fmla="*/ 290199 h 495899"/>
              <a:gd name="connsiteX7" fmla="*/ 61356 w 754812"/>
              <a:gd name="connsiteY7" fmla="*/ 304053 h 495899"/>
              <a:gd name="connsiteX8" fmla="*/ 130628 w 754812"/>
              <a:gd name="connsiteY8" fmla="*/ 373326 h 495899"/>
              <a:gd name="connsiteX9" fmla="*/ 241465 w 754812"/>
              <a:gd name="connsiteY9" fmla="*/ 428744 h 495899"/>
              <a:gd name="connsiteX10" fmla="*/ 380010 w 754812"/>
              <a:gd name="connsiteY10" fmla="*/ 470308 h 495899"/>
              <a:gd name="connsiteX11" fmla="*/ 546265 w 754812"/>
              <a:gd name="connsiteY11" fmla="*/ 442599 h 495899"/>
              <a:gd name="connsiteX12" fmla="*/ 532410 w 754812"/>
              <a:gd name="connsiteY12" fmla="*/ 401035 h 495899"/>
              <a:gd name="connsiteX13" fmla="*/ 449283 w 754812"/>
              <a:gd name="connsiteY13" fmla="*/ 359471 h 495899"/>
              <a:gd name="connsiteX14" fmla="*/ 421574 w 754812"/>
              <a:gd name="connsiteY14" fmla="*/ 317908 h 495899"/>
              <a:gd name="connsiteX15" fmla="*/ 380010 w 754812"/>
              <a:gd name="connsiteY15" fmla="*/ 304053 h 495899"/>
              <a:gd name="connsiteX16" fmla="*/ 463138 w 754812"/>
              <a:gd name="connsiteY16" fmla="*/ 262490 h 495899"/>
              <a:gd name="connsiteX17" fmla="*/ 490847 w 754812"/>
              <a:gd name="connsiteY17" fmla="*/ 234780 h 495899"/>
              <a:gd name="connsiteX18" fmla="*/ 670956 w 754812"/>
              <a:gd name="connsiteY18" fmla="*/ 262490 h 495899"/>
              <a:gd name="connsiteX19" fmla="*/ 712519 w 754812"/>
              <a:gd name="connsiteY19" fmla="*/ 248635 h 495899"/>
              <a:gd name="connsiteX20" fmla="*/ 726374 w 754812"/>
              <a:gd name="connsiteY20" fmla="*/ 151653 h 495899"/>
              <a:gd name="connsiteX21" fmla="*/ 643247 w 754812"/>
              <a:gd name="connsiteY21" fmla="*/ 96235 h 495899"/>
              <a:gd name="connsiteX22" fmla="*/ 601683 w 754812"/>
              <a:gd name="connsiteY22" fmla="*/ 54671 h 495899"/>
              <a:gd name="connsiteX23" fmla="*/ 518556 w 754812"/>
              <a:gd name="connsiteY23" fmla="*/ 26962 h 495899"/>
              <a:gd name="connsiteX24" fmla="*/ 476992 w 754812"/>
              <a:gd name="connsiteY24" fmla="*/ 13108 h 495899"/>
              <a:gd name="connsiteX25" fmla="*/ 380010 w 754812"/>
              <a:gd name="connsiteY25" fmla="*/ 54671 h 495899"/>
              <a:gd name="connsiteX26" fmla="*/ 296883 w 754812"/>
              <a:gd name="connsiteY26" fmla="*/ 82380 h 495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4812" h="495899">
                <a:moveTo>
                  <a:pt x="296883" y="82380"/>
                </a:moveTo>
                <a:lnTo>
                  <a:pt x="296883" y="82380"/>
                </a:lnTo>
                <a:cubicBezTo>
                  <a:pt x="255319" y="91617"/>
                  <a:pt x="213498" y="99763"/>
                  <a:pt x="172192" y="110090"/>
                </a:cubicBezTo>
                <a:cubicBezTo>
                  <a:pt x="158024" y="113632"/>
                  <a:pt x="142032" y="114821"/>
                  <a:pt x="130628" y="123944"/>
                </a:cubicBezTo>
                <a:cubicBezTo>
                  <a:pt x="117626" y="134346"/>
                  <a:pt x="113579" y="152716"/>
                  <a:pt x="102919" y="165508"/>
                </a:cubicBezTo>
                <a:cubicBezTo>
                  <a:pt x="90376" y="180560"/>
                  <a:pt x="73899" y="192019"/>
                  <a:pt x="61356" y="207071"/>
                </a:cubicBezTo>
                <a:cubicBezTo>
                  <a:pt x="31515" y="242881"/>
                  <a:pt x="33678" y="248543"/>
                  <a:pt x="19792" y="290199"/>
                </a:cubicBezTo>
                <a:cubicBezTo>
                  <a:pt x="33647" y="294817"/>
                  <a:pt x="49952" y="294930"/>
                  <a:pt x="61356" y="304053"/>
                </a:cubicBezTo>
                <a:cubicBezTo>
                  <a:pt x="173513" y="393778"/>
                  <a:pt x="0" y="302074"/>
                  <a:pt x="130628" y="373326"/>
                </a:cubicBezTo>
                <a:cubicBezTo>
                  <a:pt x="166891" y="393106"/>
                  <a:pt x="202278" y="415682"/>
                  <a:pt x="241465" y="428744"/>
                </a:cubicBezTo>
                <a:cubicBezTo>
                  <a:pt x="342656" y="462474"/>
                  <a:pt x="296256" y="449369"/>
                  <a:pt x="380010" y="470308"/>
                </a:cubicBezTo>
                <a:cubicBezTo>
                  <a:pt x="435428" y="461072"/>
                  <a:pt x="564032" y="495899"/>
                  <a:pt x="546265" y="442599"/>
                </a:cubicBezTo>
                <a:cubicBezTo>
                  <a:pt x="541647" y="428744"/>
                  <a:pt x="541533" y="412439"/>
                  <a:pt x="532410" y="401035"/>
                </a:cubicBezTo>
                <a:cubicBezTo>
                  <a:pt x="512878" y="376619"/>
                  <a:pt x="476663" y="368598"/>
                  <a:pt x="449283" y="359471"/>
                </a:cubicBezTo>
                <a:cubicBezTo>
                  <a:pt x="440047" y="345617"/>
                  <a:pt x="434576" y="328310"/>
                  <a:pt x="421574" y="317908"/>
                </a:cubicBezTo>
                <a:cubicBezTo>
                  <a:pt x="410170" y="308785"/>
                  <a:pt x="380010" y="318657"/>
                  <a:pt x="380010" y="304053"/>
                </a:cubicBezTo>
                <a:cubicBezTo>
                  <a:pt x="380010" y="286147"/>
                  <a:pt x="452889" y="265906"/>
                  <a:pt x="463138" y="262490"/>
                </a:cubicBezTo>
                <a:cubicBezTo>
                  <a:pt x="472374" y="253253"/>
                  <a:pt x="477830" y="235865"/>
                  <a:pt x="490847" y="234780"/>
                </a:cubicBezTo>
                <a:cubicBezTo>
                  <a:pt x="576569" y="227636"/>
                  <a:pt x="606556" y="241023"/>
                  <a:pt x="670956" y="262490"/>
                </a:cubicBezTo>
                <a:cubicBezTo>
                  <a:pt x="684810" y="257872"/>
                  <a:pt x="701115" y="257758"/>
                  <a:pt x="712519" y="248635"/>
                </a:cubicBezTo>
                <a:cubicBezTo>
                  <a:pt x="741568" y="225395"/>
                  <a:pt x="754812" y="184154"/>
                  <a:pt x="726374" y="151653"/>
                </a:cubicBezTo>
                <a:cubicBezTo>
                  <a:pt x="704444" y="126591"/>
                  <a:pt x="666795" y="119783"/>
                  <a:pt x="643247" y="96235"/>
                </a:cubicBezTo>
                <a:cubicBezTo>
                  <a:pt x="629392" y="82380"/>
                  <a:pt x="618811" y="64186"/>
                  <a:pt x="601683" y="54671"/>
                </a:cubicBezTo>
                <a:cubicBezTo>
                  <a:pt x="576151" y="40486"/>
                  <a:pt x="546265" y="36198"/>
                  <a:pt x="518556" y="26962"/>
                </a:cubicBezTo>
                <a:lnTo>
                  <a:pt x="476992" y="13108"/>
                </a:lnTo>
                <a:cubicBezTo>
                  <a:pt x="330400" y="49755"/>
                  <a:pt x="503021" y="0"/>
                  <a:pt x="380010" y="54671"/>
                </a:cubicBezTo>
                <a:cubicBezTo>
                  <a:pt x="353320" y="66533"/>
                  <a:pt x="310737" y="77762"/>
                  <a:pt x="296883" y="8238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 name="Freeform 4"/>
          <p:cNvSpPr/>
          <p:nvPr/>
        </p:nvSpPr>
        <p:spPr>
          <a:xfrm>
            <a:off x="1619672" y="2924944"/>
            <a:ext cx="1318965" cy="1080120"/>
          </a:xfrm>
          <a:custGeom>
            <a:avLst/>
            <a:gdLst>
              <a:gd name="connsiteX0" fmla="*/ 512715 w 1751342"/>
              <a:gd name="connsiteY0" fmla="*/ 439173 h 1276569"/>
              <a:gd name="connsiteX1" fmla="*/ 512715 w 1751342"/>
              <a:gd name="connsiteY1" fmla="*/ 439173 h 1276569"/>
              <a:gd name="connsiteX2" fmla="*/ 388024 w 1751342"/>
              <a:gd name="connsiteY2" fmla="*/ 466882 h 1276569"/>
              <a:gd name="connsiteX3" fmla="*/ 346460 w 1751342"/>
              <a:gd name="connsiteY3" fmla="*/ 508446 h 1276569"/>
              <a:gd name="connsiteX4" fmla="*/ 291042 w 1751342"/>
              <a:gd name="connsiteY4" fmla="*/ 550010 h 1276569"/>
              <a:gd name="connsiteX5" fmla="*/ 249478 w 1751342"/>
              <a:gd name="connsiteY5" fmla="*/ 591573 h 1276569"/>
              <a:gd name="connsiteX6" fmla="*/ 180205 w 1751342"/>
              <a:gd name="connsiteY6" fmla="*/ 646992 h 1276569"/>
              <a:gd name="connsiteX7" fmla="*/ 678969 w 1751342"/>
              <a:gd name="connsiteY7" fmla="*/ 702410 h 1276569"/>
              <a:gd name="connsiteX8" fmla="*/ 706678 w 1751342"/>
              <a:gd name="connsiteY8" fmla="*/ 743973 h 1276569"/>
              <a:gd name="connsiteX9" fmla="*/ 692824 w 1751342"/>
              <a:gd name="connsiteY9" fmla="*/ 840955 h 1276569"/>
              <a:gd name="connsiteX10" fmla="*/ 554278 w 1751342"/>
              <a:gd name="connsiteY10" fmla="*/ 951792 h 1276569"/>
              <a:gd name="connsiteX11" fmla="*/ 512715 w 1751342"/>
              <a:gd name="connsiteY11" fmla="*/ 965646 h 1276569"/>
              <a:gd name="connsiteX12" fmla="*/ 249478 w 1751342"/>
              <a:gd name="connsiteY12" fmla="*/ 951792 h 1276569"/>
              <a:gd name="connsiteX13" fmla="*/ 221769 w 1751342"/>
              <a:gd name="connsiteY13" fmla="*/ 924082 h 1276569"/>
              <a:gd name="connsiteX14" fmla="*/ 110933 w 1751342"/>
              <a:gd name="connsiteY14" fmla="*/ 854810 h 1276569"/>
              <a:gd name="connsiteX15" fmla="*/ 69369 w 1751342"/>
              <a:gd name="connsiteY15" fmla="*/ 868664 h 1276569"/>
              <a:gd name="connsiteX16" fmla="*/ 55515 w 1751342"/>
              <a:gd name="connsiteY16" fmla="*/ 910228 h 1276569"/>
              <a:gd name="connsiteX17" fmla="*/ 83224 w 1751342"/>
              <a:gd name="connsiteY17" fmla="*/ 1159610 h 1276569"/>
              <a:gd name="connsiteX18" fmla="*/ 221769 w 1751342"/>
              <a:gd name="connsiteY18" fmla="*/ 1173464 h 1276569"/>
              <a:gd name="connsiteX19" fmla="*/ 346460 w 1751342"/>
              <a:gd name="connsiteY19" fmla="*/ 1228882 h 1276569"/>
              <a:gd name="connsiteX20" fmla="*/ 415733 w 1751342"/>
              <a:gd name="connsiteY20" fmla="*/ 1242737 h 1276569"/>
              <a:gd name="connsiteX21" fmla="*/ 471151 w 1751342"/>
              <a:gd name="connsiteY21" fmla="*/ 1270446 h 1276569"/>
              <a:gd name="connsiteX22" fmla="*/ 623551 w 1751342"/>
              <a:gd name="connsiteY22" fmla="*/ 1228882 h 1276569"/>
              <a:gd name="connsiteX23" fmla="*/ 845224 w 1751342"/>
              <a:gd name="connsiteY23" fmla="*/ 1215028 h 1276569"/>
              <a:gd name="connsiteX24" fmla="*/ 831369 w 1751342"/>
              <a:gd name="connsiteY24" fmla="*/ 1090337 h 1276569"/>
              <a:gd name="connsiteX25" fmla="*/ 817515 w 1751342"/>
              <a:gd name="connsiteY25" fmla="*/ 1048773 h 1276569"/>
              <a:gd name="connsiteX26" fmla="*/ 831369 w 1751342"/>
              <a:gd name="connsiteY26" fmla="*/ 979501 h 1276569"/>
              <a:gd name="connsiteX27" fmla="*/ 914496 w 1751342"/>
              <a:gd name="connsiteY27" fmla="*/ 951792 h 1276569"/>
              <a:gd name="connsiteX28" fmla="*/ 956060 w 1751342"/>
              <a:gd name="connsiteY28" fmla="*/ 910228 h 1276569"/>
              <a:gd name="connsiteX29" fmla="*/ 1066896 w 1751342"/>
              <a:gd name="connsiteY29" fmla="*/ 827101 h 1276569"/>
              <a:gd name="connsiteX30" fmla="*/ 1136169 w 1751342"/>
              <a:gd name="connsiteY30" fmla="*/ 702410 h 1276569"/>
              <a:gd name="connsiteX31" fmla="*/ 1039187 w 1751342"/>
              <a:gd name="connsiteY31" fmla="*/ 605428 h 1276569"/>
              <a:gd name="connsiteX32" fmla="*/ 1053042 w 1751342"/>
              <a:gd name="connsiteY32" fmla="*/ 550010 h 1276569"/>
              <a:gd name="connsiteX33" fmla="*/ 1094605 w 1751342"/>
              <a:gd name="connsiteY33" fmla="*/ 522301 h 1276569"/>
              <a:gd name="connsiteX34" fmla="*/ 1122315 w 1751342"/>
              <a:gd name="connsiteY34" fmla="*/ 494592 h 1276569"/>
              <a:gd name="connsiteX35" fmla="*/ 1219296 w 1751342"/>
              <a:gd name="connsiteY35" fmla="*/ 466882 h 1276569"/>
              <a:gd name="connsiteX36" fmla="*/ 1274715 w 1751342"/>
              <a:gd name="connsiteY36" fmla="*/ 425319 h 1276569"/>
              <a:gd name="connsiteX37" fmla="*/ 1330133 w 1751342"/>
              <a:gd name="connsiteY37" fmla="*/ 411464 h 1276569"/>
              <a:gd name="connsiteX38" fmla="*/ 1676496 w 1751342"/>
              <a:gd name="connsiteY38" fmla="*/ 369901 h 1276569"/>
              <a:gd name="connsiteX39" fmla="*/ 1690351 w 1751342"/>
              <a:gd name="connsiteY39" fmla="*/ 314482 h 1276569"/>
              <a:gd name="connsiteX40" fmla="*/ 1704205 w 1751342"/>
              <a:gd name="connsiteY40" fmla="*/ 231355 h 1276569"/>
              <a:gd name="connsiteX41" fmla="*/ 1718060 w 1751342"/>
              <a:gd name="connsiteY41" fmla="*/ 189792 h 1276569"/>
              <a:gd name="connsiteX42" fmla="*/ 1718060 w 1751342"/>
              <a:gd name="connsiteY42" fmla="*/ 37392 h 1276569"/>
              <a:gd name="connsiteX43" fmla="*/ 1593369 w 1751342"/>
              <a:gd name="connsiteY43" fmla="*/ 51246 h 1276569"/>
              <a:gd name="connsiteX44" fmla="*/ 1496387 w 1751342"/>
              <a:gd name="connsiteY44" fmla="*/ 134373 h 1276569"/>
              <a:gd name="connsiteX45" fmla="*/ 1413260 w 1751342"/>
              <a:gd name="connsiteY45" fmla="*/ 189792 h 1276569"/>
              <a:gd name="connsiteX46" fmla="*/ 1371696 w 1751342"/>
              <a:gd name="connsiteY46" fmla="*/ 217501 h 1276569"/>
              <a:gd name="connsiteX47" fmla="*/ 1343987 w 1751342"/>
              <a:gd name="connsiteY47" fmla="*/ 259064 h 1276569"/>
              <a:gd name="connsiteX48" fmla="*/ 1302424 w 1751342"/>
              <a:gd name="connsiteY48" fmla="*/ 286773 h 1276569"/>
              <a:gd name="connsiteX49" fmla="*/ 1011478 w 1751342"/>
              <a:gd name="connsiteY49" fmla="*/ 314482 h 1276569"/>
              <a:gd name="connsiteX50" fmla="*/ 942205 w 1751342"/>
              <a:gd name="connsiteY50" fmla="*/ 328337 h 1276569"/>
              <a:gd name="connsiteX51" fmla="*/ 900642 w 1751342"/>
              <a:gd name="connsiteY51" fmla="*/ 356046 h 1276569"/>
              <a:gd name="connsiteX52" fmla="*/ 859078 w 1751342"/>
              <a:gd name="connsiteY52" fmla="*/ 369901 h 1276569"/>
              <a:gd name="connsiteX53" fmla="*/ 831369 w 1751342"/>
              <a:gd name="connsiteY53" fmla="*/ 411464 h 1276569"/>
              <a:gd name="connsiteX54" fmla="*/ 415733 w 1751342"/>
              <a:gd name="connsiteY54" fmla="*/ 425319 h 1276569"/>
              <a:gd name="connsiteX55" fmla="*/ 512715 w 1751342"/>
              <a:gd name="connsiteY55" fmla="*/ 439173 h 1276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51342" h="1276569">
                <a:moveTo>
                  <a:pt x="512715" y="439173"/>
                </a:moveTo>
                <a:lnTo>
                  <a:pt x="512715" y="439173"/>
                </a:lnTo>
                <a:cubicBezTo>
                  <a:pt x="471151" y="448409"/>
                  <a:pt x="427326" y="450506"/>
                  <a:pt x="388024" y="466882"/>
                </a:cubicBezTo>
                <a:cubicBezTo>
                  <a:pt x="369938" y="474418"/>
                  <a:pt x="361336" y="495695"/>
                  <a:pt x="346460" y="508446"/>
                </a:cubicBezTo>
                <a:cubicBezTo>
                  <a:pt x="328928" y="523473"/>
                  <a:pt x="308574" y="534983"/>
                  <a:pt x="291042" y="550010"/>
                </a:cubicBezTo>
                <a:cubicBezTo>
                  <a:pt x="276166" y="562761"/>
                  <a:pt x="264530" y="579030"/>
                  <a:pt x="249478" y="591573"/>
                </a:cubicBezTo>
                <a:cubicBezTo>
                  <a:pt x="144621" y="678953"/>
                  <a:pt x="260817" y="566380"/>
                  <a:pt x="180205" y="646992"/>
                </a:cubicBezTo>
                <a:cubicBezTo>
                  <a:pt x="111201" y="854008"/>
                  <a:pt x="164588" y="649653"/>
                  <a:pt x="678969" y="702410"/>
                </a:cubicBezTo>
                <a:cubicBezTo>
                  <a:pt x="695533" y="704109"/>
                  <a:pt x="697442" y="730119"/>
                  <a:pt x="706678" y="743973"/>
                </a:cubicBezTo>
                <a:cubicBezTo>
                  <a:pt x="702060" y="776300"/>
                  <a:pt x="708306" y="812203"/>
                  <a:pt x="692824" y="840955"/>
                </a:cubicBezTo>
                <a:cubicBezTo>
                  <a:pt x="662316" y="897613"/>
                  <a:pt x="609315" y="928204"/>
                  <a:pt x="554278" y="951792"/>
                </a:cubicBezTo>
                <a:cubicBezTo>
                  <a:pt x="540855" y="957545"/>
                  <a:pt x="526569" y="961028"/>
                  <a:pt x="512715" y="965646"/>
                </a:cubicBezTo>
                <a:cubicBezTo>
                  <a:pt x="424969" y="961028"/>
                  <a:pt x="336462" y="964218"/>
                  <a:pt x="249478" y="951792"/>
                </a:cubicBezTo>
                <a:cubicBezTo>
                  <a:pt x="236547" y="949945"/>
                  <a:pt x="231804" y="932444"/>
                  <a:pt x="221769" y="924082"/>
                </a:cubicBezTo>
                <a:cubicBezTo>
                  <a:pt x="167817" y="879121"/>
                  <a:pt x="170915" y="884801"/>
                  <a:pt x="110933" y="854810"/>
                </a:cubicBezTo>
                <a:cubicBezTo>
                  <a:pt x="97078" y="859428"/>
                  <a:pt x="79696" y="858337"/>
                  <a:pt x="69369" y="868664"/>
                </a:cubicBezTo>
                <a:cubicBezTo>
                  <a:pt x="59042" y="878991"/>
                  <a:pt x="54820" y="895641"/>
                  <a:pt x="55515" y="910228"/>
                </a:cubicBezTo>
                <a:cubicBezTo>
                  <a:pt x="59493" y="993772"/>
                  <a:pt x="0" y="1151288"/>
                  <a:pt x="83224" y="1159610"/>
                </a:cubicBezTo>
                <a:lnTo>
                  <a:pt x="221769" y="1173464"/>
                </a:lnTo>
                <a:cubicBezTo>
                  <a:pt x="384019" y="1214028"/>
                  <a:pt x="146721" y="1148987"/>
                  <a:pt x="346460" y="1228882"/>
                </a:cubicBezTo>
                <a:cubicBezTo>
                  <a:pt x="368324" y="1237628"/>
                  <a:pt x="392642" y="1238119"/>
                  <a:pt x="415733" y="1242737"/>
                </a:cubicBezTo>
                <a:cubicBezTo>
                  <a:pt x="434206" y="1251973"/>
                  <a:pt x="450624" y="1268165"/>
                  <a:pt x="471151" y="1270446"/>
                </a:cubicBezTo>
                <a:cubicBezTo>
                  <a:pt x="526261" y="1276569"/>
                  <a:pt x="571176" y="1232155"/>
                  <a:pt x="623551" y="1228882"/>
                </a:cubicBezTo>
                <a:lnTo>
                  <a:pt x="845224" y="1215028"/>
                </a:lnTo>
                <a:cubicBezTo>
                  <a:pt x="840606" y="1173464"/>
                  <a:pt x="838244" y="1131587"/>
                  <a:pt x="831369" y="1090337"/>
                </a:cubicBezTo>
                <a:cubicBezTo>
                  <a:pt x="828968" y="1075932"/>
                  <a:pt x="817515" y="1063377"/>
                  <a:pt x="817515" y="1048773"/>
                </a:cubicBezTo>
                <a:cubicBezTo>
                  <a:pt x="817515" y="1025225"/>
                  <a:pt x="814718" y="996152"/>
                  <a:pt x="831369" y="979501"/>
                </a:cubicBezTo>
                <a:cubicBezTo>
                  <a:pt x="852022" y="958848"/>
                  <a:pt x="914496" y="951792"/>
                  <a:pt x="914496" y="951792"/>
                </a:cubicBezTo>
                <a:cubicBezTo>
                  <a:pt x="928351" y="937937"/>
                  <a:pt x="940896" y="922635"/>
                  <a:pt x="956060" y="910228"/>
                </a:cubicBezTo>
                <a:cubicBezTo>
                  <a:pt x="991803" y="880984"/>
                  <a:pt x="1066896" y="827101"/>
                  <a:pt x="1066896" y="827101"/>
                </a:cubicBezTo>
                <a:cubicBezTo>
                  <a:pt x="1130416" y="731822"/>
                  <a:pt x="1111784" y="775567"/>
                  <a:pt x="1136169" y="702410"/>
                </a:cubicBezTo>
                <a:cubicBezTo>
                  <a:pt x="1040891" y="638891"/>
                  <a:pt x="1063573" y="678585"/>
                  <a:pt x="1039187" y="605428"/>
                </a:cubicBezTo>
                <a:cubicBezTo>
                  <a:pt x="1043805" y="586955"/>
                  <a:pt x="1042480" y="565853"/>
                  <a:pt x="1053042" y="550010"/>
                </a:cubicBezTo>
                <a:cubicBezTo>
                  <a:pt x="1062278" y="536156"/>
                  <a:pt x="1081603" y="532703"/>
                  <a:pt x="1094605" y="522301"/>
                </a:cubicBezTo>
                <a:cubicBezTo>
                  <a:pt x="1104805" y="514141"/>
                  <a:pt x="1111114" y="501313"/>
                  <a:pt x="1122315" y="494592"/>
                </a:cubicBezTo>
                <a:cubicBezTo>
                  <a:pt x="1136513" y="486073"/>
                  <a:pt x="1208943" y="469470"/>
                  <a:pt x="1219296" y="466882"/>
                </a:cubicBezTo>
                <a:cubicBezTo>
                  <a:pt x="1237769" y="453028"/>
                  <a:pt x="1254062" y="435646"/>
                  <a:pt x="1274715" y="425319"/>
                </a:cubicBezTo>
                <a:cubicBezTo>
                  <a:pt x="1291746" y="416804"/>
                  <a:pt x="1312069" y="417485"/>
                  <a:pt x="1330133" y="411464"/>
                </a:cubicBezTo>
                <a:cubicBezTo>
                  <a:pt x="1521770" y="347584"/>
                  <a:pt x="1238837" y="391783"/>
                  <a:pt x="1676496" y="369901"/>
                </a:cubicBezTo>
                <a:cubicBezTo>
                  <a:pt x="1681114" y="351428"/>
                  <a:pt x="1686617" y="333154"/>
                  <a:pt x="1690351" y="314482"/>
                </a:cubicBezTo>
                <a:cubicBezTo>
                  <a:pt x="1695860" y="286936"/>
                  <a:pt x="1698111" y="258777"/>
                  <a:pt x="1704205" y="231355"/>
                </a:cubicBezTo>
                <a:cubicBezTo>
                  <a:pt x="1707373" y="217099"/>
                  <a:pt x="1713442" y="203646"/>
                  <a:pt x="1718060" y="189792"/>
                </a:cubicBezTo>
                <a:cubicBezTo>
                  <a:pt x="1719183" y="183054"/>
                  <a:pt x="1751342" y="50705"/>
                  <a:pt x="1718060" y="37392"/>
                </a:cubicBezTo>
                <a:cubicBezTo>
                  <a:pt x="1679232" y="21861"/>
                  <a:pt x="1634933" y="46628"/>
                  <a:pt x="1593369" y="51246"/>
                </a:cubicBezTo>
                <a:cubicBezTo>
                  <a:pt x="1465837" y="136266"/>
                  <a:pt x="1664352" y="0"/>
                  <a:pt x="1496387" y="134373"/>
                </a:cubicBezTo>
                <a:cubicBezTo>
                  <a:pt x="1470382" y="155177"/>
                  <a:pt x="1440969" y="171319"/>
                  <a:pt x="1413260" y="189792"/>
                </a:cubicBezTo>
                <a:lnTo>
                  <a:pt x="1371696" y="217501"/>
                </a:lnTo>
                <a:cubicBezTo>
                  <a:pt x="1362460" y="231355"/>
                  <a:pt x="1355761" y="247290"/>
                  <a:pt x="1343987" y="259064"/>
                </a:cubicBezTo>
                <a:cubicBezTo>
                  <a:pt x="1332213" y="270838"/>
                  <a:pt x="1317317" y="279326"/>
                  <a:pt x="1302424" y="286773"/>
                </a:cubicBezTo>
                <a:cubicBezTo>
                  <a:pt x="1227081" y="324445"/>
                  <a:pt x="1017744" y="314134"/>
                  <a:pt x="1011478" y="314482"/>
                </a:cubicBezTo>
                <a:cubicBezTo>
                  <a:pt x="988387" y="319100"/>
                  <a:pt x="964254" y="320069"/>
                  <a:pt x="942205" y="328337"/>
                </a:cubicBezTo>
                <a:cubicBezTo>
                  <a:pt x="926614" y="334184"/>
                  <a:pt x="915535" y="348599"/>
                  <a:pt x="900642" y="356046"/>
                </a:cubicBezTo>
                <a:cubicBezTo>
                  <a:pt x="887580" y="362577"/>
                  <a:pt x="872933" y="365283"/>
                  <a:pt x="859078" y="369901"/>
                </a:cubicBezTo>
                <a:cubicBezTo>
                  <a:pt x="849842" y="383755"/>
                  <a:pt x="847891" y="409399"/>
                  <a:pt x="831369" y="411464"/>
                </a:cubicBezTo>
                <a:cubicBezTo>
                  <a:pt x="693817" y="428658"/>
                  <a:pt x="415733" y="425319"/>
                  <a:pt x="415733" y="425319"/>
                </a:cubicBezTo>
                <a:lnTo>
                  <a:pt x="512715" y="43917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 name="Freeform 5"/>
          <p:cNvSpPr/>
          <p:nvPr/>
        </p:nvSpPr>
        <p:spPr>
          <a:xfrm>
            <a:off x="3275856" y="2324422"/>
            <a:ext cx="720080" cy="456506"/>
          </a:xfrm>
          <a:custGeom>
            <a:avLst/>
            <a:gdLst>
              <a:gd name="connsiteX0" fmla="*/ 290946 w 1004870"/>
              <a:gd name="connsiteY0" fmla="*/ 360218 h 745477"/>
              <a:gd name="connsiteX1" fmla="*/ 290946 w 1004870"/>
              <a:gd name="connsiteY1" fmla="*/ 360218 h 745477"/>
              <a:gd name="connsiteX2" fmla="*/ 277091 w 1004870"/>
              <a:gd name="connsiteY2" fmla="*/ 526472 h 745477"/>
              <a:gd name="connsiteX3" fmla="*/ 221673 w 1004870"/>
              <a:gd name="connsiteY3" fmla="*/ 623454 h 745477"/>
              <a:gd name="connsiteX4" fmla="*/ 235528 w 1004870"/>
              <a:gd name="connsiteY4" fmla="*/ 706582 h 745477"/>
              <a:gd name="connsiteX5" fmla="*/ 401782 w 1004870"/>
              <a:gd name="connsiteY5" fmla="*/ 692727 h 745477"/>
              <a:gd name="connsiteX6" fmla="*/ 609600 w 1004870"/>
              <a:gd name="connsiteY6" fmla="*/ 706582 h 745477"/>
              <a:gd name="connsiteX7" fmla="*/ 789709 w 1004870"/>
              <a:gd name="connsiteY7" fmla="*/ 706582 h 745477"/>
              <a:gd name="connsiteX8" fmla="*/ 775855 w 1004870"/>
              <a:gd name="connsiteY8" fmla="*/ 637309 h 745477"/>
              <a:gd name="connsiteX9" fmla="*/ 720437 w 1004870"/>
              <a:gd name="connsiteY9" fmla="*/ 554182 h 745477"/>
              <a:gd name="connsiteX10" fmla="*/ 665018 w 1004870"/>
              <a:gd name="connsiteY10" fmla="*/ 484909 h 745477"/>
              <a:gd name="connsiteX11" fmla="*/ 637309 w 1004870"/>
              <a:gd name="connsiteY11" fmla="*/ 443345 h 745477"/>
              <a:gd name="connsiteX12" fmla="*/ 595746 w 1004870"/>
              <a:gd name="connsiteY12" fmla="*/ 415636 h 745477"/>
              <a:gd name="connsiteX13" fmla="*/ 512618 w 1004870"/>
              <a:gd name="connsiteY13" fmla="*/ 443345 h 745477"/>
              <a:gd name="connsiteX14" fmla="*/ 471055 w 1004870"/>
              <a:gd name="connsiteY14" fmla="*/ 457200 h 745477"/>
              <a:gd name="connsiteX15" fmla="*/ 443346 w 1004870"/>
              <a:gd name="connsiteY15" fmla="*/ 360218 h 745477"/>
              <a:gd name="connsiteX16" fmla="*/ 471055 w 1004870"/>
              <a:gd name="connsiteY16" fmla="*/ 304800 h 745477"/>
              <a:gd name="connsiteX17" fmla="*/ 568037 w 1004870"/>
              <a:gd name="connsiteY17" fmla="*/ 290945 h 745477"/>
              <a:gd name="connsiteX18" fmla="*/ 623455 w 1004870"/>
              <a:gd name="connsiteY18" fmla="*/ 277091 h 745477"/>
              <a:gd name="connsiteX19" fmla="*/ 706582 w 1004870"/>
              <a:gd name="connsiteY19" fmla="*/ 290945 h 745477"/>
              <a:gd name="connsiteX20" fmla="*/ 789709 w 1004870"/>
              <a:gd name="connsiteY20" fmla="*/ 346363 h 745477"/>
              <a:gd name="connsiteX21" fmla="*/ 817418 w 1004870"/>
              <a:gd name="connsiteY21" fmla="*/ 387927 h 745477"/>
              <a:gd name="connsiteX22" fmla="*/ 845128 w 1004870"/>
              <a:gd name="connsiteY22" fmla="*/ 512618 h 745477"/>
              <a:gd name="connsiteX23" fmla="*/ 858982 w 1004870"/>
              <a:gd name="connsiteY23" fmla="*/ 554182 h 745477"/>
              <a:gd name="connsiteX24" fmla="*/ 872837 w 1004870"/>
              <a:gd name="connsiteY24" fmla="*/ 609600 h 745477"/>
              <a:gd name="connsiteX25" fmla="*/ 914400 w 1004870"/>
              <a:gd name="connsiteY25" fmla="*/ 581891 h 745477"/>
              <a:gd name="connsiteX26" fmla="*/ 942109 w 1004870"/>
              <a:gd name="connsiteY26" fmla="*/ 498763 h 745477"/>
              <a:gd name="connsiteX27" fmla="*/ 969818 w 1004870"/>
              <a:gd name="connsiteY27" fmla="*/ 457200 h 745477"/>
              <a:gd name="connsiteX28" fmla="*/ 969818 w 1004870"/>
              <a:gd name="connsiteY28" fmla="*/ 249382 h 745477"/>
              <a:gd name="connsiteX29" fmla="*/ 858982 w 1004870"/>
              <a:gd name="connsiteY29" fmla="*/ 152400 h 745477"/>
              <a:gd name="connsiteX30" fmla="*/ 817418 w 1004870"/>
              <a:gd name="connsiteY30" fmla="*/ 110836 h 745477"/>
              <a:gd name="connsiteX31" fmla="*/ 775855 w 1004870"/>
              <a:gd name="connsiteY31" fmla="*/ 96982 h 745477"/>
              <a:gd name="connsiteX32" fmla="*/ 706582 w 1004870"/>
              <a:gd name="connsiteY32" fmla="*/ 41563 h 745477"/>
              <a:gd name="connsiteX33" fmla="*/ 651164 w 1004870"/>
              <a:gd name="connsiteY33" fmla="*/ 27709 h 745477"/>
              <a:gd name="connsiteX34" fmla="*/ 568037 w 1004870"/>
              <a:gd name="connsiteY34" fmla="*/ 0 h 745477"/>
              <a:gd name="connsiteX35" fmla="*/ 512618 w 1004870"/>
              <a:gd name="connsiteY35" fmla="*/ 27709 h 745477"/>
              <a:gd name="connsiteX36" fmla="*/ 471055 w 1004870"/>
              <a:gd name="connsiteY36" fmla="*/ 41563 h 745477"/>
              <a:gd name="connsiteX37" fmla="*/ 429491 w 1004870"/>
              <a:gd name="connsiteY37" fmla="*/ 69272 h 745477"/>
              <a:gd name="connsiteX38" fmla="*/ 401782 w 1004870"/>
              <a:gd name="connsiteY38" fmla="*/ 96982 h 745477"/>
              <a:gd name="connsiteX39" fmla="*/ 360218 w 1004870"/>
              <a:gd name="connsiteY39" fmla="*/ 110836 h 745477"/>
              <a:gd name="connsiteX40" fmla="*/ 69273 w 1004870"/>
              <a:gd name="connsiteY40" fmla="*/ 124691 h 745477"/>
              <a:gd name="connsiteX41" fmla="*/ 0 w 1004870"/>
              <a:gd name="connsiteY41" fmla="*/ 138545 h 745477"/>
              <a:gd name="connsiteX42" fmla="*/ 13855 w 1004870"/>
              <a:gd name="connsiteY42" fmla="*/ 221672 h 745477"/>
              <a:gd name="connsiteX43" fmla="*/ 41564 w 1004870"/>
              <a:gd name="connsiteY43" fmla="*/ 249382 h 745477"/>
              <a:gd name="connsiteX44" fmla="*/ 69273 w 1004870"/>
              <a:gd name="connsiteY44" fmla="*/ 290945 h 745477"/>
              <a:gd name="connsiteX45" fmla="*/ 96982 w 1004870"/>
              <a:gd name="connsiteY45" fmla="*/ 346363 h 745477"/>
              <a:gd name="connsiteX46" fmla="*/ 138546 w 1004870"/>
              <a:gd name="connsiteY46" fmla="*/ 304800 h 745477"/>
              <a:gd name="connsiteX47" fmla="*/ 180109 w 1004870"/>
              <a:gd name="connsiteY47" fmla="*/ 290945 h 745477"/>
              <a:gd name="connsiteX48" fmla="*/ 221673 w 1004870"/>
              <a:gd name="connsiteY48" fmla="*/ 304800 h 745477"/>
              <a:gd name="connsiteX49" fmla="*/ 290946 w 1004870"/>
              <a:gd name="connsiteY49" fmla="*/ 360218 h 74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04870" h="745477">
                <a:moveTo>
                  <a:pt x="290946" y="360218"/>
                </a:moveTo>
                <a:lnTo>
                  <a:pt x="290946" y="360218"/>
                </a:lnTo>
                <a:cubicBezTo>
                  <a:pt x="286328" y="415636"/>
                  <a:pt x="287339" y="471814"/>
                  <a:pt x="277091" y="526472"/>
                </a:cubicBezTo>
                <a:cubicBezTo>
                  <a:pt x="272505" y="550931"/>
                  <a:pt x="236193" y="601674"/>
                  <a:pt x="221673" y="623454"/>
                </a:cubicBezTo>
                <a:cubicBezTo>
                  <a:pt x="226291" y="651163"/>
                  <a:pt x="209309" y="696498"/>
                  <a:pt x="235528" y="706582"/>
                </a:cubicBezTo>
                <a:cubicBezTo>
                  <a:pt x="287431" y="726545"/>
                  <a:pt x="346172" y="692727"/>
                  <a:pt x="401782" y="692727"/>
                </a:cubicBezTo>
                <a:cubicBezTo>
                  <a:pt x="471208" y="692727"/>
                  <a:pt x="540327" y="701964"/>
                  <a:pt x="609600" y="706582"/>
                </a:cubicBezTo>
                <a:cubicBezTo>
                  <a:pt x="663811" y="720134"/>
                  <a:pt x="737849" y="745477"/>
                  <a:pt x="789709" y="706582"/>
                </a:cubicBezTo>
                <a:cubicBezTo>
                  <a:pt x="808548" y="692453"/>
                  <a:pt x="785599" y="658747"/>
                  <a:pt x="775855" y="637309"/>
                </a:cubicBezTo>
                <a:cubicBezTo>
                  <a:pt x="762075" y="606992"/>
                  <a:pt x="738910" y="581891"/>
                  <a:pt x="720437" y="554182"/>
                </a:cubicBezTo>
                <a:cubicBezTo>
                  <a:pt x="635148" y="426247"/>
                  <a:pt x="743989" y="583621"/>
                  <a:pt x="665018" y="484909"/>
                </a:cubicBezTo>
                <a:cubicBezTo>
                  <a:pt x="654616" y="471907"/>
                  <a:pt x="649083" y="455119"/>
                  <a:pt x="637309" y="443345"/>
                </a:cubicBezTo>
                <a:cubicBezTo>
                  <a:pt x="625535" y="431571"/>
                  <a:pt x="609600" y="424872"/>
                  <a:pt x="595746" y="415636"/>
                </a:cubicBezTo>
                <a:lnTo>
                  <a:pt x="512618" y="443345"/>
                </a:lnTo>
                <a:lnTo>
                  <a:pt x="471055" y="457200"/>
                </a:lnTo>
                <a:cubicBezTo>
                  <a:pt x="465734" y="441237"/>
                  <a:pt x="441764" y="372872"/>
                  <a:pt x="443346" y="360218"/>
                </a:cubicBezTo>
                <a:cubicBezTo>
                  <a:pt x="445908" y="339724"/>
                  <a:pt x="453001" y="314830"/>
                  <a:pt x="471055" y="304800"/>
                </a:cubicBezTo>
                <a:cubicBezTo>
                  <a:pt x="499601" y="288941"/>
                  <a:pt x="535908" y="296787"/>
                  <a:pt x="568037" y="290945"/>
                </a:cubicBezTo>
                <a:cubicBezTo>
                  <a:pt x="586771" y="287539"/>
                  <a:pt x="604982" y="281709"/>
                  <a:pt x="623455" y="277091"/>
                </a:cubicBezTo>
                <a:cubicBezTo>
                  <a:pt x="651164" y="281709"/>
                  <a:pt x="680652" y="280141"/>
                  <a:pt x="706582" y="290945"/>
                </a:cubicBezTo>
                <a:cubicBezTo>
                  <a:pt x="737322" y="303753"/>
                  <a:pt x="789709" y="346363"/>
                  <a:pt x="789709" y="346363"/>
                </a:cubicBezTo>
                <a:cubicBezTo>
                  <a:pt x="798945" y="360218"/>
                  <a:pt x="810859" y="372622"/>
                  <a:pt x="817418" y="387927"/>
                </a:cubicBezTo>
                <a:cubicBezTo>
                  <a:pt x="825952" y="407840"/>
                  <a:pt x="841183" y="496836"/>
                  <a:pt x="845128" y="512618"/>
                </a:cubicBezTo>
                <a:cubicBezTo>
                  <a:pt x="848670" y="526786"/>
                  <a:pt x="854970" y="540140"/>
                  <a:pt x="858982" y="554182"/>
                </a:cubicBezTo>
                <a:cubicBezTo>
                  <a:pt x="864213" y="572491"/>
                  <a:pt x="868219" y="591127"/>
                  <a:pt x="872837" y="609600"/>
                </a:cubicBezTo>
                <a:cubicBezTo>
                  <a:pt x="886691" y="600364"/>
                  <a:pt x="905575" y="596011"/>
                  <a:pt x="914400" y="581891"/>
                </a:cubicBezTo>
                <a:cubicBezTo>
                  <a:pt x="929880" y="557122"/>
                  <a:pt x="925907" y="523066"/>
                  <a:pt x="942109" y="498763"/>
                </a:cubicBezTo>
                <a:lnTo>
                  <a:pt x="969818" y="457200"/>
                </a:lnTo>
                <a:cubicBezTo>
                  <a:pt x="988776" y="381371"/>
                  <a:pt x="1004870" y="342855"/>
                  <a:pt x="969818" y="249382"/>
                </a:cubicBezTo>
                <a:cubicBezTo>
                  <a:pt x="950195" y="197053"/>
                  <a:pt x="896397" y="183579"/>
                  <a:pt x="858982" y="152400"/>
                </a:cubicBezTo>
                <a:cubicBezTo>
                  <a:pt x="843930" y="139857"/>
                  <a:pt x="833721" y="121704"/>
                  <a:pt x="817418" y="110836"/>
                </a:cubicBezTo>
                <a:cubicBezTo>
                  <a:pt x="805267" y="102735"/>
                  <a:pt x="789709" y="101600"/>
                  <a:pt x="775855" y="96982"/>
                </a:cubicBezTo>
                <a:cubicBezTo>
                  <a:pt x="753509" y="74635"/>
                  <a:pt x="737169" y="54672"/>
                  <a:pt x="706582" y="41563"/>
                </a:cubicBezTo>
                <a:cubicBezTo>
                  <a:pt x="689080" y="34062"/>
                  <a:pt x="669402" y="33180"/>
                  <a:pt x="651164" y="27709"/>
                </a:cubicBezTo>
                <a:cubicBezTo>
                  <a:pt x="623188" y="19316"/>
                  <a:pt x="568037" y="0"/>
                  <a:pt x="568037" y="0"/>
                </a:cubicBezTo>
                <a:cubicBezTo>
                  <a:pt x="549564" y="9236"/>
                  <a:pt x="531601" y="19573"/>
                  <a:pt x="512618" y="27709"/>
                </a:cubicBezTo>
                <a:cubicBezTo>
                  <a:pt x="499195" y="33462"/>
                  <a:pt x="484117" y="35032"/>
                  <a:pt x="471055" y="41563"/>
                </a:cubicBezTo>
                <a:cubicBezTo>
                  <a:pt x="456162" y="49010"/>
                  <a:pt x="442493" y="58870"/>
                  <a:pt x="429491" y="69272"/>
                </a:cubicBezTo>
                <a:cubicBezTo>
                  <a:pt x="419291" y="77432"/>
                  <a:pt x="412983" y="90261"/>
                  <a:pt x="401782" y="96982"/>
                </a:cubicBezTo>
                <a:cubicBezTo>
                  <a:pt x="389259" y="104496"/>
                  <a:pt x="374073" y="106218"/>
                  <a:pt x="360218" y="110836"/>
                </a:cubicBezTo>
                <a:cubicBezTo>
                  <a:pt x="244949" y="187683"/>
                  <a:pt x="357446" y="124691"/>
                  <a:pt x="69273" y="124691"/>
                </a:cubicBezTo>
                <a:cubicBezTo>
                  <a:pt x="45725" y="124691"/>
                  <a:pt x="23091" y="133927"/>
                  <a:pt x="0" y="138545"/>
                </a:cubicBezTo>
                <a:cubicBezTo>
                  <a:pt x="4618" y="166254"/>
                  <a:pt x="3991" y="195369"/>
                  <a:pt x="13855" y="221672"/>
                </a:cubicBezTo>
                <a:cubicBezTo>
                  <a:pt x="18442" y="233903"/>
                  <a:pt x="33404" y="239182"/>
                  <a:pt x="41564" y="249382"/>
                </a:cubicBezTo>
                <a:cubicBezTo>
                  <a:pt x="51966" y="262384"/>
                  <a:pt x="60037" y="277091"/>
                  <a:pt x="69273" y="290945"/>
                </a:cubicBezTo>
                <a:cubicBezTo>
                  <a:pt x="64654" y="304800"/>
                  <a:pt x="27709" y="369454"/>
                  <a:pt x="96982" y="346363"/>
                </a:cubicBezTo>
                <a:cubicBezTo>
                  <a:pt x="115570" y="340167"/>
                  <a:pt x="122243" y="315668"/>
                  <a:pt x="138546" y="304800"/>
                </a:cubicBezTo>
                <a:cubicBezTo>
                  <a:pt x="150697" y="296699"/>
                  <a:pt x="166255" y="295563"/>
                  <a:pt x="180109" y="290945"/>
                </a:cubicBezTo>
                <a:cubicBezTo>
                  <a:pt x="193964" y="295563"/>
                  <a:pt x="207631" y="300788"/>
                  <a:pt x="221673" y="304800"/>
                </a:cubicBezTo>
                <a:cubicBezTo>
                  <a:pt x="239982" y="310031"/>
                  <a:pt x="279401" y="350982"/>
                  <a:pt x="290946" y="3602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7" name="Freeform 6"/>
          <p:cNvSpPr/>
          <p:nvPr/>
        </p:nvSpPr>
        <p:spPr>
          <a:xfrm>
            <a:off x="614512" y="2852936"/>
            <a:ext cx="1509216" cy="1296144"/>
          </a:xfrm>
          <a:custGeom>
            <a:avLst/>
            <a:gdLst>
              <a:gd name="connsiteX0" fmla="*/ 176052 w 1985644"/>
              <a:gd name="connsiteY0" fmla="*/ 665018 h 1722095"/>
              <a:gd name="connsiteX1" fmla="*/ 176052 w 1985644"/>
              <a:gd name="connsiteY1" fmla="*/ 665018 h 1722095"/>
              <a:gd name="connsiteX2" fmla="*/ 65215 w 1985644"/>
              <a:gd name="connsiteY2" fmla="*/ 720437 h 1722095"/>
              <a:gd name="connsiteX3" fmla="*/ 9797 w 1985644"/>
              <a:gd name="connsiteY3" fmla="*/ 762000 h 1722095"/>
              <a:gd name="connsiteX4" fmla="*/ 23652 w 1985644"/>
              <a:gd name="connsiteY4" fmla="*/ 872837 h 1722095"/>
              <a:gd name="connsiteX5" fmla="*/ 51361 w 1985644"/>
              <a:gd name="connsiteY5" fmla="*/ 955964 h 1722095"/>
              <a:gd name="connsiteX6" fmla="*/ 65215 w 1985644"/>
              <a:gd name="connsiteY6" fmla="*/ 1052946 h 1722095"/>
              <a:gd name="connsiteX7" fmla="*/ 273034 w 1985644"/>
              <a:gd name="connsiteY7" fmla="*/ 1108364 h 1722095"/>
              <a:gd name="connsiteX8" fmla="*/ 328452 w 1985644"/>
              <a:gd name="connsiteY8" fmla="*/ 1136073 h 1722095"/>
              <a:gd name="connsiteX9" fmla="*/ 550124 w 1985644"/>
              <a:gd name="connsiteY9" fmla="*/ 1177637 h 1722095"/>
              <a:gd name="connsiteX10" fmla="*/ 550124 w 1985644"/>
              <a:gd name="connsiteY10" fmla="*/ 1316182 h 1722095"/>
              <a:gd name="connsiteX11" fmla="*/ 508561 w 1985644"/>
              <a:gd name="connsiteY11" fmla="*/ 1357746 h 1722095"/>
              <a:gd name="connsiteX12" fmla="*/ 480852 w 1985644"/>
              <a:gd name="connsiteY12" fmla="*/ 1440873 h 1722095"/>
              <a:gd name="connsiteX13" fmla="*/ 453143 w 1985644"/>
              <a:gd name="connsiteY13" fmla="*/ 1551709 h 1722095"/>
              <a:gd name="connsiteX14" fmla="*/ 494706 w 1985644"/>
              <a:gd name="connsiteY14" fmla="*/ 1648691 h 1722095"/>
              <a:gd name="connsiteX15" fmla="*/ 536270 w 1985644"/>
              <a:gd name="connsiteY15" fmla="*/ 1676400 h 1722095"/>
              <a:gd name="connsiteX16" fmla="*/ 550124 w 1985644"/>
              <a:gd name="connsiteY16" fmla="*/ 1717964 h 1722095"/>
              <a:gd name="connsiteX17" fmla="*/ 633252 w 1985644"/>
              <a:gd name="connsiteY17" fmla="*/ 1690255 h 1722095"/>
              <a:gd name="connsiteX18" fmla="*/ 716379 w 1985644"/>
              <a:gd name="connsiteY18" fmla="*/ 1634837 h 1722095"/>
              <a:gd name="connsiteX19" fmla="*/ 757943 w 1985644"/>
              <a:gd name="connsiteY19" fmla="*/ 1607127 h 1722095"/>
              <a:gd name="connsiteX20" fmla="*/ 799506 w 1985644"/>
              <a:gd name="connsiteY20" fmla="*/ 1593273 h 1722095"/>
              <a:gd name="connsiteX21" fmla="*/ 785652 w 1985644"/>
              <a:gd name="connsiteY21" fmla="*/ 1468582 h 1722095"/>
              <a:gd name="connsiteX22" fmla="*/ 757943 w 1985644"/>
              <a:gd name="connsiteY22" fmla="*/ 1427018 h 1722095"/>
              <a:gd name="connsiteX23" fmla="*/ 771797 w 1985644"/>
              <a:gd name="connsiteY23" fmla="*/ 1330037 h 1722095"/>
              <a:gd name="connsiteX24" fmla="*/ 785652 w 1985644"/>
              <a:gd name="connsiteY24" fmla="*/ 1288473 h 1722095"/>
              <a:gd name="connsiteX25" fmla="*/ 938052 w 1985644"/>
              <a:gd name="connsiteY25" fmla="*/ 1219200 h 1722095"/>
              <a:gd name="connsiteX26" fmla="*/ 1104306 w 1985644"/>
              <a:gd name="connsiteY26" fmla="*/ 1205346 h 1722095"/>
              <a:gd name="connsiteX27" fmla="*/ 1132015 w 1985644"/>
              <a:gd name="connsiteY27" fmla="*/ 1122218 h 1722095"/>
              <a:gd name="connsiteX28" fmla="*/ 1145870 w 1985644"/>
              <a:gd name="connsiteY28" fmla="*/ 1080655 h 1722095"/>
              <a:gd name="connsiteX29" fmla="*/ 1173579 w 1985644"/>
              <a:gd name="connsiteY29" fmla="*/ 886691 h 1722095"/>
              <a:gd name="connsiteX30" fmla="*/ 1201288 w 1985644"/>
              <a:gd name="connsiteY30" fmla="*/ 845127 h 1722095"/>
              <a:gd name="connsiteX31" fmla="*/ 1242852 w 1985644"/>
              <a:gd name="connsiteY31" fmla="*/ 817418 h 1722095"/>
              <a:gd name="connsiteX32" fmla="*/ 1298270 w 1985644"/>
              <a:gd name="connsiteY32" fmla="*/ 734291 h 1722095"/>
              <a:gd name="connsiteX33" fmla="*/ 1325979 w 1985644"/>
              <a:gd name="connsiteY33" fmla="*/ 692727 h 1722095"/>
              <a:gd name="connsiteX34" fmla="*/ 1409106 w 1985644"/>
              <a:gd name="connsiteY34" fmla="*/ 637309 h 1722095"/>
              <a:gd name="connsiteX35" fmla="*/ 1450670 w 1985644"/>
              <a:gd name="connsiteY35" fmla="*/ 609600 h 1722095"/>
              <a:gd name="connsiteX36" fmla="*/ 1519943 w 1985644"/>
              <a:gd name="connsiteY36" fmla="*/ 484909 h 1722095"/>
              <a:gd name="connsiteX37" fmla="*/ 1575361 w 1985644"/>
              <a:gd name="connsiteY37" fmla="*/ 457200 h 1722095"/>
              <a:gd name="connsiteX38" fmla="*/ 1658488 w 1985644"/>
              <a:gd name="connsiteY38" fmla="*/ 429491 h 1722095"/>
              <a:gd name="connsiteX39" fmla="*/ 1935579 w 1985644"/>
              <a:gd name="connsiteY39" fmla="*/ 429491 h 1722095"/>
              <a:gd name="connsiteX40" fmla="*/ 1894015 w 1985644"/>
              <a:gd name="connsiteY40" fmla="*/ 235527 h 1722095"/>
              <a:gd name="connsiteX41" fmla="*/ 1810888 w 1985644"/>
              <a:gd name="connsiteY41" fmla="*/ 180109 h 1722095"/>
              <a:gd name="connsiteX42" fmla="*/ 1741615 w 1985644"/>
              <a:gd name="connsiteY42" fmla="*/ 83127 h 1722095"/>
              <a:gd name="connsiteX43" fmla="*/ 1713906 w 1985644"/>
              <a:gd name="connsiteY43" fmla="*/ 41564 h 1722095"/>
              <a:gd name="connsiteX44" fmla="*/ 1672343 w 1985644"/>
              <a:gd name="connsiteY44" fmla="*/ 27709 h 1722095"/>
              <a:gd name="connsiteX45" fmla="*/ 1630779 w 1985644"/>
              <a:gd name="connsiteY45" fmla="*/ 0 h 1722095"/>
              <a:gd name="connsiteX46" fmla="*/ 1589215 w 1985644"/>
              <a:gd name="connsiteY46" fmla="*/ 55418 h 1722095"/>
              <a:gd name="connsiteX47" fmla="*/ 1519943 w 1985644"/>
              <a:gd name="connsiteY47" fmla="*/ 110837 h 1722095"/>
              <a:gd name="connsiteX48" fmla="*/ 1464524 w 1985644"/>
              <a:gd name="connsiteY48" fmla="*/ 180109 h 1722095"/>
              <a:gd name="connsiteX49" fmla="*/ 1450670 w 1985644"/>
              <a:gd name="connsiteY49" fmla="*/ 221673 h 1722095"/>
              <a:gd name="connsiteX50" fmla="*/ 1367543 w 1985644"/>
              <a:gd name="connsiteY50" fmla="*/ 277091 h 1722095"/>
              <a:gd name="connsiteX51" fmla="*/ 1270561 w 1985644"/>
              <a:gd name="connsiteY51" fmla="*/ 332509 h 1722095"/>
              <a:gd name="connsiteX52" fmla="*/ 1228997 w 1985644"/>
              <a:gd name="connsiteY52" fmla="*/ 346364 h 1722095"/>
              <a:gd name="connsiteX53" fmla="*/ 1201288 w 1985644"/>
              <a:gd name="connsiteY53" fmla="*/ 429491 h 1722095"/>
              <a:gd name="connsiteX54" fmla="*/ 1173579 w 1985644"/>
              <a:gd name="connsiteY54" fmla="*/ 581891 h 1722095"/>
              <a:gd name="connsiteX55" fmla="*/ 1159724 w 1985644"/>
              <a:gd name="connsiteY55" fmla="*/ 637309 h 1722095"/>
              <a:gd name="connsiteX56" fmla="*/ 1118161 w 1985644"/>
              <a:gd name="connsiteY56" fmla="*/ 665018 h 1722095"/>
              <a:gd name="connsiteX57" fmla="*/ 1076597 w 1985644"/>
              <a:gd name="connsiteY57" fmla="*/ 651164 h 1722095"/>
              <a:gd name="connsiteX58" fmla="*/ 993470 w 1985644"/>
              <a:gd name="connsiteY58" fmla="*/ 665018 h 1722095"/>
              <a:gd name="connsiteX59" fmla="*/ 951906 w 1985644"/>
              <a:gd name="connsiteY59" fmla="*/ 706582 h 1722095"/>
              <a:gd name="connsiteX60" fmla="*/ 868779 w 1985644"/>
              <a:gd name="connsiteY60" fmla="*/ 762000 h 1722095"/>
              <a:gd name="connsiteX61" fmla="*/ 771797 w 1985644"/>
              <a:gd name="connsiteY61" fmla="*/ 789709 h 1722095"/>
              <a:gd name="connsiteX62" fmla="*/ 591688 w 1985644"/>
              <a:gd name="connsiteY62" fmla="*/ 775855 h 1722095"/>
              <a:gd name="connsiteX63" fmla="*/ 508561 w 1985644"/>
              <a:gd name="connsiteY63" fmla="*/ 748146 h 1722095"/>
              <a:gd name="connsiteX64" fmla="*/ 425434 w 1985644"/>
              <a:gd name="connsiteY64" fmla="*/ 692727 h 1722095"/>
              <a:gd name="connsiteX65" fmla="*/ 383870 w 1985644"/>
              <a:gd name="connsiteY65" fmla="*/ 706582 h 1722095"/>
              <a:gd name="connsiteX66" fmla="*/ 342306 w 1985644"/>
              <a:gd name="connsiteY66" fmla="*/ 748146 h 1722095"/>
              <a:gd name="connsiteX67" fmla="*/ 106779 w 1985644"/>
              <a:gd name="connsiteY67" fmla="*/ 692727 h 1722095"/>
              <a:gd name="connsiteX68" fmla="*/ 176052 w 1985644"/>
              <a:gd name="connsiteY68" fmla="*/ 665018 h 172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985644" h="1722095">
                <a:moveTo>
                  <a:pt x="176052" y="665018"/>
                </a:moveTo>
                <a:lnTo>
                  <a:pt x="176052" y="665018"/>
                </a:lnTo>
                <a:cubicBezTo>
                  <a:pt x="139106" y="683491"/>
                  <a:pt x="100895" y="699624"/>
                  <a:pt x="65215" y="720437"/>
                </a:cubicBezTo>
                <a:cubicBezTo>
                  <a:pt x="45270" y="732072"/>
                  <a:pt x="15872" y="739723"/>
                  <a:pt x="9797" y="762000"/>
                </a:cubicBezTo>
                <a:cubicBezTo>
                  <a:pt x="0" y="797921"/>
                  <a:pt x="15851" y="836430"/>
                  <a:pt x="23652" y="872837"/>
                </a:cubicBezTo>
                <a:cubicBezTo>
                  <a:pt x="29772" y="901396"/>
                  <a:pt x="51361" y="955964"/>
                  <a:pt x="51361" y="955964"/>
                </a:cubicBezTo>
                <a:cubicBezTo>
                  <a:pt x="55979" y="988291"/>
                  <a:pt x="42124" y="1029855"/>
                  <a:pt x="65215" y="1052946"/>
                </a:cubicBezTo>
                <a:cubicBezTo>
                  <a:pt x="95482" y="1083213"/>
                  <a:pt x="224321" y="1100245"/>
                  <a:pt x="273034" y="1108364"/>
                </a:cubicBezTo>
                <a:cubicBezTo>
                  <a:pt x="291507" y="1117600"/>
                  <a:pt x="308080" y="1132678"/>
                  <a:pt x="328452" y="1136073"/>
                </a:cubicBezTo>
                <a:cubicBezTo>
                  <a:pt x="559100" y="1174514"/>
                  <a:pt x="471815" y="1099325"/>
                  <a:pt x="550124" y="1177637"/>
                </a:cubicBezTo>
                <a:cubicBezTo>
                  <a:pt x="568481" y="1232705"/>
                  <a:pt x="579070" y="1243817"/>
                  <a:pt x="550124" y="1316182"/>
                </a:cubicBezTo>
                <a:cubicBezTo>
                  <a:pt x="542847" y="1334374"/>
                  <a:pt x="522415" y="1343891"/>
                  <a:pt x="508561" y="1357746"/>
                </a:cubicBezTo>
                <a:cubicBezTo>
                  <a:pt x="499325" y="1385455"/>
                  <a:pt x="486580" y="1412232"/>
                  <a:pt x="480852" y="1440873"/>
                </a:cubicBezTo>
                <a:cubicBezTo>
                  <a:pt x="464133" y="1524466"/>
                  <a:pt x="474443" y="1487806"/>
                  <a:pt x="453143" y="1551709"/>
                </a:cubicBezTo>
                <a:cubicBezTo>
                  <a:pt x="463741" y="1594104"/>
                  <a:pt x="462813" y="1616798"/>
                  <a:pt x="494706" y="1648691"/>
                </a:cubicBezTo>
                <a:cubicBezTo>
                  <a:pt x="506480" y="1660465"/>
                  <a:pt x="522415" y="1667164"/>
                  <a:pt x="536270" y="1676400"/>
                </a:cubicBezTo>
                <a:cubicBezTo>
                  <a:pt x="540888" y="1690255"/>
                  <a:pt x="535667" y="1715899"/>
                  <a:pt x="550124" y="1717964"/>
                </a:cubicBezTo>
                <a:cubicBezTo>
                  <a:pt x="579039" y="1722095"/>
                  <a:pt x="633252" y="1690255"/>
                  <a:pt x="633252" y="1690255"/>
                </a:cubicBezTo>
                <a:lnTo>
                  <a:pt x="716379" y="1634837"/>
                </a:lnTo>
                <a:cubicBezTo>
                  <a:pt x="730234" y="1625600"/>
                  <a:pt x="742146" y="1612393"/>
                  <a:pt x="757943" y="1607127"/>
                </a:cubicBezTo>
                <a:lnTo>
                  <a:pt x="799506" y="1593273"/>
                </a:lnTo>
                <a:cubicBezTo>
                  <a:pt x="794888" y="1551709"/>
                  <a:pt x="795795" y="1509153"/>
                  <a:pt x="785652" y="1468582"/>
                </a:cubicBezTo>
                <a:cubicBezTo>
                  <a:pt x="781614" y="1452428"/>
                  <a:pt x="759600" y="1443587"/>
                  <a:pt x="757943" y="1427018"/>
                </a:cubicBezTo>
                <a:cubicBezTo>
                  <a:pt x="754694" y="1394525"/>
                  <a:pt x="765393" y="1362058"/>
                  <a:pt x="771797" y="1330037"/>
                </a:cubicBezTo>
                <a:cubicBezTo>
                  <a:pt x="774661" y="1315716"/>
                  <a:pt x="775325" y="1298800"/>
                  <a:pt x="785652" y="1288473"/>
                </a:cubicBezTo>
                <a:cubicBezTo>
                  <a:pt x="836112" y="1238013"/>
                  <a:pt x="873078" y="1226844"/>
                  <a:pt x="938052" y="1219200"/>
                </a:cubicBezTo>
                <a:cubicBezTo>
                  <a:pt x="993281" y="1212702"/>
                  <a:pt x="1048888" y="1209964"/>
                  <a:pt x="1104306" y="1205346"/>
                </a:cubicBezTo>
                <a:lnTo>
                  <a:pt x="1132015" y="1122218"/>
                </a:lnTo>
                <a:lnTo>
                  <a:pt x="1145870" y="1080655"/>
                </a:lnTo>
                <a:cubicBezTo>
                  <a:pt x="1149410" y="1041710"/>
                  <a:pt x="1146924" y="940000"/>
                  <a:pt x="1173579" y="886691"/>
                </a:cubicBezTo>
                <a:cubicBezTo>
                  <a:pt x="1181026" y="871798"/>
                  <a:pt x="1189514" y="856901"/>
                  <a:pt x="1201288" y="845127"/>
                </a:cubicBezTo>
                <a:cubicBezTo>
                  <a:pt x="1213062" y="833353"/>
                  <a:pt x="1228997" y="826654"/>
                  <a:pt x="1242852" y="817418"/>
                </a:cubicBezTo>
                <a:lnTo>
                  <a:pt x="1298270" y="734291"/>
                </a:lnTo>
                <a:cubicBezTo>
                  <a:pt x="1307506" y="720436"/>
                  <a:pt x="1312124" y="701963"/>
                  <a:pt x="1325979" y="692727"/>
                </a:cubicBezTo>
                <a:lnTo>
                  <a:pt x="1409106" y="637309"/>
                </a:lnTo>
                <a:lnTo>
                  <a:pt x="1450670" y="609600"/>
                </a:lnTo>
                <a:cubicBezTo>
                  <a:pt x="1463914" y="569868"/>
                  <a:pt x="1481830" y="503965"/>
                  <a:pt x="1519943" y="484909"/>
                </a:cubicBezTo>
                <a:cubicBezTo>
                  <a:pt x="1538416" y="475673"/>
                  <a:pt x="1556185" y="464870"/>
                  <a:pt x="1575361" y="457200"/>
                </a:cubicBezTo>
                <a:cubicBezTo>
                  <a:pt x="1602480" y="446352"/>
                  <a:pt x="1658488" y="429491"/>
                  <a:pt x="1658488" y="429491"/>
                </a:cubicBezTo>
                <a:cubicBezTo>
                  <a:pt x="1710056" y="435937"/>
                  <a:pt x="1903158" y="467806"/>
                  <a:pt x="1935579" y="429491"/>
                </a:cubicBezTo>
                <a:cubicBezTo>
                  <a:pt x="1985644" y="370323"/>
                  <a:pt x="1945776" y="274349"/>
                  <a:pt x="1894015" y="235527"/>
                </a:cubicBezTo>
                <a:cubicBezTo>
                  <a:pt x="1867373" y="215546"/>
                  <a:pt x="1810888" y="180109"/>
                  <a:pt x="1810888" y="180109"/>
                </a:cubicBezTo>
                <a:cubicBezTo>
                  <a:pt x="1776523" y="77013"/>
                  <a:pt x="1829273" y="214613"/>
                  <a:pt x="1741615" y="83127"/>
                </a:cubicBezTo>
                <a:cubicBezTo>
                  <a:pt x="1732379" y="69273"/>
                  <a:pt x="1726908" y="51966"/>
                  <a:pt x="1713906" y="41564"/>
                </a:cubicBezTo>
                <a:cubicBezTo>
                  <a:pt x="1702502" y="32441"/>
                  <a:pt x="1685405" y="34240"/>
                  <a:pt x="1672343" y="27709"/>
                </a:cubicBezTo>
                <a:cubicBezTo>
                  <a:pt x="1657450" y="20262"/>
                  <a:pt x="1644634" y="9236"/>
                  <a:pt x="1630779" y="0"/>
                </a:cubicBezTo>
                <a:cubicBezTo>
                  <a:pt x="1616924" y="18473"/>
                  <a:pt x="1605543" y="39090"/>
                  <a:pt x="1589215" y="55418"/>
                </a:cubicBezTo>
                <a:cubicBezTo>
                  <a:pt x="1517201" y="127432"/>
                  <a:pt x="1574788" y="42281"/>
                  <a:pt x="1519943" y="110837"/>
                </a:cubicBezTo>
                <a:cubicBezTo>
                  <a:pt x="1450044" y="198212"/>
                  <a:pt x="1531422" y="113214"/>
                  <a:pt x="1464524" y="180109"/>
                </a:cubicBezTo>
                <a:cubicBezTo>
                  <a:pt x="1459906" y="193964"/>
                  <a:pt x="1458771" y="209522"/>
                  <a:pt x="1450670" y="221673"/>
                </a:cubicBezTo>
                <a:cubicBezTo>
                  <a:pt x="1421019" y="266151"/>
                  <a:pt x="1411118" y="262566"/>
                  <a:pt x="1367543" y="277091"/>
                </a:cubicBezTo>
                <a:cubicBezTo>
                  <a:pt x="1325801" y="304919"/>
                  <a:pt x="1319779" y="311416"/>
                  <a:pt x="1270561" y="332509"/>
                </a:cubicBezTo>
                <a:cubicBezTo>
                  <a:pt x="1257138" y="338262"/>
                  <a:pt x="1242852" y="341746"/>
                  <a:pt x="1228997" y="346364"/>
                </a:cubicBezTo>
                <a:cubicBezTo>
                  <a:pt x="1219761" y="374073"/>
                  <a:pt x="1204911" y="400509"/>
                  <a:pt x="1201288" y="429491"/>
                </a:cubicBezTo>
                <a:cubicBezTo>
                  <a:pt x="1178364" y="612892"/>
                  <a:pt x="1202056" y="482226"/>
                  <a:pt x="1173579" y="581891"/>
                </a:cubicBezTo>
                <a:cubicBezTo>
                  <a:pt x="1168348" y="600200"/>
                  <a:pt x="1170286" y="621466"/>
                  <a:pt x="1159724" y="637309"/>
                </a:cubicBezTo>
                <a:cubicBezTo>
                  <a:pt x="1150488" y="651163"/>
                  <a:pt x="1132015" y="655782"/>
                  <a:pt x="1118161" y="665018"/>
                </a:cubicBezTo>
                <a:cubicBezTo>
                  <a:pt x="1104306" y="660400"/>
                  <a:pt x="1091201" y="651164"/>
                  <a:pt x="1076597" y="651164"/>
                </a:cubicBezTo>
                <a:cubicBezTo>
                  <a:pt x="1048506" y="651164"/>
                  <a:pt x="1019140" y="653609"/>
                  <a:pt x="993470" y="665018"/>
                </a:cubicBezTo>
                <a:cubicBezTo>
                  <a:pt x="975565" y="672976"/>
                  <a:pt x="967372" y="694553"/>
                  <a:pt x="951906" y="706582"/>
                </a:cubicBezTo>
                <a:cubicBezTo>
                  <a:pt x="925619" y="727028"/>
                  <a:pt x="900372" y="751469"/>
                  <a:pt x="868779" y="762000"/>
                </a:cubicBezTo>
                <a:cubicBezTo>
                  <a:pt x="809151" y="781876"/>
                  <a:pt x="841383" y="772313"/>
                  <a:pt x="771797" y="789709"/>
                </a:cubicBezTo>
                <a:cubicBezTo>
                  <a:pt x="711761" y="785091"/>
                  <a:pt x="651165" y="785246"/>
                  <a:pt x="591688" y="775855"/>
                </a:cubicBezTo>
                <a:cubicBezTo>
                  <a:pt x="562838" y="771300"/>
                  <a:pt x="508561" y="748146"/>
                  <a:pt x="508561" y="748146"/>
                </a:cubicBezTo>
                <a:cubicBezTo>
                  <a:pt x="483573" y="723158"/>
                  <a:pt x="465534" y="692727"/>
                  <a:pt x="425434" y="692727"/>
                </a:cubicBezTo>
                <a:cubicBezTo>
                  <a:pt x="410830" y="692727"/>
                  <a:pt x="397725" y="701964"/>
                  <a:pt x="383870" y="706582"/>
                </a:cubicBezTo>
                <a:cubicBezTo>
                  <a:pt x="370015" y="720437"/>
                  <a:pt x="361792" y="746095"/>
                  <a:pt x="342306" y="748146"/>
                </a:cubicBezTo>
                <a:cubicBezTo>
                  <a:pt x="118822" y="771671"/>
                  <a:pt x="141529" y="796973"/>
                  <a:pt x="106779" y="692727"/>
                </a:cubicBezTo>
                <a:lnTo>
                  <a:pt x="176052" y="665018"/>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8" name="Freeform 7"/>
          <p:cNvSpPr/>
          <p:nvPr/>
        </p:nvSpPr>
        <p:spPr>
          <a:xfrm>
            <a:off x="1261567" y="4005064"/>
            <a:ext cx="790153" cy="432048"/>
          </a:xfrm>
          <a:custGeom>
            <a:avLst/>
            <a:gdLst>
              <a:gd name="connsiteX0" fmla="*/ 224469 w 1235578"/>
              <a:gd name="connsiteY0" fmla="*/ 0 h 775854"/>
              <a:gd name="connsiteX1" fmla="*/ 224469 w 1235578"/>
              <a:gd name="connsiteY1" fmla="*/ 0 h 775854"/>
              <a:gd name="connsiteX2" fmla="*/ 210615 w 1235578"/>
              <a:gd name="connsiteY2" fmla="*/ 138545 h 775854"/>
              <a:gd name="connsiteX3" fmla="*/ 182905 w 1235578"/>
              <a:gd name="connsiteY3" fmla="*/ 166254 h 775854"/>
              <a:gd name="connsiteX4" fmla="*/ 155196 w 1235578"/>
              <a:gd name="connsiteY4" fmla="*/ 207818 h 775854"/>
              <a:gd name="connsiteX5" fmla="*/ 141342 w 1235578"/>
              <a:gd name="connsiteY5" fmla="*/ 249381 h 775854"/>
              <a:gd name="connsiteX6" fmla="*/ 58215 w 1235578"/>
              <a:gd name="connsiteY6" fmla="*/ 290945 h 775854"/>
              <a:gd name="connsiteX7" fmla="*/ 155196 w 1235578"/>
              <a:gd name="connsiteY7" fmla="*/ 346363 h 775854"/>
              <a:gd name="connsiteX8" fmla="*/ 238324 w 1235578"/>
              <a:gd name="connsiteY8" fmla="*/ 387927 h 775854"/>
              <a:gd name="connsiteX9" fmla="*/ 321451 w 1235578"/>
              <a:gd name="connsiteY9" fmla="*/ 401781 h 775854"/>
              <a:gd name="connsiteX10" fmla="*/ 363015 w 1235578"/>
              <a:gd name="connsiteY10" fmla="*/ 429490 h 775854"/>
              <a:gd name="connsiteX11" fmla="*/ 390724 w 1235578"/>
              <a:gd name="connsiteY11" fmla="*/ 457200 h 775854"/>
              <a:gd name="connsiteX12" fmla="*/ 432287 w 1235578"/>
              <a:gd name="connsiteY12" fmla="*/ 471054 h 775854"/>
              <a:gd name="connsiteX13" fmla="*/ 501560 w 1235578"/>
              <a:gd name="connsiteY13" fmla="*/ 457200 h 775854"/>
              <a:gd name="connsiteX14" fmla="*/ 515415 w 1235578"/>
              <a:gd name="connsiteY14" fmla="*/ 401781 h 775854"/>
              <a:gd name="connsiteX15" fmla="*/ 501560 w 1235578"/>
              <a:gd name="connsiteY15" fmla="*/ 277090 h 775854"/>
              <a:gd name="connsiteX16" fmla="*/ 335305 w 1235578"/>
              <a:gd name="connsiteY16" fmla="*/ 235527 h 775854"/>
              <a:gd name="connsiteX17" fmla="*/ 321451 w 1235578"/>
              <a:gd name="connsiteY17" fmla="*/ 193963 h 775854"/>
              <a:gd name="connsiteX18" fmla="*/ 363015 w 1235578"/>
              <a:gd name="connsiteY18" fmla="*/ 180109 h 775854"/>
              <a:gd name="connsiteX19" fmla="*/ 418433 w 1235578"/>
              <a:gd name="connsiteY19" fmla="*/ 166254 h 775854"/>
              <a:gd name="connsiteX20" fmla="*/ 501560 w 1235578"/>
              <a:gd name="connsiteY20" fmla="*/ 193963 h 775854"/>
              <a:gd name="connsiteX21" fmla="*/ 556978 w 1235578"/>
              <a:gd name="connsiteY21" fmla="*/ 207818 h 775854"/>
              <a:gd name="connsiteX22" fmla="*/ 681669 w 1235578"/>
              <a:gd name="connsiteY22" fmla="*/ 249381 h 775854"/>
              <a:gd name="connsiteX23" fmla="*/ 723233 w 1235578"/>
              <a:gd name="connsiteY23" fmla="*/ 277090 h 775854"/>
              <a:gd name="connsiteX24" fmla="*/ 764796 w 1235578"/>
              <a:gd name="connsiteY24" fmla="*/ 290945 h 775854"/>
              <a:gd name="connsiteX25" fmla="*/ 778651 w 1235578"/>
              <a:gd name="connsiteY25" fmla="*/ 332509 h 775854"/>
              <a:gd name="connsiteX26" fmla="*/ 903342 w 1235578"/>
              <a:gd name="connsiteY26" fmla="*/ 387927 h 775854"/>
              <a:gd name="connsiteX27" fmla="*/ 889487 w 1235578"/>
              <a:gd name="connsiteY27" fmla="*/ 457200 h 775854"/>
              <a:gd name="connsiteX28" fmla="*/ 806360 w 1235578"/>
              <a:gd name="connsiteY28" fmla="*/ 526472 h 775854"/>
              <a:gd name="connsiteX29" fmla="*/ 764796 w 1235578"/>
              <a:gd name="connsiteY29" fmla="*/ 540327 h 775854"/>
              <a:gd name="connsiteX30" fmla="*/ 723233 w 1235578"/>
              <a:gd name="connsiteY30" fmla="*/ 568036 h 775854"/>
              <a:gd name="connsiteX31" fmla="*/ 612396 w 1235578"/>
              <a:gd name="connsiteY31" fmla="*/ 581890 h 775854"/>
              <a:gd name="connsiteX32" fmla="*/ 584687 w 1235578"/>
              <a:gd name="connsiteY32" fmla="*/ 637309 h 775854"/>
              <a:gd name="connsiteX33" fmla="*/ 473851 w 1235578"/>
              <a:gd name="connsiteY33" fmla="*/ 678872 h 775854"/>
              <a:gd name="connsiteX34" fmla="*/ 85924 w 1235578"/>
              <a:gd name="connsiteY34" fmla="*/ 665018 h 775854"/>
              <a:gd name="connsiteX35" fmla="*/ 30505 w 1235578"/>
              <a:gd name="connsiteY35" fmla="*/ 637309 h 775854"/>
              <a:gd name="connsiteX36" fmla="*/ 2796 w 1235578"/>
              <a:gd name="connsiteY36" fmla="*/ 595745 h 775854"/>
              <a:gd name="connsiteX37" fmla="*/ 16651 w 1235578"/>
              <a:gd name="connsiteY37" fmla="*/ 526472 h 775854"/>
              <a:gd name="connsiteX38" fmla="*/ 30505 w 1235578"/>
              <a:gd name="connsiteY38" fmla="*/ 568036 h 775854"/>
              <a:gd name="connsiteX39" fmla="*/ 44360 w 1235578"/>
              <a:gd name="connsiteY39" fmla="*/ 706581 h 775854"/>
              <a:gd name="connsiteX40" fmla="*/ 85924 w 1235578"/>
              <a:gd name="connsiteY40" fmla="*/ 734290 h 775854"/>
              <a:gd name="connsiteX41" fmla="*/ 169051 w 1235578"/>
              <a:gd name="connsiteY41" fmla="*/ 762000 h 775854"/>
              <a:gd name="connsiteX42" fmla="*/ 210615 w 1235578"/>
              <a:gd name="connsiteY42" fmla="*/ 775854 h 775854"/>
              <a:gd name="connsiteX43" fmla="*/ 529269 w 1235578"/>
              <a:gd name="connsiteY43" fmla="*/ 762000 h 775854"/>
              <a:gd name="connsiteX44" fmla="*/ 598542 w 1235578"/>
              <a:gd name="connsiteY44" fmla="*/ 748145 h 775854"/>
              <a:gd name="connsiteX45" fmla="*/ 709378 w 1235578"/>
              <a:gd name="connsiteY45" fmla="*/ 734290 h 775854"/>
              <a:gd name="connsiteX46" fmla="*/ 792505 w 1235578"/>
              <a:gd name="connsiteY46" fmla="*/ 706581 h 775854"/>
              <a:gd name="connsiteX47" fmla="*/ 834069 w 1235578"/>
              <a:gd name="connsiteY47" fmla="*/ 692727 h 775854"/>
              <a:gd name="connsiteX48" fmla="*/ 944905 w 1235578"/>
              <a:gd name="connsiteY48" fmla="*/ 665018 h 775854"/>
              <a:gd name="connsiteX49" fmla="*/ 986469 w 1235578"/>
              <a:gd name="connsiteY49" fmla="*/ 651163 h 775854"/>
              <a:gd name="connsiteX50" fmla="*/ 1028033 w 1235578"/>
              <a:gd name="connsiteY50" fmla="*/ 623454 h 775854"/>
              <a:gd name="connsiteX51" fmla="*/ 1055742 w 1235578"/>
              <a:gd name="connsiteY51" fmla="*/ 540327 h 775854"/>
              <a:gd name="connsiteX52" fmla="*/ 1069596 w 1235578"/>
              <a:gd name="connsiteY52" fmla="*/ 498763 h 775854"/>
              <a:gd name="connsiteX53" fmla="*/ 1055742 w 1235578"/>
              <a:gd name="connsiteY53" fmla="*/ 318654 h 775854"/>
              <a:gd name="connsiteX54" fmla="*/ 1014178 w 1235578"/>
              <a:gd name="connsiteY54" fmla="*/ 235527 h 775854"/>
              <a:gd name="connsiteX55" fmla="*/ 972615 w 1235578"/>
              <a:gd name="connsiteY55" fmla="*/ 221672 h 775854"/>
              <a:gd name="connsiteX56" fmla="*/ 806360 w 1235578"/>
              <a:gd name="connsiteY56" fmla="*/ 152400 h 775854"/>
              <a:gd name="connsiteX57" fmla="*/ 820215 w 1235578"/>
              <a:gd name="connsiteY57" fmla="*/ 110836 h 775854"/>
              <a:gd name="connsiteX58" fmla="*/ 861778 w 1235578"/>
              <a:gd name="connsiteY58" fmla="*/ 96981 h 775854"/>
              <a:gd name="connsiteX59" fmla="*/ 1000324 w 1235578"/>
              <a:gd name="connsiteY59" fmla="*/ 110836 h 775854"/>
              <a:gd name="connsiteX60" fmla="*/ 1041887 w 1235578"/>
              <a:gd name="connsiteY60" fmla="*/ 124690 h 775854"/>
              <a:gd name="connsiteX61" fmla="*/ 1097305 w 1235578"/>
              <a:gd name="connsiteY61" fmla="*/ 193963 h 775854"/>
              <a:gd name="connsiteX62" fmla="*/ 1125015 w 1235578"/>
              <a:gd name="connsiteY62" fmla="*/ 221672 h 775854"/>
              <a:gd name="connsiteX63" fmla="*/ 1180433 w 1235578"/>
              <a:gd name="connsiteY63" fmla="*/ 304800 h 775854"/>
              <a:gd name="connsiteX64" fmla="*/ 1208142 w 1235578"/>
              <a:gd name="connsiteY64" fmla="*/ 277090 h 775854"/>
              <a:gd name="connsiteX65" fmla="*/ 1208142 w 1235578"/>
              <a:gd name="connsiteY65" fmla="*/ 138545 h 775854"/>
              <a:gd name="connsiteX66" fmla="*/ 1083451 w 1235578"/>
              <a:gd name="connsiteY66" fmla="*/ 83127 h 775854"/>
              <a:gd name="connsiteX67" fmla="*/ 1041887 w 1235578"/>
              <a:gd name="connsiteY67" fmla="*/ 69272 h 775854"/>
              <a:gd name="connsiteX68" fmla="*/ 349160 w 1235578"/>
              <a:gd name="connsiteY68" fmla="*/ 69272 h 775854"/>
              <a:gd name="connsiteX69" fmla="*/ 266033 w 1235578"/>
              <a:gd name="connsiteY69" fmla="*/ 41563 h 775854"/>
              <a:gd name="connsiteX70" fmla="*/ 224469 w 1235578"/>
              <a:gd name="connsiteY70" fmla="*/ 0 h 7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35578" h="775854">
                <a:moveTo>
                  <a:pt x="224469" y="0"/>
                </a:moveTo>
                <a:lnTo>
                  <a:pt x="224469" y="0"/>
                </a:lnTo>
                <a:cubicBezTo>
                  <a:pt x="219851" y="46182"/>
                  <a:pt x="221872" y="93519"/>
                  <a:pt x="210615" y="138545"/>
                </a:cubicBezTo>
                <a:cubicBezTo>
                  <a:pt x="207447" y="151217"/>
                  <a:pt x="191065" y="156054"/>
                  <a:pt x="182905" y="166254"/>
                </a:cubicBezTo>
                <a:cubicBezTo>
                  <a:pt x="172503" y="179256"/>
                  <a:pt x="164432" y="193963"/>
                  <a:pt x="155196" y="207818"/>
                </a:cubicBezTo>
                <a:cubicBezTo>
                  <a:pt x="150578" y="221672"/>
                  <a:pt x="150465" y="237977"/>
                  <a:pt x="141342" y="249381"/>
                </a:cubicBezTo>
                <a:cubicBezTo>
                  <a:pt x="121810" y="273796"/>
                  <a:pt x="85594" y="281818"/>
                  <a:pt x="58215" y="290945"/>
                </a:cubicBezTo>
                <a:cubicBezTo>
                  <a:pt x="161809" y="368642"/>
                  <a:pt x="68647" y="307897"/>
                  <a:pt x="155196" y="346363"/>
                </a:cubicBezTo>
                <a:cubicBezTo>
                  <a:pt x="183506" y="358945"/>
                  <a:pt x="208934" y="378130"/>
                  <a:pt x="238324" y="387927"/>
                </a:cubicBezTo>
                <a:cubicBezTo>
                  <a:pt x="264974" y="396810"/>
                  <a:pt x="293742" y="397163"/>
                  <a:pt x="321451" y="401781"/>
                </a:cubicBezTo>
                <a:cubicBezTo>
                  <a:pt x="335306" y="411017"/>
                  <a:pt x="350013" y="419088"/>
                  <a:pt x="363015" y="429490"/>
                </a:cubicBezTo>
                <a:cubicBezTo>
                  <a:pt x="373215" y="437650"/>
                  <a:pt x="379523" y="450479"/>
                  <a:pt x="390724" y="457200"/>
                </a:cubicBezTo>
                <a:cubicBezTo>
                  <a:pt x="403247" y="464714"/>
                  <a:pt x="418433" y="466436"/>
                  <a:pt x="432287" y="471054"/>
                </a:cubicBezTo>
                <a:cubicBezTo>
                  <a:pt x="455378" y="466436"/>
                  <a:pt x="483470" y="472275"/>
                  <a:pt x="501560" y="457200"/>
                </a:cubicBezTo>
                <a:cubicBezTo>
                  <a:pt x="516188" y="445010"/>
                  <a:pt x="515415" y="420823"/>
                  <a:pt x="515415" y="401781"/>
                </a:cubicBezTo>
                <a:cubicBezTo>
                  <a:pt x="515415" y="359962"/>
                  <a:pt x="524012" y="312371"/>
                  <a:pt x="501560" y="277090"/>
                </a:cubicBezTo>
                <a:cubicBezTo>
                  <a:pt x="488535" y="256622"/>
                  <a:pt x="354189" y="238674"/>
                  <a:pt x="335305" y="235527"/>
                </a:cubicBezTo>
                <a:cubicBezTo>
                  <a:pt x="330687" y="221672"/>
                  <a:pt x="314920" y="207025"/>
                  <a:pt x="321451" y="193963"/>
                </a:cubicBezTo>
                <a:cubicBezTo>
                  <a:pt x="327982" y="180901"/>
                  <a:pt x="348973" y="184121"/>
                  <a:pt x="363015" y="180109"/>
                </a:cubicBezTo>
                <a:cubicBezTo>
                  <a:pt x="381324" y="174878"/>
                  <a:pt x="399960" y="170872"/>
                  <a:pt x="418433" y="166254"/>
                </a:cubicBezTo>
                <a:cubicBezTo>
                  <a:pt x="446142" y="175490"/>
                  <a:pt x="473224" y="186879"/>
                  <a:pt x="501560" y="193963"/>
                </a:cubicBezTo>
                <a:cubicBezTo>
                  <a:pt x="520033" y="198581"/>
                  <a:pt x="539149" y="201132"/>
                  <a:pt x="556978" y="207818"/>
                </a:cubicBezTo>
                <a:cubicBezTo>
                  <a:pt x="688081" y="256982"/>
                  <a:pt x="529864" y="219021"/>
                  <a:pt x="681669" y="249381"/>
                </a:cubicBezTo>
                <a:cubicBezTo>
                  <a:pt x="695524" y="258617"/>
                  <a:pt x="708340" y="269643"/>
                  <a:pt x="723233" y="277090"/>
                </a:cubicBezTo>
                <a:cubicBezTo>
                  <a:pt x="736295" y="283621"/>
                  <a:pt x="754470" y="280618"/>
                  <a:pt x="764796" y="290945"/>
                </a:cubicBezTo>
                <a:cubicBezTo>
                  <a:pt x="775123" y="301272"/>
                  <a:pt x="770550" y="320358"/>
                  <a:pt x="778651" y="332509"/>
                </a:cubicBezTo>
                <a:cubicBezTo>
                  <a:pt x="817043" y="390096"/>
                  <a:pt x="833915" y="376355"/>
                  <a:pt x="903342" y="387927"/>
                </a:cubicBezTo>
                <a:cubicBezTo>
                  <a:pt x="898724" y="411018"/>
                  <a:pt x="900018" y="436138"/>
                  <a:pt x="889487" y="457200"/>
                </a:cubicBezTo>
                <a:cubicBezTo>
                  <a:pt x="879273" y="477628"/>
                  <a:pt x="827578" y="515863"/>
                  <a:pt x="806360" y="526472"/>
                </a:cubicBezTo>
                <a:cubicBezTo>
                  <a:pt x="793298" y="533003"/>
                  <a:pt x="777858" y="533796"/>
                  <a:pt x="764796" y="540327"/>
                </a:cubicBezTo>
                <a:cubicBezTo>
                  <a:pt x="749903" y="547774"/>
                  <a:pt x="739297" y="563655"/>
                  <a:pt x="723233" y="568036"/>
                </a:cubicBezTo>
                <a:cubicBezTo>
                  <a:pt x="687312" y="577833"/>
                  <a:pt x="649342" y="577272"/>
                  <a:pt x="612396" y="581890"/>
                </a:cubicBezTo>
                <a:cubicBezTo>
                  <a:pt x="603160" y="600363"/>
                  <a:pt x="600368" y="623868"/>
                  <a:pt x="584687" y="637309"/>
                </a:cubicBezTo>
                <a:cubicBezTo>
                  <a:pt x="574142" y="646347"/>
                  <a:pt x="496559" y="671303"/>
                  <a:pt x="473851" y="678872"/>
                </a:cubicBezTo>
                <a:cubicBezTo>
                  <a:pt x="344542" y="674254"/>
                  <a:pt x="214751" y="677095"/>
                  <a:pt x="85924" y="665018"/>
                </a:cubicBezTo>
                <a:cubicBezTo>
                  <a:pt x="65361" y="663090"/>
                  <a:pt x="46371" y="650531"/>
                  <a:pt x="30505" y="637309"/>
                </a:cubicBezTo>
                <a:cubicBezTo>
                  <a:pt x="17713" y="626649"/>
                  <a:pt x="12032" y="609600"/>
                  <a:pt x="2796" y="595745"/>
                </a:cubicBezTo>
                <a:cubicBezTo>
                  <a:pt x="7414" y="572654"/>
                  <a:pt x="0" y="543123"/>
                  <a:pt x="16651" y="526472"/>
                </a:cubicBezTo>
                <a:cubicBezTo>
                  <a:pt x="26978" y="516145"/>
                  <a:pt x="28284" y="553602"/>
                  <a:pt x="30505" y="568036"/>
                </a:cubicBezTo>
                <a:cubicBezTo>
                  <a:pt x="37562" y="613908"/>
                  <a:pt x="29683" y="662551"/>
                  <a:pt x="44360" y="706581"/>
                </a:cubicBezTo>
                <a:cubicBezTo>
                  <a:pt x="49626" y="722378"/>
                  <a:pt x="70708" y="727527"/>
                  <a:pt x="85924" y="734290"/>
                </a:cubicBezTo>
                <a:cubicBezTo>
                  <a:pt x="112615" y="746153"/>
                  <a:pt x="141342" y="752764"/>
                  <a:pt x="169051" y="762000"/>
                </a:cubicBezTo>
                <a:lnTo>
                  <a:pt x="210615" y="775854"/>
                </a:lnTo>
                <a:cubicBezTo>
                  <a:pt x="316833" y="771236"/>
                  <a:pt x="423221" y="769575"/>
                  <a:pt x="529269" y="762000"/>
                </a:cubicBezTo>
                <a:cubicBezTo>
                  <a:pt x="552757" y="760322"/>
                  <a:pt x="575268" y="751726"/>
                  <a:pt x="598542" y="748145"/>
                </a:cubicBezTo>
                <a:cubicBezTo>
                  <a:pt x="635342" y="742483"/>
                  <a:pt x="672433" y="738908"/>
                  <a:pt x="709378" y="734290"/>
                </a:cubicBezTo>
                <a:lnTo>
                  <a:pt x="792505" y="706581"/>
                </a:lnTo>
                <a:cubicBezTo>
                  <a:pt x="806360" y="701963"/>
                  <a:pt x="819901" y="696269"/>
                  <a:pt x="834069" y="692727"/>
                </a:cubicBezTo>
                <a:cubicBezTo>
                  <a:pt x="871014" y="683491"/>
                  <a:pt x="908777" y="677061"/>
                  <a:pt x="944905" y="665018"/>
                </a:cubicBezTo>
                <a:cubicBezTo>
                  <a:pt x="958760" y="660400"/>
                  <a:pt x="973407" y="657694"/>
                  <a:pt x="986469" y="651163"/>
                </a:cubicBezTo>
                <a:cubicBezTo>
                  <a:pt x="1001362" y="643716"/>
                  <a:pt x="1014178" y="632690"/>
                  <a:pt x="1028033" y="623454"/>
                </a:cubicBezTo>
                <a:lnTo>
                  <a:pt x="1055742" y="540327"/>
                </a:lnTo>
                <a:lnTo>
                  <a:pt x="1069596" y="498763"/>
                </a:lnTo>
                <a:cubicBezTo>
                  <a:pt x="1064978" y="438727"/>
                  <a:pt x="1063211" y="378403"/>
                  <a:pt x="1055742" y="318654"/>
                </a:cubicBezTo>
                <a:cubicBezTo>
                  <a:pt x="1052953" y="296344"/>
                  <a:pt x="1031367" y="249278"/>
                  <a:pt x="1014178" y="235527"/>
                </a:cubicBezTo>
                <a:cubicBezTo>
                  <a:pt x="1002774" y="226404"/>
                  <a:pt x="985910" y="227715"/>
                  <a:pt x="972615" y="221672"/>
                </a:cubicBezTo>
                <a:cubicBezTo>
                  <a:pt x="816337" y="150636"/>
                  <a:pt x="914947" y="179546"/>
                  <a:pt x="806360" y="152400"/>
                </a:cubicBezTo>
                <a:cubicBezTo>
                  <a:pt x="810978" y="138545"/>
                  <a:pt x="809888" y="121163"/>
                  <a:pt x="820215" y="110836"/>
                </a:cubicBezTo>
                <a:cubicBezTo>
                  <a:pt x="830541" y="100509"/>
                  <a:pt x="847174" y="96981"/>
                  <a:pt x="861778" y="96981"/>
                </a:cubicBezTo>
                <a:cubicBezTo>
                  <a:pt x="908190" y="96981"/>
                  <a:pt x="954142" y="106218"/>
                  <a:pt x="1000324" y="110836"/>
                </a:cubicBezTo>
                <a:cubicBezTo>
                  <a:pt x="1014178" y="115454"/>
                  <a:pt x="1029364" y="117176"/>
                  <a:pt x="1041887" y="124690"/>
                </a:cubicBezTo>
                <a:cubicBezTo>
                  <a:pt x="1067618" y="140129"/>
                  <a:pt x="1079880" y="172183"/>
                  <a:pt x="1097305" y="193963"/>
                </a:cubicBezTo>
                <a:cubicBezTo>
                  <a:pt x="1105465" y="204163"/>
                  <a:pt x="1117178" y="211222"/>
                  <a:pt x="1125015" y="221672"/>
                </a:cubicBezTo>
                <a:cubicBezTo>
                  <a:pt x="1144996" y="248314"/>
                  <a:pt x="1180433" y="304800"/>
                  <a:pt x="1180433" y="304800"/>
                </a:cubicBezTo>
                <a:cubicBezTo>
                  <a:pt x="1189669" y="295563"/>
                  <a:pt x="1204011" y="289482"/>
                  <a:pt x="1208142" y="277090"/>
                </a:cubicBezTo>
                <a:cubicBezTo>
                  <a:pt x="1216780" y="251176"/>
                  <a:pt x="1235578" y="172841"/>
                  <a:pt x="1208142" y="138545"/>
                </a:cubicBezTo>
                <a:cubicBezTo>
                  <a:pt x="1184191" y="108606"/>
                  <a:pt x="1108850" y="91593"/>
                  <a:pt x="1083451" y="83127"/>
                </a:cubicBezTo>
                <a:lnTo>
                  <a:pt x="1041887" y="69272"/>
                </a:lnTo>
                <a:cubicBezTo>
                  <a:pt x="755948" y="82889"/>
                  <a:pt x="656317" y="95600"/>
                  <a:pt x="349160" y="69272"/>
                </a:cubicBezTo>
                <a:cubicBezTo>
                  <a:pt x="320059" y="66778"/>
                  <a:pt x="294369" y="48647"/>
                  <a:pt x="266033" y="41563"/>
                </a:cubicBezTo>
                <a:lnTo>
                  <a:pt x="22446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0" name="Freeform 9"/>
          <p:cNvSpPr/>
          <p:nvPr/>
        </p:nvSpPr>
        <p:spPr>
          <a:xfrm>
            <a:off x="2538686" y="2348880"/>
            <a:ext cx="521146" cy="432048"/>
          </a:xfrm>
          <a:custGeom>
            <a:avLst/>
            <a:gdLst>
              <a:gd name="connsiteX0" fmla="*/ 207818 w 665018"/>
              <a:gd name="connsiteY0" fmla="*/ 152400 h 512618"/>
              <a:gd name="connsiteX1" fmla="*/ 207818 w 665018"/>
              <a:gd name="connsiteY1" fmla="*/ 152400 h 512618"/>
              <a:gd name="connsiteX2" fmla="*/ 124691 w 665018"/>
              <a:gd name="connsiteY2" fmla="*/ 235528 h 512618"/>
              <a:gd name="connsiteX3" fmla="*/ 83127 w 665018"/>
              <a:gd name="connsiteY3" fmla="*/ 263237 h 512618"/>
              <a:gd name="connsiteX4" fmla="*/ 27709 w 665018"/>
              <a:gd name="connsiteY4" fmla="*/ 346364 h 512618"/>
              <a:gd name="connsiteX5" fmla="*/ 0 w 665018"/>
              <a:gd name="connsiteY5" fmla="*/ 387928 h 512618"/>
              <a:gd name="connsiteX6" fmla="*/ 41564 w 665018"/>
              <a:gd name="connsiteY6" fmla="*/ 498764 h 512618"/>
              <a:gd name="connsiteX7" fmla="*/ 83127 w 665018"/>
              <a:gd name="connsiteY7" fmla="*/ 512618 h 512618"/>
              <a:gd name="connsiteX8" fmla="*/ 277091 w 665018"/>
              <a:gd name="connsiteY8" fmla="*/ 498764 h 512618"/>
              <a:gd name="connsiteX9" fmla="*/ 360218 w 665018"/>
              <a:gd name="connsiteY9" fmla="*/ 471055 h 512618"/>
              <a:gd name="connsiteX10" fmla="*/ 401782 w 665018"/>
              <a:gd name="connsiteY10" fmla="*/ 443346 h 512618"/>
              <a:gd name="connsiteX11" fmla="*/ 443346 w 665018"/>
              <a:gd name="connsiteY11" fmla="*/ 429491 h 512618"/>
              <a:gd name="connsiteX12" fmla="*/ 512618 w 665018"/>
              <a:gd name="connsiteY12" fmla="*/ 360218 h 512618"/>
              <a:gd name="connsiteX13" fmla="*/ 554182 w 665018"/>
              <a:gd name="connsiteY13" fmla="*/ 277091 h 512618"/>
              <a:gd name="connsiteX14" fmla="*/ 568036 w 665018"/>
              <a:gd name="connsiteY14" fmla="*/ 235528 h 512618"/>
              <a:gd name="connsiteX15" fmla="*/ 595746 w 665018"/>
              <a:gd name="connsiteY15" fmla="*/ 96982 h 512618"/>
              <a:gd name="connsiteX16" fmla="*/ 623455 w 665018"/>
              <a:gd name="connsiteY16" fmla="*/ 55418 h 512618"/>
              <a:gd name="connsiteX17" fmla="*/ 665018 w 665018"/>
              <a:gd name="connsiteY17" fmla="*/ 27709 h 512618"/>
              <a:gd name="connsiteX18" fmla="*/ 623455 w 665018"/>
              <a:gd name="connsiteY18" fmla="*/ 0 h 512618"/>
              <a:gd name="connsiteX19" fmla="*/ 540327 w 665018"/>
              <a:gd name="connsiteY19" fmla="*/ 27709 h 512618"/>
              <a:gd name="connsiteX20" fmla="*/ 457200 w 665018"/>
              <a:gd name="connsiteY20" fmla="*/ 69273 h 512618"/>
              <a:gd name="connsiteX21" fmla="*/ 415636 w 665018"/>
              <a:gd name="connsiteY21" fmla="*/ 96982 h 512618"/>
              <a:gd name="connsiteX22" fmla="*/ 332509 w 665018"/>
              <a:gd name="connsiteY22" fmla="*/ 124691 h 512618"/>
              <a:gd name="connsiteX23" fmla="*/ 290946 w 665018"/>
              <a:gd name="connsiteY23" fmla="*/ 138546 h 512618"/>
              <a:gd name="connsiteX24" fmla="*/ 207818 w 665018"/>
              <a:gd name="connsiteY24" fmla="*/ 152400 h 5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5018" h="512618">
                <a:moveTo>
                  <a:pt x="207818" y="152400"/>
                </a:moveTo>
                <a:lnTo>
                  <a:pt x="207818" y="152400"/>
                </a:lnTo>
                <a:cubicBezTo>
                  <a:pt x="180109" y="180109"/>
                  <a:pt x="153979" y="209494"/>
                  <a:pt x="124691" y="235528"/>
                </a:cubicBezTo>
                <a:cubicBezTo>
                  <a:pt x="112246" y="246590"/>
                  <a:pt x="94092" y="250706"/>
                  <a:pt x="83127" y="263237"/>
                </a:cubicBezTo>
                <a:cubicBezTo>
                  <a:pt x="61197" y="288299"/>
                  <a:pt x="46182" y="318655"/>
                  <a:pt x="27709" y="346364"/>
                </a:cubicBezTo>
                <a:lnTo>
                  <a:pt x="0" y="387928"/>
                </a:lnTo>
                <a:cubicBezTo>
                  <a:pt x="7510" y="425478"/>
                  <a:pt x="7589" y="471584"/>
                  <a:pt x="41564" y="498764"/>
                </a:cubicBezTo>
                <a:cubicBezTo>
                  <a:pt x="52968" y="507887"/>
                  <a:pt x="69273" y="508000"/>
                  <a:pt x="83127" y="512618"/>
                </a:cubicBezTo>
                <a:cubicBezTo>
                  <a:pt x="147782" y="508000"/>
                  <a:pt x="212989" y="508379"/>
                  <a:pt x="277091" y="498764"/>
                </a:cubicBezTo>
                <a:cubicBezTo>
                  <a:pt x="305976" y="494431"/>
                  <a:pt x="360218" y="471055"/>
                  <a:pt x="360218" y="471055"/>
                </a:cubicBezTo>
                <a:cubicBezTo>
                  <a:pt x="374073" y="461819"/>
                  <a:pt x="386889" y="450793"/>
                  <a:pt x="401782" y="443346"/>
                </a:cubicBezTo>
                <a:cubicBezTo>
                  <a:pt x="414844" y="436815"/>
                  <a:pt x="431663" y="438254"/>
                  <a:pt x="443346" y="429491"/>
                </a:cubicBezTo>
                <a:cubicBezTo>
                  <a:pt x="469470" y="409898"/>
                  <a:pt x="512618" y="360218"/>
                  <a:pt x="512618" y="360218"/>
                </a:cubicBezTo>
                <a:cubicBezTo>
                  <a:pt x="547445" y="255742"/>
                  <a:pt x="500464" y="384528"/>
                  <a:pt x="554182" y="277091"/>
                </a:cubicBezTo>
                <a:cubicBezTo>
                  <a:pt x="560713" y="264029"/>
                  <a:pt x="563418" y="249382"/>
                  <a:pt x="568036" y="235528"/>
                </a:cubicBezTo>
                <a:cubicBezTo>
                  <a:pt x="573142" y="199785"/>
                  <a:pt x="576400" y="135673"/>
                  <a:pt x="595746" y="96982"/>
                </a:cubicBezTo>
                <a:cubicBezTo>
                  <a:pt x="603193" y="82089"/>
                  <a:pt x="611681" y="67192"/>
                  <a:pt x="623455" y="55418"/>
                </a:cubicBezTo>
                <a:cubicBezTo>
                  <a:pt x="635229" y="43644"/>
                  <a:pt x="651164" y="36945"/>
                  <a:pt x="665018" y="27709"/>
                </a:cubicBezTo>
                <a:cubicBezTo>
                  <a:pt x="651164" y="18473"/>
                  <a:pt x="640106" y="0"/>
                  <a:pt x="623455" y="0"/>
                </a:cubicBezTo>
                <a:cubicBezTo>
                  <a:pt x="594247" y="0"/>
                  <a:pt x="540327" y="27709"/>
                  <a:pt x="540327" y="27709"/>
                </a:cubicBezTo>
                <a:cubicBezTo>
                  <a:pt x="421220" y="107115"/>
                  <a:pt x="571915" y="11915"/>
                  <a:pt x="457200" y="69273"/>
                </a:cubicBezTo>
                <a:cubicBezTo>
                  <a:pt x="442307" y="76720"/>
                  <a:pt x="430852" y="90219"/>
                  <a:pt x="415636" y="96982"/>
                </a:cubicBezTo>
                <a:cubicBezTo>
                  <a:pt x="388946" y="108844"/>
                  <a:pt x="360218" y="115455"/>
                  <a:pt x="332509" y="124691"/>
                </a:cubicBezTo>
                <a:cubicBezTo>
                  <a:pt x="318655" y="129309"/>
                  <a:pt x="303097" y="130445"/>
                  <a:pt x="290946" y="138546"/>
                </a:cubicBezTo>
                <a:cubicBezTo>
                  <a:pt x="245539" y="168817"/>
                  <a:pt x="221673" y="150091"/>
                  <a:pt x="207818" y="15240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1" name="Freeform 10"/>
          <p:cNvSpPr/>
          <p:nvPr/>
        </p:nvSpPr>
        <p:spPr>
          <a:xfrm>
            <a:off x="1187624" y="2348880"/>
            <a:ext cx="648072" cy="504056"/>
          </a:xfrm>
          <a:custGeom>
            <a:avLst/>
            <a:gdLst>
              <a:gd name="connsiteX0" fmla="*/ 332509 w 748145"/>
              <a:gd name="connsiteY0" fmla="*/ 41563 h 404182"/>
              <a:gd name="connsiteX1" fmla="*/ 332509 w 748145"/>
              <a:gd name="connsiteY1" fmla="*/ 41563 h 404182"/>
              <a:gd name="connsiteX2" fmla="*/ 207818 w 748145"/>
              <a:gd name="connsiteY2" fmla="*/ 27709 h 404182"/>
              <a:gd name="connsiteX3" fmla="*/ 166254 w 748145"/>
              <a:gd name="connsiteY3" fmla="*/ 13854 h 404182"/>
              <a:gd name="connsiteX4" fmla="*/ 0 w 748145"/>
              <a:gd name="connsiteY4" fmla="*/ 27709 h 404182"/>
              <a:gd name="connsiteX5" fmla="*/ 13854 w 748145"/>
              <a:gd name="connsiteY5" fmla="*/ 96981 h 404182"/>
              <a:gd name="connsiteX6" fmla="*/ 27709 w 748145"/>
              <a:gd name="connsiteY6" fmla="*/ 138545 h 404182"/>
              <a:gd name="connsiteX7" fmla="*/ 152400 w 748145"/>
              <a:gd name="connsiteY7" fmla="*/ 152400 h 404182"/>
              <a:gd name="connsiteX8" fmla="*/ 277091 w 748145"/>
              <a:gd name="connsiteY8" fmla="*/ 180109 h 404182"/>
              <a:gd name="connsiteX9" fmla="*/ 304800 w 748145"/>
              <a:gd name="connsiteY9" fmla="*/ 221672 h 404182"/>
              <a:gd name="connsiteX10" fmla="*/ 318654 w 748145"/>
              <a:gd name="connsiteY10" fmla="*/ 277090 h 404182"/>
              <a:gd name="connsiteX11" fmla="*/ 387927 w 748145"/>
              <a:gd name="connsiteY11" fmla="*/ 332509 h 404182"/>
              <a:gd name="connsiteX12" fmla="*/ 457200 w 748145"/>
              <a:gd name="connsiteY12" fmla="*/ 401781 h 404182"/>
              <a:gd name="connsiteX13" fmla="*/ 498763 w 748145"/>
              <a:gd name="connsiteY13" fmla="*/ 387927 h 404182"/>
              <a:gd name="connsiteX14" fmla="*/ 581891 w 748145"/>
              <a:gd name="connsiteY14" fmla="*/ 332509 h 404182"/>
              <a:gd name="connsiteX15" fmla="*/ 665018 w 748145"/>
              <a:gd name="connsiteY15" fmla="*/ 263236 h 404182"/>
              <a:gd name="connsiteX16" fmla="*/ 748145 w 748145"/>
              <a:gd name="connsiteY16" fmla="*/ 249381 h 404182"/>
              <a:gd name="connsiteX17" fmla="*/ 720436 w 748145"/>
              <a:gd name="connsiteY17" fmla="*/ 124690 h 404182"/>
              <a:gd name="connsiteX18" fmla="*/ 692727 w 748145"/>
              <a:gd name="connsiteY18" fmla="*/ 83127 h 404182"/>
              <a:gd name="connsiteX19" fmla="*/ 623454 w 748145"/>
              <a:gd name="connsiteY19" fmla="*/ 69272 h 404182"/>
              <a:gd name="connsiteX20" fmla="*/ 540327 w 748145"/>
              <a:gd name="connsiteY20" fmla="*/ 41563 h 404182"/>
              <a:gd name="connsiteX21" fmla="*/ 498763 w 748145"/>
              <a:gd name="connsiteY21" fmla="*/ 13854 h 404182"/>
              <a:gd name="connsiteX22" fmla="*/ 387927 w 748145"/>
              <a:gd name="connsiteY22" fmla="*/ 0 h 404182"/>
              <a:gd name="connsiteX23" fmla="*/ 318654 w 748145"/>
              <a:gd name="connsiteY23" fmla="*/ 13854 h 404182"/>
              <a:gd name="connsiteX24" fmla="*/ 332509 w 748145"/>
              <a:gd name="connsiteY24" fmla="*/ 41563 h 40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48145" h="404182">
                <a:moveTo>
                  <a:pt x="332509" y="41563"/>
                </a:moveTo>
                <a:lnTo>
                  <a:pt x="332509" y="41563"/>
                </a:lnTo>
                <a:cubicBezTo>
                  <a:pt x="290945" y="36945"/>
                  <a:pt x="249068" y="34584"/>
                  <a:pt x="207818" y="27709"/>
                </a:cubicBezTo>
                <a:cubicBezTo>
                  <a:pt x="193413" y="25308"/>
                  <a:pt x="180858" y="13854"/>
                  <a:pt x="166254" y="13854"/>
                </a:cubicBezTo>
                <a:cubicBezTo>
                  <a:pt x="110644" y="13854"/>
                  <a:pt x="55418" y="23091"/>
                  <a:pt x="0" y="27709"/>
                </a:cubicBezTo>
                <a:cubicBezTo>
                  <a:pt x="4618" y="50800"/>
                  <a:pt x="8143" y="74136"/>
                  <a:pt x="13854" y="96981"/>
                </a:cubicBezTo>
                <a:cubicBezTo>
                  <a:pt x="17396" y="111149"/>
                  <a:pt x="14149" y="133121"/>
                  <a:pt x="27709" y="138545"/>
                </a:cubicBezTo>
                <a:cubicBezTo>
                  <a:pt x="66537" y="154077"/>
                  <a:pt x="111001" y="146486"/>
                  <a:pt x="152400" y="152400"/>
                </a:cubicBezTo>
                <a:cubicBezTo>
                  <a:pt x="193447" y="158264"/>
                  <a:pt x="236749" y="170023"/>
                  <a:pt x="277091" y="180109"/>
                </a:cubicBezTo>
                <a:cubicBezTo>
                  <a:pt x="286327" y="193963"/>
                  <a:pt x="298241" y="206367"/>
                  <a:pt x="304800" y="221672"/>
                </a:cubicBezTo>
                <a:cubicBezTo>
                  <a:pt x="312301" y="239174"/>
                  <a:pt x="310139" y="260059"/>
                  <a:pt x="318654" y="277090"/>
                </a:cubicBezTo>
                <a:cubicBezTo>
                  <a:pt x="328526" y="296834"/>
                  <a:pt x="373241" y="322719"/>
                  <a:pt x="387927" y="332509"/>
                </a:cubicBezTo>
                <a:cubicBezTo>
                  <a:pt x="404091" y="356755"/>
                  <a:pt x="422563" y="396008"/>
                  <a:pt x="457200" y="401781"/>
                </a:cubicBezTo>
                <a:cubicBezTo>
                  <a:pt x="471605" y="404182"/>
                  <a:pt x="484909" y="392545"/>
                  <a:pt x="498763" y="387927"/>
                </a:cubicBezTo>
                <a:cubicBezTo>
                  <a:pt x="526472" y="369454"/>
                  <a:pt x="558343" y="356058"/>
                  <a:pt x="581891" y="332509"/>
                </a:cubicBezTo>
                <a:cubicBezTo>
                  <a:pt x="601185" y="313215"/>
                  <a:pt x="636083" y="272881"/>
                  <a:pt x="665018" y="263236"/>
                </a:cubicBezTo>
                <a:cubicBezTo>
                  <a:pt x="691668" y="254353"/>
                  <a:pt x="720436" y="253999"/>
                  <a:pt x="748145" y="249381"/>
                </a:cubicBezTo>
                <a:cubicBezTo>
                  <a:pt x="742823" y="217450"/>
                  <a:pt x="737490" y="158798"/>
                  <a:pt x="720436" y="124690"/>
                </a:cubicBezTo>
                <a:cubicBezTo>
                  <a:pt x="712989" y="109797"/>
                  <a:pt x="707184" y="91388"/>
                  <a:pt x="692727" y="83127"/>
                </a:cubicBezTo>
                <a:cubicBezTo>
                  <a:pt x="672281" y="71444"/>
                  <a:pt x="646173" y="75468"/>
                  <a:pt x="623454" y="69272"/>
                </a:cubicBezTo>
                <a:cubicBezTo>
                  <a:pt x="595275" y="61587"/>
                  <a:pt x="564629" y="57764"/>
                  <a:pt x="540327" y="41563"/>
                </a:cubicBezTo>
                <a:cubicBezTo>
                  <a:pt x="526472" y="32327"/>
                  <a:pt x="514827" y="18235"/>
                  <a:pt x="498763" y="13854"/>
                </a:cubicBezTo>
                <a:cubicBezTo>
                  <a:pt x="462842" y="4058"/>
                  <a:pt x="424872" y="4618"/>
                  <a:pt x="387927" y="0"/>
                </a:cubicBezTo>
                <a:cubicBezTo>
                  <a:pt x="364836" y="4618"/>
                  <a:pt x="338247" y="792"/>
                  <a:pt x="318654" y="13854"/>
                </a:cubicBezTo>
                <a:cubicBezTo>
                  <a:pt x="306503" y="21955"/>
                  <a:pt x="330200" y="36945"/>
                  <a:pt x="332509" y="4156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 name="Freeform 11"/>
          <p:cNvSpPr/>
          <p:nvPr/>
        </p:nvSpPr>
        <p:spPr>
          <a:xfrm>
            <a:off x="395536" y="2348880"/>
            <a:ext cx="720080" cy="648072"/>
          </a:xfrm>
          <a:custGeom>
            <a:avLst/>
            <a:gdLst>
              <a:gd name="connsiteX0" fmla="*/ 471054 w 907343"/>
              <a:gd name="connsiteY0" fmla="*/ 55418 h 914400"/>
              <a:gd name="connsiteX1" fmla="*/ 471054 w 907343"/>
              <a:gd name="connsiteY1" fmla="*/ 55418 h 914400"/>
              <a:gd name="connsiteX2" fmla="*/ 290945 w 907343"/>
              <a:gd name="connsiteY2" fmla="*/ 193963 h 914400"/>
              <a:gd name="connsiteX3" fmla="*/ 249381 w 907343"/>
              <a:gd name="connsiteY3" fmla="*/ 221672 h 914400"/>
              <a:gd name="connsiteX4" fmla="*/ 207818 w 907343"/>
              <a:gd name="connsiteY4" fmla="*/ 235527 h 914400"/>
              <a:gd name="connsiteX5" fmla="*/ 180109 w 907343"/>
              <a:gd name="connsiteY5" fmla="*/ 277091 h 914400"/>
              <a:gd name="connsiteX6" fmla="*/ 166254 w 907343"/>
              <a:gd name="connsiteY6" fmla="*/ 318654 h 914400"/>
              <a:gd name="connsiteX7" fmla="*/ 124690 w 907343"/>
              <a:gd name="connsiteY7" fmla="*/ 346363 h 914400"/>
              <a:gd name="connsiteX8" fmla="*/ 110836 w 907343"/>
              <a:gd name="connsiteY8" fmla="*/ 387927 h 914400"/>
              <a:gd name="connsiteX9" fmla="*/ 96981 w 907343"/>
              <a:gd name="connsiteY9" fmla="*/ 457200 h 914400"/>
              <a:gd name="connsiteX10" fmla="*/ 41563 w 907343"/>
              <a:gd name="connsiteY10" fmla="*/ 540327 h 914400"/>
              <a:gd name="connsiteX11" fmla="*/ 13854 w 907343"/>
              <a:gd name="connsiteY11" fmla="*/ 581891 h 914400"/>
              <a:gd name="connsiteX12" fmla="*/ 27709 w 907343"/>
              <a:gd name="connsiteY12" fmla="*/ 651163 h 914400"/>
              <a:gd name="connsiteX13" fmla="*/ 41563 w 907343"/>
              <a:gd name="connsiteY13" fmla="*/ 692727 h 914400"/>
              <a:gd name="connsiteX14" fmla="*/ 0 w 907343"/>
              <a:gd name="connsiteY14" fmla="*/ 775854 h 914400"/>
              <a:gd name="connsiteX15" fmla="*/ 41563 w 907343"/>
              <a:gd name="connsiteY15" fmla="*/ 789709 h 914400"/>
              <a:gd name="connsiteX16" fmla="*/ 83127 w 907343"/>
              <a:gd name="connsiteY16" fmla="*/ 775854 h 914400"/>
              <a:gd name="connsiteX17" fmla="*/ 124690 w 907343"/>
              <a:gd name="connsiteY17" fmla="*/ 803563 h 914400"/>
              <a:gd name="connsiteX18" fmla="*/ 152400 w 907343"/>
              <a:gd name="connsiteY18" fmla="*/ 845127 h 914400"/>
              <a:gd name="connsiteX19" fmla="*/ 221672 w 907343"/>
              <a:gd name="connsiteY19" fmla="*/ 831272 h 914400"/>
              <a:gd name="connsiteX20" fmla="*/ 263236 w 907343"/>
              <a:gd name="connsiteY20" fmla="*/ 803563 h 914400"/>
              <a:gd name="connsiteX21" fmla="*/ 415636 w 907343"/>
              <a:gd name="connsiteY21" fmla="*/ 831272 h 914400"/>
              <a:gd name="connsiteX22" fmla="*/ 498763 w 907343"/>
              <a:gd name="connsiteY22" fmla="*/ 858982 h 914400"/>
              <a:gd name="connsiteX23" fmla="*/ 581890 w 907343"/>
              <a:gd name="connsiteY23" fmla="*/ 886691 h 914400"/>
              <a:gd name="connsiteX24" fmla="*/ 623454 w 907343"/>
              <a:gd name="connsiteY24" fmla="*/ 900545 h 914400"/>
              <a:gd name="connsiteX25" fmla="*/ 720436 w 907343"/>
              <a:gd name="connsiteY25" fmla="*/ 914400 h 914400"/>
              <a:gd name="connsiteX26" fmla="*/ 706581 w 907343"/>
              <a:gd name="connsiteY26" fmla="*/ 872836 h 914400"/>
              <a:gd name="connsiteX27" fmla="*/ 665018 w 907343"/>
              <a:gd name="connsiteY27" fmla="*/ 845127 h 914400"/>
              <a:gd name="connsiteX28" fmla="*/ 595745 w 907343"/>
              <a:gd name="connsiteY28" fmla="*/ 803563 h 914400"/>
              <a:gd name="connsiteX29" fmla="*/ 512618 w 907343"/>
              <a:gd name="connsiteY29" fmla="*/ 775854 h 914400"/>
              <a:gd name="connsiteX30" fmla="*/ 429490 w 907343"/>
              <a:gd name="connsiteY30" fmla="*/ 720436 h 914400"/>
              <a:gd name="connsiteX31" fmla="*/ 401781 w 907343"/>
              <a:gd name="connsiteY31" fmla="*/ 637309 h 914400"/>
              <a:gd name="connsiteX32" fmla="*/ 387927 w 907343"/>
              <a:gd name="connsiteY32" fmla="*/ 595745 h 914400"/>
              <a:gd name="connsiteX33" fmla="*/ 401781 w 907343"/>
              <a:gd name="connsiteY33" fmla="*/ 415636 h 914400"/>
              <a:gd name="connsiteX34" fmla="*/ 415636 w 907343"/>
              <a:gd name="connsiteY34" fmla="*/ 374072 h 914400"/>
              <a:gd name="connsiteX35" fmla="*/ 498763 w 907343"/>
              <a:gd name="connsiteY35" fmla="*/ 318654 h 914400"/>
              <a:gd name="connsiteX36" fmla="*/ 554181 w 907343"/>
              <a:gd name="connsiteY36" fmla="*/ 235527 h 914400"/>
              <a:gd name="connsiteX37" fmla="*/ 637309 w 907343"/>
              <a:gd name="connsiteY37" fmla="*/ 180109 h 914400"/>
              <a:gd name="connsiteX38" fmla="*/ 886690 w 907343"/>
              <a:gd name="connsiteY38" fmla="*/ 180109 h 914400"/>
              <a:gd name="connsiteX39" fmla="*/ 803563 w 907343"/>
              <a:gd name="connsiteY39" fmla="*/ 152400 h 914400"/>
              <a:gd name="connsiteX40" fmla="*/ 762000 w 907343"/>
              <a:gd name="connsiteY40" fmla="*/ 138545 h 914400"/>
              <a:gd name="connsiteX41" fmla="*/ 734290 w 907343"/>
              <a:gd name="connsiteY41" fmla="*/ 110836 h 914400"/>
              <a:gd name="connsiteX42" fmla="*/ 678872 w 907343"/>
              <a:gd name="connsiteY42" fmla="*/ 27709 h 914400"/>
              <a:gd name="connsiteX43" fmla="*/ 637309 w 907343"/>
              <a:gd name="connsiteY43" fmla="*/ 0 h 914400"/>
              <a:gd name="connsiteX44" fmla="*/ 554181 w 907343"/>
              <a:gd name="connsiteY44" fmla="*/ 27709 h 914400"/>
              <a:gd name="connsiteX45" fmla="*/ 471054 w 907343"/>
              <a:gd name="connsiteY45" fmla="*/ 55418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07343" h="914400">
                <a:moveTo>
                  <a:pt x="471054" y="55418"/>
                </a:moveTo>
                <a:lnTo>
                  <a:pt x="471054" y="55418"/>
                </a:lnTo>
                <a:cubicBezTo>
                  <a:pt x="348789" y="160216"/>
                  <a:pt x="409497" y="114929"/>
                  <a:pt x="290945" y="193963"/>
                </a:cubicBezTo>
                <a:cubicBezTo>
                  <a:pt x="277090" y="203199"/>
                  <a:pt x="265178" y="216406"/>
                  <a:pt x="249381" y="221672"/>
                </a:cubicBezTo>
                <a:lnTo>
                  <a:pt x="207818" y="235527"/>
                </a:lnTo>
                <a:cubicBezTo>
                  <a:pt x="198582" y="249382"/>
                  <a:pt x="187556" y="262198"/>
                  <a:pt x="180109" y="277091"/>
                </a:cubicBezTo>
                <a:cubicBezTo>
                  <a:pt x="173578" y="290153"/>
                  <a:pt x="175377" y="307250"/>
                  <a:pt x="166254" y="318654"/>
                </a:cubicBezTo>
                <a:cubicBezTo>
                  <a:pt x="155852" y="331656"/>
                  <a:pt x="138545" y="337127"/>
                  <a:pt x="124690" y="346363"/>
                </a:cubicBezTo>
                <a:cubicBezTo>
                  <a:pt x="120072" y="360218"/>
                  <a:pt x="114378" y="373759"/>
                  <a:pt x="110836" y="387927"/>
                </a:cubicBezTo>
                <a:cubicBezTo>
                  <a:pt x="105125" y="410772"/>
                  <a:pt x="106725" y="435762"/>
                  <a:pt x="96981" y="457200"/>
                </a:cubicBezTo>
                <a:cubicBezTo>
                  <a:pt x="83200" y="487517"/>
                  <a:pt x="60036" y="512618"/>
                  <a:pt x="41563" y="540327"/>
                </a:cubicBezTo>
                <a:lnTo>
                  <a:pt x="13854" y="581891"/>
                </a:lnTo>
                <a:cubicBezTo>
                  <a:pt x="18472" y="604982"/>
                  <a:pt x="21998" y="628318"/>
                  <a:pt x="27709" y="651163"/>
                </a:cubicBezTo>
                <a:cubicBezTo>
                  <a:pt x="31251" y="665331"/>
                  <a:pt x="41563" y="678123"/>
                  <a:pt x="41563" y="692727"/>
                </a:cubicBezTo>
                <a:cubicBezTo>
                  <a:pt x="41563" y="721409"/>
                  <a:pt x="14011" y="754838"/>
                  <a:pt x="0" y="775854"/>
                </a:cubicBezTo>
                <a:cubicBezTo>
                  <a:pt x="13854" y="780472"/>
                  <a:pt x="26959" y="789709"/>
                  <a:pt x="41563" y="789709"/>
                </a:cubicBezTo>
                <a:cubicBezTo>
                  <a:pt x="56167" y="789709"/>
                  <a:pt x="68722" y="773453"/>
                  <a:pt x="83127" y="775854"/>
                </a:cubicBezTo>
                <a:cubicBezTo>
                  <a:pt x="99551" y="778591"/>
                  <a:pt x="110836" y="794327"/>
                  <a:pt x="124690" y="803563"/>
                </a:cubicBezTo>
                <a:cubicBezTo>
                  <a:pt x="133927" y="817418"/>
                  <a:pt x="139398" y="834725"/>
                  <a:pt x="152400" y="845127"/>
                </a:cubicBezTo>
                <a:cubicBezTo>
                  <a:pt x="195935" y="879955"/>
                  <a:pt x="192957" y="854244"/>
                  <a:pt x="221672" y="831272"/>
                </a:cubicBezTo>
                <a:cubicBezTo>
                  <a:pt x="234674" y="820870"/>
                  <a:pt x="249381" y="812799"/>
                  <a:pt x="263236" y="803563"/>
                </a:cubicBezTo>
                <a:cubicBezTo>
                  <a:pt x="376992" y="841483"/>
                  <a:pt x="196310" y="784273"/>
                  <a:pt x="415636" y="831272"/>
                </a:cubicBezTo>
                <a:cubicBezTo>
                  <a:pt x="444196" y="837392"/>
                  <a:pt x="471054" y="849746"/>
                  <a:pt x="498763" y="858982"/>
                </a:cubicBezTo>
                <a:lnTo>
                  <a:pt x="581890" y="886691"/>
                </a:lnTo>
                <a:cubicBezTo>
                  <a:pt x="595745" y="891309"/>
                  <a:pt x="608997" y="898480"/>
                  <a:pt x="623454" y="900545"/>
                </a:cubicBezTo>
                <a:lnTo>
                  <a:pt x="720436" y="914400"/>
                </a:lnTo>
                <a:cubicBezTo>
                  <a:pt x="720436" y="914400"/>
                  <a:pt x="715704" y="884240"/>
                  <a:pt x="706581" y="872836"/>
                </a:cubicBezTo>
                <a:cubicBezTo>
                  <a:pt x="696179" y="859834"/>
                  <a:pt x="679138" y="853952"/>
                  <a:pt x="665018" y="845127"/>
                </a:cubicBezTo>
                <a:cubicBezTo>
                  <a:pt x="642183" y="830855"/>
                  <a:pt x="620260" y="814706"/>
                  <a:pt x="595745" y="803563"/>
                </a:cubicBezTo>
                <a:cubicBezTo>
                  <a:pt x="569155" y="791477"/>
                  <a:pt x="536920" y="792055"/>
                  <a:pt x="512618" y="775854"/>
                </a:cubicBezTo>
                <a:lnTo>
                  <a:pt x="429490" y="720436"/>
                </a:lnTo>
                <a:lnTo>
                  <a:pt x="401781" y="637309"/>
                </a:lnTo>
                <a:lnTo>
                  <a:pt x="387927" y="595745"/>
                </a:lnTo>
                <a:cubicBezTo>
                  <a:pt x="392545" y="535709"/>
                  <a:pt x="394312" y="475385"/>
                  <a:pt x="401781" y="415636"/>
                </a:cubicBezTo>
                <a:cubicBezTo>
                  <a:pt x="403592" y="401145"/>
                  <a:pt x="405309" y="384399"/>
                  <a:pt x="415636" y="374072"/>
                </a:cubicBezTo>
                <a:cubicBezTo>
                  <a:pt x="439184" y="350524"/>
                  <a:pt x="498763" y="318654"/>
                  <a:pt x="498763" y="318654"/>
                </a:cubicBezTo>
                <a:cubicBezTo>
                  <a:pt x="517236" y="290945"/>
                  <a:pt x="526472" y="254000"/>
                  <a:pt x="554181" y="235527"/>
                </a:cubicBezTo>
                <a:lnTo>
                  <a:pt x="637309" y="180109"/>
                </a:lnTo>
                <a:cubicBezTo>
                  <a:pt x="670558" y="183803"/>
                  <a:pt x="853440" y="213359"/>
                  <a:pt x="886690" y="180109"/>
                </a:cubicBezTo>
                <a:cubicBezTo>
                  <a:pt x="907343" y="159456"/>
                  <a:pt x="831272" y="161636"/>
                  <a:pt x="803563" y="152400"/>
                </a:cubicBezTo>
                <a:lnTo>
                  <a:pt x="762000" y="138545"/>
                </a:lnTo>
                <a:cubicBezTo>
                  <a:pt x="752763" y="129309"/>
                  <a:pt x="742127" y="121286"/>
                  <a:pt x="734290" y="110836"/>
                </a:cubicBezTo>
                <a:cubicBezTo>
                  <a:pt x="714309" y="84194"/>
                  <a:pt x="706581" y="46182"/>
                  <a:pt x="678872" y="27709"/>
                </a:cubicBezTo>
                <a:lnTo>
                  <a:pt x="637309" y="0"/>
                </a:lnTo>
                <a:cubicBezTo>
                  <a:pt x="609600" y="9236"/>
                  <a:pt x="578484" y="11507"/>
                  <a:pt x="554181" y="27709"/>
                </a:cubicBezTo>
                <a:cubicBezTo>
                  <a:pt x="504933" y="60541"/>
                  <a:pt x="484908" y="50800"/>
                  <a:pt x="471054" y="554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3" name="Freeform 12"/>
          <p:cNvSpPr/>
          <p:nvPr/>
        </p:nvSpPr>
        <p:spPr>
          <a:xfrm>
            <a:off x="1979712" y="4005064"/>
            <a:ext cx="792088" cy="504056"/>
          </a:xfrm>
          <a:custGeom>
            <a:avLst/>
            <a:gdLst>
              <a:gd name="connsiteX0" fmla="*/ 313562 w 1020144"/>
              <a:gd name="connsiteY0" fmla="*/ 0 h 707960"/>
              <a:gd name="connsiteX1" fmla="*/ 313562 w 1020144"/>
              <a:gd name="connsiteY1" fmla="*/ 0 h 707960"/>
              <a:gd name="connsiteX2" fmla="*/ 271999 w 1020144"/>
              <a:gd name="connsiteY2" fmla="*/ 332509 h 707960"/>
              <a:gd name="connsiteX3" fmla="*/ 230435 w 1020144"/>
              <a:gd name="connsiteY3" fmla="*/ 360218 h 707960"/>
              <a:gd name="connsiteX4" fmla="*/ 202726 w 1020144"/>
              <a:gd name="connsiteY4" fmla="*/ 401782 h 707960"/>
              <a:gd name="connsiteX5" fmla="*/ 133453 w 1020144"/>
              <a:gd name="connsiteY5" fmla="*/ 498764 h 707960"/>
              <a:gd name="connsiteX6" fmla="*/ 188872 w 1020144"/>
              <a:gd name="connsiteY6" fmla="*/ 554182 h 707960"/>
              <a:gd name="connsiteX7" fmla="*/ 147308 w 1020144"/>
              <a:gd name="connsiteY7" fmla="*/ 595746 h 707960"/>
              <a:gd name="connsiteX8" fmla="*/ 105744 w 1020144"/>
              <a:gd name="connsiteY8" fmla="*/ 623455 h 707960"/>
              <a:gd name="connsiteX9" fmla="*/ 22617 w 1020144"/>
              <a:gd name="connsiteY9" fmla="*/ 651164 h 707960"/>
              <a:gd name="connsiteX10" fmla="*/ 8762 w 1020144"/>
              <a:gd name="connsiteY10" fmla="*/ 692727 h 707960"/>
              <a:gd name="connsiteX11" fmla="*/ 64181 w 1020144"/>
              <a:gd name="connsiteY11" fmla="*/ 706582 h 707960"/>
              <a:gd name="connsiteX12" fmla="*/ 216581 w 1020144"/>
              <a:gd name="connsiteY12" fmla="*/ 692727 h 707960"/>
              <a:gd name="connsiteX13" fmla="*/ 382835 w 1020144"/>
              <a:gd name="connsiteY13" fmla="*/ 665018 h 707960"/>
              <a:gd name="connsiteX14" fmla="*/ 424399 w 1020144"/>
              <a:gd name="connsiteY14" fmla="*/ 651164 h 707960"/>
              <a:gd name="connsiteX15" fmla="*/ 646072 w 1020144"/>
              <a:gd name="connsiteY15" fmla="*/ 651164 h 707960"/>
              <a:gd name="connsiteX16" fmla="*/ 618362 w 1020144"/>
              <a:gd name="connsiteY16" fmla="*/ 623455 h 707960"/>
              <a:gd name="connsiteX17" fmla="*/ 576799 w 1020144"/>
              <a:gd name="connsiteY17" fmla="*/ 595746 h 707960"/>
              <a:gd name="connsiteX18" fmla="*/ 493672 w 1020144"/>
              <a:gd name="connsiteY18" fmla="*/ 540327 h 707960"/>
              <a:gd name="connsiteX19" fmla="*/ 465962 w 1020144"/>
              <a:gd name="connsiteY19" fmla="*/ 512618 h 707960"/>
              <a:gd name="connsiteX20" fmla="*/ 424399 w 1020144"/>
              <a:gd name="connsiteY20" fmla="*/ 498764 h 707960"/>
              <a:gd name="connsiteX21" fmla="*/ 535235 w 1020144"/>
              <a:gd name="connsiteY21" fmla="*/ 471055 h 707960"/>
              <a:gd name="connsiteX22" fmla="*/ 632217 w 1020144"/>
              <a:gd name="connsiteY22" fmla="*/ 443346 h 707960"/>
              <a:gd name="connsiteX23" fmla="*/ 590653 w 1020144"/>
              <a:gd name="connsiteY23" fmla="*/ 429491 h 707960"/>
              <a:gd name="connsiteX24" fmla="*/ 576799 w 1020144"/>
              <a:gd name="connsiteY24" fmla="*/ 387927 h 707960"/>
              <a:gd name="connsiteX25" fmla="*/ 632217 w 1020144"/>
              <a:gd name="connsiteY25" fmla="*/ 374073 h 707960"/>
              <a:gd name="connsiteX26" fmla="*/ 770762 w 1020144"/>
              <a:gd name="connsiteY26" fmla="*/ 360218 h 707960"/>
              <a:gd name="connsiteX27" fmla="*/ 729199 w 1020144"/>
              <a:gd name="connsiteY27" fmla="*/ 374073 h 707960"/>
              <a:gd name="connsiteX28" fmla="*/ 687635 w 1020144"/>
              <a:gd name="connsiteY28" fmla="*/ 401782 h 707960"/>
              <a:gd name="connsiteX29" fmla="*/ 632217 w 1020144"/>
              <a:gd name="connsiteY29" fmla="*/ 387927 h 707960"/>
              <a:gd name="connsiteX30" fmla="*/ 646072 w 1020144"/>
              <a:gd name="connsiteY30" fmla="*/ 318655 h 707960"/>
              <a:gd name="connsiteX31" fmla="*/ 687635 w 1020144"/>
              <a:gd name="connsiteY31" fmla="*/ 277091 h 707960"/>
              <a:gd name="connsiteX32" fmla="*/ 715344 w 1020144"/>
              <a:gd name="connsiteY32" fmla="*/ 235527 h 707960"/>
              <a:gd name="connsiteX33" fmla="*/ 840035 w 1020144"/>
              <a:gd name="connsiteY33" fmla="*/ 138546 h 707960"/>
              <a:gd name="connsiteX34" fmla="*/ 881599 w 1020144"/>
              <a:gd name="connsiteY34" fmla="*/ 110837 h 707960"/>
              <a:gd name="connsiteX35" fmla="*/ 937017 w 1020144"/>
              <a:gd name="connsiteY35" fmla="*/ 83127 h 707960"/>
              <a:gd name="connsiteX36" fmla="*/ 1020144 w 1020144"/>
              <a:gd name="connsiteY36" fmla="*/ 55418 h 707960"/>
              <a:gd name="connsiteX37" fmla="*/ 978581 w 1020144"/>
              <a:gd name="connsiteY37" fmla="*/ 110837 h 707960"/>
              <a:gd name="connsiteX38" fmla="*/ 743053 w 1020144"/>
              <a:gd name="connsiteY38" fmla="*/ 138546 h 707960"/>
              <a:gd name="connsiteX39" fmla="*/ 659926 w 1020144"/>
              <a:gd name="connsiteY39" fmla="*/ 124691 h 707960"/>
              <a:gd name="connsiteX40" fmla="*/ 576799 w 1020144"/>
              <a:gd name="connsiteY40" fmla="*/ 96982 h 707960"/>
              <a:gd name="connsiteX41" fmla="*/ 535235 w 1020144"/>
              <a:gd name="connsiteY41" fmla="*/ 55418 h 707960"/>
              <a:gd name="connsiteX42" fmla="*/ 493672 w 1020144"/>
              <a:gd name="connsiteY42" fmla="*/ 41564 h 707960"/>
              <a:gd name="connsiteX43" fmla="*/ 396690 w 1020144"/>
              <a:gd name="connsiteY43" fmla="*/ 13855 h 707960"/>
              <a:gd name="connsiteX44" fmla="*/ 313562 w 1020144"/>
              <a:gd name="connsiteY44" fmla="*/ 0 h 70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20144" h="707960">
                <a:moveTo>
                  <a:pt x="313562" y="0"/>
                </a:moveTo>
                <a:lnTo>
                  <a:pt x="313562" y="0"/>
                </a:lnTo>
                <a:cubicBezTo>
                  <a:pt x="310806" y="57882"/>
                  <a:pt x="351526" y="252983"/>
                  <a:pt x="271999" y="332509"/>
                </a:cubicBezTo>
                <a:cubicBezTo>
                  <a:pt x="260225" y="344283"/>
                  <a:pt x="244290" y="350982"/>
                  <a:pt x="230435" y="360218"/>
                </a:cubicBezTo>
                <a:cubicBezTo>
                  <a:pt x="221199" y="374073"/>
                  <a:pt x="212404" y="388232"/>
                  <a:pt x="202726" y="401782"/>
                </a:cubicBezTo>
                <a:cubicBezTo>
                  <a:pt x="116802" y="522076"/>
                  <a:pt x="198755" y="400810"/>
                  <a:pt x="133453" y="498764"/>
                </a:cubicBezTo>
                <a:cubicBezTo>
                  <a:pt x="93490" y="618656"/>
                  <a:pt x="135372" y="447181"/>
                  <a:pt x="188872" y="554182"/>
                </a:cubicBezTo>
                <a:cubicBezTo>
                  <a:pt x="197634" y="571707"/>
                  <a:pt x="162360" y="583203"/>
                  <a:pt x="147308" y="595746"/>
                </a:cubicBezTo>
                <a:cubicBezTo>
                  <a:pt x="134516" y="606406"/>
                  <a:pt x="120960" y="616692"/>
                  <a:pt x="105744" y="623455"/>
                </a:cubicBezTo>
                <a:cubicBezTo>
                  <a:pt x="79054" y="635317"/>
                  <a:pt x="22617" y="651164"/>
                  <a:pt x="22617" y="651164"/>
                </a:cubicBezTo>
                <a:cubicBezTo>
                  <a:pt x="17999" y="665018"/>
                  <a:pt x="0" y="681044"/>
                  <a:pt x="8762" y="692727"/>
                </a:cubicBezTo>
                <a:cubicBezTo>
                  <a:pt x="20187" y="707960"/>
                  <a:pt x="45139" y="706582"/>
                  <a:pt x="64181" y="706582"/>
                </a:cubicBezTo>
                <a:cubicBezTo>
                  <a:pt x="115190" y="706582"/>
                  <a:pt x="165781" y="697345"/>
                  <a:pt x="216581" y="692727"/>
                </a:cubicBezTo>
                <a:cubicBezTo>
                  <a:pt x="314021" y="660248"/>
                  <a:pt x="197230" y="695952"/>
                  <a:pt x="382835" y="665018"/>
                </a:cubicBezTo>
                <a:cubicBezTo>
                  <a:pt x="397240" y="662617"/>
                  <a:pt x="410544" y="655782"/>
                  <a:pt x="424399" y="651164"/>
                </a:cubicBezTo>
                <a:cubicBezTo>
                  <a:pt x="494606" y="661193"/>
                  <a:pt x="576231" y="681096"/>
                  <a:pt x="646072" y="651164"/>
                </a:cubicBezTo>
                <a:cubicBezTo>
                  <a:pt x="658078" y="646019"/>
                  <a:pt x="628562" y="631615"/>
                  <a:pt x="618362" y="623455"/>
                </a:cubicBezTo>
                <a:cubicBezTo>
                  <a:pt x="605360" y="613053"/>
                  <a:pt x="589591" y="606406"/>
                  <a:pt x="576799" y="595746"/>
                </a:cubicBezTo>
                <a:cubicBezTo>
                  <a:pt x="507612" y="538090"/>
                  <a:pt x="566715" y="564676"/>
                  <a:pt x="493672" y="540327"/>
                </a:cubicBezTo>
                <a:cubicBezTo>
                  <a:pt x="484435" y="531091"/>
                  <a:pt x="477163" y="519338"/>
                  <a:pt x="465962" y="512618"/>
                </a:cubicBezTo>
                <a:cubicBezTo>
                  <a:pt x="453439" y="505105"/>
                  <a:pt x="411876" y="506277"/>
                  <a:pt x="424399" y="498764"/>
                </a:cubicBezTo>
                <a:cubicBezTo>
                  <a:pt x="457055" y="479171"/>
                  <a:pt x="499107" y="483098"/>
                  <a:pt x="535235" y="471055"/>
                </a:cubicBezTo>
                <a:cubicBezTo>
                  <a:pt x="594863" y="451179"/>
                  <a:pt x="562631" y="460742"/>
                  <a:pt x="632217" y="443346"/>
                </a:cubicBezTo>
                <a:cubicBezTo>
                  <a:pt x="618362" y="438728"/>
                  <a:pt x="600980" y="439818"/>
                  <a:pt x="590653" y="429491"/>
                </a:cubicBezTo>
                <a:cubicBezTo>
                  <a:pt x="580326" y="419164"/>
                  <a:pt x="568037" y="399610"/>
                  <a:pt x="576799" y="387927"/>
                </a:cubicBezTo>
                <a:cubicBezTo>
                  <a:pt x="588224" y="372694"/>
                  <a:pt x="613367" y="376766"/>
                  <a:pt x="632217" y="374073"/>
                </a:cubicBezTo>
                <a:cubicBezTo>
                  <a:pt x="678163" y="367509"/>
                  <a:pt x="724580" y="364836"/>
                  <a:pt x="770762" y="360218"/>
                </a:cubicBezTo>
                <a:cubicBezTo>
                  <a:pt x="756908" y="364836"/>
                  <a:pt x="742261" y="367542"/>
                  <a:pt x="729199" y="374073"/>
                </a:cubicBezTo>
                <a:cubicBezTo>
                  <a:pt x="714306" y="381520"/>
                  <a:pt x="704119" y="399427"/>
                  <a:pt x="687635" y="401782"/>
                </a:cubicBezTo>
                <a:cubicBezTo>
                  <a:pt x="668785" y="404475"/>
                  <a:pt x="650690" y="392545"/>
                  <a:pt x="632217" y="387927"/>
                </a:cubicBezTo>
                <a:cubicBezTo>
                  <a:pt x="636835" y="364836"/>
                  <a:pt x="635541" y="339717"/>
                  <a:pt x="646072" y="318655"/>
                </a:cubicBezTo>
                <a:cubicBezTo>
                  <a:pt x="654834" y="301130"/>
                  <a:pt x="675092" y="292143"/>
                  <a:pt x="687635" y="277091"/>
                </a:cubicBezTo>
                <a:cubicBezTo>
                  <a:pt x="698295" y="264299"/>
                  <a:pt x="704684" y="248319"/>
                  <a:pt x="715344" y="235527"/>
                </a:cubicBezTo>
                <a:cubicBezTo>
                  <a:pt x="756037" y="186696"/>
                  <a:pt x="782111" y="177162"/>
                  <a:pt x="840035" y="138546"/>
                </a:cubicBezTo>
                <a:cubicBezTo>
                  <a:pt x="853890" y="129310"/>
                  <a:pt x="866706" y="118284"/>
                  <a:pt x="881599" y="110837"/>
                </a:cubicBezTo>
                <a:cubicBezTo>
                  <a:pt x="900072" y="101600"/>
                  <a:pt x="917841" y="90798"/>
                  <a:pt x="937017" y="83127"/>
                </a:cubicBezTo>
                <a:cubicBezTo>
                  <a:pt x="964136" y="72279"/>
                  <a:pt x="1020144" y="55418"/>
                  <a:pt x="1020144" y="55418"/>
                </a:cubicBezTo>
                <a:cubicBezTo>
                  <a:pt x="1006290" y="73891"/>
                  <a:pt x="994909" y="94509"/>
                  <a:pt x="978581" y="110837"/>
                </a:cubicBezTo>
                <a:cubicBezTo>
                  <a:pt x="899041" y="190377"/>
                  <a:pt x="883470" y="149347"/>
                  <a:pt x="743053" y="138546"/>
                </a:cubicBezTo>
                <a:cubicBezTo>
                  <a:pt x="715344" y="133928"/>
                  <a:pt x="687178" y="131504"/>
                  <a:pt x="659926" y="124691"/>
                </a:cubicBezTo>
                <a:cubicBezTo>
                  <a:pt x="631590" y="117607"/>
                  <a:pt x="576799" y="96982"/>
                  <a:pt x="576799" y="96982"/>
                </a:cubicBezTo>
                <a:cubicBezTo>
                  <a:pt x="562944" y="83127"/>
                  <a:pt x="551538" y="66286"/>
                  <a:pt x="535235" y="55418"/>
                </a:cubicBezTo>
                <a:cubicBezTo>
                  <a:pt x="523084" y="47317"/>
                  <a:pt x="507714" y="45576"/>
                  <a:pt x="493672" y="41564"/>
                </a:cubicBezTo>
                <a:cubicBezTo>
                  <a:pt x="371897" y="6771"/>
                  <a:pt x="496343" y="47072"/>
                  <a:pt x="396690" y="13855"/>
                </a:cubicBezTo>
                <a:cubicBezTo>
                  <a:pt x="346364" y="30630"/>
                  <a:pt x="327417" y="2309"/>
                  <a:pt x="313562"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4" name="Freeform 13"/>
          <p:cNvSpPr/>
          <p:nvPr/>
        </p:nvSpPr>
        <p:spPr>
          <a:xfrm rot="21222876">
            <a:off x="2572120" y="2865122"/>
            <a:ext cx="1152128" cy="1080120"/>
          </a:xfrm>
          <a:custGeom>
            <a:avLst/>
            <a:gdLst>
              <a:gd name="connsiteX0" fmla="*/ 194713 w 997889"/>
              <a:gd name="connsiteY0" fmla="*/ 484910 h 1069147"/>
              <a:gd name="connsiteX1" fmla="*/ 194713 w 997889"/>
              <a:gd name="connsiteY1" fmla="*/ 484910 h 1069147"/>
              <a:gd name="connsiteX2" fmla="*/ 83877 w 997889"/>
              <a:gd name="connsiteY2" fmla="*/ 623455 h 1069147"/>
              <a:gd name="connsiteX3" fmla="*/ 42313 w 997889"/>
              <a:gd name="connsiteY3" fmla="*/ 651164 h 1069147"/>
              <a:gd name="connsiteX4" fmla="*/ 14604 w 997889"/>
              <a:gd name="connsiteY4" fmla="*/ 609600 h 1069147"/>
              <a:gd name="connsiteX5" fmla="*/ 28458 w 997889"/>
              <a:gd name="connsiteY5" fmla="*/ 651164 h 1069147"/>
              <a:gd name="connsiteX6" fmla="*/ 56168 w 997889"/>
              <a:gd name="connsiteY6" fmla="*/ 678873 h 1069147"/>
              <a:gd name="connsiteX7" fmla="*/ 125440 w 997889"/>
              <a:gd name="connsiteY7" fmla="*/ 762000 h 1069147"/>
              <a:gd name="connsiteX8" fmla="*/ 180858 w 997889"/>
              <a:gd name="connsiteY8" fmla="*/ 748146 h 1069147"/>
              <a:gd name="connsiteX9" fmla="*/ 222422 w 997889"/>
              <a:gd name="connsiteY9" fmla="*/ 734291 h 1069147"/>
              <a:gd name="connsiteX10" fmla="*/ 236277 w 997889"/>
              <a:gd name="connsiteY10" fmla="*/ 775855 h 1069147"/>
              <a:gd name="connsiteX11" fmla="*/ 194713 w 997889"/>
              <a:gd name="connsiteY11" fmla="*/ 914400 h 1069147"/>
              <a:gd name="connsiteX12" fmla="*/ 167004 w 997889"/>
              <a:gd name="connsiteY12" fmla="*/ 942110 h 1069147"/>
              <a:gd name="connsiteX13" fmla="*/ 83877 w 997889"/>
              <a:gd name="connsiteY13" fmla="*/ 955964 h 1069147"/>
              <a:gd name="connsiteX14" fmla="*/ 42313 w 997889"/>
              <a:gd name="connsiteY14" fmla="*/ 997528 h 1069147"/>
              <a:gd name="connsiteX15" fmla="*/ 83877 w 997889"/>
              <a:gd name="connsiteY15" fmla="*/ 1011382 h 1069147"/>
              <a:gd name="connsiteX16" fmla="*/ 236277 w 997889"/>
              <a:gd name="connsiteY16" fmla="*/ 1025237 h 1069147"/>
              <a:gd name="connsiteX17" fmla="*/ 360968 w 997889"/>
              <a:gd name="connsiteY17" fmla="*/ 1025237 h 1069147"/>
              <a:gd name="connsiteX18" fmla="*/ 430240 w 997889"/>
              <a:gd name="connsiteY18" fmla="*/ 969819 h 1069147"/>
              <a:gd name="connsiteX19" fmla="*/ 471804 w 997889"/>
              <a:gd name="connsiteY19" fmla="*/ 983673 h 1069147"/>
              <a:gd name="connsiteX20" fmla="*/ 679622 w 997889"/>
              <a:gd name="connsiteY20" fmla="*/ 969819 h 1069147"/>
              <a:gd name="connsiteX21" fmla="*/ 693477 w 997889"/>
              <a:gd name="connsiteY21" fmla="*/ 928255 h 1069147"/>
              <a:gd name="connsiteX22" fmla="*/ 651913 w 997889"/>
              <a:gd name="connsiteY22" fmla="*/ 831273 h 1069147"/>
              <a:gd name="connsiteX23" fmla="*/ 665768 w 997889"/>
              <a:gd name="connsiteY23" fmla="*/ 789710 h 1069147"/>
              <a:gd name="connsiteX24" fmla="*/ 776604 w 997889"/>
              <a:gd name="connsiteY24" fmla="*/ 692728 h 1069147"/>
              <a:gd name="connsiteX25" fmla="*/ 818168 w 997889"/>
              <a:gd name="connsiteY25" fmla="*/ 678873 h 1069147"/>
              <a:gd name="connsiteX26" fmla="*/ 901295 w 997889"/>
              <a:gd name="connsiteY26" fmla="*/ 609600 h 1069147"/>
              <a:gd name="connsiteX27" fmla="*/ 942858 w 997889"/>
              <a:gd name="connsiteY27" fmla="*/ 595746 h 1069147"/>
              <a:gd name="connsiteX28" fmla="*/ 956713 w 997889"/>
              <a:gd name="connsiteY28" fmla="*/ 110837 h 1069147"/>
              <a:gd name="connsiteX29" fmla="*/ 901295 w 997889"/>
              <a:gd name="connsiteY29" fmla="*/ 27710 h 1069147"/>
              <a:gd name="connsiteX30" fmla="*/ 845877 w 997889"/>
              <a:gd name="connsiteY30" fmla="*/ 13855 h 1069147"/>
              <a:gd name="connsiteX31" fmla="*/ 804313 w 997889"/>
              <a:gd name="connsiteY31" fmla="*/ 0 h 1069147"/>
              <a:gd name="connsiteX32" fmla="*/ 762749 w 997889"/>
              <a:gd name="connsiteY32" fmla="*/ 13855 h 1069147"/>
              <a:gd name="connsiteX33" fmla="*/ 748895 w 997889"/>
              <a:gd name="connsiteY33" fmla="*/ 110837 h 1069147"/>
              <a:gd name="connsiteX34" fmla="*/ 735040 w 997889"/>
              <a:gd name="connsiteY34" fmla="*/ 152400 h 1069147"/>
              <a:gd name="connsiteX35" fmla="*/ 748895 w 997889"/>
              <a:gd name="connsiteY35" fmla="*/ 235528 h 1069147"/>
              <a:gd name="connsiteX36" fmla="*/ 735040 w 997889"/>
              <a:gd name="connsiteY36" fmla="*/ 318655 h 1069147"/>
              <a:gd name="connsiteX37" fmla="*/ 693477 w 997889"/>
              <a:gd name="connsiteY37" fmla="*/ 346364 h 1069147"/>
              <a:gd name="connsiteX38" fmla="*/ 610349 w 997889"/>
              <a:gd name="connsiteY38" fmla="*/ 374073 h 1069147"/>
              <a:gd name="connsiteX39" fmla="*/ 568786 w 997889"/>
              <a:gd name="connsiteY39" fmla="*/ 401782 h 1069147"/>
              <a:gd name="connsiteX40" fmla="*/ 527222 w 997889"/>
              <a:gd name="connsiteY40" fmla="*/ 443346 h 1069147"/>
              <a:gd name="connsiteX41" fmla="*/ 485658 w 997889"/>
              <a:gd name="connsiteY41" fmla="*/ 457200 h 1069147"/>
              <a:gd name="connsiteX42" fmla="*/ 457949 w 997889"/>
              <a:gd name="connsiteY42" fmla="*/ 484910 h 1069147"/>
              <a:gd name="connsiteX43" fmla="*/ 250131 w 997889"/>
              <a:gd name="connsiteY43" fmla="*/ 498764 h 1069147"/>
              <a:gd name="connsiteX44" fmla="*/ 194713 w 997889"/>
              <a:gd name="connsiteY44" fmla="*/ 484910 h 1069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7889" h="1069147">
                <a:moveTo>
                  <a:pt x="194713" y="484910"/>
                </a:moveTo>
                <a:lnTo>
                  <a:pt x="194713" y="484910"/>
                </a:lnTo>
                <a:cubicBezTo>
                  <a:pt x="155596" y="539673"/>
                  <a:pt x="133041" y="582484"/>
                  <a:pt x="83877" y="623455"/>
                </a:cubicBezTo>
                <a:cubicBezTo>
                  <a:pt x="71085" y="634115"/>
                  <a:pt x="56168" y="641928"/>
                  <a:pt x="42313" y="651164"/>
                </a:cubicBezTo>
                <a:cubicBezTo>
                  <a:pt x="33077" y="637309"/>
                  <a:pt x="31255" y="609600"/>
                  <a:pt x="14604" y="609600"/>
                </a:cubicBezTo>
                <a:cubicBezTo>
                  <a:pt x="0" y="609600"/>
                  <a:pt x="20944" y="638641"/>
                  <a:pt x="28458" y="651164"/>
                </a:cubicBezTo>
                <a:cubicBezTo>
                  <a:pt x="35179" y="662365"/>
                  <a:pt x="48008" y="668673"/>
                  <a:pt x="56168" y="678873"/>
                </a:cubicBezTo>
                <a:cubicBezTo>
                  <a:pt x="133329" y="775324"/>
                  <a:pt x="26702" y="663262"/>
                  <a:pt x="125440" y="762000"/>
                </a:cubicBezTo>
                <a:cubicBezTo>
                  <a:pt x="143913" y="757382"/>
                  <a:pt x="162549" y="753377"/>
                  <a:pt x="180858" y="748146"/>
                </a:cubicBezTo>
                <a:cubicBezTo>
                  <a:pt x="194900" y="744134"/>
                  <a:pt x="209360" y="727760"/>
                  <a:pt x="222422" y="734291"/>
                </a:cubicBezTo>
                <a:cubicBezTo>
                  <a:pt x="235484" y="740822"/>
                  <a:pt x="231659" y="762000"/>
                  <a:pt x="236277" y="775855"/>
                </a:cubicBezTo>
                <a:cubicBezTo>
                  <a:pt x="229998" y="800970"/>
                  <a:pt x="205956" y="903157"/>
                  <a:pt x="194713" y="914400"/>
                </a:cubicBezTo>
                <a:cubicBezTo>
                  <a:pt x="185477" y="923637"/>
                  <a:pt x="179235" y="937523"/>
                  <a:pt x="167004" y="942110"/>
                </a:cubicBezTo>
                <a:cubicBezTo>
                  <a:pt x="140701" y="951974"/>
                  <a:pt x="111586" y="951346"/>
                  <a:pt x="83877" y="955964"/>
                </a:cubicBezTo>
                <a:cubicBezTo>
                  <a:pt x="70022" y="969819"/>
                  <a:pt x="42313" y="977935"/>
                  <a:pt x="42313" y="997528"/>
                </a:cubicBezTo>
                <a:cubicBezTo>
                  <a:pt x="42313" y="1012132"/>
                  <a:pt x="69420" y="1009317"/>
                  <a:pt x="83877" y="1011382"/>
                </a:cubicBezTo>
                <a:cubicBezTo>
                  <a:pt x="134374" y="1018596"/>
                  <a:pt x="185477" y="1020619"/>
                  <a:pt x="236277" y="1025237"/>
                </a:cubicBezTo>
                <a:cubicBezTo>
                  <a:pt x="335201" y="1058212"/>
                  <a:pt x="295102" y="1069147"/>
                  <a:pt x="360968" y="1025237"/>
                </a:cubicBezTo>
                <a:cubicBezTo>
                  <a:pt x="382244" y="993322"/>
                  <a:pt x="385626" y="969819"/>
                  <a:pt x="430240" y="969819"/>
                </a:cubicBezTo>
                <a:cubicBezTo>
                  <a:pt x="444844" y="969819"/>
                  <a:pt x="457949" y="979055"/>
                  <a:pt x="471804" y="983673"/>
                </a:cubicBezTo>
                <a:cubicBezTo>
                  <a:pt x="541077" y="979055"/>
                  <a:pt x="612268" y="986657"/>
                  <a:pt x="679622" y="969819"/>
                </a:cubicBezTo>
                <a:cubicBezTo>
                  <a:pt x="693790" y="966277"/>
                  <a:pt x="693477" y="942859"/>
                  <a:pt x="693477" y="928255"/>
                </a:cubicBezTo>
                <a:cubicBezTo>
                  <a:pt x="693477" y="883524"/>
                  <a:pt x="674536" y="865209"/>
                  <a:pt x="651913" y="831273"/>
                </a:cubicBezTo>
                <a:cubicBezTo>
                  <a:pt x="656531" y="817419"/>
                  <a:pt x="657006" y="801393"/>
                  <a:pt x="665768" y="789710"/>
                </a:cubicBezTo>
                <a:cubicBezTo>
                  <a:pt x="687438" y="760816"/>
                  <a:pt x="738145" y="711958"/>
                  <a:pt x="776604" y="692728"/>
                </a:cubicBezTo>
                <a:cubicBezTo>
                  <a:pt x="789666" y="686197"/>
                  <a:pt x="805106" y="685404"/>
                  <a:pt x="818168" y="678873"/>
                </a:cubicBezTo>
                <a:cubicBezTo>
                  <a:pt x="908824" y="633545"/>
                  <a:pt x="809372" y="670882"/>
                  <a:pt x="901295" y="609600"/>
                </a:cubicBezTo>
                <a:cubicBezTo>
                  <a:pt x="913446" y="601499"/>
                  <a:pt x="929004" y="600364"/>
                  <a:pt x="942858" y="595746"/>
                </a:cubicBezTo>
                <a:cubicBezTo>
                  <a:pt x="997889" y="375628"/>
                  <a:pt x="981618" y="484405"/>
                  <a:pt x="956713" y="110837"/>
                </a:cubicBezTo>
                <a:cubicBezTo>
                  <a:pt x="954487" y="77447"/>
                  <a:pt x="929271" y="43696"/>
                  <a:pt x="901295" y="27710"/>
                </a:cubicBezTo>
                <a:cubicBezTo>
                  <a:pt x="884763" y="18263"/>
                  <a:pt x="864186" y="19086"/>
                  <a:pt x="845877" y="13855"/>
                </a:cubicBezTo>
                <a:cubicBezTo>
                  <a:pt x="831835" y="9843"/>
                  <a:pt x="818168" y="4618"/>
                  <a:pt x="804313" y="0"/>
                </a:cubicBezTo>
                <a:cubicBezTo>
                  <a:pt x="790458" y="4618"/>
                  <a:pt x="769280" y="793"/>
                  <a:pt x="762749" y="13855"/>
                </a:cubicBezTo>
                <a:cubicBezTo>
                  <a:pt x="748145" y="43063"/>
                  <a:pt x="755299" y="78816"/>
                  <a:pt x="748895" y="110837"/>
                </a:cubicBezTo>
                <a:cubicBezTo>
                  <a:pt x="746031" y="125157"/>
                  <a:pt x="739658" y="138546"/>
                  <a:pt x="735040" y="152400"/>
                </a:cubicBezTo>
                <a:cubicBezTo>
                  <a:pt x="739658" y="180109"/>
                  <a:pt x="742801" y="208105"/>
                  <a:pt x="748895" y="235528"/>
                </a:cubicBezTo>
                <a:cubicBezTo>
                  <a:pt x="759945" y="285254"/>
                  <a:pt x="780050" y="273644"/>
                  <a:pt x="735040" y="318655"/>
                </a:cubicBezTo>
                <a:cubicBezTo>
                  <a:pt x="723266" y="330429"/>
                  <a:pt x="708693" y="339601"/>
                  <a:pt x="693477" y="346364"/>
                </a:cubicBezTo>
                <a:cubicBezTo>
                  <a:pt x="666786" y="358227"/>
                  <a:pt x="610349" y="374073"/>
                  <a:pt x="610349" y="374073"/>
                </a:cubicBezTo>
                <a:cubicBezTo>
                  <a:pt x="596495" y="383309"/>
                  <a:pt x="581578" y="391122"/>
                  <a:pt x="568786" y="401782"/>
                </a:cubicBezTo>
                <a:cubicBezTo>
                  <a:pt x="553734" y="414325"/>
                  <a:pt x="543525" y="432478"/>
                  <a:pt x="527222" y="443346"/>
                </a:cubicBezTo>
                <a:cubicBezTo>
                  <a:pt x="515071" y="451447"/>
                  <a:pt x="499513" y="452582"/>
                  <a:pt x="485658" y="457200"/>
                </a:cubicBezTo>
                <a:cubicBezTo>
                  <a:pt x="476422" y="466437"/>
                  <a:pt x="468149" y="476750"/>
                  <a:pt x="457949" y="484910"/>
                </a:cubicBezTo>
                <a:cubicBezTo>
                  <a:pt x="383374" y="544571"/>
                  <a:pt x="388698" y="510312"/>
                  <a:pt x="250131" y="498764"/>
                </a:cubicBezTo>
                <a:cubicBezTo>
                  <a:pt x="204187" y="483450"/>
                  <a:pt x="203949" y="487219"/>
                  <a:pt x="194713" y="4849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5" name="Freeform 14"/>
          <p:cNvSpPr/>
          <p:nvPr/>
        </p:nvSpPr>
        <p:spPr>
          <a:xfrm rot="17777117">
            <a:off x="3556583" y="3141925"/>
            <a:ext cx="864096" cy="360040"/>
          </a:xfrm>
          <a:custGeom>
            <a:avLst/>
            <a:gdLst>
              <a:gd name="connsiteX0" fmla="*/ 305385 w 1192542"/>
              <a:gd name="connsiteY0" fmla="*/ 31443 h 554671"/>
              <a:gd name="connsiteX1" fmla="*/ 305385 w 1192542"/>
              <a:gd name="connsiteY1" fmla="*/ 31443 h 554671"/>
              <a:gd name="connsiteX2" fmla="*/ 222258 w 1192542"/>
              <a:gd name="connsiteY2" fmla="*/ 128424 h 554671"/>
              <a:gd name="connsiteX3" fmla="*/ 194549 w 1192542"/>
              <a:gd name="connsiteY3" fmla="*/ 156134 h 554671"/>
              <a:gd name="connsiteX4" fmla="*/ 152985 w 1192542"/>
              <a:gd name="connsiteY4" fmla="*/ 183843 h 554671"/>
              <a:gd name="connsiteX5" fmla="*/ 83712 w 1192542"/>
              <a:gd name="connsiteY5" fmla="*/ 266970 h 554671"/>
              <a:gd name="connsiteX6" fmla="*/ 42149 w 1192542"/>
              <a:gd name="connsiteY6" fmla="*/ 294679 h 554671"/>
              <a:gd name="connsiteX7" fmla="*/ 139131 w 1192542"/>
              <a:gd name="connsiteY7" fmla="*/ 322388 h 554671"/>
              <a:gd name="connsiteX8" fmla="*/ 125276 w 1192542"/>
              <a:gd name="connsiteY8" fmla="*/ 322388 h 554671"/>
              <a:gd name="connsiteX9" fmla="*/ 222258 w 1192542"/>
              <a:gd name="connsiteY9" fmla="*/ 433224 h 554671"/>
              <a:gd name="connsiteX10" fmla="*/ 236112 w 1192542"/>
              <a:gd name="connsiteY10" fmla="*/ 474788 h 554671"/>
              <a:gd name="connsiteX11" fmla="*/ 305385 w 1192542"/>
              <a:gd name="connsiteY11" fmla="*/ 433224 h 554671"/>
              <a:gd name="connsiteX12" fmla="*/ 346949 w 1192542"/>
              <a:gd name="connsiteY12" fmla="*/ 419370 h 554671"/>
              <a:gd name="connsiteX13" fmla="*/ 430076 w 1192542"/>
              <a:gd name="connsiteY13" fmla="*/ 377806 h 554671"/>
              <a:gd name="connsiteX14" fmla="*/ 513203 w 1192542"/>
              <a:gd name="connsiteY14" fmla="*/ 433224 h 554671"/>
              <a:gd name="connsiteX15" fmla="*/ 596331 w 1192542"/>
              <a:gd name="connsiteY15" fmla="*/ 460934 h 554671"/>
              <a:gd name="connsiteX16" fmla="*/ 721022 w 1192542"/>
              <a:gd name="connsiteY16" fmla="*/ 433224 h 554671"/>
              <a:gd name="connsiteX17" fmla="*/ 845712 w 1192542"/>
              <a:gd name="connsiteY17" fmla="*/ 377806 h 554671"/>
              <a:gd name="connsiteX18" fmla="*/ 859567 w 1192542"/>
              <a:gd name="connsiteY18" fmla="*/ 336243 h 554671"/>
              <a:gd name="connsiteX19" fmla="*/ 873422 w 1192542"/>
              <a:gd name="connsiteY19" fmla="*/ 280824 h 554671"/>
              <a:gd name="connsiteX20" fmla="*/ 956549 w 1192542"/>
              <a:gd name="connsiteY20" fmla="*/ 336243 h 554671"/>
              <a:gd name="connsiteX21" fmla="*/ 998112 w 1192542"/>
              <a:gd name="connsiteY21" fmla="*/ 350097 h 554671"/>
              <a:gd name="connsiteX22" fmla="*/ 1025822 w 1192542"/>
              <a:gd name="connsiteY22" fmla="*/ 377806 h 554671"/>
              <a:gd name="connsiteX23" fmla="*/ 1067385 w 1192542"/>
              <a:gd name="connsiteY23" fmla="*/ 225406 h 554671"/>
              <a:gd name="connsiteX24" fmla="*/ 1164367 w 1192542"/>
              <a:gd name="connsiteY24" fmla="*/ 100715 h 554671"/>
              <a:gd name="connsiteX25" fmla="*/ 1178222 w 1192542"/>
              <a:gd name="connsiteY25" fmla="*/ 59152 h 554671"/>
              <a:gd name="connsiteX26" fmla="*/ 901131 w 1192542"/>
              <a:gd name="connsiteY26" fmla="*/ 86861 h 554671"/>
              <a:gd name="connsiteX27" fmla="*/ 859567 w 1192542"/>
              <a:gd name="connsiteY27" fmla="*/ 100715 h 554671"/>
              <a:gd name="connsiteX28" fmla="*/ 693312 w 1192542"/>
              <a:gd name="connsiteY28" fmla="*/ 73006 h 554671"/>
              <a:gd name="connsiteX29" fmla="*/ 513203 w 1192542"/>
              <a:gd name="connsiteY29" fmla="*/ 142279 h 554671"/>
              <a:gd name="connsiteX30" fmla="*/ 471640 w 1192542"/>
              <a:gd name="connsiteY30" fmla="*/ 128424 h 554671"/>
              <a:gd name="connsiteX31" fmla="*/ 416222 w 1192542"/>
              <a:gd name="connsiteY31" fmla="*/ 45297 h 554671"/>
              <a:gd name="connsiteX32" fmla="*/ 388512 w 1192542"/>
              <a:gd name="connsiteY32" fmla="*/ 17588 h 554671"/>
              <a:gd name="connsiteX33" fmla="*/ 333094 w 1192542"/>
              <a:gd name="connsiteY33" fmla="*/ 3734 h 554671"/>
              <a:gd name="connsiteX34" fmla="*/ 305385 w 1192542"/>
              <a:gd name="connsiteY34" fmla="*/ 31443 h 55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92542" h="554671">
                <a:moveTo>
                  <a:pt x="305385" y="31443"/>
                </a:moveTo>
                <a:lnTo>
                  <a:pt x="305385" y="31443"/>
                </a:lnTo>
                <a:cubicBezTo>
                  <a:pt x="277676" y="63770"/>
                  <a:pt x="250545" y="96601"/>
                  <a:pt x="222258" y="128424"/>
                </a:cubicBezTo>
                <a:cubicBezTo>
                  <a:pt x="213580" y="138187"/>
                  <a:pt x="204749" y="147974"/>
                  <a:pt x="194549" y="156134"/>
                </a:cubicBezTo>
                <a:cubicBezTo>
                  <a:pt x="181547" y="166536"/>
                  <a:pt x="166840" y="174607"/>
                  <a:pt x="152985" y="183843"/>
                </a:cubicBezTo>
                <a:cubicBezTo>
                  <a:pt x="125739" y="224711"/>
                  <a:pt x="123715" y="233634"/>
                  <a:pt x="83712" y="266970"/>
                </a:cubicBezTo>
                <a:cubicBezTo>
                  <a:pt x="70920" y="277630"/>
                  <a:pt x="56003" y="285443"/>
                  <a:pt x="42149" y="294679"/>
                </a:cubicBezTo>
                <a:cubicBezTo>
                  <a:pt x="215394" y="337992"/>
                  <a:pt x="0" y="282636"/>
                  <a:pt x="139131" y="322388"/>
                </a:cubicBezTo>
                <a:cubicBezTo>
                  <a:pt x="184791" y="335434"/>
                  <a:pt x="253540" y="348042"/>
                  <a:pt x="125276" y="322388"/>
                </a:cubicBezTo>
                <a:cubicBezTo>
                  <a:pt x="189930" y="419370"/>
                  <a:pt x="152985" y="387042"/>
                  <a:pt x="222258" y="433224"/>
                </a:cubicBezTo>
                <a:cubicBezTo>
                  <a:pt x="226876" y="447079"/>
                  <a:pt x="223050" y="468257"/>
                  <a:pt x="236112" y="474788"/>
                </a:cubicBezTo>
                <a:cubicBezTo>
                  <a:pt x="264657" y="489061"/>
                  <a:pt x="290078" y="442408"/>
                  <a:pt x="305385" y="433224"/>
                </a:cubicBezTo>
                <a:cubicBezTo>
                  <a:pt x="317908" y="425710"/>
                  <a:pt x="333094" y="423988"/>
                  <a:pt x="346949" y="419370"/>
                </a:cubicBezTo>
                <a:cubicBezTo>
                  <a:pt x="357064" y="412627"/>
                  <a:pt x="410956" y="371433"/>
                  <a:pt x="430076" y="377806"/>
                </a:cubicBezTo>
                <a:cubicBezTo>
                  <a:pt x="461669" y="388337"/>
                  <a:pt x="481610" y="422693"/>
                  <a:pt x="513203" y="433224"/>
                </a:cubicBezTo>
                <a:lnTo>
                  <a:pt x="596331" y="460934"/>
                </a:lnTo>
                <a:cubicBezTo>
                  <a:pt x="627576" y="554671"/>
                  <a:pt x="587020" y="477891"/>
                  <a:pt x="721022" y="433224"/>
                </a:cubicBezTo>
                <a:cubicBezTo>
                  <a:pt x="819945" y="400250"/>
                  <a:pt x="779847" y="421717"/>
                  <a:pt x="845712" y="377806"/>
                </a:cubicBezTo>
                <a:cubicBezTo>
                  <a:pt x="850330" y="363952"/>
                  <a:pt x="855555" y="350285"/>
                  <a:pt x="859567" y="336243"/>
                </a:cubicBezTo>
                <a:cubicBezTo>
                  <a:pt x="864798" y="317934"/>
                  <a:pt x="854380" y="280824"/>
                  <a:pt x="873422" y="280824"/>
                </a:cubicBezTo>
                <a:cubicBezTo>
                  <a:pt x="906724" y="280824"/>
                  <a:pt x="924956" y="325712"/>
                  <a:pt x="956549" y="336243"/>
                </a:cubicBezTo>
                <a:lnTo>
                  <a:pt x="998112" y="350097"/>
                </a:lnTo>
                <a:cubicBezTo>
                  <a:pt x="1007349" y="359333"/>
                  <a:pt x="1016585" y="387042"/>
                  <a:pt x="1025822" y="377806"/>
                </a:cubicBezTo>
                <a:cubicBezTo>
                  <a:pt x="1059061" y="344568"/>
                  <a:pt x="1049348" y="265087"/>
                  <a:pt x="1067385" y="225406"/>
                </a:cubicBezTo>
                <a:cubicBezTo>
                  <a:pt x="1095004" y="164644"/>
                  <a:pt x="1122005" y="143077"/>
                  <a:pt x="1164367" y="100715"/>
                </a:cubicBezTo>
                <a:cubicBezTo>
                  <a:pt x="1168985" y="86861"/>
                  <a:pt x="1192542" y="62016"/>
                  <a:pt x="1178222" y="59152"/>
                </a:cubicBezTo>
                <a:cubicBezTo>
                  <a:pt x="1165617" y="56631"/>
                  <a:pt x="927766" y="83901"/>
                  <a:pt x="901131" y="86861"/>
                </a:cubicBezTo>
                <a:cubicBezTo>
                  <a:pt x="887276" y="91479"/>
                  <a:pt x="874171" y="100715"/>
                  <a:pt x="859567" y="100715"/>
                </a:cubicBezTo>
                <a:cubicBezTo>
                  <a:pt x="794698" y="100715"/>
                  <a:pt x="751681" y="87598"/>
                  <a:pt x="693312" y="73006"/>
                </a:cubicBezTo>
                <a:cubicBezTo>
                  <a:pt x="587094" y="179225"/>
                  <a:pt x="648978" y="161676"/>
                  <a:pt x="513203" y="142279"/>
                </a:cubicBezTo>
                <a:cubicBezTo>
                  <a:pt x="499349" y="137661"/>
                  <a:pt x="481966" y="138751"/>
                  <a:pt x="471640" y="128424"/>
                </a:cubicBezTo>
                <a:cubicBezTo>
                  <a:pt x="448092" y="104876"/>
                  <a:pt x="439771" y="68845"/>
                  <a:pt x="416222" y="45297"/>
                </a:cubicBezTo>
                <a:cubicBezTo>
                  <a:pt x="406985" y="36061"/>
                  <a:pt x="400195" y="23430"/>
                  <a:pt x="388512" y="17588"/>
                </a:cubicBezTo>
                <a:cubicBezTo>
                  <a:pt x="371481" y="9073"/>
                  <a:pt x="351765" y="0"/>
                  <a:pt x="333094" y="3734"/>
                </a:cubicBezTo>
                <a:cubicBezTo>
                  <a:pt x="322968" y="5759"/>
                  <a:pt x="310003" y="26825"/>
                  <a:pt x="305385" y="3144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Freeform 15"/>
          <p:cNvSpPr/>
          <p:nvPr/>
        </p:nvSpPr>
        <p:spPr>
          <a:xfrm>
            <a:off x="1736601" y="4581128"/>
            <a:ext cx="531143" cy="288032"/>
          </a:xfrm>
          <a:custGeom>
            <a:avLst/>
            <a:gdLst>
              <a:gd name="connsiteX0" fmla="*/ 458063 w 991243"/>
              <a:gd name="connsiteY0" fmla="*/ 27709 h 597203"/>
              <a:gd name="connsiteX1" fmla="*/ 458063 w 991243"/>
              <a:gd name="connsiteY1" fmla="*/ 27709 h 597203"/>
              <a:gd name="connsiteX2" fmla="*/ 28572 w 991243"/>
              <a:gd name="connsiteY2" fmla="*/ 41564 h 597203"/>
              <a:gd name="connsiteX3" fmla="*/ 863 w 991243"/>
              <a:gd name="connsiteY3" fmla="*/ 124691 h 597203"/>
              <a:gd name="connsiteX4" fmla="*/ 42426 w 991243"/>
              <a:gd name="connsiteY4" fmla="*/ 138546 h 597203"/>
              <a:gd name="connsiteX5" fmla="*/ 139408 w 991243"/>
              <a:gd name="connsiteY5" fmla="*/ 193964 h 597203"/>
              <a:gd name="connsiteX6" fmla="*/ 180972 w 991243"/>
              <a:gd name="connsiteY6" fmla="*/ 277091 h 597203"/>
              <a:gd name="connsiteX7" fmla="*/ 194826 w 991243"/>
              <a:gd name="connsiteY7" fmla="*/ 332509 h 597203"/>
              <a:gd name="connsiteX8" fmla="*/ 333372 w 991243"/>
              <a:gd name="connsiteY8" fmla="*/ 346364 h 597203"/>
              <a:gd name="connsiteX9" fmla="*/ 388790 w 991243"/>
              <a:gd name="connsiteY9" fmla="*/ 360218 h 597203"/>
              <a:gd name="connsiteX10" fmla="*/ 402645 w 991243"/>
              <a:gd name="connsiteY10" fmla="*/ 401782 h 597203"/>
              <a:gd name="connsiteX11" fmla="*/ 430354 w 991243"/>
              <a:gd name="connsiteY11" fmla="*/ 443346 h 597203"/>
              <a:gd name="connsiteX12" fmla="*/ 513481 w 991243"/>
              <a:gd name="connsiteY12" fmla="*/ 498764 h 597203"/>
              <a:gd name="connsiteX13" fmla="*/ 596608 w 991243"/>
              <a:gd name="connsiteY13" fmla="*/ 540327 h 597203"/>
              <a:gd name="connsiteX14" fmla="*/ 679735 w 991243"/>
              <a:gd name="connsiteY14" fmla="*/ 554182 h 597203"/>
              <a:gd name="connsiteX15" fmla="*/ 665881 w 991243"/>
              <a:gd name="connsiteY15" fmla="*/ 512618 h 597203"/>
              <a:gd name="connsiteX16" fmla="*/ 693590 w 991243"/>
              <a:gd name="connsiteY16" fmla="*/ 332509 h 597203"/>
              <a:gd name="connsiteX17" fmla="*/ 707445 w 991243"/>
              <a:gd name="connsiteY17" fmla="*/ 290946 h 597203"/>
              <a:gd name="connsiteX18" fmla="*/ 749008 w 991243"/>
              <a:gd name="connsiteY18" fmla="*/ 277091 h 597203"/>
              <a:gd name="connsiteX19" fmla="*/ 735154 w 991243"/>
              <a:gd name="connsiteY19" fmla="*/ 235527 h 597203"/>
              <a:gd name="connsiteX20" fmla="*/ 818281 w 991243"/>
              <a:gd name="connsiteY20" fmla="*/ 207818 h 597203"/>
              <a:gd name="connsiteX21" fmla="*/ 942972 w 991243"/>
              <a:gd name="connsiteY21" fmla="*/ 138546 h 597203"/>
              <a:gd name="connsiteX22" fmla="*/ 956826 w 991243"/>
              <a:gd name="connsiteY22" fmla="*/ 55418 h 597203"/>
              <a:gd name="connsiteX23" fmla="*/ 873699 w 991243"/>
              <a:gd name="connsiteY23" fmla="*/ 0 h 597203"/>
              <a:gd name="connsiteX24" fmla="*/ 845990 w 991243"/>
              <a:gd name="connsiteY24" fmla="*/ 41564 h 597203"/>
              <a:gd name="connsiteX25" fmla="*/ 762863 w 991243"/>
              <a:gd name="connsiteY25" fmla="*/ 83127 h 597203"/>
              <a:gd name="connsiteX26" fmla="*/ 596608 w 991243"/>
              <a:gd name="connsiteY26" fmla="*/ 55418 h 597203"/>
              <a:gd name="connsiteX27" fmla="*/ 527335 w 991243"/>
              <a:gd name="connsiteY27" fmla="*/ 41564 h 597203"/>
              <a:gd name="connsiteX28" fmla="*/ 458063 w 991243"/>
              <a:gd name="connsiteY28" fmla="*/ 27709 h 597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1243" h="597203">
                <a:moveTo>
                  <a:pt x="458063" y="27709"/>
                </a:moveTo>
                <a:lnTo>
                  <a:pt x="458063" y="27709"/>
                </a:lnTo>
                <a:cubicBezTo>
                  <a:pt x="314899" y="32327"/>
                  <a:pt x="168692" y="11841"/>
                  <a:pt x="28572" y="41564"/>
                </a:cubicBezTo>
                <a:cubicBezTo>
                  <a:pt x="0" y="47625"/>
                  <a:pt x="863" y="124691"/>
                  <a:pt x="863" y="124691"/>
                </a:cubicBezTo>
                <a:cubicBezTo>
                  <a:pt x="14717" y="129309"/>
                  <a:pt x="29746" y="131301"/>
                  <a:pt x="42426" y="138546"/>
                </a:cubicBezTo>
                <a:cubicBezTo>
                  <a:pt x="159853" y="205647"/>
                  <a:pt x="44111" y="162197"/>
                  <a:pt x="139408" y="193964"/>
                </a:cubicBezTo>
                <a:cubicBezTo>
                  <a:pt x="169767" y="239502"/>
                  <a:pt x="166632" y="226902"/>
                  <a:pt x="180972" y="277091"/>
                </a:cubicBezTo>
                <a:cubicBezTo>
                  <a:pt x="186203" y="295400"/>
                  <a:pt x="177492" y="324630"/>
                  <a:pt x="194826" y="332509"/>
                </a:cubicBezTo>
                <a:cubicBezTo>
                  <a:pt x="237078" y="351715"/>
                  <a:pt x="287190" y="341746"/>
                  <a:pt x="333372" y="346364"/>
                </a:cubicBezTo>
                <a:cubicBezTo>
                  <a:pt x="351845" y="350982"/>
                  <a:pt x="373921" y="348323"/>
                  <a:pt x="388790" y="360218"/>
                </a:cubicBezTo>
                <a:cubicBezTo>
                  <a:pt x="400194" y="369341"/>
                  <a:pt x="396114" y="388720"/>
                  <a:pt x="402645" y="401782"/>
                </a:cubicBezTo>
                <a:cubicBezTo>
                  <a:pt x="410092" y="416675"/>
                  <a:pt x="417823" y="432381"/>
                  <a:pt x="430354" y="443346"/>
                </a:cubicBezTo>
                <a:cubicBezTo>
                  <a:pt x="455416" y="465276"/>
                  <a:pt x="485772" y="480291"/>
                  <a:pt x="513481" y="498764"/>
                </a:cubicBezTo>
                <a:cubicBezTo>
                  <a:pt x="567195" y="534573"/>
                  <a:pt x="539249" y="521208"/>
                  <a:pt x="596608" y="540327"/>
                </a:cubicBezTo>
                <a:cubicBezTo>
                  <a:pt x="609447" y="548887"/>
                  <a:pt x="658225" y="597203"/>
                  <a:pt x="679735" y="554182"/>
                </a:cubicBezTo>
                <a:cubicBezTo>
                  <a:pt x="686266" y="541120"/>
                  <a:pt x="670499" y="526473"/>
                  <a:pt x="665881" y="512618"/>
                </a:cubicBezTo>
                <a:cubicBezTo>
                  <a:pt x="677047" y="412123"/>
                  <a:pt x="671773" y="408864"/>
                  <a:pt x="693590" y="332509"/>
                </a:cubicBezTo>
                <a:cubicBezTo>
                  <a:pt x="697602" y="318467"/>
                  <a:pt x="697119" y="301272"/>
                  <a:pt x="707445" y="290946"/>
                </a:cubicBezTo>
                <a:cubicBezTo>
                  <a:pt x="717771" y="280620"/>
                  <a:pt x="735154" y="281709"/>
                  <a:pt x="749008" y="277091"/>
                </a:cubicBezTo>
                <a:cubicBezTo>
                  <a:pt x="744390" y="263236"/>
                  <a:pt x="724827" y="245854"/>
                  <a:pt x="735154" y="235527"/>
                </a:cubicBezTo>
                <a:cubicBezTo>
                  <a:pt x="755807" y="214874"/>
                  <a:pt x="793979" y="224020"/>
                  <a:pt x="818281" y="207818"/>
                </a:cubicBezTo>
                <a:cubicBezTo>
                  <a:pt x="913559" y="144299"/>
                  <a:pt x="869815" y="162931"/>
                  <a:pt x="942972" y="138546"/>
                </a:cubicBezTo>
                <a:cubicBezTo>
                  <a:pt x="961342" y="110991"/>
                  <a:pt x="991243" y="89835"/>
                  <a:pt x="956826" y="55418"/>
                </a:cubicBezTo>
                <a:cubicBezTo>
                  <a:pt x="933278" y="31870"/>
                  <a:pt x="873699" y="0"/>
                  <a:pt x="873699" y="0"/>
                </a:cubicBezTo>
                <a:cubicBezTo>
                  <a:pt x="864463" y="13855"/>
                  <a:pt x="857764" y="29790"/>
                  <a:pt x="845990" y="41564"/>
                </a:cubicBezTo>
                <a:cubicBezTo>
                  <a:pt x="819133" y="68421"/>
                  <a:pt x="796667" y="71859"/>
                  <a:pt x="762863" y="83127"/>
                </a:cubicBezTo>
                <a:cubicBezTo>
                  <a:pt x="599608" y="50477"/>
                  <a:pt x="802826" y="89787"/>
                  <a:pt x="596608" y="55418"/>
                </a:cubicBezTo>
                <a:cubicBezTo>
                  <a:pt x="573380" y="51547"/>
                  <a:pt x="550814" y="43370"/>
                  <a:pt x="527335" y="41564"/>
                </a:cubicBezTo>
                <a:cubicBezTo>
                  <a:pt x="490498" y="38731"/>
                  <a:pt x="469608" y="30018"/>
                  <a:pt x="458063" y="27709"/>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Freeform 16"/>
          <p:cNvSpPr/>
          <p:nvPr/>
        </p:nvSpPr>
        <p:spPr>
          <a:xfrm rot="20378063">
            <a:off x="2877923" y="4022505"/>
            <a:ext cx="792088" cy="360040"/>
          </a:xfrm>
          <a:custGeom>
            <a:avLst/>
            <a:gdLst>
              <a:gd name="connsiteX0" fmla="*/ 217007 w 989454"/>
              <a:gd name="connsiteY0" fmla="*/ 27709 h 498764"/>
              <a:gd name="connsiteX1" fmla="*/ 217007 w 989454"/>
              <a:gd name="connsiteY1" fmla="*/ 27709 h 498764"/>
              <a:gd name="connsiteX2" fmla="*/ 106170 w 989454"/>
              <a:gd name="connsiteY2" fmla="*/ 69273 h 498764"/>
              <a:gd name="connsiteX3" fmla="*/ 64607 w 989454"/>
              <a:gd name="connsiteY3" fmla="*/ 83127 h 498764"/>
              <a:gd name="connsiteX4" fmla="*/ 50752 w 989454"/>
              <a:gd name="connsiteY4" fmla="*/ 221673 h 498764"/>
              <a:gd name="connsiteX5" fmla="*/ 36898 w 989454"/>
              <a:gd name="connsiteY5" fmla="*/ 304800 h 498764"/>
              <a:gd name="connsiteX6" fmla="*/ 23043 w 989454"/>
              <a:gd name="connsiteY6" fmla="*/ 374073 h 498764"/>
              <a:gd name="connsiteX7" fmla="*/ 300134 w 989454"/>
              <a:gd name="connsiteY7" fmla="*/ 360218 h 498764"/>
              <a:gd name="connsiteX8" fmla="*/ 452534 w 989454"/>
              <a:gd name="connsiteY8" fmla="*/ 360218 h 498764"/>
              <a:gd name="connsiteX9" fmla="*/ 410970 w 989454"/>
              <a:gd name="connsiteY9" fmla="*/ 387927 h 498764"/>
              <a:gd name="connsiteX10" fmla="*/ 341698 w 989454"/>
              <a:gd name="connsiteY10" fmla="*/ 415636 h 498764"/>
              <a:gd name="connsiteX11" fmla="*/ 258570 w 989454"/>
              <a:gd name="connsiteY11" fmla="*/ 443345 h 498764"/>
              <a:gd name="connsiteX12" fmla="*/ 217007 w 989454"/>
              <a:gd name="connsiteY12" fmla="*/ 457200 h 498764"/>
              <a:gd name="connsiteX13" fmla="*/ 106170 w 989454"/>
              <a:gd name="connsiteY13" fmla="*/ 484909 h 498764"/>
              <a:gd name="connsiteX14" fmla="*/ 147734 w 989454"/>
              <a:gd name="connsiteY14" fmla="*/ 498764 h 498764"/>
              <a:gd name="connsiteX15" fmla="*/ 300134 w 989454"/>
              <a:gd name="connsiteY15" fmla="*/ 471054 h 498764"/>
              <a:gd name="connsiteX16" fmla="*/ 424825 w 989454"/>
              <a:gd name="connsiteY16" fmla="*/ 457200 h 498764"/>
              <a:gd name="connsiteX17" fmla="*/ 466389 w 989454"/>
              <a:gd name="connsiteY17" fmla="*/ 443345 h 498764"/>
              <a:gd name="connsiteX18" fmla="*/ 549516 w 989454"/>
              <a:gd name="connsiteY18" fmla="*/ 429491 h 498764"/>
              <a:gd name="connsiteX19" fmla="*/ 591080 w 989454"/>
              <a:gd name="connsiteY19" fmla="*/ 401782 h 498764"/>
              <a:gd name="connsiteX20" fmla="*/ 688061 w 989454"/>
              <a:gd name="connsiteY20" fmla="*/ 360218 h 498764"/>
              <a:gd name="connsiteX21" fmla="*/ 701916 w 989454"/>
              <a:gd name="connsiteY21" fmla="*/ 277091 h 498764"/>
              <a:gd name="connsiteX22" fmla="*/ 729625 w 989454"/>
              <a:gd name="connsiteY22" fmla="*/ 235527 h 498764"/>
              <a:gd name="connsiteX23" fmla="*/ 743480 w 989454"/>
              <a:gd name="connsiteY23" fmla="*/ 193964 h 498764"/>
              <a:gd name="connsiteX24" fmla="*/ 785043 w 989454"/>
              <a:gd name="connsiteY24" fmla="*/ 180109 h 498764"/>
              <a:gd name="connsiteX25" fmla="*/ 937443 w 989454"/>
              <a:gd name="connsiteY25" fmla="*/ 166254 h 498764"/>
              <a:gd name="connsiteX26" fmla="*/ 923589 w 989454"/>
              <a:gd name="connsiteY26" fmla="*/ 55418 h 498764"/>
              <a:gd name="connsiteX27" fmla="*/ 840461 w 989454"/>
              <a:gd name="connsiteY27" fmla="*/ 69273 h 498764"/>
              <a:gd name="connsiteX28" fmla="*/ 785043 w 989454"/>
              <a:gd name="connsiteY28" fmla="*/ 83127 h 498764"/>
              <a:gd name="connsiteX29" fmla="*/ 674207 w 989454"/>
              <a:gd name="connsiteY29" fmla="*/ 69273 h 498764"/>
              <a:gd name="connsiteX30" fmla="*/ 438680 w 989454"/>
              <a:gd name="connsiteY30" fmla="*/ 41564 h 498764"/>
              <a:gd name="connsiteX31" fmla="*/ 272425 w 989454"/>
              <a:gd name="connsiteY31" fmla="*/ 0 h 498764"/>
              <a:gd name="connsiteX32" fmla="*/ 272425 w 989454"/>
              <a:gd name="connsiteY32" fmla="*/ 83127 h 498764"/>
              <a:gd name="connsiteX33" fmla="*/ 230861 w 989454"/>
              <a:gd name="connsiteY33" fmla="*/ 69273 h 498764"/>
              <a:gd name="connsiteX34" fmla="*/ 217007 w 989454"/>
              <a:gd name="connsiteY34" fmla="*/ 27709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9454" h="498764">
                <a:moveTo>
                  <a:pt x="217007" y="27709"/>
                </a:moveTo>
                <a:lnTo>
                  <a:pt x="217007" y="27709"/>
                </a:lnTo>
                <a:lnTo>
                  <a:pt x="106170" y="69273"/>
                </a:lnTo>
                <a:cubicBezTo>
                  <a:pt x="92446" y="74264"/>
                  <a:pt x="69598" y="69403"/>
                  <a:pt x="64607" y="83127"/>
                </a:cubicBezTo>
                <a:cubicBezTo>
                  <a:pt x="48746" y="126745"/>
                  <a:pt x="56509" y="175619"/>
                  <a:pt x="50752" y="221673"/>
                </a:cubicBezTo>
                <a:cubicBezTo>
                  <a:pt x="47268" y="249547"/>
                  <a:pt x="41923" y="277162"/>
                  <a:pt x="36898" y="304800"/>
                </a:cubicBezTo>
                <a:cubicBezTo>
                  <a:pt x="32686" y="327968"/>
                  <a:pt x="0" y="369222"/>
                  <a:pt x="23043" y="374073"/>
                </a:cubicBezTo>
                <a:cubicBezTo>
                  <a:pt x="113538" y="393125"/>
                  <a:pt x="207770" y="364836"/>
                  <a:pt x="300134" y="360218"/>
                </a:cubicBezTo>
                <a:cubicBezTo>
                  <a:pt x="316401" y="357507"/>
                  <a:pt x="431234" y="328269"/>
                  <a:pt x="452534" y="360218"/>
                </a:cubicBezTo>
                <a:cubicBezTo>
                  <a:pt x="461770" y="374073"/>
                  <a:pt x="425863" y="380480"/>
                  <a:pt x="410970" y="387927"/>
                </a:cubicBezTo>
                <a:cubicBezTo>
                  <a:pt x="388726" y="399049"/>
                  <a:pt x="365070" y="407137"/>
                  <a:pt x="341698" y="415636"/>
                </a:cubicBezTo>
                <a:cubicBezTo>
                  <a:pt x="314248" y="425618"/>
                  <a:pt x="286279" y="434108"/>
                  <a:pt x="258570" y="443345"/>
                </a:cubicBezTo>
                <a:cubicBezTo>
                  <a:pt x="244716" y="447963"/>
                  <a:pt x="231175" y="453658"/>
                  <a:pt x="217007" y="457200"/>
                </a:cubicBezTo>
                <a:lnTo>
                  <a:pt x="106170" y="484909"/>
                </a:lnTo>
                <a:cubicBezTo>
                  <a:pt x="120025" y="489527"/>
                  <a:pt x="133130" y="498764"/>
                  <a:pt x="147734" y="498764"/>
                </a:cubicBezTo>
                <a:cubicBezTo>
                  <a:pt x="375093" y="498764"/>
                  <a:pt x="183227" y="490538"/>
                  <a:pt x="300134" y="471054"/>
                </a:cubicBezTo>
                <a:cubicBezTo>
                  <a:pt x="341384" y="464179"/>
                  <a:pt x="383261" y="461818"/>
                  <a:pt x="424825" y="457200"/>
                </a:cubicBezTo>
                <a:cubicBezTo>
                  <a:pt x="438680" y="452582"/>
                  <a:pt x="452133" y="446513"/>
                  <a:pt x="466389" y="443345"/>
                </a:cubicBezTo>
                <a:cubicBezTo>
                  <a:pt x="493811" y="437251"/>
                  <a:pt x="522866" y="438374"/>
                  <a:pt x="549516" y="429491"/>
                </a:cubicBezTo>
                <a:cubicBezTo>
                  <a:pt x="565313" y="424226"/>
                  <a:pt x="576623" y="410043"/>
                  <a:pt x="591080" y="401782"/>
                </a:cubicBezTo>
                <a:cubicBezTo>
                  <a:pt x="639015" y="374391"/>
                  <a:pt x="641432" y="375762"/>
                  <a:pt x="688061" y="360218"/>
                </a:cubicBezTo>
                <a:cubicBezTo>
                  <a:pt x="692679" y="332509"/>
                  <a:pt x="693033" y="303741"/>
                  <a:pt x="701916" y="277091"/>
                </a:cubicBezTo>
                <a:cubicBezTo>
                  <a:pt x="707182" y="261294"/>
                  <a:pt x="722178" y="250420"/>
                  <a:pt x="729625" y="235527"/>
                </a:cubicBezTo>
                <a:cubicBezTo>
                  <a:pt x="736156" y="222465"/>
                  <a:pt x="733154" y="204290"/>
                  <a:pt x="743480" y="193964"/>
                </a:cubicBezTo>
                <a:cubicBezTo>
                  <a:pt x="753806" y="183638"/>
                  <a:pt x="770586" y="182174"/>
                  <a:pt x="785043" y="180109"/>
                </a:cubicBezTo>
                <a:cubicBezTo>
                  <a:pt x="835540" y="172895"/>
                  <a:pt x="886643" y="170872"/>
                  <a:pt x="937443" y="166254"/>
                </a:cubicBezTo>
                <a:cubicBezTo>
                  <a:pt x="970417" y="67331"/>
                  <a:pt x="989454" y="99329"/>
                  <a:pt x="923589" y="55418"/>
                </a:cubicBezTo>
                <a:cubicBezTo>
                  <a:pt x="895880" y="60036"/>
                  <a:pt x="868007" y="63764"/>
                  <a:pt x="840461" y="69273"/>
                </a:cubicBezTo>
                <a:cubicBezTo>
                  <a:pt x="821790" y="73007"/>
                  <a:pt x="804084" y="83127"/>
                  <a:pt x="785043" y="83127"/>
                </a:cubicBezTo>
                <a:cubicBezTo>
                  <a:pt x="747810" y="83127"/>
                  <a:pt x="711113" y="74194"/>
                  <a:pt x="674207" y="69273"/>
                </a:cubicBezTo>
                <a:cubicBezTo>
                  <a:pt x="490427" y="44769"/>
                  <a:pt x="667781" y="64473"/>
                  <a:pt x="438680" y="41564"/>
                </a:cubicBezTo>
                <a:cubicBezTo>
                  <a:pt x="328902" y="4971"/>
                  <a:pt x="384363" y="18656"/>
                  <a:pt x="272425" y="0"/>
                </a:cubicBezTo>
                <a:cubicBezTo>
                  <a:pt x="287981" y="23334"/>
                  <a:pt x="330760" y="59793"/>
                  <a:pt x="272425" y="83127"/>
                </a:cubicBezTo>
                <a:cubicBezTo>
                  <a:pt x="258865" y="88551"/>
                  <a:pt x="244716" y="73891"/>
                  <a:pt x="230861" y="69273"/>
                </a:cubicBezTo>
                <a:lnTo>
                  <a:pt x="217007" y="27709"/>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Freeform 17"/>
          <p:cNvSpPr/>
          <p:nvPr/>
        </p:nvSpPr>
        <p:spPr>
          <a:xfrm>
            <a:off x="2411760" y="4437112"/>
            <a:ext cx="432048" cy="360040"/>
          </a:xfrm>
          <a:custGeom>
            <a:avLst/>
            <a:gdLst>
              <a:gd name="connsiteX0" fmla="*/ 27709 w 656588"/>
              <a:gd name="connsiteY0" fmla="*/ 396444 h 798225"/>
              <a:gd name="connsiteX1" fmla="*/ 27709 w 656588"/>
              <a:gd name="connsiteY1" fmla="*/ 396444 h 798225"/>
              <a:gd name="connsiteX2" fmla="*/ 13855 w 656588"/>
              <a:gd name="connsiteY2" fmla="*/ 562698 h 798225"/>
              <a:gd name="connsiteX3" fmla="*/ 55419 w 656588"/>
              <a:gd name="connsiteY3" fmla="*/ 548844 h 798225"/>
              <a:gd name="connsiteX4" fmla="*/ 41564 w 656588"/>
              <a:gd name="connsiteY4" fmla="*/ 590407 h 798225"/>
              <a:gd name="connsiteX5" fmla="*/ 0 w 656588"/>
              <a:gd name="connsiteY5" fmla="*/ 631971 h 798225"/>
              <a:gd name="connsiteX6" fmla="*/ 221673 w 656588"/>
              <a:gd name="connsiteY6" fmla="*/ 645825 h 798225"/>
              <a:gd name="connsiteX7" fmla="*/ 290946 w 656588"/>
              <a:gd name="connsiteY7" fmla="*/ 659680 h 798225"/>
              <a:gd name="connsiteX8" fmla="*/ 180109 w 656588"/>
              <a:gd name="connsiteY8" fmla="*/ 701244 h 798225"/>
              <a:gd name="connsiteX9" fmla="*/ 138546 w 656588"/>
              <a:gd name="connsiteY9" fmla="*/ 728953 h 798225"/>
              <a:gd name="connsiteX10" fmla="*/ 55419 w 656588"/>
              <a:gd name="connsiteY10" fmla="*/ 742807 h 798225"/>
              <a:gd name="connsiteX11" fmla="*/ 138546 w 656588"/>
              <a:gd name="connsiteY11" fmla="*/ 798225 h 798225"/>
              <a:gd name="connsiteX12" fmla="*/ 221673 w 656588"/>
              <a:gd name="connsiteY12" fmla="*/ 770516 h 798225"/>
              <a:gd name="connsiteX13" fmla="*/ 304800 w 656588"/>
              <a:gd name="connsiteY13" fmla="*/ 715098 h 798225"/>
              <a:gd name="connsiteX14" fmla="*/ 346364 w 656588"/>
              <a:gd name="connsiteY14" fmla="*/ 631971 h 798225"/>
              <a:gd name="connsiteX15" fmla="*/ 429491 w 656588"/>
              <a:gd name="connsiteY15" fmla="*/ 604262 h 798225"/>
              <a:gd name="connsiteX16" fmla="*/ 443346 w 656588"/>
              <a:gd name="connsiteY16" fmla="*/ 438007 h 798225"/>
              <a:gd name="connsiteX17" fmla="*/ 484909 w 656588"/>
              <a:gd name="connsiteY17" fmla="*/ 410298 h 798225"/>
              <a:gd name="connsiteX18" fmla="*/ 609600 w 656588"/>
              <a:gd name="connsiteY18" fmla="*/ 382589 h 798225"/>
              <a:gd name="connsiteX19" fmla="*/ 651164 w 656588"/>
              <a:gd name="connsiteY19" fmla="*/ 354880 h 798225"/>
              <a:gd name="connsiteX20" fmla="*/ 637309 w 656588"/>
              <a:gd name="connsiteY20" fmla="*/ 313316 h 798225"/>
              <a:gd name="connsiteX21" fmla="*/ 554182 w 656588"/>
              <a:gd name="connsiteY21" fmla="*/ 271753 h 798225"/>
              <a:gd name="connsiteX22" fmla="*/ 512619 w 656588"/>
              <a:gd name="connsiteY22" fmla="*/ 285607 h 798225"/>
              <a:gd name="connsiteX23" fmla="*/ 484909 w 656588"/>
              <a:gd name="connsiteY23" fmla="*/ 313316 h 798225"/>
              <a:gd name="connsiteX24" fmla="*/ 443346 w 656588"/>
              <a:gd name="connsiteY24" fmla="*/ 341025 h 798225"/>
              <a:gd name="connsiteX25" fmla="*/ 387928 w 656588"/>
              <a:gd name="connsiteY25" fmla="*/ 327171 h 798225"/>
              <a:gd name="connsiteX26" fmla="*/ 332509 w 656588"/>
              <a:gd name="connsiteY26" fmla="*/ 244044 h 798225"/>
              <a:gd name="connsiteX27" fmla="*/ 360219 w 656588"/>
              <a:gd name="connsiteY27" fmla="*/ 133207 h 798225"/>
              <a:gd name="connsiteX28" fmla="*/ 374073 w 656588"/>
              <a:gd name="connsiteY28" fmla="*/ 91644 h 798225"/>
              <a:gd name="connsiteX29" fmla="*/ 415637 w 656588"/>
              <a:gd name="connsiteY29" fmla="*/ 77789 h 798225"/>
              <a:gd name="connsiteX30" fmla="*/ 401782 w 656588"/>
              <a:gd name="connsiteY30" fmla="*/ 8516 h 798225"/>
              <a:gd name="connsiteX31" fmla="*/ 387928 w 656588"/>
              <a:gd name="connsiteY31" fmla="*/ 63934 h 798225"/>
              <a:gd name="connsiteX32" fmla="*/ 374073 w 656588"/>
              <a:gd name="connsiteY32" fmla="*/ 105498 h 798225"/>
              <a:gd name="connsiteX33" fmla="*/ 332509 w 656588"/>
              <a:gd name="connsiteY33" fmla="*/ 119353 h 798225"/>
              <a:gd name="connsiteX34" fmla="*/ 249382 w 656588"/>
              <a:gd name="connsiteY34" fmla="*/ 133207 h 798225"/>
              <a:gd name="connsiteX35" fmla="*/ 221673 w 656588"/>
              <a:gd name="connsiteY35" fmla="*/ 174771 h 798225"/>
              <a:gd name="connsiteX36" fmla="*/ 207819 w 656588"/>
              <a:gd name="connsiteY36" fmla="*/ 216334 h 798225"/>
              <a:gd name="connsiteX37" fmla="*/ 138546 w 656588"/>
              <a:gd name="connsiteY37" fmla="*/ 271753 h 798225"/>
              <a:gd name="connsiteX38" fmla="*/ 83128 w 656588"/>
              <a:gd name="connsiteY38" fmla="*/ 368734 h 798225"/>
              <a:gd name="connsiteX39" fmla="*/ 27709 w 656588"/>
              <a:gd name="connsiteY39" fmla="*/ 396444 h 79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56588" h="798225">
                <a:moveTo>
                  <a:pt x="27709" y="396444"/>
                </a:moveTo>
                <a:lnTo>
                  <a:pt x="27709" y="396444"/>
                </a:lnTo>
                <a:cubicBezTo>
                  <a:pt x="23091" y="451862"/>
                  <a:pt x="3907" y="507985"/>
                  <a:pt x="13855" y="562698"/>
                </a:cubicBezTo>
                <a:cubicBezTo>
                  <a:pt x="16468" y="577066"/>
                  <a:pt x="45092" y="538517"/>
                  <a:pt x="55419" y="548844"/>
                </a:cubicBezTo>
                <a:cubicBezTo>
                  <a:pt x="65745" y="559170"/>
                  <a:pt x="49665" y="578256"/>
                  <a:pt x="41564" y="590407"/>
                </a:cubicBezTo>
                <a:cubicBezTo>
                  <a:pt x="30695" y="606710"/>
                  <a:pt x="13855" y="618116"/>
                  <a:pt x="0" y="631971"/>
                </a:cubicBezTo>
                <a:cubicBezTo>
                  <a:pt x="73891" y="636589"/>
                  <a:pt x="147971" y="638806"/>
                  <a:pt x="221673" y="645825"/>
                </a:cubicBezTo>
                <a:cubicBezTo>
                  <a:pt x="245115" y="648058"/>
                  <a:pt x="283499" y="637340"/>
                  <a:pt x="290946" y="659680"/>
                </a:cubicBezTo>
                <a:cubicBezTo>
                  <a:pt x="296519" y="676399"/>
                  <a:pt x="183630" y="700364"/>
                  <a:pt x="180109" y="701244"/>
                </a:cubicBezTo>
                <a:cubicBezTo>
                  <a:pt x="166255" y="710480"/>
                  <a:pt x="154342" y="723688"/>
                  <a:pt x="138546" y="728953"/>
                </a:cubicBezTo>
                <a:cubicBezTo>
                  <a:pt x="111896" y="737836"/>
                  <a:pt x="55419" y="714716"/>
                  <a:pt x="55419" y="742807"/>
                </a:cubicBezTo>
                <a:cubicBezTo>
                  <a:pt x="55419" y="776109"/>
                  <a:pt x="138546" y="798225"/>
                  <a:pt x="138546" y="798225"/>
                </a:cubicBezTo>
                <a:cubicBezTo>
                  <a:pt x="166255" y="788989"/>
                  <a:pt x="197371" y="786718"/>
                  <a:pt x="221673" y="770516"/>
                </a:cubicBezTo>
                <a:lnTo>
                  <a:pt x="304800" y="715098"/>
                </a:lnTo>
                <a:cubicBezTo>
                  <a:pt x="312349" y="692451"/>
                  <a:pt x="323747" y="646106"/>
                  <a:pt x="346364" y="631971"/>
                </a:cubicBezTo>
                <a:cubicBezTo>
                  <a:pt x="371132" y="616491"/>
                  <a:pt x="429491" y="604262"/>
                  <a:pt x="429491" y="604262"/>
                </a:cubicBezTo>
                <a:cubicBezTo>
                  <a:pt x="434109" y="548844"/>
                  <a:pt x="428069" y="491478"/>
                  <a:pt x="443346" y="438007"/>
                </a:cubicBezTo>
                <a:cubicBezTo>
                  <a:pt x="447920" y="421997"/>
                  <a:pt x="470016" y="417744"/>
                  <a:pt x="484909" y="410298"/>
                </a:cubicBezTo>
                <a:cubicBezTo>
                  <a:pt x="519013" y="393246"/>
                  <a:pt x="577680" y="387909"/>
                  <a:pt x="609600" y="382589"/>
                </a:cubicBezTo>
                <a:cubicBezTo>
                  <a:pt x="623455" y="373353"/>
                  <a:pt x="644980" y="370340"/>
                  <a:pt x="651164" y="354880"/>
                </a:cubicBezTo>
                <a:cubicBezTo>
                  <a:pt x="656588" y="341320"/>
                  <a:pt x="646432" y="324720"/>
                  <a:pt x="637309" y="313316"/>
                </a:cubicBezTo>
                <a:cubicBezTo>
                  <a:pt x="617776" y="288899"/>
                  <a:pt x="581563" y="280880"/>
                  <a:pt x="554182" y="271753"/>
                </a:cubicBezTo>
                <a:cubicBezTo>
                  <a:pt x="540328" y="276371"/>
                  <a:pt x="525142" y="278094"/>
                  <a:pt x="512619" y="285607"/>
                </a:cubicBezTo>
                <a:cubicBezTo>
                  <a:pt x="501418" y="292327"/>
                  <a:pt x="495109" y="305156"/>
                  <a:pt x="484909" y="313316"/>
                </a:cubicBezTo>
                <a:cubicBezTo>
                  <a:pt x="471907" y="323718"/>
                  <a:pt x="457200" y="331789"/>
                  <a:pt x="443346" y="341025"/>
                </a:cubicBezTo>
                <a:cubicBezTo>
                  <a:pt x="424873" y="336407"/>
                  <a:pt x="404460" y="336618"/>
                  <a:pt x="387928" y="327171"/>
                </a:cubicBezTo>
                <a:cubicBezTo>
                  <a:pt x="345195" y="302752"/>
                  <a:pt x="345735" y="283719"/>
                  <a:pt x="332509" y="244044"/>
                </a:cubicBezTo>
                <a:cubicBezTo>
                  <a:pt x="341746" y="207098"/>
                  <a:pt x="348176" y="169336"/>
                  <a:pt x="360219" y="133207"/>
                </a:cubicBezTo>
                <a:cubicBezTo>
                  <a:pt x="364837" y="119353"/>
                  <a:pt x="363747" y="101970"/>
                  <a:pt x="374073" y="91644"/>
                </a:cubicBezTo>
                <a:cubicBezTo>
                  <a:pt x="384400" y="81317"/>
                  <a:pt x="401782" y="82407"/>
                  <a:pt x="415637" y="77789"/>
                </a:cubicBezTo>
                <a:cubicBezTo>
                  <a:pt x="411019" y="54698"/>
                  <a:pt x="422844" y="19047"/>
                  <a:pt x="401782" y="8516"/>
                </a:cubicBezTo>
                <a:cubicBezTo>
                  <a:pt x="384751" y="0"/>
                  <a:pt x="393159" y="45625"/>
                  <a:pt x="387928" y="63934"/>
                </a:cubicBezTo>
                <a:cubicBezTo>
                  <a:pt x="383916" y="77976"/>
                  <a:pt x="384400" y="95171"/>
                  <a:pt x="374073" y="105498"/>
                </a:cubicBezTo>
                <a:cubicBezTo>
                  <a:pt x="363746" y="115825"/>
                  <a:pt x="346765" y="116185"/>
                  <a:pt x="332509" y="119353"/>
                </a:cubicBezTo>
                <a:cubicBezTo>
                  <a:pt x="305087" y="125447"/>
                  <a:pt x="277091" y="128589"/>
                  <a:pt x="249382" y="133207"/>
                </a:cubicBezTo>
                <a:cubicBezTo>
                  <a:pt x="240146" y="147062"/>
                  <a:pt x="229120" y="159878"/>
                  <a:pt x="221673" y="174771"/>
                </a:cubicBezTo>
                <a:cubicBezTo>
                  <a:pt x="215142" y="187833"/>
                  <a:pt x="215333" y="203811"/>
                  <a:pt x="207819" y="216334"/>
                </a:cubicBezTo>
                <a:cubicBezTo>
                  <a:pt x="194658" y="238269"/>
                  <a:pt x="157424" y="259167"/>
                  <a:pt x="138546" y="271753"/>
                </a:cubicBezTo>
                <a:cubicBezTo>
                  <a:pt x="117449" y="377235"/>
                  <a:pt x="147096" y="313904"/>
                  <a:pt x="83128" y="368734"/>
                </a:cubicBezTo>
                <a:cubicBezTo>
                  <a:pt x="63293" y="385736"/>
                  <a:pt x="36945" y="391826"/>
                  <a:pt x="27709" y="396444"/>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Freeform 18"/>
          <p:cNvSpPr/>
          <p:nvPr/>
        </p:nvSpPr>
        <p:spPr>
          <a:xfrm>
            <a:off x="2040851" y="2852936"/>
            <a:ext cx="590163" cy="336802"/>
          </a:xfrm>
          <a:custGeom>
            <a:avLst/>
            <a:gdLst>
              <a:gd name="connsiteX0" fmla="*/ 101113 w 745869"/>
              <a:gd name="connsiteY0" fmla="*/ 13062 h 463854"/>
              <a:gd name="connsiteX1" fmla="*/ 101113 w 745869"/>
              <a:gd name="connsiteY1" fmla="*/ 13062 h 463854"/>
              <a:gd name="connsiteX2" fmla="*/ 31840 w 745869"/>
              <a:gd name="connsiteY2" fmla="*/ 110043 h 463854"/>
              <a:gd name="connsiteX3" fmla="*/ 4131 w 745869"/>
              <a:gd name="connsiteY3" fmla="*/ 137753 h 463854"/>
              <a:gd name="connsiteX4" fmla="*/ 45695 w 745869"/>
              <a:gd name="connsiteY4" fmla="*/ 151607 h 463854"/>
              <a:gd name="connsiteX5" fmla="*/ 87258 w 745869"/>
              <a:gd name="connsiteY5" fmla="*/ 137753 h 463854"/>
              <a:gd name="connsiteX6" fmla="*/ 101113 w 745869"/>
              <a:gd name="connsiteY6" fmla="*/ 179316 h 463854"/>
              <a:gd name="connsiteX7" fmla="*/ 114967 w 745869"/>
              <a:gd name="connsiteY7" fmla="*/ 248589 h 463854"/>
              <a:gd name="connsiteX8" fmla="*/ 225804 w 745869"/>
              <a:gd name="connsiteY8" fmla="*/ 276298 h 463854"/>
              <a:gd name="connsiteX9" fmla="*/ 267367 w 745869"/>
              <a:gd name="connsiteY9" fmla="*/ 304007 h 463854"/>
              <a:gd name="connsiteX10" fmla="*/ 253513 w 745869"/>
              <a:gd name="connsiteY10" fmla="*/ 262443 h 463854"/>
              <a:gd name="connsiteX11" fmla="*/ 239658 w 745869"/>
              <a:gd name="connsiteY11" fmla="*/ 331716 h 463854"/>
              <a:gd name="connsiteX12" fmla="*/ 225804 w 745869"/>
              <a:gd name="connsiteY12" fmla="*/ 373280 h 463854"/>
              <a:gd name="connsiteX13" fmla="*/ 198095 w 745869"/>
              <a:gd name="connsiteY13" fmla="*/ 414843 h 463854"/>
              <a:gd name="connsiteX14" fmla="*/ 184240 w 745869"/>
              <a:gd name="connsiteY14" fmla="*/ 456407 h 463854"/>
              <a:gd name="connsiteX15" fmla="*/ 225804 w 745869"/>
              <a:gd name="connsiteY15" fmla="*/ 428698 h 463854"/>
              <a:gd name="connsiteX16" fmla="*/ 267367 w 745869"/>
              <a:gd name="connsiteY16" fmla="*/ 414843 h 463854"/>
              <a:gd name="connsiteX17" fmla="*/ 295077 w 745869"/>
              <a:gd name="connsiteY17" fmla="*/ 387134 h 463854"/>
              <a:gd name="connsiteX18" fmla="*/ 336640 w 745869"/>
              <a:gd name="connsiteY18" fmla="*/ 304007 h 463854"/>
              <a:gd name="connsiteX19" fmla="*/ 378204 w 745869"/>
              <a:gd name="connsiteY19" fmla="*/ 276298 h 463854"/>
              <a:gd name="connsiteX20" fmla="*/ 405913 w 745869"/>
              <a:gd name="connsiteY20" fmla="*/ 234734 h 463854"/>
              <a:gd name="connsiteX21" fmla="*/ 572167 w 745869"/>
              <a:gd name="connsiteY21" fmla="*/ 151607 h 463854"/>
              <a:gd name="connsiteX22" fmla="*/ 655295 w 745869"/>
              <a:gd name="connsiteY22" fmla="*/ 123898 h 463854"/>
              <a:gd name="connsiteX23" fmla="*/ 696858 w 745869"/>
              <a:gd name="connsiteY23" fmla="*/ 96189 h 463854"/>
              <a:gd name="connsiteX24" fmla="*/ 710713 w 745869"/>
              <a:gd name="connsiteY24" fmla="*/ 54625 h 463854"/>
              <a:gd name="connsiteX25" fmla="*/ 738422 w 745869"/>
              <a:gd name="connsiteY25" fmla="*/ 13062 h 463854"/>
              <a:gd name="connsiteX26" fmla="*/ 696858 w 745869"/>
              <a:gd name="connsiteY26" fmla="*/ 26916 h 463854"/>
              <a:gd name="connsiteX27" fmla="*/ 544458 w 745869"/>
              <a:gd name="connsiteY27" fmla="*/ 40771 h 463854"/>
              <a:gd name="connsiteX28" fmla="*/ 461331 w 745869"/>
              <a:gd name="connsiteY28" fmla="*/ 54625 h 463854"/>
              <a:gd name="connsiteX29" fmla="*/ 419767 w 745869"/>
              <a:gd name="connsiteY29" fmla="*/ 68480 h 463854"/>
              <a:gd name="connsiteX30" fmla="*/ 405913 w 745869"/>
              <a:gd name="connsiteY30" fmla="*/ 110043 h 463854"/>
              <a:gd name="connsiteX31" fmla="*/ 322786 w 745869"/>
              <a:gd name="connsiteY31" fmla="*/ 96189 h 463854"/>
              <a:gd name="connsiteX32" fmla="*/ 295077 w 745869"/>
              <a:gd name="connsiteY32" fmla="*/ 137753 h 463854"/>
              <a:gd name="connsiteX33" fmla="*/ 281222 w 745869"/>
              <a:gd name="connsiteY33" fmla="*/ 179316 h 463854"/>
              <a:gd name="connsiteX34" fmla="*/ 239658 w 745869"/>
              <a:gd name="connsiteY34" fmla="*/ 193171 h 463854"/>
              <a:gd name="connsiteX35" fmla="*/ 142677 w 745869"/>
              <a:gd name="connsiteY35" fmla="*/ 165462 h 463854"/>
              <a:gd name="connsiteX36" fmla="*/ 114967 w 745869"/>
              <a:gd name="connsiteY36" fmla="*/ 137753 h 463854"/>
              <a:gd name="connsiteX37" fmla="*/ 101113 w 745869"/>
              <a:gd name="connsiteY37" fmla="*/ 96189 h 463854"/>
              <a:gd name="connsiteX38" fmla="*/ 142677 w 745869"/>
              <a:gd name="connsiteY38" fmla="*/ 13062 h 463854"/>
              <a:gd name="connsiteX39" fmla="*/ 211949 w 745869"/>
              <a:gd name="connsiteY39" fmla="*/ 26916 h 463854"/>
              <a:gd name="connsiteX40" fmla="*/ 170386 w 745869"/>
              <a:gd name="connsiteY40" fmla="*/ 40771 h 463854"/>
              <a:gd name="connsiteX41" fmla="*/ 128822 w 745869"/>
              <a:gd name="connsiteY41" fmla="*/ 26916 h 463854"/>
              <a:gd name="connsiteX42" fmla="*/ 101113 w 745869"/>
              <a:gd name="connsiteY42" fmla="*/ 13062 h 46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45869" h="463854">
                <a:moveTo>
                  <a:pt x="101113" y="13062"/>
                </a:moveTo>
                <a:lnTo>
                  <a:pt x="101113" y="13062"/>
                </a:lnTo>
                <a:cubicBezTo>
                  <a:pt x="78022" y="45389"/>
                  <a:pt x="56230" y="78684"/>
                  <a:pt x="31840" y="110043"/>
                </a:cubicBezTo>
                <a:cubicBezTo>
                  <a:pt x="23820" y="120354"/>
                  <a:pt x="0" y="125361"/>
                  <a:pt x="4131" y="137753"/>
                </a:cubicBezTo>
                <a:cubicBezTo>
                  <a:pt x="8749" y="151608"/>
                  <a:pt x="31840" y="146989"/>
                  <a:pt x="45695" y="151607"/>
                </a:cubicBezTo>
                <a:cubicBezTo>
                  <a:pt x="59549" y="146989"/>
                  <a:pt x="74196" y="131222"/>
                  <a:pt x="87258" y="137753"/>
                </a:cubicBezTo>
                <a:cubicBezTo>
                  <a:pt x="100320" y="144284"/>
                  <a:pt x="97571" y="165148"/>
                  <a:pt x="101113" y="179316"/>
                </a:cubicBezTo>
                <a:cubicBezTo>
                  <a:pt x="106824" y="202161"/>
                  <a:pt x="96379" y="234132"/>
                  <a:pt x="114967" y="248589"/>
                </a:cubicBezTo>
                <a:cubicBezTo>
                  <a:pt x="145028" y="271970"/>
                  <a:pt x="225804" y="276298"/>
                  <a:pt x="225804" y="276298"/>
                </a:cubicBezTo>
                <a:cubicBezTo>
                  <a:pt x="239658" y="285534"/>
                  <a:pt x="252474" y="311454"/>
                  <a:pt x="267367" y="304007"/>
                </a:cubicBezTo>
                <a:cubicBezTo>
                  <a:pt x="280429" y="297476"/>
                  <a:pt x="263840" y="252116"/>
                  <a:pt x="253513" y="262443"/>
                </a:cubicBezTo>
                <a:cubicBezTo>
                  <a:pt x="236862" y="279094"/>
                  <a:pt x="245369" y="308871"/>
                  <a:pt x="239658" y="331716"/>
                </a:cubicBezTo>
                <a:cubicBezTo>
                  <a:pt x="236116" y="345884"/>
                  <a:pt x="232335" y="360218"/>
                  <a:pt x="225804" y="373280"/>
                </a:cubicBezTo>
                <a:cubicBezTo>
                  <a:pt x="218358" y="388173"/>
                  <a:pt x="205542" y="399950"/>
                  <a:pt x="198095" y="414843"/>
                </a:cubicBezTo>
                <a:cubicBezTo>
                  <a:pt x="191564" y="427905"/>
                  <a:pt x="171178" y="449876"/>
                  <a:pt x="184240" y="456407"/>
                </a:cubicBezTo>
                <a:cubicBezTo>
                  <a:pt x="199133" y="463854"/>
                  <a:pt x="210911" y="436145"/>
                  <a:pt x="225804" y="428698"/>
                </a:cubicBezTo>
                <a:cubicBezTo>
                  <a:pt x="238866" y="422167"/>
                  <a:pt x="253513" y="419461"/>
                  <a:pt x="267367" y="414843"/>
                </a:cubicBezTo>
                <a:cubicBezTo>
                  <a:pt x="276604" y="405607"/>
                  <a:pt x="288356" y="398335"/>
                  <a:pt x="295077" y="387134"/>
                </a:cubicBezTo>
                <a:cubicBezTo>
                  <a:pt x="328883" y="330791"/>
                  <a:pt x="284084" y="356563"/>
                  <a:pt x="336640" y="304007"/>
                </a:cubicBezTo>
                <a:cubicBezTo>
                  <a:pt x="348414" y="292233"/>
                  <a:pt x="364349" y="285534"/>
                  <a:pt x="378204" y="276298"/>
                </a:cubicBezTo>
                <a:cubicBezTo>
                  <a:pt x="387440" y="262443"/>
                  <a:pt x="393382" y="245699"/>
                  <a:pt x="405913" y="234734"/>
                </a:cubicBezTo>
                <a:cubicBezTo>
                  <a:pt x="472022" y="176888"/>
                  <a:pt x="493687" y="177766"/>
                  <a:pt x="572167" y="151607"/>
                </a:cubicBezTo>
                <a:cubicBezTo>
                  <a:pt x="572172" y="151605"/>
                  <a:pt x="655291" y="123901"/>
                  <a:pt x="655295" y="123898"/>
                </a:cubicBezTo>
                <a:lnTo>
                  <a:pt x="696858" y="96189"/>
                </a:lnTo>
                <a:cubicBezTo>
                  <a:pt x="701476" y="82334"/>
                  <a:pt x="704182" y="67687"/>
                  <a:pt x="710713" y="54625"/>
                </a:cubicBezTo>
                <a:cubicBezTo>
                  <a:pt x="718160" y="39732"/>
                  <a:pt x="745869" y="27955"/>
                  <a:pt x="738422" y="13062"/>
                </a:cubicBezTo>
                <a:cubicBezTo>
                  <a:pt x="731891" y="0"/>
                  <a:pt x="711315" y="24851"/>
                  <a:pt x="696858" y="26916"/>
                </a:cubicBezTo>
                <a:cubicBezTo>
                  <a:pt x="646361" y="34130"/>
                  <a:pt x="595118" y="34811"/>
                  <a:pt x="544458" y="40771"/>
                </a:cubicBezTo>
                <a:cubicBezTo>
                  <a:pt x="516559" y="44053"/>
                  <a:pt x="489040" y="50007"/>
                  <a:pt x="461331" y="54625"/>
                </a:cubicBezTo>
                <a:cubicBezTo>
                  <a:pt x="447476" y="59243"/>
                  <a:pt x="430094" y="58153"/>
                  <a:pt x="419767" y="68480"/>
                </a:cubicBezTo>
                <a:cubicBezTo>
                  <a:pt x="409441" y="78806"/>
                  <a:pt x="419955" y="106031"/>
                  <a:pt x="405913" y="110043"/>
                </a:cubicBezTo>
                <a:cubicBezTo>
                  <a:pt x="378903" y="117760"/>
                  <a:pt x="350495" y="100807"/>
                  <a:pt x="322786" y="96189"/>
                </a:cubicBezTo>
                <a:cubicBezTo>
                  <a:pt x="313550" y="110044"/>
                  <a:pt x="302524" y="122860"/>
                  <a:pt x="295077" y="137753"/>
                </a:cubicBezTo>
                <a:cubicBezTo>
                  <a:pt x="288546" y="150815"/>
                  <a:pt x="291549" y="168990"/>
                  <a:pt x="281222" y="179316"/>
                </a:cubicBezTo>
                <a:cubicBezTo>
                  <a:pt x="270895" y="189643"/>
                  <a:pt x="253513" y="188553"/>
                  <a:pt x="239658" y="193171"/>
                </a:cubicBezTo>
                <a:cubicBezTo>
                  <a:pt x="229310" y="190584"/>
                  <a:pt x="156872" y="173979"/>
                  <a:pt x="142677" y="165462"/>
                </a:cubicBezTo>
                <a:cubicBezTo>
                  <a:pt x="131476" y="158742"/>
                  <a:pt x="124204" y="146989"/>
                  <a:pt x="114967" y="137753"/>
                </a:cubicBezTo>
                <a:cubicBezTo>
                  <a:pt x="110349" y="123898"/>
                  <a:pt x="101113" y="110793"/>
                  <a:pt x="101113" y="96189"/>
                </a:cubicBezTo>
                <a:cubicBezTo>
                  <a:pt x="101113" y="45120"/>
                  <a:pt x="113180" y="42558"/>
                  <a:pt x="142677" y="13062"/>
                </a:cubicBezTo>
                <a:cubicBezTo>
                  <a:pt x="165768" y="17680"/>
                  <a:pt x="195298" y="10265"/>
                  <a:pt x="211949" y="26916"/>
                </a:cubicBezTo>
                <a:cubicBezTo>
                  <a:pt x="222275" y="37242"/>
                  <a:pt x="184990" y="40771"/>
                  <a:pt x="170386" y="40771"/>
                </a:cubicBezTo>
                <a:cubicBezTo>
                  <a:pt x="155782" y="40771"/>
                  <a:pt x="142990" y="30458"/>
                  <a:pt x="128822" y="26916"/>
                </a:cubicBezTo>
                <a:cubicBezTo>
                  <a:pt x="124342" y="25796"/>
                  <a:pt x="105731" y="15371"/>
                  <a:pt x="101113" y="13062"/>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2" name="Straight Arrow Connector 31"/>
          <p:cNvCxnSpPr/>
          <p:nvPr/>
        </p:nvCxnSpPr>
        <p:spPr>
          <a:xfrm flipV="1">
            <a:off x="4572000" y="2204864"/>
            <a:ext cx="612000" cy="36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630" name="Rectangle 3"/>
          <p:cNvSpPr>
            <a:spLocks noChangeArrowheads="1"/>
          </p:cNvSpPr>
          <p:nvPr/>
        </p:nvSpPr>
        <p:spPr bwMode="auto">
          <a:xfrm>
            <a:off x="-180528" y="188640"/>
            <a:ext cx="5400600" cy="1862818"/>
          </a:xfrm>
          <a:prstGeom prst="rect">
            <a:avLst/>
          </a:prstGeom>
          <a:noFill/>
          <a:ln w="9525">
            <a:noFill/>
            <a:miter lim="800000"/>
            <a:headEnd/>
            <a:tailEnd/>
          </a:ln>
        </p:spPr>
        <p:txBody>
          <a:bodyPr wrap="square" anchor="ctr">
            <a:spAutoFit/>
          </a:bodyPr>
          <a:lstStyle/>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covers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cancels our debts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sends away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frees us from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lifts off (</a:t>
            </a:r>
            <a:r>
              <a:rPr lang="en-US" altLang="ko-KR" sz="2400" b="1" dirty="0" err="1" smtClean="0">
                <a:latin typeface="Calibri" pitchFamily="34" charset="0"/>
                <a:ea typeface="Gulim" pitchFamily="34" charset="-127"/>
                <a:cs typeface="Times New Roman" pitchFamily="18" charset="0"/>
              </a:rPr>
              <a:t>nasa</a:t>
            </a:r>
            <a:r>
              <a:rPr lang="en-US" altLang="ko-KR" sz="2400" b="1" dirty="0" smtClean="0">
                <a:latin typeface="Calibri" pitchFamily="34" charset="0"/>
                <a:ea typeface="Gulim" pitchFamily="34" charset="-127"/>
                <a:cs typeface="Times New Roman" pitchFamily="18" charset="0"/>
              </a:rPr>
              <a:t>)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removes our sins from us</a:t>
            </a:r>
          </a:p>
        </p:txBody>
      </p:sp>
      <p:sp>
        <p:nvSpPr>
          <p:cNvPr id="27" name="Rectangle 26"/>
          <p:cNvSpPr/>
          <p:nvPr/>
        </p:nvSpPr>
        <p:spPr>
          <a:xfrm>
            <a:off x="6588224" y="44624"/>
            <a:ext cx="504056" cy="2926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rot="16200000">
            <a:off x="6620808" y="-642928"/>
            <a:ext cx="504000" cy="2743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p:cNvSpPr txBox="1"/>
          <p:nvPr/>
        </p:nvSpPr>
        <p:spPr>
          <a:xfrm>
            <a:off x="5148064" y="457508"/>
            <a:ext cx="3312368" cy="523220"/>
          </a:xfrm>
          <a:prstGeom prst="rect">
            <a:avLst/>
          </a:prstGeom>
          <a:noFill/>
        </p:spPr>
        <p:txBody>
          <a:bodyPr wrap="square" rtlCol="0">
            <a:spAutoFit/>
          </a:bodyPr>
          <a:lstStyle/>
          <a:p>
            <a:pPr algn="ctr"/>
            <a:r>
              <a:rPr lang="en-US" altLang="ko-KR" sz="2800" b="1" dirty="0" smtClean="0">
                <a:latin typeface="Calibri" pitchFamily="34" charset="0"/>
                <a:ea typeface="Gulim" pitchFamily="34" charset="-127"/>
                <a:cs typeface="Times New Roman" pitchFamily="18" charset="0"/>
              </a:rPr>
              <a:t>4. forgiven </a:t>
            </a:r>
            <a:endParaRPr lang="en-CA" sz="2800" b="1" dirty="0">
              <a:latin typeface="Calibri" pitchFamily="34" charset="0"/>
            </a:endParaRPr>
          </a:p>
        </p:txBody>
      </p:sp>
      <p:sp>
        <p:nvSpPr>
          <p:cNvPr id="30" name="Rectangle 3"/>
          <p:cNvSpPr>
            <a:spLocks noChangeArrowheads="1"/>
          </p:cNvSpPr>
          <p:nvPr/>
        </p:nvSpPr>
        <p:spPr bwMode="auto">
          <a:xfrm>
            <a:off x="2987824" y="2982431"/>
            <a:ext cx="6192688" cy="2246769"/>
          </a:xfrm>
          <a:prstGeom prst="rect">
            <a:avLst/>
          </a:prstGeom>
          <a:noFill/>
          <a:ln w="9525">
            <a:noFill/>
            <a:miter lim="800000"/>
            <a:headEnd/>
            <a:tailEnd/>
          </a:ln>
        </p:spPr>
        <p:txBody>
          <a:bodyPr wrap="square" anchor="ctr">
            <a:spAutoFit/>
          </a:bodyPr>
          <a:lstStyle/>
          <a:p>
            <a:pPr eaLnBrk="0" hangingPunct="0">
              <a:lnSpc>
                <a:spcPts val="2300"/>
              </a:lnSpc>
            </a:pPr>
            <a:r>
              <a:rPr lang="en-US" altLang="ko-KR" sz="2200" dirty="0" smtClean="0">
                <a:solidFill>
                  <a:schemeClr val="bg1"/>
                </a:solidFill>
                <a:ea typeface="Gulim" pitchFamily="34" charset="-127"/>
                <a:cs typeface="Times New Roman" pitchFamily="18" charset="0"/>
              </a:rPr>
              <a:t>                    </a:t>
            </a:r>
            <a:r>
              <a:rPr lang="en-US" altLang="ko-KR" sz="2400" b="1" dirty="0" smtClean="0">
                <a:latin typeface="Calibri" pitchFamily="34" charset="0"/>
                <a:ea typeface="Gulim" pitchFamily="34" charset="-127"/>
                <a:cs typeface="Times New Roman" pitchFamily="18" charset="0"/>
              </a:rPr>
              <a:t>God treads our sins underfoot</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into the sea</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blots out / wipes out our sins</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remembers our sins no more</a:t>
            </a:r>
          </a:p>
          <a:p>
            <a:pPr eaLnBrk="0" hangingPunct="0">
              <a:lnSpc>
                <a:spcPts val="2300"/>
              </a:lnSpc>
            </a:pPr>
            <a:r>
              <a:rPr lang="en-CA" sz="2400" b="1" dirty="0" smtClean="0">
                <a:latin typeface="Calibri" pitchFamily="34" charset="0"/>
                <a:ea typeface="Gulim" pitchFamily="34" charset="-127"/>
                <a:cs typeface="Times New Roman" pitchFamily="18" charset="0"/>
              </a:rPr>
              <a:t>          God washes, cleanses us from sin</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behind his back</a:t>
            </a:r>
          </a:p>
          <a:p>
            <a:pPr eaLnBrk="0" hangingPunct="0">
              <a:lnSpc>
                <a:spcPts val="2300"/>
              </a:lnSpc>
            </a:pPr>
            <a:r>
              <a:rPr lang="en-US" altLang="ko-KR" sz="2400" b="1" dirty="0" smtClean="0">
                <a:latin typeface="Calibri" pitchFamily="34" charset="0"/>
                <a:ea typeface="Gulim" pitchFamily="34" charset="-127"/>
                <a:cs typeface="Times New Roman" pitchFamily="18" charset="0"/>
              </a:rPr>
              <a:t>God does not count our sins against us</a:t>
            </a:r>
            <a:endParaRPr lang="en-US" altLang="ko-KR" sz="2400" b="1" dirty="0">
              <a:latin typeface="Calibri" pitchFamily="34" charset="0"/>
              <a:ea typeface="Gulim" pitchFamily="34" charset="-127"/>
              <a:cs typeface="Times New Roman" pitchFamily="18" charset="0"/>
            </a:endParaRPr>
          </a:p>
        </p:txBody>
      </p:sp>
      <p:sp>
        <p:nvSpPr>
          <p:cNvPr id="31" name="TextBox 30"/>
          <p:cNvSpPr txBox="1"/>
          <p:nvPr/>
        </p:nvSpPr>
        <p:spPr>
          <a:xfrm>
            <a:off x="35496" y="5157192"/>
            <a:ext cx="9108504" cy="1631216"/>
          </a:xfrm>
          <a:prstGeom prst="rect">
            <a:avLst/>
          </a:prstGeom>
          <a:noFill/>
        </p:spPr>
        <p:txBody>
          <a:bodyPr wrap="square" rtlCol="0">
            <a:spAutoFit/>
          </a:bodyPr>
          <a:lstStyle/>
          <a:p>
            <a:pPr algn="ctr">
              <a:lnSpc>
                <a:spcPts val="3000"/>
              </a:lnSpc>
            </a:pPr>
            <a:r>
              <a:rPr lang="en-CA" sz="2800" b="1" spc="-10" dirty="0" smtClean="0">
                <a:solidFill>
                  <a:schemeClr val="bg1"/>
                </a:solidFill>
                <a:latin typeface="Calibri" pitchFamily="34" charset="0"/>
              </a:rPr>
              <a:t>Praise you, Lord, for forgiving my sins through Christ’s death, covering my sins, cancelling my debts, washing me clean. </a:t>
            </a:r>
          </a:p>
          <a:p>
            <a:pPr algn="ctr">
              <a:lnSpc>
                <a:spcPts val="3000"/>
              </a:lnSpc>
            </a:pPr>
            <a:r>
              <a:rPr lang="en-CA" sz="2800" b="1" dirty="0" smtClean="0">
                <a:latin typeface="Calibri" pitchFamily="34" charset="0"/>
              </a:rPr>
              <a:t>“In him we have redemption through his blood, </a:t>
            </a:r>
          </a:p>
          <a:p>
            <a:pPr algn="ctr">
              <a:lnSpc>
                <a:spcPts val="3000"/>
              </a:lnSpc>
            </a:pPr>
            <a:r>
              <a:rPr lang="en-CA" sz="2800" b="1" dirty="0" smtClean="0">
                <a:latin typeface="Calibri" pitchFamily="34" charset="0"/>
              </a:rPr>
              <a:t>the forgiveness of our trespasses” </a:t>
            </a:r>
            <a:r>
              <a:rPr lang="en-US" sz="2800" b="1" kern="1100" dirty="0" smtClean="0">
                <a:latin typeface="Calibri" pitchFamily="34" charset="0"/>
              </a:rPr>
              <a:t>Eph 1:7</a:t>
            </a:r>
          </a:p>
        </p:txBody>
      </p:sp>
      <p:sp>
        <p:nvSpPr>
          <p:cNvPr id="33" name="TextBox 32"/>
          <p:cNvSpPr txBox="1"/>
          <p:nvPr/>
        </p:nvSpPr>
        <p:spPr>
          <a:xfrm>
            <a:off x="72008" y="6453336"/>
            <a:ext cx="323528" cy="369332"/>
          </a:xfrm>
          <a:prstGeom prst="rect">
            <a:avLst/>
          </a:prstGeom>
          <a:noFill/>
        </p:spPr>
        <p:txBody>
          <a:bodyPr wrap="square" rtlCol="0">
            <a:spAutoFit/>
          </a:bodyPr>
          <a:lstStyle/>
          <a:p>
            <a:r>
              <a:rPr lang="en-CA" dirty="0" smtClean="0"/>
              <a:t>4</a:t>
            </a:r>
            <a:endParaRPr lang="en-CA" dirty="0"/>
          </a:p>
        </p:txBody>
      </p:sp>
      <p:pic>
        <p:nvPicPr>
          <p:cNvPr id="34" name="Picture 33" descr="egyptian.gif"/>
          <p:cNvPicPr>
            <a:picLocks noChangeAspect="1"/>
          </p:cNvPicPr>
          <p:nvPr/>
        </p:nvPicPr>
        <p:blipFill>
          <a:blip r:embed="rId2" cstate="print"/>
          <a:stretch>
            <a:fillRect/>
          </a:stretch>
        </p:blipFill>
        <p:spPr>
          <a:xfrm rot="7200000">
            <a:off x="6457296" y="1460980"/>
            <a:ext cx="1689816" cy="1005840"/>
          </a:xfrm>
          <a:prstGeom prst="rect">
            <a:avLst/>
          </a:prstGeom>
        </p:spPr>
      </p:pic>
      <p:pic>
        <p:nvPicPr>
          <p:cNvPr id="35" name="Picture 34" descr="egyptian.gif"/>
          <p:cNvPicPr>
            <a:picLocks noChangeAspect="1"/>
          </p:cNvPicPr>
          <p:nvPr/>
        </p:nvPicPr>
        <p:blipFill>
          <a:blip r:embed="rId2" cstate="print"/>
          <a:stretch>
            <a:fillRect/>
          </a:stretch>
        </p:blipFill>
        <p:spPr>
          <a:xfrm rot="14400000" flipH="1">
            <a:off x="5521193" y="1460979"/>
            <a:ext cx="1689812" cy="1005840"/>
          </a:xfrm>
          <a:prstGeom prst="rect">
            <a:avLst/>
          </a:prstGeom>
        </p:spPr>
      </p:pic>
      <p:pic>
        <p:nvPicPr>
          <p:cNvPr id="36" name="Picture 35" descr="egyptian.gif"/>
          <p:cNvPicPr>
            <a:picLocks noChangeAspect="1"/>
          </p:cNvPicPr>
          <p:nvPr/>
        </p:nvPicPr>
        <p:blipFill>
          <a:blip r:embed="rId2" cstate="print"/>
          <a:stretch>
            <a:fillRect/>
          </a:stretch>
        </p:blipFill>
        <p:spPr>
          <a:xfrm>
            <a:off x="6012160" y="764704"/>
            <a:ext cx="1689817" cy="1005840"/>
          </a:xfrm>
          <a:prstGeom prst="rect">
            <a:avLst/>
          </a:prstGeom>
        </p:spPr>
      </p:pic>
      <p:sp>
        <p:nvSpPr>
          <p:cNvPr id="37" name="TextBox 36"/>
          <p:cNvSpPr txBox="1"/>
          <p:nvPr/>
        </p:nvSpPr>
        <p:spPr>
          <a:xfrm>
            <a:off x="7380312" y="2564904"/>
            <a:ext cx="1944216" cy="246221"/>
          </a:xfrm>
          <a:prstGeom prst="rect">
            <a:avLst/>
          </a:prstGeom>
          <a:noFill/>
        </p:spPr>
        <p:txBody>
          <a:bodyPr wrap="square" rtlCol="0">
            <a:spAutoFit/>
          </a:bodyPr>
          <a:lstStyle/>
          <a:p>
            <a:pPr algn="ctr"/>
            <a:r>
              <a:rPr lang="en-CA" sz="1000" dirty="0" smtClean="0">
                <a:solidFill>
                  <a:schemeClr val="tx1">
                    <a:lumMod val="85000"/>
                  </a:schemeClr>
                </a:solidFill>
              </a:rPr>
              <a:t>Smiley © sherv.net  </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8" name="Rectangle 37"/>
          <p:cNvSpPr/>
          <p:nvPr/>
        </p:nvSpPr>
        <p:spPr>
          <a:xfrm>
            <a:off x="7452320" y="1340768"/>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7308304" y="1484784"/>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Explosion 1 15"/>
          <p:cNvSpPr/>
          <p:nvPr/>
        </p:nvSpPr>
        <p:spPr>
          <a:xfrm>
            <a:off x="107504" y="3789040"/>
            <a:ext cx="1645920" cy="2232248"/>
          </a:xfrm>
          <a:prstGeom prst="irregularSeal1">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5" name="Straight Arrow Connector 4"/>
          <p:cNvCxnSpPr/>
          <p:nvPr/>
        </p:nvCxnSpPr>
        <p:spPr>
          <a:xfrm flipV="1">
            <a:off x="3203848" y="3783320"/>
            <a:ext cx="548640" cy="36576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5292080" y="2199144"/>
            <a:ext cx="548640" cy="36576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4427984" y="2492896"/>
            <a:ext cx="432048" cy="22322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3659872" y="2852936"/>
            <a:ext cx="1920240" cy="43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angry MH900433821.JPG"/>
          <p:cNvPicPr>
            <a:picLocks noChangeAspect="1"/>
          </p:cNvPicPr>
          <p:nvPr/>
        </p:nvPicPr>
        <p:blipFill>
          <a:blip r:embed="rId2" cstate="print">
            <a:duotone>
              <a:prstClr val="black"/>
              <a:srgbClr val="00FF00">
                <a:tint val="45000"/>
                <a:satMod val="400000"/>
              </a:srgbClr>
            </a:duotone>
          </a:blip>
          <a:stretch>
            <a:fillRect/>
          </a:stretch>
        </p:blipFill>
        <p:spPr>
          <a:xfrm flipH="1">
            <a:off x="2654436" y="4365104"/>
            <a:ext cx="1053468" cy="1083568"/>
          </a:xfrm>
          <a:prstGeom prst="ellipse">
            <a:avLst/>
          </a:prstGeom>
        </p:spPr>
      </p:pic>
      <p:sp>
        <p:nvSpPr>
          <p:cNvPr id="23" name="TextBox 22"/>
          <p:cNvSpPr txBox="1"/>
          <p:nvPr/>
        </p:nvSpPr>
        <p:spPr>
          <a:xfrm rot="16200000">
            <a:off x="2895781" y="4705110"/>
            <a:ext cx="2088232" cy="400110"/>
          </a:xfrm>
          <a:prstGeom prst="rect">
            <a:avLst/>
          </a:prstGeom>
          <a:noFill/>
        </p:spPr>
        <p:txBody>
          <a:bodyPr wrap="square" rtlCol="0">
            <a:spAutoFit/>
          </a:bodyPr>
          <a:lstStyle/>
          <a:p>
            <a:pPr algn="ctr"/>
            <a:r>
              <a:rPr lang="en-CA" sz="1000" dirty="0" smtClean="0">
                <a:solidFill>
                  <a:schemeClr val="tx1">
                    <a:lumMod val="85000"/>
                  </a:schemeClr>
                </a:solidFill>
              </a:rPr>
              <a:t>Microsoft clip art © 2013 </a:t>
            </a:r>
          </a:p>
          <a:p>
            <a:pPr algn="ctr"/>
            <a:r>
              <a:rPr lang="en-CA" sz="1000" dirty="0" smtClean="0">
                <a:solidFill>
                  <a:schemeClr val="tx1">
                    <a:lumMod val="85000"/>
                  </a:schemeClr>
                </a:solidFill>
              </a:rPr>
              <a:t>Microsoft Corporation. </a:t>
            </a:r>
            <a:endParaRPr lang="en-CA" sz="1000" dirty="0">
              <a:solidFill>
                <a:schemeClr val="tx1">
                  <a:lumMod val="85000"/>
                </a:schemeClr>
              </a:solidFill>
            </a:endParaRPr>
          </a:p>
        </p:txBody>
      </p:sp>
      <p:sp>
        <p:nvSpPr>
          <p:cNvPr id="27" name="TextBox 34"/>
          <p:cNvSpPr txBox="1">
            <a:spLocks noChangeArrowheads="1"/>
          </p:cNvSpPr>
          <p:nvPr/>
        </p:nvSpPr>
        <p:spPr bwMode="auto">
          <a:xfrm>
            <a:off x="3635896" y="2772217"/>
            <a:ext cx="2007220" cy="584775"/>
          </a:xfrm>
          <a:prstGeom prst="rect">
            <a:avLst/>
          </a:prstGeom>
          <a:noFill/>
          <a:ln w="9525">
            <a:noFill/>
            <a:miter lim="800000"/>
            <a:headEnd/>
            <a:tailEnd/>
          </a:ln>
        </p:spPr>
        <p:txBody>
          <a:bodyPr wrap="square">
            <a:spAutoFit/>
          </a:bodyPr>
          <a:lstStyle/>
          <a:p>
            <a:pPr algn="ctr"/>
            <a:r>
              <a:rPr lang="en-CA" sz="3200" b="1" dirty="0" smtClean="0"/>
              <a:t>SHALOM</a:t>
            </a:r>
            <a:endParaRPr lang="en-CA" sz="3200" b="1" dirty="0"/>
          </a:p>
        </p:txBody>
      </p:sp>
      <p:sp>
        <p:nvSpPr>
          <p:cNvPr id="29" name="TextBox 28"/>
          <p:cNvSpPr txBox="1"/>
          <p:nvPr/>
        </p:nvSpPr>
        <p:spPr>
          <a:xfrm>
            <a:off x="179512" y="908720"/>
            <a:ext cx="5400600" cy="1815882"/>
          </a:xfrm>
          <a:prstGeom prst="rect">
            <a:avLst/>
          </a:prstGeom>
          <a:noFill/>
        </p:spPr>
        <p:txBody>
          <a:bodyPr wrap="square" rtlCol="0">
            <a:spAutoFit/>
          </a:bodyPr>
          <a:lstStyle/>
          <a:p>
            <a:r>
              <a:rPr lang="en-CA" sz="2800" b="1" dirty="0" smtClean="0">
                <a:solidFill>
                  <a:schemeClr val="bg1"/>
                </a:solidFill>
                <a:latin typeface="Calibri" pitchFamily="34" charset="0"/>
              </a:rPr>
              <a:t>Thank you for peace with God through our Lord Jesus Christ.</a:t>
            </a:r>
          </a:p>
          <a:p>
            <a:r>
              <a:rPr lang="en-CA" sz="2800" b="1" dirty="0" smtClean="0">
                <a:solidFill>
                  <a:schemeClr val="bg1"/>
                </a:solidFill>
                <a:latin typeface="Calibri" pitchFamily="34" charset="0"/>
              </a:rPr>
              <a:t>I want to be “You, You, You” </a:t>
            </a:r>
          </a:p>
          <a:p>
            <a:r>
              <a:rPr lang="en-CA" sz="2800" b="1" dirty="0" smtClean="0">
                <a:solidFill>
                  <a:schemeClr val="bg1"/>
                </a:solidFill>
                <a:latin typeface="Calibri" pitchFamily="34" charset="0"/>
              </a:rPr>
              <a:t>not “me, me, me!”</a:t>
            </a:r>
            <a:endParaRPr lang="en-CA" dirty="0">
              <a:solidFill>
                <a:schemeClr val="bg1"/>
              </a:solidFill>
            </a:endParaRPr>
          </a:p>
        </p:txBody>
      </p:sp>
      <p:sp>
        <p:nvSpPr>
          <p:cNvPr id="33" name="TextBox 32"/>
          <p:cNvSpPr txBox="1"/>
          <p:nvPr/>
        </p:nvSpPr>
        <p:spPr>
          <a:xfrm>
            <a:off x="5004048" y="4206567"/>
            <a:ext cx="4104456" cy="2246769"/>
          </a:xfrm>
          <a:prstGeom prst="rect">
            <a:avLst/>
          </a:prstGeom>
          <a:noFill/>
        </p:spPr>
        <p:txBody>
          <a:bodyPr wrap="square" rtlCol="0">
            <a:spAutoFit/>
          </a:bodyPr>
          <a:lstStyle/>
          <a:p>
            <a:pPr algn="ctr"/>
            <a:r>
              <a:rPr lang="en-CA" sz="2800" b="1" dirty="0" smtClean="0">
                <a:latin typeface="Calibri" pitchFamily="34" charset="0"/>
              </a:rPr>
              <a:t>“Since we have been justified by faith, </a:t>
            </a:r>
          </a:p>
          <a:p>
            <a:pPr algn="ctr"/>
            <a:r>
              <a:rPr lang="en-CA" sz="2800" b="1" dirty="0" smtClean="0">
                <a:latin typeface="Calibri" pitchFamily="34" charset="0"/>
              </a:rPr>
              <a:t>we have peace with God through our Lord Jesus Christ” Rom 5:1</a:t>
            </a:r>
            <a:endParaRPr lang="en-CA" dirty="0"/>
          </a:p>
        </p:txBody>
      </p:sp>
      <p:sp>
        <p:nvSpPr>
          <p:cNvPr id="24" name="Rectangle 23"/>
          <p:cNvSpPr/>
          <p:nvPr/>
        </p:nvSpPr>
        <p:spPr>
          <a:xfrm>
            <a:off x="418956" y="4437112"/>
            <a:ext cx="1056700"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cap="none" spc="0" dirty="0" smtClean="0">
                <a:ln w="50800"/>
                <a:solidFill>
                  <a:schemeClr val="bg1">
                    <a:shade val="50000"/>
                  </a:schemeClr>
                </a:solidFill>
                <a:effectLst/>
              </a:rPr>
              <a:t>THE</a:t>
            </a:r>
          </a:p>
          <a:p>
            <a:pPr algn="ctr"/>
            <a:r>
              <a:rPr lang="en-US" sz="2400" b="1" cap="none" spc="0" dirty="0" smtClean="0">
                <a:ln w="50800" cap="rnd"/>
                <a:solidFill>
                  <a:schemeClr val="bg1">
                    <a:shade val="50000"/>
                  </a:schemeClr>
                </a:solidFill>
                <a:effectLst/>
              </a:rPr>
              <a:t>LORD</a:t>
            </a:r>
            <a:endParaRPr lang="en-US" sz="2400" b="1" cap="none" spc="0" dirty="0">
              <a:ln w="50800" cap="rnd"/>
              <a:solidFill>
                <a:schemeClr val="bg1">
                  <a:shade val="50000"/>
                </a:schemeClr>
              </a:solidFill>
              <a:effectLst/>
            </a:endParaRPr>
          </a:p>
        </p:txBody>
      </p:sp>
      <p:sp>
        <p:nvSpPr>
          <p:cNvPr id="25" name="TextBox 24"/>
          <p:cNvSpPr txBox="1"/>
          <p:nvPr/>
        </p:nvSpPr>
        <p:spPr>
          <a:xfrm>
            <a:off x="395536" y="260648"/>
            <a:ext cx="4968552"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 peace with God</a:t>
            </a:r>
            <a:endParaRPr lang="en-CA" dirty="0">
              <a:latin typeface="Calibri" pitchFamily="34" charset="0"/>
            </a:endParaRPr>
          </a:p>
        </p:txBody>
      </p:sp>
      <p:sp>
        <p:nvSpPr>
          <p:cNvPr id="36" name="TextBox 35"/>
          <p:cNvSpPr txBox="1"/>
          <p:nvPr/>
        </p:nvSpPr>
        <p:spPr>
          <a:xfrm>
            <a:off x="2771800" y="5469031"/>
            <a:ext cx="864096" cy="1200329"/>
          </a:xfrm>
          <a:prstGeom prst="rect">
            <a:avLst/>
          </a:prstGeom>
          <a:noFill/>
        </p:spPr>
        <p:txBody>
          <a:bodyPr wrap="square" rtlCol="0">
            <a:spAutoFit/>
          </a:bodyPr>
          <a:lstStyle/>
          <a:p>
            <a:pPr algn="ctr"/>
            <a:r>
              <a:rPr lang="en-CA" sz="2400" b="1" dirty="0" smtClean="0">
                <a:solidFill>
                  <a:schemeClr val="bg1"/>
                </a:solidFill>
              </a:rPr>
              <a:t>me! me!</a:t>
            </a:r>
          </a:p>
          <a:p>
            <a:pPr algn="ctr"/>
            <a:r>
              <a:rPr lang="en-CA" sz="2400" b="1" dirty="0" smtClean="0">
                <a:solidFill>
                  <a:schemeClr val="bg1"/>
                </a:solidFill>
              </a:rPr>
              <a:t>me! </a:t>
            </a:r>
            <a:endParaRPr lang="en-CA" sz="3600" b="1" dirty="0">
              <a:solidFill>
                <a:schemeClr val="bg1"/>
              </a:solidFill>
            </a:endParaRPr>
          </a:p>
        </p:txBody>
      </p:sp>
      <p:sp>
        <p:nvSpPr>
          <p:cNvPr id="28" name="TextBox 27"/>
          <p:cNvSpPr txBox="1"/>
          <p:nvPr/>
        </p:nvSpPr>
        <p:spPr>
          <a:xfrm>
            <a:off x="72008" y="6453336"/>
            <a:ext cx="323528" cy="369332"/>
          </a:xfrm>
          <a:prstGeom prst="rect">
            <a:avLst/>
          </a:prstGeom>
          <a:noFill/>
        </p:spPr>
        <p:txBody>
          <a:bodyPr wrap="square" rtlCol="0">
            <a:spAutoFit/>
          </a:bodyPr>
          <a:lstStyle/>
          <a:p>
            <a:r>
              <a:rPr lang="en-CA" dirty="0" smtClean="0"/>
              <a:t>5</a:t>
            </a:r>
            <a:endParaRPr lang="en-CA" dirty="0"/>
          </a:p>
        </p:txBody>
      </p:sp>
      <p:pic>
        <p:nvPicPr>
          <p:cNvPr id="34" name="Picture 33" descr="egyptian.gif"/>
          <p:cNvPicPr>
            <a:picLocks noChangeAspect="1"/>
          </p:cNvPicPr>
          <p:nvPr/>
        </p:nvPicPr>
        <p:blipFill>
          <a:blip r:embed="rId3" cstate="print"/>
          <a:stretch>
            <a:fillRect/>
          </a:stretch>
        </p:blipFill>
        <p:spPr>
          <a:xfrm rot="7567376">
            <a:off x="7151698" y="1515072"/>
            <a:ext cx="1689816" cy="1005840"/>
          </a:xfrm>
          <a:prstGeom prst="rect">
            <a:avLst/>
          </a:prstGeom>
        </p:spPr>
      </p:pic>
      <p:pic>
        <p:nvPicPr>
          <p:cNvPr id="39" name="Picture 38" descr="egyptian.gif"/>
          <p:cNvPicPr>
            <a:picLocks noChangeAspect="1"/>
          </p:cNvPicPr>
          <p:nvPr/>
        </p:nvPicPr>
        <p:blipFill>
          <a:blip r:embed="rId3" cstate="print"/>
          <a:stretch>
            <a:fillRect/>
          </a:stretch>
        </p:blipFill>
        <p:spPr>
          <a:xfrm rot="12969458" flipH="1">
            <a:off x="6218164" y="1589474"/>
            <a:ext cx="1689812" cy="1005840"/>
          </a:xfrm>
          <a:prstGeom prst="rect">
            <a:avLst/>
          </a:prstGeom>
        </p:spPr>
      </p:pic>
      <p:pic>
        <p:nvPicPr>
          <p:cNvPr id="40" name="Picture 39" descr="egyptian.gif"/>
          <p:cNvPicPr>
            <a:picLocks noChangeAspect="1"/>
          </p:cNvPicPr>
          <p:nvPr/>
        </p:nvPicPr>
        <p:blipFill>
          <a:blip r:embed="rId3" cstate="print"/>
          <a:stretch>
            <a:fillRect/>
          </a:stretch>
        </p:blipFill>
        <p:spPr>
          <a:xfrm>
            <a:off x="6660232" y="766976"/>
            <a:ext cx="1689817" cy="100584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6957392" y="871364"/>
            <a:ext cx="1143000" cy="1333500"/>
          </a:xfrm>
          <a:prstGeom prst="rect">
            <a:avLst/>
          </a:prstGeom>
        </p:spPr>
      </p:pic>
      <p:sp>
        <p:nvSpPr>
          <p:cNvPr id="43" name="WordArt 2"/>
          <p:cNvSpPr>
            <a:spLocks noChangeArrowheads="1" noChangeShapeType="1" noTextEdit="1"/>
          </p:cNvSpPr>
          <p:nvPr/>
        </p:nvSpPr>
        <p:spPr bwMode="auto">
          <a:xfrm>
            <a:off x="6588224" y="620688"/>
            <a:ext cx="1872208"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6" name="TextBox 25"/>
          <p:cNvSpPr txBox="1"/>
          <p:nvPr/>
        </p:nvSpPr>
        <p:spPr>
          <a:xfrm>
            <a:off x="6300192" y="2636912"/>
            <a:ext cx="1440160" cy="1200329"/>
          </a:xfrm>
          <a:prstGeom prst="rect">
            <a:avLst/>
          </a:prstGeom>
          <a:noFill/>
        </p:spPr>
        <p:txBody>
          <a:bodyPr wrap="square" rtlCol="0">
            <a:spAutoFit/>
          </a:bodyPr>
          <a:lstStyle/>
          <a:p>
            <a:pPr algn="ctr"/>
            <a:r>
              <a:rPr lang="en-CA" sz="2400" b="1" dirty="0" smtClean="0">
                <a:solidFill>
                  <a:schemeClr val="bg1"/>
                </a:solidFill>
              </a:rPr>
              <a:t>peace</a:t>
            </a:r>
          </a:p>
          <a:p>
            <a:pPr algn="ctr"/>
            <a:r>
              <a:rPr lang="en-CA" sz="2400" b="1" dirty="0" smtClean="0">
                <a:solidFill>
                  <a:schemeClr val="bg1"/>
                </a:solidFill>
              </a:rPr>
              <a:t>peace</a:t>
            </a:r>
          </a:p>
          <a:p>
            <a:pPr algn="ctr"/>
            <a:r>
              <a:rPr lang="en-CA" sz="2400" b="1" dirty="0" smtClean="0">
                <a:solidFill>
                  <a:schemeClr val="bg1"/>
                </a:solidFill>
              </a:rPr>
              <a:t>peace</a:t>
            </a:r>
            <a:endParaRPr lang="en-CA" sz="3600" b="1" dirty="0">
              <a:solidFill>
                <a:schemeClr val="bg1"/>
              </a:solidFill>
            </a:endParaRPr>
          </a:p>
        </p:txBody>
      </p:sp>
      <p:sp>
        <p:nvSpPr>
          <p:cNvPr id="30" name="Rectangle 29"/>
          <p:cNvSpPr/>
          <p:nvPr/>
        </p:nvSpPr>
        <p:spPr>
          <a:xfrm rot="-2100000">
            <a:off x="2007543" y="3873359"/>
            <a:ext cx="182880" cy="1828800"/>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rot="2100000">
            <a:off x="2273057" y="3873359"/>
            <a:ext cx="182880" cy="1828800"/>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rot="3180000">
            <a:off x="2360100" y="4970527"/>
            <a:ext cx="91440" cy="457200"/>
          </a:xfrm>
          <a:prstGeom prst="rect">
            <a:avLst/>
          </a:prstGeom>
          <a:solidFill>
            <a:schemeClr val="tx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rot="-3180000">
            <a:off x="2015595" y="4970527"/>
            <a:ext cx="91440" cy="4572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Isosceles Triangle 43"/>
          <p:cNvSpPr/>
          <p:nvPr/>
        </p:nvSpPr>
        <p:spPr>
          <a:xfrm rot="2100000">
            <a:off x="2971729" y="3415301"/>
            <a:ext cx="182880" cy="731520"/>
          </a:xfrm>
          <a:prstGeom prst="triangle">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Isosceles Triangle 44"/>
          <p:cNvSpPr/>
          <p:nvPr/>
        </p:nvSpPr>
        <p:spPr>
          <a:xfrm rot="-2100000">
            <a:off x="1308871" y="3431259"/>
            <a:ext cx="182880" cy="731520"/>
          </a:xfrm>
          <a:prstGeom prst="triangle">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TextBox 45"/>
          <p:cNvSpPr txBox="1"/>
          <p:nvPr/>
        </p:nvSpPr>
        <p:spPr>
          <a:xfrm rot="16200000">
            <a:off x="7832395" y="1320733"/>
            <a:ext cx="2088232" cy="400110"/>
          </a:xfrm>
          <a:prstGeom prst="rect">
            <a:avLst/>
          </a:prstGeom>
          <a:noFill/>
        </p:spPr>
        <p:txBody>
          <a:bodyPr wrap="square" rtlCol="0">
            <a:spAutoFit/>
          </a:bodyPr>
          <a:lstStyle/>
          <a:p>
            <a:pPr algn="ctr"/>
            <a:r>
              <a:rPr lang="en-CA" sz="1000" dirty="0" smtClean="0">
                <a:solidFill>
                  <a:schemeClr val="tx1">
                    <a:lumMod val="85000"/>
                  </a:schemeClr>
                </a:solidFill>
              </a:rPr>
              <a:t>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47" name="TextBox 46"/>
          <p:cNvSpPr txBox="1"/>
          <p:nvPr/>
        </p:nvSpPr>
        <p:spPr>
          <a:xfrm>
            <a:off x="1763688" y="5469031"/>
            <a:ext cx="936104" cy="1200329"/>
          </a:xfrm>
          <a:prstGeom prst="rect">
            <a:avLst/>
          </a:prstGeom>
          <a:noFill/>
        </p:spPr>
        <p:txBody>
          <a:bodyPr wrap="square" rtlCol="0">
            <a:spAutoFit/>
          </a:bodyPr>
          <a:lstStyle/>
          <a:p>
            <a:pPr algn="ctr"/>
            <a:r>
              <a:rPr lang="en-CA" sz="2400" b="1" dirty="0" smtClean="0">
                <a:solidFill>
                  <a:schemeClr val="bg1"/>
                </a:solidFill>
              </a:rPr>
              <a:t>war </a:t>
            </a:r>
            <a:r>
              <a:rPr lang="en-CA" sz="2400" b="1" dirty="0" err="1" smtClean="0">
                <a:solidFill>
                  <a:schemeClr val="bg1"/>
                </a:solidFill>
              </a:rPr>
              <a:t>war</a:t>
            </a:r>
            <a:endParaRPr lang="en-CA" sz="2400" b="1" dirty="0" smtClean="0">
              <a:solidFill>
                <a:schemeClr val="bg1"/>
              </a:solidFill>
            </a:endParaRPr>
          </a:p>
          <a:p>
            <a:pPr algn="ctr"/>
            <a:r>
              <a:rPr lang="en-CA" sz="2400" b="1" dirty="0" smtClean="0">
                <a:solidFill>
                  <a:schemeClr val="bg1"/>
                </a:solidFill>
              </a:rPr>
              <a:t>war </a:t>
            </a:r>
            <a:endParaRPr lang="en-CA" sz="3600" b="1" dirty="0">
              <a:solidFill>
                <a:schemeClr val="bg1"/>
              </a:solidFill>
            </a:endParaRPr>
          </a:p>
        </p:txBody>
      </p:sp>
      <p:sp>
        <p:nvSpPr>
          <p:cNvPr id="35" name="TextBox 34"/>
          <p:cNvSpPr txBox="1"/>
          <p:nvPr/>
        </p:nvSpPr>
        <p:spPr>
          <a:xfrm>
            <a:off x="7452320" y="2636912"/>
            <a:ext cx="1440160" cy="1200329"/>
          </a:xfrm>
          <a:prstGeom prst="rect">
            <a:avLst/>
          </a:prstGeom>
          <a:noFill/>
        </p:spPr>
        <p:txBody>
          <a:bodyPr wrap="square" rtlCol="0">
            <a:spAutoFit/>
          </a:bodyPr>
          <a:lstStyle/>
          <a:p>
            <a:pPr algn="ctr"/>
            <a:r>
              <a:rPr lang="en-CA" sz="2400" b="1" dirty="0" smtClean="0">
                <a:solidFill>
                  <a:schemeClr val="bg1"/>
                </a:solidFill>
              </a:rPr>
              <a:t>You</a:t>
            </a:r>
          </a:p>
          <a:p>
            <a:pPr algn="ctr"/>
            <a:r>
              <a:rPr lang="en-CA" sz="2400" b="1" dirty="0" smtClean="0">
                <a:solidFill>
                  <a:schemeClr val="bg1"/>
                </a:solidFill>
              </a:rPr>
              <a:t>You</a:t>
            </a:r>
          </a:p>
          <a:p>
            <a:pPr algn="ctr"/>
            <a:r>
              <a:rPr lang="en-CA" sz="2400" b="1" dirty="0" smtClean="0">
                <a:solidFill>
                  <a:schemeClr val="bg1"/>
                </a:solidFill>
              </a:rPr>
              <a:t>You</a:t>
            </a:r>
            <a:endParaRPr lang="en-CA" sz="3600" b="1" dirty="0">
              <a:solidFill>
                <a:schemeClr val="bg1"/>
              </a:solidFill>
            </a:endParaRP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6" name="Rectangle 25"/>
          <p:cNvSpPr/>
          <p:nvPr/>
        </p:nvSpPr>
        <p:spPr>
          <a:xfrm>
            <a:off x="7452320" y="126876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5" name="Rectangle 34"/>
          <p:cNvSpPr/>
          <p:nvPr/>
        </p:nvSpPr>
        <p:spPr>
          <a:xfrm>
            <a:off x="7308304" y="1412776"/>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1" name="Picture 30" descr="angry-face-01s.gif"/>
          <p:cNvPicPr>
            <a:picLocks noChangeAspect="1"/>
          </p:cNvPicPr>
          <p:nvPr/>
        </p:nvPicPr>
        <p:blipFill>
          <a:blip r:embed="rId2" cstate="print"/>
          <a:stretch>
            <a:fillRect/>
          </a:stretch>
        </p:blipFill>
        <p:spPr>
          <a:xfrm>
            <a:off x="2627784" y="4520530"/>
            <a:ext cx="1428750" cy="1428750"/>
          </a:xfrm>
          <a:prstGeom prst="ellipse">
            <a:avLst/>
          </a:prstGeom>
        </p:spPr>
      </p:pic>
      <p:sp>
        <p:nvSpPr>
          <p:cNvPr id="16" name="Explosion 1 15"/>
          <p:cNvSpPr/>
          <p:nvPr/>
        </p:nvSpPr>
        <p:spPr>
          <a:xfrm>
            <a:off x="35496" y="4149080"/>
            <a:ext cx="1728192" cy="2160240"/>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5" name="Straight Arrow Connector 4"/>
          <p:cNvCxnSpPr/>
          <p:nvPr/>
        </p:nvCxnSpPr>
        <p:spPr>
          <a:xfrm flipV="1">
            <a:off x="3095896" y="3501008"/>
            <a:ext cx="540000" cy="288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5760192" y="2060848"/>
            <a:ext cx="540000" cy="288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331640" y="4653136"/>
            <a:ext cx="1656184" cy="1200329"/>
          </a:xfrm>
          <a:prstGeom prst="rect">
            <a:avLst/>
          </a:prstGeom>
          <a:noFill/>
        </p:spPr>
        <p:txBody>
          <a:bodyPr wrap="square" rtlCol="0">
            <a:spAutoFit/>
          </a:bodyPr>
          <a:lstStyle/>
          <a:p>
            <a:pPr algn="ctr"/>
            <a:r>
              <a:rPr lang="en-CA" sz="2400" b="1" dirty="0" smtClean="0">
                <a:solidFill>
                  <a:schemeClr val="bg1"/>
                </a:solidFill>
                <a:latin typeface="Arial Narrow" pitchFamily="34" charset="0"/>
              </a:rPr>
              <a:t>fight</a:t>
            </a:r>
          </a:p>
          <a:p>
            <a:pPr algn="ctr"/>
            <a:r>
              <a:rPr lang="en-CA" sz="2400" b="1" dirty="0" smtClean="0">
                <a:solidFill>
                  <a:schemeClr val="bg1"/>
                </a:solidFill>
                <a:latin typeface="Arial Narrow" pitchFamily="34" charset="0"/>
              </a:rPr>
              <a:t>fight</a:t>
            </a:r>
          </a:p>
          <a:p>
            <a:pPr algn="ctr"/>
            <a:r>
              <a:rPr lang="en-CA" sz="2400" b="1" dirty="0" smtClean="0">
                <a:solidFill>
                  <a:schemeClr val="bg1"/>
                </a:solidFill>
                <a:latin typeface="Arial Narrow" pitchFamily="34" charset="0"/>
              </a:rPr>
              <a:t>fight</a:t>
            </a:r>
            <a:endParaRPr lang="en-CA" sz="2400" b="1" dirty="0">
              <a:solidFill>
                <a:schemeClr val="bg1"/>
              </a:solidFill>
              <a:latin typeface="Arial Narrow" pitchFamily="34" charset="0"/>
            </a:endParaRPr>
          </a:p>
        </p:txBody>
      </p:sp>
      <p:sp>
        <p:nvSpPr>
          <p:cNvPr id="17" name="Rectangle 16"/>
          <p:cNvSpPr/>
          <p:nvPr/>
        </p:nvSpPr>
        <p:spPr>
          <a:xfrm>
            <a:off x="4427984" y="2492896"/>
            <a:ext cx="432048" cy="22322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3659872" y="2852936"/>
            <a:ext cx="1920240" cy="43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p:cNvSpPr txBox="1"/>
          <p:nvPr/>
        </p:nvSpPr>
        <p:spPr>
          <a:xfrm>
            <a:off x="3491880" y="2780928"/>
            <a:ext cx="2304256"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reconciled</a:t>
            </a:r>
            <a:endParaRPr lang="en-CA" sz="2800" b="1" dirty="0">
              <a:latin typeface="Calibri" pitchFamily="34" charset="0"/>
              <a:cs typeface="Calibri" pitchFamily="34" charset="0"/>
            </a:endParaRPr>
          </a:p>
        </p:txBody>
      </p:sp>
      <p:sp>
        <p:nvSpPr>
          <p:cNvPr id="25" name="TextBox 24"/>
          <p:cNvSpPr txBox="1"/>
          <p:nvPr/>
        </p:nvSpPr>
        <p:spPr>
          <a:xfrm>
            <a:off x="-108520" y="967368"/>
            <a:ext cx="5364088" cy="2677656"/>
          </a:xfrm>
          <a:prstGeom prst="rect">
            <a:avLst/>
          </a:prstGeom>
          <a:noFill/>
        </p:spPr>
        <p:txBody>
          <a:bodyPr wrap="square" rtlCol="0">
            <a:spAutoFit/>
          </a:bodyPr>
          <a:lstStyle/>
          <a:p>
            <a:pPr algn="ctr"/>
            <a:r>
              <a:rPr lang="en-CA" sz="2800" b="1" dirty="0" smtClean="0">
                <a:latin typeface="Calibri" pitchFamily="34" charset="0"/>
              </a:rPr>
              <a:t>“While we were </a:t>
            </a:r>
            <a:r>
              <a:rPr lang="en-CA" sz="2800" b="1" u="sng" dirty="0" smtClean="0">
                <a:latin typeface="Calibri" pitchFamily="34" charset="0"/>
              </a:rPr>
              <a:t>enemies</a:t>
            </a:r>
            <a:r>
              <a:rPr lang="en-CA" sz="2800" b="1" dirty="0" smtClean="0">
                <a:latin typeface="Calibri" pitchFamily="34" charset="0"/>
              </a:rPr>
              <a:t> </a:t>
            </a:r>
          </a:p>
          <a:p>
            <a:pPr algn="ctr"/>
            <a:r>
              <a:rPr lang="en-CA" sz="2800" b="1" dirty="0" smtClean="0">
                <a:latin typeface="Calibri" pitchFamily="34" charset="0"/>
              </a:rPr>
              <a:t>we were </a:t>
            </a:r>
            <a:r>
              <a:rPr lang="en-CA" sz="2800" b="1" u="sng" dirty="0" smtClean="0">
                <a:latin typeface="Calibri" pitchFamily="34" charset="0"/>
              </a:rPr>
              <a:t>reconciled to God</a:t>
            </a:r>
            <a:r>
              <a:rPr lang="en-CA" sz="2800" b="1" dirty="0" smtClean="0">
                <a:latin typeface="Calibri" pitchFamily="34" charset="0"/>
              </a:rPr>
              <a:t> </a:t>
            </a:r>
          </a:p>
          <a:p>
            <a:pPr algn="ctr"/>
            <a:r>
              <a:rPr lang="en-CA" sz="2800" b="1" dirty="0" smtClean="0">
                <a:latin typeface="Calibri" pitchFamily="34" charset="0"/>
              </a:rPr>
              <a:t>by the death of his Son”  </a:t>
            </a:r>
          </a:p>
          <a:p>
            <a:pPr algn="ctr"/>
            <a:r>
              <a:rPr lang="en-CA" sz="2800" b="1" dirty="0" smtClean="0">
                <a:latin typeface="Calibri" pitchFamily="34" charset="0"/>
              </a:rPr>
              <a:t>Rom 5:10 </a:t>
            </a:r>
          </a:p>
          <a:p>
            <a:pPr algn="ctr"/>
            <a:endParaRPr lang="en-CA" sz="2800" b="1" dirty="0" smtClean="0"/>
          </a:p>
          <a:p>
            <a:pPr algn="ctr"/>
            <a:endParaRPr lang="en-CA" sz="2800" b="1" dirty="0"/>
          </a:p>
        </p:txBody>
      </p:sp>
      <p:sp>
        <p:nvSpPr>
          <p:cNvPr id="39" name="TextBox 38"/>
          <p:cNvSpPr txBox="1"/>
          <p:nvPr/>
        </p:nvSpPr>
        <p:spPr>
          <a:xfrm>
            <a:off x="4788024" y="3499842"/>
            <a:ext cx="4392488" cy="295465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Thank you for reconciling with me by the death of your Son to make us </a:t>
            </a:r>
          </a:p>
          <a:p>
            <a:pPr algn="ctr"/>
            <a:r>
              <a:rPr lang="en-CA" sz="2800" b="1" dirty="0" smtClean="0">
                <a:solidFill>
                  <a:schemeClr val="bg1"/>
                </a:solidFill>
                <a:latin typeface="Calibri" pitchFamily="34" charset="0"/>
                <a:cs typeface="Calibri" pitchFamily="34" charset="0"/>
              </a:rPr>
              <a:t>friends, friends, friends.  </a:t>
            </a:r>
          </a:p>
          <a:p>
            <a:pPr algn="ctr"/>
            <a:r>
              <a:rPr lang="en-CA" sz="2800" b="1" dirty="0" smtClean="0">
                <a:solidFill>
                  <a:schemeClr val="bg1"/>
                </a:solidFill>
                <a:latin typeface="Calibri" pitchFamily="34" charset="0"/>
                <a:cs typeface="Calibri" pitchFamily="34" charset="0"/>
              </a:rPr>
              <a:t>I want to be “Yes! Yes! Yes!” with you from now on.</a:t>
            </a:r>
          </a:p>
          <a:p>
            <a:pPr algn="ctr"/>
            <a:endParaRPr lang="en-CA" dirty="0"/>
          </a:p>
        </p:txBody>
      </p:sp>
      <p:sp>
        <p:nvSpPr>
          <p:cNvPr id="20" name="Oval Callout 19"/>
          <p:cNvSpPr/>
          <p:nvPr/>
        </p:nvSpPr>
        <p:spPr>
          <a:xfrm flipH="1">
            <a:off x="1547664" y="3212976"/>
            <a:ext cx="1224136" cy="1296144"/>
          </a:xfrm>
          <a:prstGeom prst="wedgeEllipseCallout">
            <a:avLst>
              <a:gd name="adj1" fmla="val -71323"/>
              <a:gd name="adj2" fmla="val 7791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TextBox 27"/>
          <p:cNvSpPr txBox="1"/>
          <p:nvPr/>
        </p:nvSpPr>
        <p:spPr>
          <a:xfrm>
            <a:off x="1835696" y="3236783"/>
            <a:ext cx="720080" cy="1200329"/>
          </a:xfrm>
          <a:prstGeom prst="rect">
            <a:avLst/>
          </a:prstGeom>
          <a:noFill/>
        </p:spPr>
        <p:txBody>
          <a:bodyPr wrap="square" rtlCol="0">
            <a:spAutoFit/>
          </a:bodyPr>
          <a:lstStyle/>
          <a:p>
            <a:r>
              <a:rPr lang="en-CA" sz="2400" b="1" dirty="0" smtClean="0">
                <a:latin typeface="Arial Narrow" pitchFamily="34" charset="0"/>
              </a:rPr>
              <a:t>No!</a:t>
            </a:r>
          </a:p>
          <a:p>
            <a:r>
              <a:rPr lang="en-CA" sz="2400" b="1" dirty="0" smtClean="0">
                <a:latin typeface="Arial Narrow" pitchFamily="34" charset="0"/>
              </a:rPr>
              <a:t>No!</a:t>
            </a:r>
          </a:p>
          <a:p>
            <a:r>
              <a:rPr lang="en-CA" sz="2400" b="1" dirty="0" smtClean="0">
                <a:latin typeface="Arial Narrow" pitchFamily="34" charset="0"/>
              </a:rPr>
              <a:t>No!</a:t>
            </a:r>
            <a:endParaRPr lang="en-CA" sz="2400" b="1" dirty="0">
              <a:latin typeface="Arial Narrow" pitchFamily="34" charset="0"/>
            </a:endParaRPr>
          </a:p>
        </p:txBody>
      </p:sp>
      <p:sp>
        <p:nvSpPr>
          <p:cNvPr id="29" name="Rectangle 28"/>
          <p:cNvSpPr/>
          <p:nvPr/>
        </p:nvSpPr>
        <p:spPr>
          <a:xfrm>
            <a:off x="395536" y="4725144"/>
            <a:ext cx="1056700"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cap="none" spc="0" dirty="0" smtClean="0">
                <a:ln w="50800"/>
                <a:solidFill>
                  <a:schemeClr val="bg1">
                    <a:shade val="50000"/>
                  </a:schemeClr>
                </a:solidFill>
                <a:effectLst/>
              </a:rPr>
              <a:t>THE</a:t>
            </a:r>
          </a:p>
          <a:p>
            <a:pPr algn="ctr"/>
            <a:r>
              <a:rPr lang="en-US" sz="2400" b="1" cap="none" spc="0" dirty="0" smtClean="0">
                <a:ln w="50800" cap="rnd"/>
                <a:solidFill>
                  <a:schemeClr val="bg1">
                    <a:shade val="50000"/>
                  </a:schemeClr>
                </a:solidFill>
                <a:effectLst/>
              </a:rPr>
              <a:t>LORD</a:t>
            </a:r>
            <a:endParaRPr lang="en-US" sz="2400" b="1" cap="none" spc="0" dirty="0">
              <a:ln w="50800" cap="rnd"/>
              <a:solidFill>
                <a:schemeClr val="bg1">
                  <a:shade val="50000"/>
                </a:schemeClr>
              </a:solidFill>
              <a:effectLst/>
            </a:endParaRPr>
          </a:p>
        </p:txBody>
      </p:sp>
      <p:sp>
        <p:nvSpPr>
          <p:cNvPr id="32" name="TextBox 8"/>
          <p:cNvSpPr txBox="1">
            <a:spLocks noChangeArrowheads="1"/>
          </p:cNvSpPr>
          <p:nvPr/>
        </p:nvSpPr>
        <p:spPr bwMode="auto">
          <a:xfrm>
            <a:off x="2483768" y="5733256"/>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75000"/>
                  </a:schemeClr>
                </a:solidFill>
              </a:rPr>
              <a:t>©</a:t>
            </a:r>
            <a:r>
              <a:rPr lang="en-CA" altLang="ko-KR" sz="1000" dirty="0" smtClean="0">
                <a:solidFill>
                  <a:schemeClr val="tx1">
                    <a:lumMod val="75000"/>
                  </a:schemeClr>
                </a:solidFill>
              </a:rPr>
              <a:t> </a:t>
            </a:r>
            <a:r>
              <a:rPr lang="en-CA" sz="1000" dirty="0" smtClean="0">
                <a:solidFill>
                  <a:schemeClr val="tx1">
                    <a:lumMod val="75000"/>
                  </a:schemeClr>
                </a:solidFill>
              </a:rPr>
              <a:t>GospelGifs.com </a:t>
            </a:r>
          </a:p>
          <a:p>
            <a:pPr algn="ctr">
              <a:defRPr/>
            </a:pPr>
            <a:r>
              <a:rPr lang="en-CA" sz="1000" dirty="0" smtClean="0">
                <a:solidFill>
                  <a:schemeClr val="tx1">
                    <a:lumMod val="75000"/>
                  </a:schemeClr>
                </a:solidFill>
              </a:rPr>
              <a:t>used with permission</a:t>
            </a:r>
            <a:endParaRPr lang="en-CA" sz="1000" dirty="0">
              <a:solidFill>
                <a:schemeClr val="tx1">
                  <a:lumMod val="75000"/>
                </a:schemeClr>
              </a:solidFill>
            </a:endParaRPr>
          </a:p>
        </p:txBody>
      </p:sp>
      <p:sp>
        <p:nvSpPr>
          <p:cNvPr id="21" name="TextBox 20"/>
          <p:cNvSpPr txBox="1"/>
          <p:nvPr/>
        </p:nvSpPr>
        <p:spPr>
          <a:xfrm>
            <a:off x="1691680" y="241484"/>
            <a:ext cx="4536504"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6. reconciled to God</a:t>
            </a:r>
            <a:endParaRPr lang="en-CA" dirty="0">
              <a:latin typeface="Calibri" pitchFamily="34" charset="0"/>
            </a:endParaRPr>
          </a:p>
        </p:txBody>
      </p:sp>
      <p:sp>
        <p:nvSpPr>
          <p:cNvPr id="19" name="TextBox 18"/>
          <p:cNvSpPr txBox="1"/>
          <p:nvPr/>
        </p:nvSpPr>
        <p:spPr>
          <a:xfrm>
            <a:off x="72008" y="6453336"/>
            <a:ext cx="323528" cy="369332"/>
          </a:xfrm>
          <a:prstGeom prst="rect">
            <a:avLst/>
          </a:prstGeom>
          <a:noFill/>
        </p:spPr>
        <p:txBody>
          <a:bodyPr wrap="square" rtlCol="0">
            <a:spAutoFit/>
          </a:bodyPr>
          <a:lstStyle/>
          <a:p>
            <a:r>
              <a:rPr lang="en-CA" dirty="0" smtClean="0"/>
              <a:t>6</a:t>
            </a:r>
            <a:endParaRPr lang="en-CA" dirty="0"/>
          </a:p>
        </p:txBody>
      </p:sp>
      <p:pic>
        <p:nvPicPr>
          <p:cNvPr id="22" name="Picture 21" descr="egyptian.gif"/>
          <p:cNvPicPr>
            <a:picLocks noChangeAspect="1"/>
          </p:cNvPicPr>
          <p:nvPr/>
        </p:nvPicPr>
        <p:blipFill>
          <a:blip r:embed="rId3" cstate="print"/>
          <a:stretch>
            <a:fillRect/>
          </a:stretch>
        </p:blipFill>
        <p:spPr>
          <a:xfrm>
            <a:off x="6660232" y="550952"/>
            <a:ext cx="1689817" cy="1005840"/>
          </a:xfrm>
          <a:prstGeom prst="rect">
            <a:avLst/>
          </a:prstGeom>
        </p:spPr>
      </p:pic>
      <p:pic>
        <p:nvPicPr>
          <p:cNvPr id="23" name="Picture 22" descr="egyptian.gif"/>
          <p:cNvPicPr>
            <a:picLocks noChangeAspect="1"/>
          </p:cNvPicPr>
          <p:nvPr/>
        </p:nvPicPr>
        <p:blipFill>
          <a:blip r:embed="rId3" cstate="print"/>
          <a:stretch>
            <a:fillRect/>
          </a:stretch>
        </p:blipFill>
        <p:spPr>
          <a:xfrm rot="7567376">
            <a:off x="7223706" y="1371056"/>
            <a:ext cx="1689816" cy="1005840"/>
          </a:xfrm>
          <a:prstGeom prst="rect">
            <a:avLst/>
          </a:prstGeom>
        </p:spPr>
      </p:pic>
      <p:pic>
        <p:nvPicPr>
          <p:cNvPr id="27" name="Picture 26" descr="egyptian.gif"/>
          <p:cNvPicPr>
            <a:picLocks noChangeAspect="1"/>
          </p:cNvPicPr>
          <p:nvPr/>
        </p:nvPicPr>
        <p:blipFill>
          <a:blip r:embed="rId3" cstate="print"/>
          <a:stretch>
            <a:fillRect/>
          </a:stretch>
        </p:blipFill>
        <p:spPr>
          <a:xfrm rot="12969458" flipH="1">
            <a:off x="6146156" y="1373450"/>
            <a:ext cx="1689812" cy="1005840"/>
          </a:xfrm>
          <a:prstGeom prst="rect">
            <a:avLst/>
          </a:prstGeom>
        </p:spPr>
      </p:pic>
      <p:pic>
        <p:nvPicPr>
          <p:cNvPr id="30" name="Picture 29" descr="www.fg-a.com valentine 2-jumping-heart.gif"/>
          <p:cNvPicPr>
            <a:picLocks noChangeAspect="1"/>
          </p:cNvPicPr>
          <p:nvPr/>
        </p:nvPicPr>
        <p:blipFill>
          <a:blip r:embed="rId4" cstate="print"/>
          <a:stretch>
            <a:fillRect/>
          </a:stretch>
        </p:blipFill>
        <p:spPr>
          <a:xfrm>
            <a:off x="6948264" y="836712"/>
            <a:ext cx="1143000" cy="1333500"/>
          </a:xfrm>
          <a:prstGeom prst="rect">
            <a:avLst/>
          </a:prstGeom>
        </p:spPr>
      </p:pic>
      <p:sp>
        <p:nvSpPr>
          <p:cNvPr id="33" name="TextBox 32"/>
          <p:cNvSpPr txBox="1"/>
          <p:nvPr/>
        </p:nvSpPr>
        <p:spPr>
          <a:xfrm rot="5400000">
            <a:off x="7864333" y="1032701"/>
            <a:ext cx="2088232" cy="400110"/>
          </a:xfrm>
          <a:prstGeom prst="rect">
            <a:avLst/>
          </a:prstGeom>
          <a:noFill/>
        </p:spPr>
        <p:txBody>
          <a:bodyPr wrap="square" rtlCol="0">
            <a:spAutoFit/>
          </a:bodyPr>
          <a:lstStyle/>
          <a:p>
            <a:pPr algn="ctr"/>
            <a:r>
              <a:rPr lang="en-CA" sz="1000" dirty="0" smtClean="0">
                <a:solidFill>
                  <a:schemeClr val="tx1">
                    <a:lumMod val="50000"/>
                  </a:schemeClr>
                </a:solidFill>
              </a:rPr>
              <a:t>Egyptian smiley © sherv.net</a:t>
            </a:r>
          </a:p>
          <a:p>
            <a:r>
              <a:rPr lang="en-CA" sz="1000" dirty="0" smtClean="0">
                <a:solidFill>
                  <a:schemeClr val="tx1">
                    <a:lumMod val="50000"/>
                  </a:schemeClr>
                </a:solidFill>
              </a:rPr>
              <a:t>Jumping heart © www.fg-a.com</a:t>
            </a:r>
            <a:endParaRPr lang="en-CA" dirty="0">
              <a:solidFill>
                <a:schemeClr val="tx1">
                  <a:lumMod val="50000"/>
                </a:schemeClr>
              </a:solidFill>
            </a:endParaRPr>
          </a:p>
        </p:txBody>
      </p:sp>
      <p:sp>
        <p:nvSpPr>
          <p:cNvPr id="34" name="TextBox 33"/>
          <p:cNvSpPr txBox="1"/>
          <p:nvPr/>
        </p:nvSpPr>
        <p:spPr>
          <a:xfrm>
            <a:off x="5976664" y="2348880"/>
            <a:ext cx="3059832"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friends </a:t>
            </a:r>
            <a:r>
              <a:rPr lang="en-CA" sz="2400" b="1" dirty="0" err="1" smtClean="0">
                <a:solidFill>
                  <a:schemeClr val="bg1"/>
                </a:solidFill>
                <a:latin typeface="Arial Narrow" pitchFamily="34" charset="0"/>
                <a:cs typeface="Calibri" pitchFamily="34" charset="0"/>
              </a:rPr>
              <a:t>friends</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friends</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Yes!  Yes!  Yes!</a:t>
            </a:r>
            <a:endParaRPr lang="en-CA" sz="2400" b="1" dirty="0">
              <a:solidFill>
                <a:schemeClr val="bg1"/>
              </a:solidFill>
              <a:latin typeface="Arial Narrow" pitchFamily="34" charset="0"/>
              <a:cs typeface="Calibri" pitchFamily="34" charset="0"/>
            </a:endParaRP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4" name="Rectangle 33"/>
          <p:cNvSpPr/>
          <p:nvPr/>
        </p:nvSpPr>
        <p:spPr>
          <a:xfrm>
            <a:off x="7452320" y="2132856"/>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1" name="Rectangle 30"/>
          <p:cNvSpPr/>
          <p:nvPr/>
        </p:nvSpPr>
        <p:spPr>
          <a:xfrm>
            <a:off x="7596336" y="198884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46" name="Picture 45" descr="christmas-gift-box-clip-art-clipart-panda-free-clipart-images-yJTjOC-clipart.jpg"/>
          <p:cNvPicPr>
            <a:picLocks noChangeAspect="1"/>
          </p:cNvPicPr>
          <p:nvPr/>
        </p:nvPicPr>
        <p:blipFill>
          <a:blip r:embed="rId2" cstate="print"/>
          <a:srcRect l="18921" t="4851" r="18080" b="6951"/>
          <a:stretch>
            <a:fillRect/>
          </a:stretch>
        </p:blipFill>
        <p:spPr>
          <a:xfrm>
            <a:off x="2987824" y="1916832"/>
            <a:ext cx="2952328" cy="2714648"/>
          </a:xfrm>
          <a:prstGeom prst="rect">
            <a:avLst/>
          </a:prstGeom>
        </p:spPr>
      </p:pic>
      <p:pic>
        <p:nvPicPr>
          <p:cNvPr id="39" name="Picture 2"/>
          <p:cNvPicPr>
            <a:picLocks noChangeAspect="1" noChangeArrowheads="1"/>
          </p:cNvPicPr>
          <p:nvPr/>
        </p:nvPicPr>
        <p:blipFill>
          <a:blip r:embed="rId3" cstate="print"/>
          <a:srcRect r="37247" b="13868"/>
          <a:stretch>
            <a:fillRect/>
          </a:stretch>
        </p:blipFill>
        <p:spPr bwMode="auto">
          <a:xfrm>
            <a:off x="144016" y="4036296"/>
            <a:ext cx="2627784" cy="2705072"/>
          </a:xfrm>
          <a:prstGeom prst="rect">
            <a:avLst/>
          </a:prstGeom>
          <a:noFill/>
          <a:ln w="9525">
            <a:noFill/>
            <a:miter lim="800000"/>
            <a:headEnd/>
            <a:tailEnd/>
          </a:ln>
          <a:effectLst/>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9" name="Rectangle 3"/>
          <p:cNvSpPr>
            <a:spLocks noChangeArrowheads="1"/>
          </p:cNvSpPr>
          <p:nvPr/>
        </p:nvSpPr>
        <p:spPr bwMode="auto">
          <a:xfrm>
            <a:off x="6444208" y="169476"/>
            <a:ext cx="2592288" cy="523220"/>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7. eternal life </a:t>
            </a:r>
            <a:endParaRPr lang="en-US" sz="2800" b="1" dirty="0">
              <a:solidFill>
                <a:srgbClr val="FF0000"/>
              </a:solidFill>
              <a:latin typeface="Calibri" pitchFamily="34" charset="0"/>
            </a:endParaRPr>
          </a:p>
        </p:txBody>
      </p:sp>
      <p:sp>
        <p:nvSpPr>
          <p:cNvPr id="36" name="WordArt 2"/>
          <p:cNvSpPr>
            <a:spLocks noChangeArrowheads="1" noChangeShapeType="1" noTextEdit="1"/>
          </p:cNvSpPr>
          <p:nvPr/>
        </p:nvSpPr>
        <p:spPr bwMode="auto">
          <a:xfrm>
            <a:off x="6804248" y="1268760"/>
            <a:ext cx="1872208"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6" name="TextBox 25"/>
          <p:cNvSpPr txBox="1"/>
          <p:nvPr/>
        </p:nvSpPr>
        <p:spPr>
          <a:xfrm>
            <a:off x="3059832" y="4581128"/>
            <a:ext cx="2880320" cy="246221"/>
          </a:xfrm>
          <a:prstGeom prst="rect">
            <a:avLst/>
          </a:prstGeom>
          <a:noFill/>
        </p:spPr>
        <p:txBody>
          <a:bodyPr wrap="square" rtlCol="0">
            <a:spAutoFit/>
          </a:bodyPr>
          <a:lstStyle/>
          <a:p>
            <a:pPr algn="ctr"/>
            <a:r>
              <a:rPr lang="en-CA" sz="1000" dirty="0" smtClean="0">
                <a:solidFill>
                  <a:schemeClr val="tx1">
                    <a:lumMod val="75000"/>
                  </a:schemeClr>
                </a:solidFill>
              </a:rPr>
              <a:t>psdgraphics.com in kidclipart.com</a:t>
            </a:r>
            <a:endParaRPr lang="en-CA" sz="1000" dirty="0">
              <a:solidFill>
                <a:schemeClr val="tx1">
                  <a:lumMod val="75000"/>
                </a:schemeClr>
              </a:solidFill>
            </a:endParaRPr>
          </a:p>
        </p:txBody>
      </p:sp>
      <p:sp>
        <p:nvSpPr>
          <p:cNvPr id="41" name="Text Box 3"/>
          <p:cNvSpPr txBox="1">
            <a:spLocks noChangeArrowheads="1"/>
          </p:cNvSpPr>
          <p:nvPr/>
        </p:nvSpPr>
        <p:spPr bwMode="auto">
          <a:xfrm>
            <a:off x="4679424" y="2780928"/>
            <a:ext cx="1188720" cy="274320"/>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CHRIST</a:t>
            </a:r>
            <a:endParaRPr lang="ko-KR" altLang="ko-KR" sz="2400" b="1" dirty="0">
              <a:latin typeface="Arial Narrow" pitchFamily="34" charset="0"/>
              <a:ea typeface="굴림" pitchFamily="34" charset="-127"/>
            </a:endParaRPr>
          </a:p>
        </p:txBody>
      </p:sp>
      <p:sp>
        <p:nvSpPr>
          <p:cNvPr id="42" name="Text Box 3"/>
          <p:cNvSpPr txBox="1">
            <a:spLocks noChangeArrowheads="1"/>
          </p:cNvSpPr>
          <p:nvPr/>
        </p:nvSpPr>
        <p:spPr bwMode="auto">
          <a:xfrm>
            <a:off x="3203848" y="2780928"/>
            <a:ext cx="1005840" cy="291088"/>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JESUS</a:t>
            </a:r>
            <a:endParaRPr lang="ko-KR" altLang="ko-KR" sz="2400" b="1" dirty="0">
              <a:latin typeface="Arial Narrow" pitchFamily="34" charset="0"/>
              <a:ea typeface="굴림" pitchFamily="34" charset="-127"/>
            </a:endParaRPr>
          </a:p>
        </p:txBody>
      </p:sp>
      <p:sp>
        <p:nvSpPr>
          <p:cNvPr id="20" name="TextBox 19"/>
          <p:cNvSpPr txBox="1"/>
          <p:nvPr/>
        </p:nvSpPr>
        <p:spPr>
          <a:xfrm>
            <a:off x="115888" y="243805"/>
            <a:ext cx="6256312"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Lord, thank you for Christ dying to give me eternal life, life, life now and forever with God the Father, Son and Spirit.</a:t>
            </a:r>
          </a:p>
        </p:txBody>
      </p:sp>
      <p:sp>
        <p:nvSpPr>
          <p:cNvPr id="28" name="Text Box 3"/>
          <p:cNvSpPr txBox="1">
            <a:spLocks noChangeArrowheads="1"/>
          </p:cNvSpPr>
          <p:nvPr/>
        </p:nvSpPr>
        <p:spPr bwMode="auto">
          <a:xfrm>
            <a:off x="1475656" y="4869160"/>
            <a:ext cx="1080120" cy="457200"/>
          </a:xfrm>
          <a:prstGeom prst="rect">
            <a:avLst/>
          </a:prstGeom>
          <a:no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perish </a:t>
            </a:r>
          </a:p>
          <a:p>
            <a:pPr algn="ctr">
              <a:defRPr/>
            </a:pPr>
            <a:r>
              <a:rPr lang="en-US" altLang="ko-KR" sz="2400" b="1" kern="1100" dirty="0" smtClean="0">
                <a:solidFill>
                  <a:srgbClr val="000000"/>
                </a:solidFill>
                <a:latin typeface="Arial Narrow" pitchFamily="34" charset="0"/>
                <a:ea typeface="맑은 고딕" pitchFamily="34" charset="-127"/>
              </a:rPr>
              <a:t>perish </a:t>
            </a:r>
          </a:p>
          <a:p>
            <a:pPr algn="ctr">
              <a:defRPr/>
            </a:pPr>
            <a:r>
              <a:rPr lang="en-US" altLang="ko-KR" sz="2400" b="1" kern="1100" dirty="0" smtClean="0">
                <a:solidFill>
                  <a:srgbClr val="000000"/>
                </a:solidFill>
                <a:latin typeface="Arial Narrow" pitchFamily="34" charset="0"/>
                <a:ea typeface="맑은 고딕" pitchFamily="34" charset="-127"/>
              </a:rPr>
              <a:t>perish</a:t>
            </a:r>
            <a:endParaRPr lang="ko-KR" altLang="ko-KR" sz="2400" b="1" dirty="0">
              <a:latin typeface="Arial Narrow" pitchFamily="34" charset="0"/>
              <a:ea typeface="굴림" pitchFamily="34" charset="-127"/>
            </a:endParaRPr>
          </a:p>
        </p:txBody>
      </p:sp>
      <p:pic>
        <p:nvPicPr>
          <p:cNvPr id="29"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575079">
            <a:off x="5478980" y="4678944"/>
            <a:ext cx="1226741" cy="617944"/>
          </a:xfrm>
          <a:prstGeom prst="rect">
            <a:avLst/>
          </a:prstGeom>
          <a:noFill/>
          <a:ln w="9525">
            <a:noFill/>
            <a:miter lim="800000"/>
            <a:headEnd/>
            <a:tailEnd/>
          </a:ln>
        </p:spPr>
      </p:pic>
      <p:pic>
        <p:nvPicPr>
          <p:cNvPr id="32"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365474">
            <a:off x="5897467" y="4259882"/>
            <a:ext cx="1226741" cy="617944"/>
          </a:xfrm>
          <a:prstGeom prst="rect">
            <a:avLst/>
          </a:prstGeom>
          <a:noFill/>
          <a:ln w="9525">
            <a:noFill/>
            <a:miter lim="800000"/>
            <a:headEnd/>
            <a:tailEnd/>
          </a:ln>
        </p:spPr>
      </p:pic>
      <p:cxnSp>
        <p:nvCxnSpPr>
          <p:cNvPr id="33" name="Straight Arrow Connector 32"/>
          <p:cNvCxnSpPr/>
          <p:nvPr/>
        </p:nvCxnSpPr>
        <p:spPr>
          <a:xfrm flipV="1">
            <a:off x="6228184" y="3789072"/>
            <a:ext cx="512696" cy="36000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660232" y="2996952"/>
            <a:ext cx="2267744"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rPr>
              <a:t>life, life, life</a:t>
            </a:r>
          </a:p>
          <a:p>
            <a:r>
              <a:rPr lang="en-CA" sz="2400" b="1" dirty="0" smtClean="0">
                <a:solidFill>
                  <a:schemeClr val="bg1"/>
                </a:solidFill>
                <a:latin typeface="Arial Narrow" pitchFamily="34" charset="0"/>
              </a:rPr>
              <a:t>now and forever</a:t>
            </a:r>
            <a:endParaRPr lang="en-CA" sz="2400" b="1" dirty="0">
              <a:solidFill>
                <a:schemeClr val="bg1"/>
              </a:solidFill>
              <a:latin typeface="Arial Narrow" pitchFamily="34" charset="0"/>
            </a:endParaRPr>
          </a:p>
        </p:txBody>
      </p:sp>
      <p:pic>
        <p:nvPicPr>
          <p:cNvPr id="27"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bg1">
                <a:tint val="45000"/>
                <a:satMod val="400000"/>
              </a:schemeClr>
            </a:duotone>
          </a:blip>
          <a:srcRect t="49844"/>
          <a:stretch>
            <a:fillRect/>
          </a:stretch>
        </p:blipFill>
        <p:spPr bwMode="auto">
          <a:xfrm rot="2973987" flipH="1">
            <a:off x="1379303" y="2176644"/>
            <a:ext cx="1620000" cy="684000"/>
          </a:xfrm>
          <a:prstGeom prst="rect">
            <a:avLst/>
          </a:prstGeom>
          <a:noFill/>
          <a:ln w="9525">
            <a:noFill/>
            <a:miter lim="800000"/>
            <a:headEnd/>
            <a:tailEnd/>
          </a:ln>
        </p:spPr>
      </p:pic>
      <p:sp>
        <p:nvSpPr>
          <p:cNvPr id="37" name="TextBox 36"/>
          <p:cNvSpPr txBox="1"/>
          <p:nvPr/>
        </p:nvSpPr>
        <p:spPr>
          <a:xfrm>
            <a:off x="2771800" y="5305271"/>
            <a:ext cx="6048672" cy="1508105"/>
          </a:xfrm>
          <a:prstGeom prst="rect">
            <a:avLst/>
          </a:prstGeom>
          <a:noFill/>
        </p:spPr>
        <p:txBody>
          <a:bodyPr wrap="square" rtlCol="0">
            <a:spAutoFit/>
          </a:bodyPr>
          <a:lstStyle/>
          <a:p>
            <a:pPr algn="ctr"/>
            <a:endParaRPr lang="en-CA" sz="800" b="1" dirty="0" smtClean="0">
              <a:solidFill>
                <a:schemeClr val="bg1"/>
              </a:solidFill>
              <a:latin typeface="Calibri" pitchFamily="34" charset="0"/>
            </a:endParaRPr>
          </a:p>
          <a:p>
            <a:pPr algn="ctr"/>
            <a:r>
              <a:rPr lang="en-CA" sz="2800" b="1" dirty="0" smtClean="0">
                <a:latin typeface="Calibri" pitchFamily="34" charset="0"/>
                <a:cs typeface="Calibri" pitchFamily="34" charset="0"/>
              </a:rPr>
              <a:t>“I give them </a:t>
            </a:r>
            <a:r>
              <a:rPr lang="en-CA" sz="2800" b="1" u="sng" dirty="0" smtClean="0">
                <a:latin typeface="Calibri" pitchFamily="34" charset="0"/>
                <a:cs typeface="Calibri" pitchFamily="34" charset="0"/>
              </a:rPr>
              <a:t>eternal life</a:t>
            </a:r>
            <a:r>
              <a:rPr lang="en-CA" sz="2800" b="1" dirty="0" smtClean="0">
                <a:latin typeface="Calibri" pitchFamily="34" charset="0"/>
                <a:cs typeface="Calibri" pitchFamily="34" charset="0"/>
              </a:rPr>
              <a:t>, and they will never perish, and no one will snatch them out of my hand”</a:t>
            </a:r>
            <a:r>
              <a:rPr lang="en-CA" sz="2800" b="1" baseline="30000" dirty="0" smtClean="0">
                <a:latin typeface="Calibri" pitchFamily="34" charset="0"/>
                <a:cs typeface="Calibri" pitchFamily="34" charset="0"/>
              </a:rPr>
              <a:t> </a:t>
            </a:r>
            <a:r>
              <a:rPr lang="en-CA" sz="2800" b="1" dirty="0" smtClean="0">
                <a:latin typeface="Calibri" pitchFamily="34" charset="0"/>
                <a:cs typeface="Calibri" pitchFamily="34" charset="0"/>
              </a:rPr>
              <a:t>  John 10:28</a:t>
            </a:r>
            <a:endParaRPr lang="en-CA" sz="2800" b="1" dirty="0">
              <a:latin typeface="Calibri" pitchFamily="34" charset="0"/>
              <a:cs typeface="Calibri" pitchFamily="34" charset="0"/>
            </a:endParaRPr>
          </a:p>
        </p:txBody>
      </p:sp>
      <p:sp>
        <p:nvSpPr>
          <p:cNvPr id="44" name="TextBox 43"/>
          <p:cNvSpPr txBox="1"/>
          <p:nvPr/>
        </p:nvSpPr>
        <p:spPr>
          <a:xfrm>
            <a:off x="179512" y="6495147"/>
            <a:ext cx="2448272" cy="246221"/>
          </a:xfrm>
          <a:prstGeom prst="rect">
            <a:avLst/>
          </a:prstGeom>
          <a:noFill/>
        </p:spPr>
        <p:txBody>
          <a:bodyPr wrap="square" rtlCol="0">
            <a:spAutoFit/>
          </a:bodyPr>
          <a:lstStyle/>
          <a:p>
            <a:pPr algn="ctr"/>
            <a:r>
              <a:rPr lang="en-CA" sz="1000" dirty="0" smtClean="0">
                <a:solidFill>
                  <a:schemeClr val="bg1"/>
                </a:solidFill>
              </a:rPr>
              <a:t>Microsoft clip art © 2013  Microsoft Corp</a:t>
            </a:r>
            <a:endParaRPr lang="en-CA" sz="1000" dirty="0">
              <a:solidFill>
                <a:schemeClr val="bg1"/>
              </a:solidFill>
            </a:endParaRPr>
          </a:p>
        </p:txBody>
      </p:sp>
      <p:sp>
        <p:nvSpPr>
          <p:cNvPr id="45" name="Text Box 3"/>
          <p:cNvSpPr txBox="1">
            <a:spLocks noChangeArrowheads="1"/>
          </p:cNvSpPr>
          <p:nvPr/>
        </p:nvSpPr>
        <p:spPr bwMode="auto">
          <a:xfrm>
            <a:off x="323528" y="4869160"/>
            <a:ext cx="1080120" cy="457200"/>
          </a:xfrm>
          <a:prstGeom prst="rect">
            <a:avLst/>
          </a:prstGeom>
          <a:no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death</a:t>
            </a:r>
          </a:p>
          <a:p>
            <a:pPr algn="ctr">
              <a:defRPr/>
            </a:pPr>
            <a:r>
              <a:rPr lang="en-US" altLang="ko-KR" sz="2400" b="1" kern="1100" dirty="0" smtClean="0">
                <a:solidFill>
                  <a:srgbClr val="000000"/>
                </a:solidFill>
                <a:latin typeface="Arial Narrow" pitchFamily="34" charset="0"/>
                <a:ea typeface="맑은 고딕" pitchFamily="34" charset="-127"/>
              </a:rPr>
              <a:t>death</a:t>
            </a:r>
          </a:p>
          <a:p>
            <a:pPr algn="ctr">
              <a:defRPr/>
            </a:pPr>
            <a:r>
              <a:rPr lang="en-US" altLang="ko-KR" sz="2400" b="1" kern="1100" dirty="0" smtClean="0">
                <a:solidFill>
                  <a:srgbClr val="000000"/>
                </a:solidFill>
                <a:latin typeface="Arial Narrow" pitchFamily="34" charset="0"/>
                <a:ea typeface="맑은 고딕" pitchFamily="34" charset="-127"/>
              </a:rPr>
              <a:t>death</a:t>
            </a:r>
            <a:endParaRPr lang="ko-KR" altLang="ko-KR" sz="2400" b="1" dirty="0">
              <a:latin typeface="Arial Narrow" pitchFamily="34" charset="0"/>
              <a:ea typeface="굴림" pitchFamily="34" charset="-127"/>
            </a:endParaRPr>
          </a:p>
        </p:txBody>
      </p:sp>
      <p:sp>
        <p:nvSpPr>
          <p:cNvPr id="47" name="Text Box 3"/>
          <p:cNvSpPr txBox="1">
            <a:spLocks noChangeArrowheads="1"/>
          </p:cNvSpPr>
          <p:nvPr/>
        </p:nvSpPr>
        <p:spPr bwMode="auto">
          <a:xfrm>
            <a:off x="3347864" y="3356992"/>
            <a:ext cx="2304256" cy="457200"/>
          </a:xfrm>
          <a:prstGeom prst="rect">
            <a:avLst/>
          </a:prstGeom>
          <a:solidFill>
            <a:schemeClr val="tx1"/>
          </a:solidFill>
          <a:ln w="9525">
            <a:noFill/>
            <a:miter lim="800000"/>
            <a:headEnd/>
            <a:tailEnd/>
          </a:ln>
        </p:spPr>
        <p:txBody>
          <a:bodyPr/>
          <a:lstStyle/>
          <a:p>
            <a:pPr algn="ctr">
              <a:defRPr/>
            </a:pPr>
            <a:r>
              <a:rPr lang="en-US" altLang="ko-KR" sz="2400" b="1" kern="1100" dirty="0" smtClean="0">
                <a:solidFill>
                  <a:srgbClr val="000000"/>
                </a:solidFill>
                <a:latin typeface="Arial Narrow" pitchFamily="34" charset="0"/>
                <a:ea typeface="맑은 고딕" pitchFamily="34" charset="-127"/>
              </a:rPr>
              <a:t>eternal life in God</a:t>
            </a:r>
            <a:endParaRPr lang="ko-KR" altLang="ko-KR" sz="2400" b="1" dirty="0">
              <a:latin typeface="Arial Narrow" pitchFamily="34" charset="0"/>
              <a:ea typeface="굴림" pitchFamily="34" charset="-127"/>
            </a:endParaRPr>
          </a:p>
        </p:txBody>
      </p:sp>
      <p:sp>
        <p:nvSpPr>
          <p:cNvPr id="30" name="TextBox 29"/>
          <p:cNvSpPr txBox="1"/>
          <p:nvPr/>
        </p:nvSpPr>
        <p:spPr>
          <a:xfrm>
            <a:off x="8748464" y="6453336"/>
            <a:ext cx="323528" cy="369332"/>
          </a:xfrm>
          <a:prstGeom prst="rect">
            <a:avLst/>
          </a:prstGeom>
          <a:noFill/>
        </p:spPr>
        <p:txBody>
          <a:bodyPr wrap="square" rtlCol="0">
            <a:spAutoFit/>
          </a:bodyPr>
          <a:lstStyle/>
          <a:p>
            <a:r>
              <a:rPr lang="en-CA" dirty="0" smtClean="0"/>
              <a:t>7</a:t>
            </a:r>
            <a:endParaRPr lang="en-CA" dirty="0"/>
          </a:p>
        </p:txBody>
      </p:sp>
      <p:pic>
        <p:nvPicPr>
          <p:cNvPr id="40" name="Picture 39" descr="egyptian.gif"/>
          <p:cNvPicPr>
            <a:picLocks noChangeAspect="1"/>
          </p:cNvPicPr>
          <p:nvPr/>
        </p:nvPicPr>
        <p:blipFill>
          <a:blip r:embed="rId5" cstate="print"/>
          <a:stretch>
            <a:fillRect/>
          </a:stretch>
        </p:blipFill>
        <p:spPr>
          <a:xfrm>
            <a:off x="6804248" y="1343040"/>
            <a:ext cx="1689817" cy="1005840"/>
          </a:xfrm>
          <a:prstGeom prst="rect">
            <a:avLst/>
          </a:prstGeom>
        </p:spPr>
      </p:pic>
      <p:pic>
        <p:nvPicPr>
          <p:cNvPr id="43" name="Picture 42" descr="egyptian.gif"/>
          <p:cNvPicPr>
            <a:picLocks noChangeAspect="1"/>
          </p:cNvPicPr>
          <p:nvPr/>
        </p:nvPicPr>
        <p:blipFill>
          <a:blip r:embed="rId5" cstate="print"/>
          <a:stretch>
            <a:fillRect/>
          </a:stretch>
        </p:blipFill>
        <p:spPr>
          <a:xfrm rot="7200000">
            <a:off x="7249384" y="2109052"/>
            <a:ext cx="1689816" cy="1005840"/>
          </a:xfrm>
          <a:prstGeom prst="rect">
            <a:avLst/>
          </a:prstGeom>
        </p:spPr>
      </p:pic>
      <p:pic>
        <p:nvPicPr>
          <p:cNvPr id="48" name="Picture 47" descr="egyptian.gif"/>
          <p:cNvPicPr>
            <a:picLocks noChangeAspect="1"/>
          </p:cNvPicPr>
          <p:nvPr/>
        </p:nvPicPr>
        <p:blipFill>
          <a:blip r:embed="rId5" cstate="print"/>
          <a:stretch>
            <a:fillRect/>
          </a:stretch>
        </p:blipFill>
        <p:spPr>
          <a:xfrm rot="14400000" flipH="1">
            <a:off x="6325483" y="2109051"/>
            <a:ext cx="1689812" cy="1005840"/>
          </a:xfrm>
          <a:prstGeom prst="rect">
            <a:avLst/>
          </a:prstGeom>
        </p:spPr>
      </p:pic>
      <p:pic>
        <p:nvPicPr>
          <p:cNvPr id="49" name="Picture 48" descr="www.fg-a.com valentine 2-jumping-heart.gif"/>
          <p:cNvPicPr>
            <a:picLocks noChangeAspect="1"/>
          </p:cNvPicPr>
          <p:nvPr/>
        </p:nvPicPr>
        <p:blipFill>
          <a:blip r:embed="rId6" cstate="print"/>
          <a:stretch>
            <a:fillRect/>
          </a:stretch>
        </p:blipFill>
        <p:spPr>
          <a:xfrm>
            <a:off x="7092280" y="1556792"/>
            <a:ext cx="1143000" cy="1333500"/>
          </a:xfrm>
          <a:prstGeom prst="rect">
            <a:avLst/>
          </a:prstGeom>
        </p:spPr>
      </p:pic>
      <p:sp>
        <p:nvSpPr>
          <p:cNvPr id="50" name="TextBox 49"/>
          <p:cNvSpPr txBox="1"/>
          <p:nvPr/>
        </p:nvSpPr>
        <p:spPr>
          <a:xfrm>
            <a:off x="6660232" y="3820978"/>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365755"/>
            <a:ext cx="8820472" cy="830997"/>
          </a:xfrm>
          <a:prstGeom prst="rect">
            <a:avLst/>
          </a:prstGeom>
          <a:noFill/>
        </p:spPr>
        <p:txBody>
          <a:bodyPr wrap="square" rtlCol="0">
            <a:spAutoFit/>
          </a:bodyPr>
          <a:lstStyle/>
          <a:p>
            <a:pPr algn="ctr"/>
            <a:r>
              <a:rPr lang="en-CA" sz="2400" b="1" dirty="0" smtClean="0">
                <a:latin typeface="Calibri" pitchFamily="34" charset="0"/>
                <a:cs typeface="Calibri" pitchFamily="34" charset="0"/>
              </a:rPr>
              <a:t>Thank you for your invitation to connect and fellowship together</a:t>
            </a:r>
          </a:p>
          <a:p>
            <a:pPr algn="ctr"/>
            <a:r>
              <a:rPr lang="en-CA" sz="2400" b="1" dirty="0" smtClean="0">
                <a:latin typeface="Calibri" pitchFamily="34" charset="0"/>
                <a:cs typeface="Calibri" pitchFamily="34" charset="0"/>
              </a:rPr>
              <a:t>as you promise in Revelation 3:19-20.</a:t>
            </a:r>
            <a:endParaRPr lang="en-CA" sz="2400" b="1" dirty="0">
              <a:latin typeface="Calibri" pitchFamily="34" charset="0"/>
              <a:cs typeface="Calibri" pitchFamily="34" charset="0"/>
            </a:endParaRPr>
          </a:p>
        </p:txBody>
      </p:sp>
      <p:pic>
        <p:nvPicPr>
          <p:cNvPr id="3" name="Picture 2" descr="Christ at hearts door Warner Sallman.jpg"/>
          <p:cNvPicPr>
            <a:picLocks noChangeAspect="1"/>
          </p:cNvPicPr>
          <p:nvPr/>
        </p:nvPicPr>
        <p:blipFill>
          <a:blip r:embed="rId3" cstate="print"/>
          <a:stretch>
            <a:fillRect/>
          </a:stretch>
        </p:blipFill>
        <p:spPr>
          <a:xfrm>
            <a:off x="311324" y="1964060"/>
            <a:ext cx="2532484" cy="3193132"/>
          </a:xfrm>
          <a:prstGeom prst="rect">
            <a:avLst/>
          </a:prstGeom>
        </p:spPr>
      </p:pic>
      <p:sp>
        <p:nvSpPr>
          <p:cNvPr id="4" name="TextBox 3"/>
          <p:cNvSpPr txBox="1"/>
          <p:nvPr/>
        </p:nvSpPr>
        <p:spPr>
          <a:xfrm>
            <a:off x="3131840" y="1402898"/>
            <a:ext cx="5688632" cy="3970318"/>
          </a:xfrm>
          <a:prstGeom prst="rect">
            <a:avLst/>
          </a:prstGeom>
          <a:noFill/>
        </p:spPr>
        <p:txBody>
          <a:bodyPr wrap="square" rtlCol="0">
            <a:spAutoFit/>
          </a:bodyPr>
          <a:lstStyle/>
          <a:p>
            <a:r>
              <a:rPr lang="en-CA" sz="2400" b="1" dirty="0" smtClean="0">
                <a:solidFill>
                  <a:srgbClr val="FFFF00"/>
                </a:solidFill>
                <a:latin typeface="Calibri" pitchFamily="34" charset="0"/>
                <a:cs typeface="Calibri" pitchFamily="34" charset="0"/>
              </a:rPr>
              <a:t>“Be zealous and repent. Behold, I stand at the door and knock. If anyone hears my voice and opens the door, I will come in to him and eat with him, and he with me.” </a:t>
            </a:r>
          </a:p>
          <a:p>
            <a:endParaRPr lang="en-CA" sz="1200" b="1" dirty="0" smtClean="0">
              <a:latin typeface="Calibri" pitchFamily="34" charset="0"/>
              <a:cs typeface="Calibri" pitchFamily="34" charset="0"/>
            </a:endParaRPr>
          </a:p>
          <a:p>
            <a:r>
              <a:rPr lang="en-CA" sz="2400" b="1" dirty="0" smtClean="0">
                <a:latin typeface="Calibri" pitchFamily="34" charset="0"/>
                <a:cs typeface="Calibri" pitchFamily="34" charset="0"/>
              </a:rPr>
              <a:t>Thank you for coming in when I opened the door of my soul to welcome you into my home.  Thank you that you have come to make your home with me and share yourself with me as we eat your word together in heart to heart fellowship.</a:t>
            </a:r>
          </a:p>
        </p:txBody>
      </p:sp>
      <p:sp>
        <p:nvSpPr>
          <p:cNvPr id="5" name="TextBox 4"/>
          <p:cNvSpPr txBox="1"/>
          <p:nvPr/>
        </p:nvSpPr>
        <p:spPr>
          <a:xfrm>
            <a:off x="323528" y="5157192"/>
            <a:ext cx="2520280" cy="400110"/>
          </a:xfrm>
          <a:prstGeom prst="rect">
            <a:avLst/>
          </a:prstGeom>
          <a:noFill/>
        </p:spPr>
        <p:txBody>
          <a:bodyPr wrap="square" rtlCol="0">
            <a:spAutoFit/>
          </a:bodyPr>
          <a:lstStyle/>
          <a:p>
            <a:pPr algn="ctr"/>
            <a:r>
              <a:rPr lang="en-CA" sz="1000" dirty="0" smtClean="0">
                <a:solidFill>
                  <a:schemeClr val="tx1">
                    <a:lumMod val="50000"/>
                  </a:schemeClr>
                </a:solidFill>
              </a:rPr>
              <a:t>Christ at Heart’s Door by Warner </a:t>
            </a:r>
            <a:r>
              <a:rPr lang="en-CA" sz="1000" dirty="0" err="1" smtClean="0">
                <a:solidFill>
                  <a:schemeClr val="tx1">
                    <a:lumMod val="50000"/>
                  </a:schemeClr>
                </a:solidFill>
              </a:rPr>
              <a:t>Sallman</a:t>
            </a:r>
            <a:endParaRPr lang="en-CA" sz="1000" dirty="0" smtClean="0">
              <a:solidFill>
                <a:schemeClr val="tx1">
                  <a:lumMod val="50000"/>
                </a:schemeClr>
              </a:solidFill>
            </a:endParaRPr>
          </a:p>
          <a:p>
            <a:pPr algn="ctr"/>
            <a:r>
              <a:rPr lang="en-CA" sz="1000" dirty="0" smtClean="0">
                <a:solidFill>
                  <a:schemeClr val="tx1">
                    <a:lumMod val="50000"/>
                  </a:schemeClr>
                </a:solidFill>
              </a:rPr>
              <a:t> © Warner Press Inc.</a:t>
            </a:r>
            <a:endParaRPr lang="en-CA" sz="10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8" name="Rectangle 27"/>
          <p:cNvSpPr/>
          <p:nvPr/>
        </p:nvSpPr>
        <p:spPr>
          <a:xfrm>
            <a:off x="1187624" y="3678168"/>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rot="16200000">
            <a:off x="1057320" y="383589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6"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9" name="TextBox 28"/>
          <p:cNvSpPr txBox="1"/>
          <p:nvPr/>
        </p:nvSpPr>
        <p:spPr>
          <a:xfrm>
            <a:off x="216024" y="188640"/>
            <a:ext cx="8748464" cy="954107"/>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One, one, one with you, Lord, </a:t>
            </a:r>
          </a:p>
          <a:p>
            <a:pPr lvl="0" algn="ctr" eaLnBrk="0" hangingPunct="0">
              <a:defRPr/>
            </a:pPr>
            <a:r>
              <a:rPr lang="en-CA" sz="2800" b="1" kern="0" dirty="0" smtClean="0">
                <a:solidFill>
                  <a:srgbClr val="0000FF"/>
                </a:solidFill>
                <a:latin typeface="Calibri" pitchFamily="34" charset="0"/>
                <a:cs typeface="Calibri" pitchFamily="34" charset="0"/>
              </a:rPr>
              <a:t>all because God the Son died for me.</a:t>
            </a:r>
          </a:p>
        </p:txBody>
      </p:sp>
      <p:pic>
        <p:nvPicPr>
          <p:cNvPr id="30" name="Picture 29" descr="egyptian.gif"/>
          <p:cNvPicPr>
            <a:picLocks noChangeAspect="1"/>
          </p:cNvPicPr>
          <p:nvPr/>
        </p:nvPicPr>
        <p:blipFill>
          <a:blip r:embed="rId3" cstate="print"/>
          <a:stretch>
            <a:fillRect/>
          </a:stretch>
        </p:blipFill>
        <p:spPr>
          <a:xfrm>
            <a:off x="467544" y="2780928"/>
            <a:ext cx="1920240" cy="1142995"/>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93646" y="3686707"/>
            <a:ext cx="1920240" cy="1143000"/>
          </a:xfrm>
          <a:prstGeom prst="rect">
            <a:avLst/>
          </a:prstGeom>
        </p:spPr>
      </p:pic>
      <p:pic>
        <p:nvPicPr>
          <p:cNvPr id="34" name="Picture 33" descr="egyptian.gif"/>
          <p:cNvPicPr>
            <a:picLocks noChangeAspect="1"/>
          </p:cNvPicPr>
          <p:nvPr/>
        </p:nvPicPr>
        <p:blipFill>
          <a:blip r:embed="rId3" cstate="print"/>
          <a:stretch>
            <a:fillRect/>
          </a:stretch>
        </p:blipFill>
        <p:spPr>
          <a:xfrm rot="7200000">
            <a:off x="986472" y="3686708"/>
            <a:ext cx="1920240" cy="1142996"/>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827584" y="3103612"/>
            <a:ext cx="1143000" cy="1333500"/>
          </a:xfrm>
          <a:prstGeom prst="rect">
            <a:avLst/>
          </a:prstGeom>
        </p:spPr>
      </p:pic>
      <p:sp>
        <p:nvSpPr>
          <p:cNvPr id="39" name="TextBox 38"/>
          <p:cNvSpPr txBox="1"/>
          <p:nvPr/>
        </p:nvSpPr>
        <p:spPr>
          <a:xfrm>
            <a:off x="1448544" y="1395933"/>
            <a:ext cx="6435824" cy="1384995"/>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in Christ and Christ in me!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in the Spirit and the Spirit in me!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in the Father and the Father in me!</a:t>
            </a:r>
          </a:p>
        </p:txBody>
      </p:sp>
      <p:pic>
        <p:nvPicPr>
          <p:cNvPr id="40" name="Picture 39" descr="4you.png"/>
          <p:cNvPicPr>
            <a:picLocks noChangeAspect="1"/>
          </p:cNvPicPr>
          <p:nvPr/>
        </p:nvPicPr>
        <p:blipFill>
          <a:blip r:embed="rId5" cstate="print"/>
          <a:srcRect l="17780" t="14858" r="54067" b="44000"/>
          <a:stretch>
            <a:fillRect/>
          </a:stretch>
        </p:blipFill>
        <p:spPr>
          <a:xfrm>
            <a:off x="3779912" y="2996952"/>
            <a:ext cx="1944216" cy="2592288"/>
          </a:xfrm>
          <a:prstGeom prst="rect">
            <a:avLst/>
          </a:prstGeom>
        </p:spPr>
      </p:pic>
      <p:sp>
        <p:nvSpPr>
          <p:cNvPr id="41" name="TextBox 8"/>
          <p:cNvSpPr txBox="1">
            <a:spLocks noChangeArrowheads="1"/>
          </p:cNvSpPr>
          <p:nvPr/>
        </p:nvSpPr>
        <p:spPr bwMode="auto">
          <a:xfrm>
            <a:off x="3779911" y="5086345"/>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2" name="TextBox 41"/>
          <p:cNvSpPr txBox="1"/>
          <p:nvPr/>
        </p:nvSpPr>
        <p:spPr>
          <a:xfrm>
            <a:off x="1600944" y="5714092"/>
            <a:ext cx="6435824" cy="954107"/>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Thank you, thank you, Lord!</a:t>
            </a:r>
          </a:p>
          <a:p>
            <a:pPr lvl="0" algn="ctr" eaLnBrk="0" hangingPunct="0">
              <a:defRPr/>
            </a:pPr>
            <a:r>
              <a:rPr lang="en-CA" sz="2800" b="1" kern="0" dirty="0" smtClean="0">
                <a:solidFill>
                  <a:srgbClr val="0000FF"/>
                </a:solidFill>
                <a:latin typeface="Calibri" pitchFamily="34" charset="0"/>
                <a:cs typeface="Calibri" pitchFamily="34" charset="0"/>
              </a:rPr>
              <a:t>You are what I want!</a:t>
            </a:r>
          </a:p>
        </p:txBody>
      </p:sp>
      <p:sp>
        <p:nvSpPr>
          <p:cNvPr id="43" name="Rectangle 42"/>
          <p:cNvSpPr/>
          <p:nvPr/>
        </p:nvSpPr>
        <p:spPr>
          <a:xfrm>
            <a:off x="8008952" y="3645024"/>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Rectangle 43"/>
          <p:cNvSpPr/>
          <p:nvPr/>
        </p:nvSpPr>
        <p:spPr>
          <a:xfrm>
            <a:off x="7859216" y="3717032"/>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7" name="Picture 36" descr="egyptian.gif"/>
          <p:cNvPicPr>
            <a:picLocks noChangeAspect="1"/>
          </p:cNvPicPr>
          <p:nvPr/>
        </p:nvPicPr>
        <p:blipFill>
          <a:blip r:embed="rId3" cstate="print"/>
          <a:stretch>
            <a:fillRect/>
          </a:stretch>
        </p:blipFill>
        <p:spPr>
          <a:xfrm rot="14400000" flipH="1">
            <a:off x="7077943" y="3706265"/>
            <a:ext cx="1228954" cy="731520"/>
          </a:xfrm>
          <a:prstGeom prst="rect">
            <a:avLst/>
          </a:prstGeom>
        </p:spPr>
      </p:pic>
      <p:pic>
        <p:nvPicPr>
          <p:cNvPr id="38" name="Picture 37" descr="egyptian.gif"/>
          <p:cNvPicPr>
            <a:picLocks noChangeAspect="1"/>
          </p:cNvPicPr>
          <p:nvPr/>
        </p:nvPicPr>
        <p:blipFill>
          <a:blip r:embed="rId3" cstate="print"/>
          <a:stretch>
            <a:fillRect/>
          </a:stretch>
        </p:blipFill>
        <p:spPr>
          <a:xfrm>
            <a:off x="7447498" y="3129528"/>
            <a:ext cx="1228958" cy="731520"/>
          </a:xfrm>
          <a:prstGeom prst="rect">
            <a:avLst/>
          </a:prstGeom>
        </p:spPr>
      </p:pic>
      <p:pic>
        <p:nvPicPr>
          <p:cNvPr id="36" name="Picture 35" descr="egyptian.gif"/>
          <p:cNvPicPr>
            <a:picLocks noChangeAspect="1"/>
          </p:cNvPicPr>
          <p:nvPr/>
        </p:nvPicPr>
        <p:blipFill>
          <a:blip r:embed="rId3" cstate="print"/>
          <a:stretch>
            <a:fillRect/>
          </a:stretch>
        </p:blipFill>
        <p:spPr>
          <a:xfrm rot="7200000">
            <a:off x="7821879" y="3716358"/>
            <a:ext cx="1228957" cy="731520"/>
          </a:xfrm>
          <a:prstGeom prst="rect">
            <a:avLst/>
          </a:prstGeom>
        </p:spPr>
      </p:pic>
      <p:sp>
        <p:nvSpPr>
          <p:cNvPr id="25" name="Right Arrow 24"/>
          <p:cNvSpPr/>
          <p:nvPr/>
        </p:nvSpPr>
        <p:spPr>
          <a:xfrm>
            <a:off x="6012160" y="3645024"/>
            <a:ext cx="978408"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ight Arrow 26"/>
          <p:cNvSpPr/>
          <p:nvPr/>
        </p:nvSpPr>
        <p:spPr>
          <a:xfrm rot="10800000">
            <a:off x="2555777" y="3645024"/>
            <a:ext cx="978408"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TextBox 32"/>
          <p:cNvSpPr txBox="1"/>
          <p:nvPr/>
        </p:nvSpPr>
        <p:spPr>
          <a:xfrm>
            <a:off x="7596336" y="6453336"/>
            <a:ext cx="971600" cy="369332"/>
          </a:xfrm>
          <a:prstGeom prst="rect">
            <a:avLst/>
          </a:prstGeom>
          <a:noFill/>
        </p:spPr>
        <p:txBody>
          <a:bodyPr wrap="square" rtlCol="0">
            <a:spAutoFit/>
          </a:bodyPr>
          <a:lstStyle/>
          <a:p>
            <a:r>
              <a:rPr lang="en-CA" dirty="0" smtClean="0"/>
              <a:t>8,9,10</a:t>
            </a:r>
            <a:endParaRPr lang="en-CA" dirty="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27384"/>
            <a:ext cx="9144000" cy="6858000"/>
          </a:xfrm>
          <a:prstGeom prst="rect">
            <a:avLst/>
          </a:prstGeom>
        </p:spPr>
      </p:pic>
      <p:sp>
        <p:nvSpPr>
          <p:cNvPr id="9" name="Title 1"/>
          <p:cNvSpPr txBox="1">
            <a:spLocks/>
          </p:cNvSpPr>
          <p:nvPr/>
        </p:nvSpPr>
        <p:spPr bwMode="auto">
          <a:xfrm>
            <a:off x="755576" y="197768"/>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7308304" y="3975447"/>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and you have been filled </a:t>
            </a: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in him, who is the head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of all rule and authority”  </a:t>
            </a: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Col 2:9-10</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89240"/>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the head of all rule and authority, </a:t>
            </a: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 other power or anything we do makes us more complete or “spiritual.”</a:t>
            </a:r>
            <a:endParaRPr lang="en-CA" sz="2400" b="1" dirty="0">
              <a:solidFill>
                <a:srgbClr val="002060"/>
              </a:solidFill>
              <a:latin typeface="Arial Narrow" pitchFamily="34" charset="0"/>
            </a:endParaRPr>
          </a:p>
        </p:txBody>
      </p:sp>
      <p:sp>
        <p:nvSpPr>
          <p:cNvPr id="14" name="TextBox 13"/>
          <p:cNvSpPr txBox="1"/>
          <p:nvPr/>
        </p:nvSpPr>
        <p:spPr>
          <a:xfrm>
            <a:off x="3491880" y="3212976"/>
            <a:ext cx="2304256" cy="1759456"/>
          </a:xfrm>
          <a:prstGeom prst="rect">
            <a:avLst/>
          </a:prstGeom>
          <a:noFill/>
        </p:spPr>
        <p:txBody>
          <a:bodyPr wrap="square" rtlCol="0">
            <a:spAutoFit/>
          </a:bodyPr>
          <a:lstStyle/>
          <a:p>
            <a:pPr algn="ctr">
              <a:lnSpc>
                <a:spcPts val="2600"/>
              </a:lnSpc>
            </a:pPr>
            <a:r>
              <a:rPr lang="en-CA" sz="2800" b="1" dirty="0" smtClean="0">
                <a:solidFill>
                  <a:srgbClr val="FF0000"/>
                </a:solidFill>
                <a:latin typeface="Calibri" pitchFamily="34" charset="0"/>
              </a:rPr>
              <a:t>I am filled and </a:t>
            </a:r>
          </a:p>
          <a:p>
            <a:pPr algn="ctr">
              <a:lnSpc>
                <a:spcPts val="2600"/>
              </a:lnSpc>
            </a:pPr>
            <a:r>
              <a:rPr lang="en-CA" sz="2800" b="1" dirty="0" smtClean="0">
                <a:solidFill>
                  <a:srgbClr val="FF0000"/>
                </a:solidFill>
                <a:latin typeface="Calibri" pitchFamily="34" charset="0"/>
              </a:rPr>
              <a:t>complete </a:t>
            </a:r>
          </a:p>
          <a:p>
            <a:pPr algn="ctr">
              <a:lnSpc>
                <a:spcPts val="2600"/>
              </a:lnSpc>
            </a:pPr>
            <a:r>
              <a:rPr lang="en-CA" sz="2800" b="1" dirty="0" smtClean="0">
                <a:solidFill>
                  <a:srgbClr val="FF0000"/>
                </a:solidFill>
                <a:latin typeface="Calibri" pitchFamily="34" charset="0"/>
              </a:rPr>
              <a:t>in Christ!</a:t>
            </a:r>
          </a:p>
          <a:p>
            <a:pPr algn="ctr">
              <a:lnSpc>
                <a:spcPts val="2600"/>
              </a:lnSpc>
            </a:pPr>
            <a:r>
              <a:rPr lang="en-CA" sz="2800" b="1" dirty="0" smtClean="0">
                <a:solidFill>
                  <a:srgbClr val="FF0000"/>
                </a:solidFill>
                <a:latin typeface="Calibri" pitchFamily="34" charset="0"/>
              </a:rPr>
              <a:t>Thank you, Lord!</a:t>
            </a:r>
            <a:endParaRPr lang="en-CA" sz="2800" dirty="0"/>
          </a:p>
        </p:txBody>
      </p:sp>
      <p:sp>
        <p:nvSpPr>
          <p:cNvPr id="16" name="TextBox 15"/>
          <p:cNvSpPr txBox="1"/>
          <p:nvPr/>
        </p:nvSpPr>
        <p:spPr>
          <a:xfrm>
            <a:off x="83096" y="3212976"/>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7" name="Smiley Face 16"/>
          <p:cNvSpPr/>
          <p:nvPr/>
        </p:nvSpPr>
        <p:spPr>
          <a:xfrm>
            <a:off x="4161656" y="2286000"/>
            <a:ext cx="914400" cy="914400"/>
          </a:xfrm>
          <a:prstGeom prst="smileyFace">
            <a:avLst>
              <a:gd name="adj" fmla="val 4653"/>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489248" y="227687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8532440" y="6021288"/>
            <a:ext cx="576064" cy="369332"/>
          </a:xfrm>
          <a:prstGeom prst="rect">
            <a:avLst/>
          </a:prstGeom>
          <a:noFill/>
        </p:spPr>
        <p:txBody>
          <a:bodyPr wrap="square" rtlCol="0">
            <a:spAutoFit/>
          </a:bodyPr>
          <a:lstStyle/>
          <a:p>
            <a:r>
              <a:rPr lang="en-CA" dirty="0" smtClean="0">
                <a:solidFill>
                  <a:schemeClr val="bg1"/>
                </a:solidFill>
              </a:rPr>
              <a:t>15</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1052736"/>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01562"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20553" y="2028126"/>
            <a:ext cx="2286000" cy="1360713"/>
          </a:xfrm>
          <a:prstGeom prst="rect">
            <a:avLst/>
          </a:prstGeom>
        </p:spPr>
      </p:pic>
      <p:sp>
        <p:nvSpPr>
          <p:cNvPr id="28" name="TextBox 27"/>
          <p:cNvSpPr txBox="1"/>
          <p:nvPr/>
        </p:nvSpPr>
        <p:spPr>
          <a:xfrm>
            <a:off x="1187624" y="460319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6" name="Rectangle 25"/>
          <p:cNvSpPr/>
          <p:nvPr/>
        </p:nvSpPr>
        <p:spPr>
          <a:xfrm>
            <a:off x="2202592" y="2132856"/>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2026568" y="2204864"/>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7" name="Picture 26" descr="www.fg-a.com valentine 2-jumping-heart.gif"/>
          <p:cNvPicPr>
            <a:picLocks noChangeAspect="1"/>
          </p:cNvPicPr>
          <p:nvPr/>
        </p:nvPicPr>
        <p:blipFill>
          <a:blip r:embed="rId16" cstate="print"/>
          <a:stretch>
            <a:fillRect/>
          </a:stretch>
        </p:blipFill>
        <p:spPr>
          <a:xfrm>
            <a:off x="1700808" y="1700808"/>
            <a:ext cx="1143000" cy="1333500"/>
          </a:xfrm>
          <a:prstGeom prst="rect">
            <a:avLst/>
          </a:prstGeom>
        </p:spPr>
      </p:pic>
      <p:sp>
        <p:nvSpPr>
          <p:cNvPr id="29"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Lord, thank you that joy and satisfaction are in Christ, not beauty, music, smart-phones, sports, cars, money, friends, romance, sex, food, drinking parties, homes or jobs!  Thank you, Lord!</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251520" y="3934797"/>
            <a:ext cx="3960440" cy="646331"/>
          </a:xfrm>
          <a:prstGeom prst="rect">
            <a:avLst/>
          </a:prstGeom>
          <a:noFill/>
        </p:spPr>
        <p:txBody>
          <a:bodyPr wrap="square" rtlCol="0">
            <a:spAutoFit/>
          </a:bodyPr>
          <a:lstStyle/>
          <a:p>
            <a:pPr algn="ctr"/>
            <a:r>
              <a:rPr lang="en-CA" b="1" dirty="0" smtClean="0"/>
              <a:t>God’s completely different way </a:t>
            </a:r>
          </a:p>
          <a:p>
            <a:pPr algn="ctr"/>
            <a:r>
              <a:rPr lang="en-CA" b="1" dirty="0" smtClean="0"/>
              <a:t>to deepest joy and satisfaction</a:t>
            </a:r>
            <a:endParaRPr lang="en-CA" b="1" dirty="0"/>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36912"/>
            <a:ext cx="8229600" cy="1143000"/>
          </a:xfrm>
        </p:spPr>
        <p:txBody>
          <a:bodyPr/>
          <a:lstStyle/>
          <a:p>
            <a:r>
              <a:rPr lang="en-CA" dirty="0" smtClean="0">
                <a:solidFill>
                  <a:schemeClr val="tx1"/>
                </a:solidFill>
              </a:rPr>
              <a:t>Amen!</a:t>
            </a:r>
            <a:r>
              <a:rPr lang="en-CA" dirty="0" smtClean="0"/>
              <a:t/>
            </a:r>
            <a:br>
              <a:rPr lang="en-CA" dirty="0" smtClean="0"/>
            </a:br>
            <a:r>
              <a:rPr lang="en-CA" sz="2000" dirty="0" smtClean="0"/>
              <a:t/>
            </a:r>
            <a:br>
              <a:rPr lang="en-CA" sz="2000" dirty="0" smtClean="0"/>
            </a:br>
            <a:r>
              <a:rPr lang="en-CA" sz="2800" dirty="0" smtClean="0">
                <a:solidFill>
                  <a:schemeClr val="tx1"/>
                </a:solidFill>
              </a:rPr>
              <a:t>(Saying “amen” at the end of a prayer is like saying </a:t>
            </a:r>
            <a:br>
              <a:rPr lang="en-CA" sz="2800" dirty="0" smtClean="0">
                <a:solidFill>
                  <a:schemeClr val="tx1"/>
                </a:solidFill>
              </a:rPr>
            </a:br>
            <a:r>
              <a:rPr lang="en-CA" sz="2800" dirty="0" smtClean="0">
                <a:solidFill>
                  <a:schemeClr val="tx1"/>
                </a:solidFill>
              </a:rPr>
              <a:t>“So be it!” as in “May this truly come to pass!”</a:t>
            </a:r>
            <a:br>
              <a:rPr lang="en-CA" sz="2800" dirty="0" smtClean="0">
                <a:solidFill>
                  <a:schemeClr val="tx1"/>
                </a:solidFill>
              </a:rPr>
            </a:br>
            <a:r>
              <a:rPr lang="en-CA" sz="2000" dirty="0" smtClean="0">
                <a:solidFill>
                  <a:schemeClr val="tx1"/>
                </a:solidFill>
              </a:rPr>
              <a:t/>
            </a:r>
            <a:br>
              <a:rPr lang="en-CA" sz="2000" dirty="0" smtClean="0">
                <a:solidFill>
                  <a:schemeClr val="tx1"/>
                </a:solidFill>
              </a:rPr>
            </a:br>
            <a:r>
              <a:rPr lang="en-CA" sz="2800" dirty="0" smtClean="0">
                <a:solidFill>
                  <a:schemeClr val="tx1"/>
                </a:solidFill>
              </a:rPr>
              <a:t>Saying “amen, amen” at the start of a statement is like saying “Truly, truly” as in “I speak the truth; </a:t>
            </a:r>
            <a:br>
              <a:rPr lang="en-CA" sz="2800" dirty="0" smtClean="0">
                <a:solidFill>
                  <a:schemeClr val="tx1"/>
                </a:solidFill>
              </a:rPr>
            </a:br>
            <a:r>
              <a:rPr lang="en-CA" sz="2800" dirty="0" smtClean="0">
                <a:solidFill>
                  <a:schemeClr val="tx1"/>
                </a:solidFill>
              </a:rPr>
              <a:t>I am not lying” or “This is true, this is true” </a:t>
            </a:r>
            <a:br>
              <a:rPr lang="en-CA" sz="2800" dirty="0" smtClean="0">
                <a:solidFill>
                  <a:schemeClr val="tx1"/>
                </a:solidFill>
              </a:rPr>
            </a:br>
            <a:r>
              <a:rPr lang="en-CA" sz="2800" dirty="0" smtClean="0">
                <a:solidFill>
                  <a:schemeClr val="tx1"/>
                </a:solidFill>
              </a:rPr>
              <a:t>or “I assure you that this is true and trustworthy.”)</a:t>
            </a:r>
            <a:br>
              <a:rPr lang="en-CA" sz="2800" dirty="0" smtClean="0">
                <a:solidFill>
                  <a:schemeClr val="tx1"/>
                </a:solidFill>
              </a:rPr>
            </a:br>
            <a:r>
              <a:rPr lang="en-CA" sz="2000" dirty="0" smtClean="0">
                <a:solidFill>
                  <a:schemeClr val="tx1"/>
                </a:solidFill>
              </a:rPr>
              <a:t/>
            </a:r>
            <a:br>
              <a:rPr lang="en-CA" sz="2000" dirty="0" smtClean="0">
                <a:solidFill>
                  <a:schemeClr val="tx1"/>
                </a:solidFill>
              </a:rPr>
            </a:br>
            <a:r>
              <a:rPr lang="en-CA" sz="2800" dirty="0" smtClean="0">
                <a:solidFill>
                  <a:schemeClr val="tx1"/>
                </a:solidFill>
              </a:rPr>
              <a:t>If you truly prayed in sincere faith as “amen” is supposed to mean, the Lord says, “Amen, amen, truly, truly, I will do for you what I promised!  </a:t>
            </a:r>
            <a:br>
              <a:rPr lang="en-CA" sz="2800" dirty="0" smtClean="0">
                <a:solidFill>
                  <a:schemeClr val="tx1"/>
                </a:solidFill>
              </a:rPr>
            </a:br>
            <a:r>
              <a:rPr lang="en-CA" sz="2800" dirty="0" smtClean="0">
                <a:solidFill>
                  <a:schemeClr val="tx1"/>
                </a:solidFill>
              </a:rPr>
              <a:t>What I promised is true and worthy of your trust!”</a:t>
            </a:r>
            <a:endParaRPr lang="en-CA" sz="2800" dirty="0">
              <a:solidFill>
                <a:schemeClr val="tx1"/>
              </a:solidFill>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1331640" y="5517232"/>
            <a:ext cx="3096344" cy="923330"/>
          </a:xfrm>
          <a:prstGeom prst="rect">
            <a:avLst/>
          </a:prstGeom>
          <a:noFill/>
        </p:spPr>
        <p:txBody>
          <a:bodyPr wrap="square" rtlCol="0">
            <a:spAutoFit/>
          </a:bodyPr>
          <a:lstStyle/>
          <a:p>
            <a:pPr algn="ctr"/>
            <a:r>
              <a:rPr lang="en-CA" dirty="0" smtClean="0">
                <a:solidFill>
                  <a:srgbClr val="FF0000"/>
                </a:solidFill>
              </a:rPr>
              <a:t>I am </a:t>
            </a:r>
          </a:p>
          <a:p>
            <a:pPr algn="ctr"/>
            <a:r>
              <a:rPr lang="en-CA" dirty="0" smtClean="0">
                <a:solidFill>
                  <a:srgbClr val="FF0000"/>
                </a:solidFill>
              </a:rPr>
              <a:t>the righteousness of God</a:t>
            </a:r>
          </a:p>
          <a:p>
            <a:pPr algn="ctr"/>
            <a:r>
              <a:rPr lang="en-CA" dirty="0" smtClean="0">
                <a:solidFill>
                  <a:srgbClr val="FF0000"/>
                </a:solidFill>
              </a:rPr>
              <a:t>justification</a:t>
            </a:r>
            <a:endParaRPr lang="en-CA" dirty="0">
              <a:solidFill>
                <a:srgbClr val="FF0000"/>
              </a:solidFill>
            </a:endParaRPr>
          </a:p>
        </p:txBody>
      </p:sp>
      <p:sp>
        <p:nvSpPr>
          <p:cNvPr id="9" name="TextBox 8"/>
          <p:cNvSpPr txBox="1"/>
          <p:nvPr/>
        </p:nvSpPr>
        <p:spPr>
          <a:xfrm>
            <a:off x="7848872" y="766445"/>
            <a:ext cx="1475656" cy="923330"/>
          </a:xfrm>
          <a:prstGeom prst="rect">
            <a:avLst/>
          </a:prstGeom>
          <a:noFill/>
        </p:spPr>
        <p:txBody>
          <a:bodyPr wrap="square" rtlCol="0">
            <a:spAutoFit/>
          </a:bodyPr>
          <a:lstStyle/>
          <a:p>
            <a:pPr algn="ctr"/>
            <a:r>
              <a:rPr lang="en-CA" dirty="0" smtClean="0"/>
              <a:t>I am </a:t>
            </a:r>
          </a:p>
          <a:p>
            <a:pPr algn="ctr"/>
            <a:r>
              <a:rPr lang="en-CA" dirty="0" smtClean="0"/>
              <a:t>peace </a:t>
            </a:r>
          </a:p>
          <a:p>
            <a:pPr algn="ctr"/>
            <a:r>
              <a:rPr lang="en-CA" dirty="0" smtClean="0"/>
              <a:t>with God</a:t>
            </a:r>
            <a:endParaRPr lang="en-CA"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dirty="0" smtClean="0">
                <a:solidFill>
                  <a:srgbClr val="FF0000"/>
                </a:solidFill>
              </a:rPr>
              <a:t>I am</a:t>
            </a:r>
          </a:p>
          <a:p>
            <a:pPr algn="ctr"/>
            <a:r>
              <a:rPr lang="en-CA" dirty="0" smtClean="0">
                <a:solidFill>
                  <a:srgbClr val="FF0000"/>
                </a:solidFill>
              </a:rPr>
              <a:t>at-one-</a:t>
            </a:r>
            <a:r>
              <a:rPr lang="en-CA" dirty="0" err="1" smtClean="0">
                <a:solidFill>
                  <a:srgbClr val="FF0000"/>
                </a:solidFill>
              </a:rPr>
              <a:t>ment</a:t>
            </a:r>
            <a:r>
              <a:rPr lang="en-CA" dirty="0" smtClean="0">
                <a:solidFill>
                  <a:srgbClr val="FF0000"/>
                </a:solidFill>
              </a:rPr>
              <a:t> with the Lord</a:t>
            </a:r>
          </a:p>
          <a:p>
            <a:pPr algn="ctr"/>
            <a:r>
              <a:rPr lang="en-CA" dirty="0" smtClean="0">
                <a:solidFill>
                  <a:srgbClr val="FF0000"/>
                </a:solidFill>
              </a:rPr>
              <a:t>God’s wrath turned away </a:t>
            </a:r>
          </a:p>
        </p:txBody>
      </p:sp>
      <p:sp>
        <p:nvSpPr>
          <p:cNvPr id="11" name="TextBox 10"/>
          <p:cNvSpPr txBox="1"/>
          <p:nvPr/>
        </p:nvSpPr>
        <p:spPr>
          <a:xfrm>
            <a:off x="-1353502" y="1844824"/>
            <a:ext cx="4032448" cy="1200329"/>
          </a:xfrm>
          <a:prstGeom prst="rect">
            <a:avLst/>
          </a:prstGeom>
          <a:noFill/>
        </p:spPr>
        <p:txBody>
          <a:bodyPr wrap="square" rtlCol="0">
            <a:spAutoFit/>
          </a:bodyPr>
          <a:lstStyle/>
          <a:p>
            <a:pPr algn="ctr"/>
            <a:r>
              <a:rPr lang="en-CA" dirty="0" smtClean="0"/>
              <a:t>I am </a:t>
            </a:r>
          </a:p>
          <a:p>
            <a:pPr algn="ctr"/>
            <a:r>
              <a:rPr lang="en-CA" dirty="0" smtClean="0"/>
              <a:t> ransom</a:t>
            </a:r>
          </a:p>
          <a:p>
            <a:pPr algn="ctr"/>
            <a:r>
              <a:rPr lang="en-CA" dirty="0" smtClean="0"/>
              <a:t>and </a:t>
            </a:r>
          </a:p>
          <a:p>
            <a:pPr algn="ctr"/>
            <a:r>
              <a:rPr lang="en-CA" dirty="0" smtClean="0"/>
              <a:t>redemption</a:t>
            </a:r>
            <a:endParaRPr lang="en-CA" dirty="0"/>
          </a:p>
        </p:txBody>
      </p:sp>
      <p:sp>
        <p:nvSpPr>
          <p:cNvPr id="12" name="TextBox 11"/>
          <p:cNvSpPr txBox="1"/>
          <p:nvPr/>
        </p:nvSpPr>
        <p:spPr>
          <a:xfrm>
            <a:off x="2987824" y="404664"/>
            <a:ext cx="1800200" cy="923330"/>
          </a:xfrm>
          <a:prstGeom prst="rect">
            <a:avLst/>
          </a:prstGeom>
          <a:noFill/>
        </p:spPr>
        <p:txBody>
          <a:bodyPr wrap="square" rtlCol="0">
            <a:spAutoFit/>
          </a:bodyPr>
          <a:lstStyle/>
          <a:p>
            <a:pPr algn="ctr"/>
            <a:r>
              <a:rPr lang="en-CA" dirty="0" smtClean="0"/>
              <a:t> I am reconciliation</a:t>
            </a:r>
          </a:p>
          <a:p>
            <a:pPr algn="ctr"/>
            <a:r>
              <a:rPr lang="en-CA" dirty="0" smtClean="0"/>
              <a:t>to God</a:t>
            </a:r>
            <a:endParaRPr lang="en-CA"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dirty="0" smtClean="0"/>
              <a:t>I am</a:t>
            </a:r>
          </a:p>
          <a:p>
            <a:pPr algn="ctr"/>
            <a:r>
              <a:rPr lang="en-CA" dirty="0" smtClean="0"/>
              <a:t>eternal</a:t>
            </a:r>
          </a:p>
          <a:p>
            <a:pPr algn="ctr"/>
            <a:r>
              <a:rPr lang="en-CA" dirty="0" smtClean="0"/>
              <a:t> life</a:t>
            </a:r>
            <a:endParaRPr lang="en-CA" dirty="0"/>
          </a:p>
        </p:txBody>
      </p:sp>
      <p:sp>
        <p:nvSpPr>
          <p:cNvPr id="15" name="TextBox 14"/>
          <p:cNvSpPr txBox="1"/>
          <p:nvPr/>
        </p:nvSpPr>
        <p:spPr>
          <a:xfrm>
            <a:off x="7668344" y="3212976"/>
            <a:ext cx="1440160" cy="2031325"/>
          </a:xfrm>
          <a:prstGeom prst="rect">
            <a:avLst/>
          </a:prstGeom>
          <a:noFill/>
        </p:spPr>
        <p:txBody>
          <a:bodyPr wrap="square" rtlCol="0">
            <a:spAutoFit/>
          </a:bodyPr>
          <a:lstStyle/>
          <a:p>
            <a:pPr algn="ctr"/>
            <a:r>
              <a:rPr lang="en-CA" dirty="0" smtClean="0">
                <a:solidFill>
                  <a:srgbClr val="0000FF"/>
                </a:solidFill>
              </a:rPr>
              <a:t>I am deliverance from darkness</a:t>
            </a:r>
          </a:p>
          <a:p>
            <a:pPr algn="ctr"/>
            <a:r>
              <a:rPr lang="en-CA" dirty="0" smtClean="0">
                <a:solidFill>
                  <a:srgbClr val="0000FF"/>
                </a:solidFill>
              </a:rPr>
              <a:t>into the kingdom of God’s Son</a:t>
            </a:r>
            <a:endParaRPr lang="en-CA" dirty="0">
              <a:solidFill>
                <a:srgbClr val="0000FF"/>
              </a:solidFill>
            </a:endParaRPr>
          </a:p>
        </p:txBody>
      </p:sp>
      <p:sp>
        <p:nvSpPr>
          <p:cNvPr id="16" name="TextBox 15"/>
          <p:cNvSpPr txBox="1"/>
          <p:nvPr/>
        </p:nvSpPr>
        <p:spPr>
          <a:xfrm>
            <a:off x="4716016" y="179348"/>
            <a:ext cx="3240360" cy="369332"/>
          </a:xfrm>
          <a:prstGeom prst="rect">
            <a:avLst/>
          </a:prstGeom>
          <a:noFill/>
        </p:spPr>
        <p:txBody>
          <a:bodyPr wrap="square" rtlCol="0">
            <a:spAutoFit/>
          </a:bodyPr>
          <a:lstStyle/>
          <a:p>
            <a:pPr algn="ctr"/>
            <a:r>
              <a:rPr lang="en-CA" dirty="0" smtClean="0">
                <a:solidFill>
                  <a:srgbClr val="0000FF"/>
                </a:solidFill>
              </a:rPr>
              <a:t>I am fullness in God</a:t>
            </a:r>
            <a:endParaRPr lang="en-CA" dirty="0">
              <a:solidFill>
                <a:srgbClr val="0000FF"/>
              </a:solidFill>
            </a:endParaRPr>
          </a:p>
        </p:txBody>
      </p:sp>
      <p:sp>
        <p:nvSpPr>
          <p:cNvPr id="19" name="TextBox 18"/>
          <p:cNvSpPr txBox="1"/>
          <p:nvPr/>
        </p:nvSpPr>
        <p:spPr>
          <a:xfrm rot="16200000">
            <a:off x="-391906" y="5518103"/>
            <a:ext cx="1512168" cy="646331"/>
          </a:xfrm>
          <a:prstGeom prst="rect">
            <a:avLst/>
          </a:prstGeom>
          <a:noFill/>
        </p:spPr>
        <p:txBody>
          <a:bodyPr wrap="square" rtlCol="0">
            <a:spAutoFit/>
          </a:bodyPr>
          <a:lstStyle/>
          <a:p>
            <a:pPr algn="ctr"/>
            <a:r>
              <a:rPr lang="en-CA" dirty="0" smtClean="0">
                <a:solidFill>
                  <a:srgbClr val="FFFF00"/>
                </a:solidFill>
              </a:rPr>
              <a:t>I am forgiveness</a:t>
            </a:r>
            <a:endParaRPr lang="en-CA" dirty="0">
              <a:solidFill>
                <a:srgbClr val="FFFF00"/>
              </a:solidFill>
            </a:endParaRPr>
          </a:p>
        </p:txBody>
      </p:sp>
      <p:sp>
        <p:nvSpPr>
          <p:cNvPr id="18" name="Title 1"/>
          <p:cNvSpPr txBox="1">
            <a:spLocks/>
          </p:cNvSpPr>
          <p:nvPr/>
        </p:nvSpPr>
        <p:spPr bwMode="auto">
          <a:xfrm rot="19958346">
            <a:off x="1181506" y="1965390"/>
            <a:ext cx="6880419" cy="2468880"/>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3600" kern="0" noProof="0" dirty="0" smtClean="0">
                <a:latin typeface="Arial Black" pitchFamily="34" charset="0"/>
                <a:ea typeface="+mj-ea"/>
                <a:cs typeface="+mj-cs"/>
              </a:rPr>
              <a:t>If you received God’s gift of his Son, there are many more gifts to enjoy inside the gift of Christ!</a:t>
            </a:r>
            <a:endParaRPr kumimoji="0" lang="en-CA" sz="3600" b="0" i="0" u="none" strike="noStrike" kern="0" cap="none" spc="0" normalizeH="0" baseline="0" noProof="0" dirty="0">
              <a:ln>
                <a:noFill/>
              </a:ln>
              <a:effectLst/>
              <a:uLnTx/>
              <a:uFillTx/>
              <a:latin typeface="Arial Black" pitchFamily="34" charset="0"/>
              <a:ea typeface="+mj-ea"/>
              <a:cs typeface="+mj-cs"/>
            </a:endParaRPr>
          </a:p>
        </p:txBody>
      </p:sp>
      <p:sp>
        <p:nvSpPr>
          <p:cNvPr id="20" name="TextBox 19"/>
          <p:cNvSpPr txBox="1"/>
          <p:nvPr/>
        </p:nvSpPr>
        <p:spPr>
          <a:xfrm>
            <a:off x="860480" y="260648"/>
            <a:ext cx="2343368" cy="1477328"/>
          </a:xfrm>
          <a:prstGeom prst="rect">
            <a:avLst/>
          </a:prstGeom>
          <a:noFill/>
        </p:spPr>
        <p:txBody>
          <a:bodyPr wrap="square" rtlCol="0">
            <a:spAutoFit/>
          </a:bodyPr>
          <a:lstStyle/>
          <a:p>
            <a:pPr algn="ctr"/>
            <a:r>
              <a:rPr lang="en-CA" dirty="0" smtClean="0"/>
              <a:t>I am </a:t>
            </a:r>
          </a:p>
          <a:p>
            <a:pPr algn="ctr"/>
            <a:r>
              <a:rPr lang="en-CA" dirty="0" smtClean="0"/>
              <a:t>God blessing</a:t>
            </a:r>
          </a:p>
          <a:p>
            <a:pPr algn="ctr"/>
            <a:r>
              <a:rPr lang="en-CA" dirty="0" smtClean="0"/>
              <a:t>you with </a:t>
            </a:r>
          </a:p>
          <a:p>
            <a:pPr algn="ctr"/>
            <a:r>
              <a:rPr lang="en-CA" dirty="0" smtClean="0"/>
              <a:t>every spiritual </a:t>
            </a:r>
          </a:p>
          <a:p>
            <a:pPr algn="ctr"/>
            <a:r>
              <a:rPr lang="en-CA" dirty="0" smtClean="0"/>
              <a:t>blessing </a:t>
            </a:r>
            <a:endParaRPr lang="en-CA"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ambassadors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the Spirit prays for us, helps us pray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intercedes as mediator                                                                            Christ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crucified and buried with Christ                                                                                      raised and alive with Christ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one with Christ                                                                                                                                      seated with Christ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hidden with Christ in God                                                                                                                        old self crucified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new self created                                                                                                                                           set free from sin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instrument for righteousness                                                                                               under Christ, abundant grace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rivers of living water of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 the Spirit                                                                                                                 given, receive, have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comes on, falls on us                                                                                                             anointed with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born of the Spirit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of truth helps, teaches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leads us			      	                             Spirit sanctifies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adopted as sons, Spirit sent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the Spirit fills us                   			                     circumcised,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God’s workmanship                                  led in triumph,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resurrection body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                                     every tear wiped away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loved and saved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2017 </a:t>
            </a:r>
            <a:endParaRPr lang="en-CA" sz="1200" dirty="0">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0" name="Title 3"/>
          <p:cNvSpPr txBox="1">
            <a:spLocks/>
          </p:cNvSpPr>
          <p:nvPr/>
        </p:nvSpPr>
        <p:spPr>
          <a:xfrm>
            <a:off x="7236296" y="-99392"/>
            <a:ext cx="1944216" cy="6957392"/>
          </a:xfrm>
          <a:prstGeom prst="rect">
            <a:avLst/>
          </a:prstGeom>
          <a:solidFill>
            <a:schemeClr val="bg1"/>
          </a:solidFill>
        </p:spPr>
        <p:txBody>
          <a:bodyPr/>
          <a:lstStyle/>
          <a:p>
            <a:pPr marL="0" marR="0" lvl="0" indent="0" algn="ctr" defTabSz="914400" rtl="0" eaLnBrk="0" fontAlgn="base" latinLnBrk="0" hangingPunct="0">
              <a:lnSpc>
                <a:spcPts val="3200"/>
              </a:lnSpc>
              <a:spcBef>
                <a:spcPct val="0"/>
              </a:spcBef>
              <a:spcAft>
                <a:spcPct val="0"/>
              </a:spcAft>
              <a:buClrTx/>
              <a:buSzTx/>
              <a:buFontTx/>
              <a:buNone/>
              <a:tabLst/>
              <a:defRPr/>
            </a:pPr>
            <a:endParaRPr kumimoji="0" lang="en-CA" sz="10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Enjoy opening all “God’s gifts of delight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in Christ” which the Lord has given us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to bring us into fullest joy and satisfaction in God the Father, Son and Spirit!</a:t>
            </a:r>
            <a:endParaRPr kumimoji="0" lang="en-CA" sz="2800" b="1" i="0" u="none" strike="noStrike" kern="0" cap="none" spc="0" normalizeH="0" baseline="0" noProof="0" dirty="0">
              <a:ln>
                <a:noFill/>
              </a:ln>
              <a:solidFill>
                <a:srgbClr val="FFFF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To enjoy more gifts in Christ, download </a:t>
            </a:r>
            <a:br>
              <a:rPr lang="en-US" sz="3200" b="1" dirty="0" smtClean="0">
                <a:solidFill>
                  <a:srgbClr val="FFFF00"/>
                </a:solidFill>
                <a:latin typeface="Calibri" pitchFamily="34" charset="0"/>
                <a:cs typeface="Calibri" pitchFamily="34" charset="0"/>
              </a:rPr>
            </a:br>
            <a:r>
              <a:rPr lang="en-US" sz="3200" b="1" dirty="0" smtClean="0">
                <a:solidFill>
                  <a:srgbClr val="FFFF00"/>
                </a:solidFill>
                <a:latin typeface="Calibri" pitchFamily="34" charset="0"/>
                <a:cs typeface="Calibri" pitchFamily="34" charset="0"/>
              </a:rPr>
              <a:t>“God’s gifts of delight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Jesus Christ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 www.GraceGodChrist.com</a:t>
            </a:r>
            <a:r>
              <a:rPr lang="en-CA" sz="3200" dirty="0" smtClean="0">
                <a:latin typeface="Calibri" pitchFamily="34" charset="0"/>
                <a:cs typeface="Calibri" pitchFamily="34" charset="0"/>
              </a:rPr>
              <a:t/>
            </a:r>
            <a:br>
              <a:rPr lang="en-CA" sz="3200" dirty="0" smtClean="0">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 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TextBox 4"/>
          <p:cNvSpPr txBox="1"/>
          <p:nvPr/>
        </p:nvSpPr>
        <p:spPr>
          <a:xfrm>
            <a:off x="467544" y="692696"/>
            <a:ext cx="3240360" cy="4524315"/>
          </a:xfrm>
          <a:prstGeom prst="rect">
            <a:avLst/>
          </a:prstGeom>
          <a:noFill/>
        </p:spPr>
        <p:txBody>
          <a:bodyPr wrap="square" rtlCol="0">
            <a:spAutoFit/>
          </a:bodyPr>
          <a:lstStyle/>
          <a:p>
            <a:pPr algn="ctr"/>
            <a:r>
              <a:rPr lang="en-CA" sz="3200" b="1" dirty="0" smtClean="0">
                <a:solidFill>
                  <a:srgbClr val="FF0000"/>
                </a:solidFill>
                <a:latin typeface="Calibri" pitchFamily="34" charset="0"/>
              </a:rPr>
              <a:t>Come to me! </a:t>
            </a:r>
          </a:p>
          <a:p>
            <a:pPr algn="ctr"/>
            <a:r>
              <a:rPr lang="en-CA" sz="3200" b="1" dirty="0" smtClean="0">
                <a:solidFill>
                  <a:srgbClr val="FF0000"/>
                </a:solidFill>
                <a:latin typeface="Calibri" pitchFamily="34" charset="0"/>
              </a:rPr>
              <a:t>I died for you </a:t>
            </a:r>
          </a:p>
          <a:p>
            <a:pPr algn="ctr"/>
            <a:r>
              <a:rPr lang="en-CA" sz="3200" b="1" dirty="0" smtClean="0">
                <a:solidFill>
                  <a:srgbClr val="FF0000"/>
                </a:solidFill>
                <a:latin typeface="Calibri" pitchFamily="34" charset="0"/>
              </a:rPr>
              <a:t>to give you </a:t>
            </a:r>
          </a:p>
          <a:p>
            <a:pPr algn="ctr"/>
            <a:r>
              <a:rPr lang="en-CA" sz="3200" b="1" dirty="0" smtClean="0">
                <a:solidFill>
                  <a:srgbClr val="FF0000"/>
                </a:solidFill>
                <a:latin typeface="Calibri" pitchFamily="34" charset="0"/>
              </a:rPr>
              <a:t>what no one else can give!</a:t>
            </a:r>
          </a:p>
          <a:p>
            <a:pPr algn="ctr"/>
            <a:endParaRPr lang="en-CA" sz="3200" b="1" dirty="0" smtClean="0">
              <a:solidFill>
                <a:srgbClr val="FF0000"/>
              </a:solidFill>
              <a:latin typeface="Calibri" pitchFamily="34" charset="0"/>
            </a:endParaRPr>
          </a:p>
          <a:p>
            <a:pPr algn="ctr"/>
            <a:r>
              <a:rPr lang="en-CA" sz="3200" b="1" dirty="0" smtClean="0">
                <a:solidFill>
                  <a:srgbClr val="FF0000"/>
                </a:solidFill>
                <a:latin typeface="Calibri" pitchFamily="34" charset="0"/>
              </a:rPr>
              <a:t>Believe!  </a:t>
            </a:r>
          </a:p>
          <a:p>
            <a:pPr algn="ctr"/>
            <a:r>
              <a:rPr lang="en-CA" sz="3200" b="1" dirty="0" smtClean="0">
                <a:solidFill>
                  <a:srgbClr val="FF0000"/>
                </a:solidFill>
                <a:latin typeface="Calibri" pitchFamily="34" charset="0"/>
              </a:rPr>
              <a:t>Receive! </a:t>
            </a:r>
          </a:p>
          <a:p>
            <a:pPr algn="ctr"/>
            <a:r>
              <a:rPr lang="en-CA" sz="3200" b="1" dirty="0" smtClean="0">
                <a:solidFill>
                  <a:srgbClr val="FF0000"/>
                </a:solidFill>
                <a:latin typeface="Calibri" pitchFamily="34" charset="0"/>
              </a:rPr>
              <a:t>Rejoice! </a:t>
            </a:r>
          </a:p>
        </p:txBody>
      </p:sp>
      <p:pic>
        <p:nvPicPr>
          <p:cNvPr id="7" name="Picture 6" descr="lord-jesus-christ-coming-293608.gif"/>
          <p:cNvPicPr>
            <a:picLocks noChangeAspect="1"/>
          </p:cNvPicPr>
          <p:nvPr/>
        </p:nvPicPr>
        <p:blipFill>
          <a:blip r:embed="rId2" cstate="print"/>
          <a:stretch>
            <a:fillRect/>
          </a:stretch>
        </p:blipFill>
        <p:spPr>
          <a:xfrm>
            <a:off x="4150821" y="620688"/>
            <a:ext cx="3445515" cy="5017740"/>
          </a:xfrm>
          <a:prstGeom prst="rect">
            <a:avLst/>
          </a:prstGeom>
        </p:spPr>
      </p:pic>
      <p:sp>
        <p:nvSpPr>
          <p:cNvPr id="8" name="TextBox 8"/>
          <p:cNvSpPr txBox="1">
            <a:spLocks noChangeArrowheads="1"/>
          </p:cNvSpPr>
          <p:nvPr/>
        </p:nvSpPr>
        <p:spPr bwMode="auto">
          <a:xfrm>
            <a:off x="4860031" y="5661248"/>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used with permission</a:t>
            </a: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Title 3"/>
          <p:cNvSpPr>
            <a:spLocks noGrp="1"/>
          </p:cNvSpPr>
          <p:nvPr>
            <p:ph type="title"/>
          </p:nvPr>
        </p:nvSpPr>
        <p:spPr>
          <a:xfrm>
            <a:off x="7236296" y="0"/>
            <a:ext cx="1944216" cy="6858000"/>
          </a:xfrm>
          <a:solidFill>
            <a:schemeClr val="bg1"/>
          </a:solidFill>
        </p:spPr>
        <p:txBody>
          <a:bodyPr/>
          <a:lstStyle/>
          <a:p>
            <a:pPr>
              <a:lnSpc>
                <a:spcPts val="3600"/>
              </a:lnSpc>
              <a:defRPr/>
            </a:pPr>
            <a:r>
              <a:rPr lang="en-US" sz="2600" b="1" dirty="0" smtClean="0">
                <a:solidFill>
                  <a:srgbClr val="FFFF00"/>
                </a:solidFill>
                <a:latin typeface="Calibri" pitchFamily="34" charset="0"/>
              </a:rPr>
              <a:t>Come to me and joyfully receive </a:t>
            </a:r>
            <a:br>
              <a:rPr lang="en-US" sz="2600" b="1" dirty="0" smtClean="0">
                <a:solidFill>
                  <a:srgbClr val="FFFF00"/>
                </a:solidFill>
                <a:latin typeface="Calibri" pitchFamily="34" charset="0"/>
              </a:rPr>
            </a:br>
            <a:r>
              <a:rPr lang="en-US" sz="2600" b="1" dirty="0" smtClean="0">
                <a:solidFill>
                  <a:srgbClr val="FFFF00"/>
                </a:solidFill>
                <a:latin typeface="Calibri" pitchFamily="34" charset="0"/>
              </a:rPr>
              <a:t>the many riches of </a:t>
            </a:r>
            <a:br>
              <a:rPr lang="en-US" sz="2600" b="1" dirty="0" smtClean="0">
                <a:solidFill>
                  <a:srgbClr val="FFFF00"/>
                </a:solidFill>
                <a:latin typeface="Calibri" pitchFamily="34" charset="0"/>
              </a:rPr>
            </a:br>
            <a:r>
              <a:rPr lang="en-US" sz="2600" b="1" dirty="0" smtClean="0">
                <a:solidFill>
                  <a:srgbClr val="FFFF00"/>
                </a:solidFill>
                <a:latin typeface="Calibri" pitchFamily="34" charset="0"/>
              </a:rPr>
              <a:t>the grace </a:t>
            </a:r>
            <a:br>
              <a:rPr lang="en-US" sz="2600" b="1" dirty="0" smtClean="0">
                <a:solidFill>
                  <a:srgbClr val="FFFF00"/>
                </a:solidFill>
                <a:latin typeface="Calibri" pitchFamily="34" charset="0"/>
              </a:rPr>
            </a:br>
            <a:r>
              <a:rPr lang="en-US" sz="2600" b="1" dirty="0" smtClean="0">
                <a:solidFill>
                  <a:srgbClr val="FFFF00"/>
                </a:solidFill>
                <a:latin typeface="Calibri" pitchFamily="34" charset="0"/>
              </a:rPr>
              <a:t>of God. </a:t>
            </a:r>
            <a:br>
              <a:rPr lang="en-US" sz="2600" b="1" dirty="0" smtClean="0">
                <a:solidFill>
                  <a:srgbClr val="FFFF00"/>
                </a:solidFill>
                <a:latin typeface="Calibri" pitchFamily="34" charset="0"/>
              </a:rPr>
            </a:br>
            <a:r>
              <a:rPr lang="en-US" sz="2600" b="1" dirty="0" smtClean="0">
                <a:solidFill>
                  <a:srgbClr val="FFFF00"/>
                </a:solidFill>
                <a:latin typeface="Calibri" pitchFamily="34" charset="0"/>
              </a:rPr>
              <a:t>I can give </a:t>
            </a:r>
            <a:br>
              <a:rPr lang="en-US" sz="2600" b="1" dirty="0" smtClean="0">
                <a:solidFill>
                  <a:srgbClr val="FFFF00"/>
                </a:solidFill>
                <a:latin typeface="Calibri" pitchFamily="34" charset="0"/>
              </a:rPr>
            </a:br>
            <a:r>
              <a:rPr lang="en-US" sz="2600" b="1" dirty="0" smtClean="0">
                <a:solidFill>
                  <a:srgbClr val="FFFF00"/>
                </a:solidFill>
                <a:latin typeface="Calibri" pitchFamily="34" charset="0"/>
              </a:rPr>
              <a:t>you what </a:t>
            </a:r>
            <a:br>
              <a:rPr lang="en-US" sz="2600" b="1" dirty="0" smtClean="0">
                <a:solidFill>
                  <a:srgbClr val="FFFF00"/>
                </a:solidFill>
                <a:latin typeface="Calibri" pitchFamily="34" charset="0"/>
              </a:rPr>
            </a:br>
            <a:r>
              <a:rPr lang="en-US" sz="2600" b="1" dirty="0" smtClean="0">
                <a:solidFill>
                  <a:srgbClr val="FFFF00"/>
                </a:solidFill>
                <a:latin typeface="Calibri" pitchFamily="34" charset="0"/>
              </a:rPr>
              <a:t>no one else can give!</a:t>
            </a:r>
            <a:br>
              <a:rPr lang="en-US" sz="2600" b="1" dirty="0" smtClean="0">
                <a:solidFill>
                  <a:srgbClr val="FFFF00"/>
                </a:solidFill>
                <a:latin typeface="Calibri" pitchFamily="34" charset="0"/>
              </a:rPr>
            </a:br>
            <a:r>
              <a:rPr lang="en-US" altLang="ko-KR" sz="2600" b="1" dirty="0" smtClean="0">
                <a:solidFill>
                  <a:srgbClr val="FFFF00"/>
                </a:solidFill>
                <a:latin typeface="Calibri" pitchFamily="34" charset="0"/>
                <a:ea typeface="굴림" pitchFamily="34" charset="-127"/>
              </a:rPr>
              <a:t>Believe! Receive!</a:t>
            </a:r>
            <a:br>
              <a:rPr lang="en-US" altLang="ko-KR" sz="2600" b="1" dirty="0" smtClean="0">
                <a:solidFill>
                  <a:srgbClr val="FFFF00"/>
                </a:solidFill>
                <a:latin typeface="Calibri" pitchFamily="34" charset="0"/>
                <a:ea typeface="굴림" pitchFamily="34" charset="-127"/>
              </a:rPr>
            </a:br>
            <a:r>
              <a:rPr lang="en-US" altLang="ko-KR" sz="2600" b="1" dirty="0" smtClean="0">
                <a:solidFill>
                  <a:srgbClr val="FFFF00"/>
                </a:solidFill>
                <a:latin typeface="Calibri" pitchFamily="34" charset="0"/>
                <a:ea typeface="굴림" pitchFamily="34" charset="-127"/>
              </a:rPr>
              <a:t>Rejoice!</a:t>
            </a:r>
            <a:endParaRPr lang="en-US" altLang="ko-KR" sz="2600" b="1" dirty="0">
              <a:solidFill>
                <a:srgbClr val="FFFF00"/>
              </a:solidFill>
              <a:latin typeface="Calibri" pitchFamily="34" charset="0"/>
              <a:ea typeface="굴림" pitchFamily="34" charset="-127"/>
            </a:endParaRPr>
          </a:p>
        </p:txBody>
      </p:sp>
      <p:sp>
        <p:nvSpPr>
          <p:cNvPr id="1026" name="Oval 2"/>
          <p:cNvSpPr>
            <a:spLocks noChangeArrowheads="1"/>
          </p:cNvSpPr>
          <p:nvPr/>
        </p:nvSpPr>
        <p:spPr bwMode="auto">
          <a:xfrm>
            <a:off x="35496" y="412576"/>
            <a:ext cx="7132320" cy="6309360"/>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9" name="Text Box 5"/>
          <p:cNvSpPr txBox="1">
            <a:spLocks noChangeArrowheads="1"/>
          </p:cNvSpPr>
          <p:nvPr/>
        </p:nvSpPr>
        <p:spPr bwMode="auto">
          <a:xfrm>
            <a:off x="-36512" y="717079"/>
            <a:ext cx="720080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propitiation, sin atoned, wrath turned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ambassadors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the Spirit prays for us, helps us pray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intercedes as mediator                                                                            Christ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crucified and buried with Christ                                                                                      raised and alive with Christ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one with Christ                                                                                                                                      seated with Christ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hidden with Christ in God                                                                                                                        old self crucified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new self created                                                                                                                                           set free from sin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instrument for righteousness                                                                                               under Christ, abundant grace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rivers of living water of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 the Spirit                                                                                                                 given, receive, have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comes on, falls on us                                                                                                             anointed with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born of the Spirit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of truth helps, teaches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leads us			      	                             Spirit sanctifies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adopted as sons, Spirit sent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the Spirit fills us                   			                     circumcised,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God’s workmanship                                  led in triumph,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resurrection body like Jesus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                                     every tear wiped away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loved and saved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0" name="Rectangle 9"/>
          <p:cNvSpPr/>
          <p:nvPr/>
        </p:nvSpPr>
        <p:spPr>
          <a:xfrm>
            <a:off x="3525024" y="2993504"/>
            <a:ext cx="182880"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246120"/>
            <a:ext cx="914400" cy="1828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857520"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067944" y="2780928"/>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857520" y="4149080"/>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81656" y="4162792"/>
            <a:ext cx="274320" cy="27432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2017 </a:t>
            </a:r>
            <a:endParaRPr lang="en-CA" sz="1200" dirty="0">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1691680" y="44624"/>
            <a:ext cx="3528392" cy="1403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justified, declared righteous       ransomed, redeemed propitiation,    sin  atoned,    God’s wrath  turned  away</a:t>
            </a:r>
          </a:p>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forgiven   peace with God   reconciled   ambassadors eternal life      welcomed, accepted      filled, complete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blessed         with        every        blessing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Christ is our wisdom from God, our righteousness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and sanctification and redemption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lang="en-US" sz="1200" b="1" dirty="0" smtClean="0">
                <a:solidFill>
                  <a:schemeClr val="bg1"/>
                </a:solidFill>
                <a:latin typeface="Arial Narrow" pitchFamily="34" charset="0"/>
                <a:ea typeface="Malgun Gothic" pitchFamily="34" charset="-127"/>
                <a:cs typeface="Arial" pitchFamily="34" charset="0"/>
              </a:rPr>
              <a:t>d</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elivered    from    the    domain    of    darkness    into</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lang="en-US" sz="1200" b="1" dirty="0" smtClean="0">
                <a:solidFill>
                  <a:schemeClr val="bg1"/>
                </a:solidFill>
                <a:latin typeface="Arial Narrow" pitchFamily="34" charset="0"/>
                <a:ea typeface="Malgun Gothic" pitchFamily="34" charset="-127"/>
                <a:cs typeface="Arial" pitchFamily="34" charset="0"/>
              </a:rPr>
              <a:t>t</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he   light   of   the   kingdom   of   the   beloved   Son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 name="Title 1"/>
          <p:cNvSpPr>
            <a:spLocks noGrp="1"/>
          </p:cNvSpPr>
          <p:nvPr>
            <p:ph type="title"/>
          </p:nvPr>
        </p:nvSpPr>
        <p:spPr>
          <a:xfrm>
            <a:off x="6732240" y="0"/>
            <a:ext cx="2411760" cy="6858000"/>
          </a:xfrm>
          <a:solidFill>
            <a:srgbClr val="00FF00"/>
          </a:solidFill>
        </p:spPr>
        <p:txBody>
          <a:bodyPr/>
          <a:lstStyle/>
          <a:p>
            <a:pPr lvl="0">
              <a:defRPr/>
            </a:pPr>
            <a:r>
              <a:rPr lang="en-CA" sz="2600" b="1" dirty="0" smtClean="0">
                <a:solidFill>
                  <a:schemeClr val="bg1"/>
                </a:solidFill>
                <a:latin typeface="Calibri" pitchFamily="34" charset="0"/>
              </a:rPr>
              <a:t>Lord, thank you </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that all these gifts </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in Christ are provided for us </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by Christ’s death and resurrection!</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It is finished.</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You give all </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in Christ </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the moment we  open our hearts </a:t>
            </a:r>
            <a:br>
              <a:rPr lang="en-CA" sz="2600" b="1" dirty="0" smtClean="0">
                <a:solidFill>
                  <a:schemeClr val="bg1"/>
                </a:solidFill>
                <a:latin typeface="Calibri" pitchFamily="34" charset="0"/>
              </a:rPr>
            </a:br>
            <a:r>
              <a:rPr lang="en-CA" sz="2600" b="1" dirty="0" smtClean="0">
                <a:solidFill>
                  <a:schemeClr val="bg1"/>
                </a:solidFill>
                <a:latin typeface="Calibri" pitchFamily="34" charset="0"/>
              </a:rPr>
              <a:t>to receive Christ.</a:t>
            </a:r>
            <a:endParaRPr lang="en-CA" sz="2600" b="1" dirty="0">
              <a:solidFill>
                <a:schemeClr val="bg1"/>
              </a:solidFill>
              <a:latin typeface="Calibri" pitchFamily="34" charset="0"/>
            </a:endParaRPr>
          </a:p>
        </p:txBody>
      </p:sp>
      <p:sp>
        <p:nvSpPr>
          <p:cNvPr id="2053" name="Text Box 5"/>
          <p:cNvSpPr txBox="1">
            <a:spLocks noChangeArrowheads="1"/>
          </p:cNvSpPr>
          <p:nvPr/>
        </p:nvSpPr>
        <p:spPr bwMode="auto">
          <a:xfrm>
            <a:off x="880864" y="3120107"/>
            <a:ext cx="5131296" cy="2397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rivers of living water of the Spirit flow out of us               immersed in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given the Spirit                     receive the Spirit                     have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comes on us, falls on us              anointed with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sealed with Spirit, guaranteed inheritance       born of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of      truth      helps      and     teaches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leads         and         sanctifies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adopted  as  sons  with  the  Spirit  of  the Son  in 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the Spirit gifts for service              the Spirit fills us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circumcised,    set  apart  to  God   in   the   Spirit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immeasurably great power    God’s workmanship</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led   in   triumphal   procession   and   </a:t>
            </a:r>
            <a:r>
              <a:rPr kumimoji="0" lang="en-US" sz="1200" b="1" i="0" u="none" strike="noStrike" cap="none" normalizeH="0" baseline="0" dirty="0" err="1" smtClean="0">
                <a:ln>
                  <a:noFill/>
                </a:ln>
                <a:solidFill>
                  <a:schemeClr val="bg1"/>
                </a:solidFill>
                <a:effectLst/>
                <a:latin typeface="Arial Narrow" pitchFamily="34" charset="0"/>
                <a:ea typeface="Malgun Gothic" pitchFamily="34" charset="-127"/>
                <a:cs typeface="Arial" pitchFamily="34" charset="0"/>
              </a:rPr>
              <a:t>nike</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   victory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members of Christ’s body            brothers and sisters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branches                  in                    Christ’s                  vine</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Chosen    race,         royal    priesthood,          holy    nation,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God’s              possession,                        God’s              people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fellow citizens with the saints       members of God’s household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50" name="Text Box 2"/>
          <p:cNvSpPr txBox="1">
            <a:spLocks noChangeArrowheads="1"/>
          </p:cNvSpPr>
          <p:nvPr/>
        </p:nvSpPr>
        <p:spPr bwMode="auto">
          <a:xfrm>
            <a:off x="899592" y="5593606"/>
            <a:ext cx="5112568" cy="1147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citizenship in heaven                                                       hope of glory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inheritance, heir, fellow heir                                    with Christ at death</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made perfect in his presence                             glorified to be like Jesus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into heavenly kingdom                                          enter the joy of the Lord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delivered from wrath to come                             God’s good work completed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resurrection body like Jesus     married to the Lamb     every tear wiped away</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see God’s face            reign forever             loved  and saved </a:t>
            </a: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Times New Roman" pitchFamily="18" charset="0"/>
              </a:rPr>
              <a:t>in the New Covenant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l" defTabSz="914400" rtl="0" eaLnBrk="0" fontAlgn="base" latinLnBrk="0" hangingPunct="0">
              <a:lnSpc>
                <a:spcPts val="1200"/>
              </a:lnSpc>
              <a:spcBef>
                <a:spcPct val="0"/>
              </a:spcBef>
              <a:spcAft>
                <a:spcPct val="0"/>
              </a:spcAft>
              <a:buClrTx/>
              <a:buSzTx/>
              <a:buFontTx/>
              <a:buNone/>
              <a:tabLst/>
            </a:pP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52" name="Text Box 4"/>
          <p:cNvSpPr txBox="1">
            <a:spLocks noChangeArrowheads="1"/>
          </p:cNvSpPr>
          <p:nvPr/>
        </p:nvSpPr>
        <p:spPr bwMode="auto">
          <a:xfrm>
            <a:off x="35496" y="1426468"/>
            <a:ext cx="6768752"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in Christ and Christ in us    in the Spirit and the Spirit in us, God’s temple    in God the Father and Father in us       immersed in the Father, Son and Holy Spirit                                  Father, Son and Holy Spirit fellowship with us                 access to God and his grace                               answered prayer                               grace at the throne of grace</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every need supplied                                                                                          the Spirit prays for us, helps us pray</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Christ intercedes for us as our one mediator                             Christ advocates his propitiation in our defense            immersed into Christ and his death and resurrection                 united with Christ in his death and resurrection</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crucified and buried with Christ                raised and alive with Christ                                            one with Christ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seated with Christ                                         hidden with Christ in God                                          old self crucified</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new self created                                                   set free from sin                              instrument for righteousness</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under Christ and his abundant grace                                                released from the law to be married to Christ </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a:p>
            <a:pPr marL="0" marR="0" lvl="0" indent="0" algn="ctr" defTabSz="914400" rtl="0" eaLnBrk="0" fontAlgn="base" latinLnBrk="0" hangingPunct="0">
              <a:lnSpc>
                <a:spcPts val="12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Narrow" pitchFamily="34" charset="0"/>
                <a:ea typeface="Malgun Gothic" pitchFamily="34" charset="-127"/>
                <a:cs typeface="Arial" pitchFamily="34" charset="0"/>
              </a:rPr>
              <a:t>under the law of the Spirit of life in Christ Jesus    the Spirit and God’s love poured out</a:t>
            </a:r>
            <a:endParaRPr kumimoji="0" lang="en-US" sz="1200" b="0"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49" name="Text Box 1"/>
          <p:cNvSpPr txBox="1">
            <a:spLocks noChangeArrowheads="1"/>
          </p:cNvSpPr>
          <p:nvPr/>
        </p:nvSpPr>
        <p:spPr bwMode="auto">
          <a:xfrm>
            <a:off x="-324544" y="5943054"/>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smtClean="0">
                <a:ln>
                  <a:noFill/>
                </a:ln>
                <a:solidFill>
                  <a:schemeClr val="bg1"/>
                </a:solidFill>
                <a:effectLst/>
                <a:latin typeface="Arial" pitchFamily="34" charset="0"/>
                <a:ea typeface="Malgun Gothic" pitchFamily="34" charset="-127"/>
                <a:cs typeface="Arial" pitchFamily="34" charset="0"/>
              </a:rPr>
              <a:t>johncrozieris</a:t>
            </a:r>
            <a:endPar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a:t>
            </a:r>
            <a:r>
              <a:rPr kumimoji="0" lang="en-US" sz="1000" b="0" i="0" u="none" strike="noStrike" cap="none" normalizeH="0" baseline="0" dirty="0" err="1" smtClean="0">
                <a:ln>
                  <a:noFill/>
                </a:ln>
                <a:solidFill>
                  <a:schemeClr val="bg1"/>
                </a:solidFill>
                <a:effectLst/>
                <a:latin typeface="Arial" pitchFamily="34" charset="0"/>
                <a:ea typeface="Malgun Gothic" pitchFamily="34" charset="-127"/>
                <a:cs typeface="Arial" pitchFamily="34" charset="0"/>
              </a:rPr>
              <a:t>gmail.com</a:t>
            </a: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pitchFamily="34" charset="0"/>
                <a:ea typeface="Malgun Gothic" pitchFamily="34" charset="-127"/>
                <a:cs typeface="Arial" pitchFamily="34" charset="0"/>
              </a:rPr>
              <a:t>© 2017</a:t>
            </a: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bg1"/>
              </a:solidFill>
              <a:effectLst/>
              <a:latin typeface="Arial"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358008"/>
            <a:ext cx="8229600" cy="1143000"/>
          </a:xfrm>
        </p:spPr>
        <p:txBody>
          <a:bodyPr/>
          <a:lstStyle/>
          <a:p>
            <a:r>
              <a:rPr lang="en-CA" dirty="0" smtClean="0">
                <a:solidFill>
                  <a:schemeClr val="tx1"/>
                </a:solidFill>
              </a:rPr>
              <a:t>The End</a:t>
            </a:r>
            <a:br>
              <a:rPr lang="en-CA" dirty="0" smtClean="0">
                <a:solidFill>
                  <a:schemeClr val="tx1"/>
                </a:solidFill>
              </a:rPr>
            </a:br>
            <a:r>
              <a:rPr lang="en-CA" dirty="0" smtClean="0">
                <a:solidFill>
                  <a:schemeClr val="tx1"/>
                </a:solidFill>
              </a:rPr>
              <a:t/>
            </a:r>
            <a:br>
              <a:rPr lang="en-CA" dirty="0" smtClean="0">
                <a:solidFill>
                  <a:schemeClr val="tx1"/>
                </a:solidFill>
              </a:rPr>
            </a:br>
            <a:r>
              <a:rPr lang="en-CA" sz="3600" dirty="0" smtClean="0">
                <a:solidFill>
                  <a:schemeClr val="tx1"/>
                </a:solidFill>
              </a:rPr>
              <a:t>but I hope it is just the beginning </a:t>
            </a:r>
            <a:br>
              <a:rPr lang="en-CA" sz="3600" dirty="0" smtClean="0">
                <a:solidFill>
                  <a:schemeClr val="tx1"/>
                </a:solidFill>
              </a:rPr>
            </a:br>
            <a:r>
              <a:rPr lang="en-CA" sz="3600" dirty="0" smtClean="0">
                <a:solidFill>
                  <a:schemeClr val="tx1"/>
                </a:solidFill>
              </a:rPr>
              <a:t>of using God’s truth in these PPTs </a:t>
            </a:r>
            <a:br>
              <a:rPr lang="en-CA" sz="3600" dirty="0" smtClean="0">
                <a:solidFill>
                  <a:schemeClr val="tx1"/>
                </a:solidFill>
              </a:rPr>
            </a:br>
            <a:r>
              <a:rPr lang="en-CA" sz="3600" dirty="0" smtClean="0">
                <a:solidFill>
                  <a:schemeClr val="tx1"/>
                </a:solidFill>
              </a:rPr>
              <a:t>to rejoice in God’s greatest gift of the Lord Jesus Christ in whom are many, many gifts, all the gifts we need in God!</a:t>
            </a:r>
            <a:br>
              <a:rPr lang="en-CA" sz="3600" dirty="0" smtClean="0">
                <a:solidFill>
                  <a:schemeClr val="tx1"/>
                </a:solidFill>
              </a:rPr>
            </a:br>
            <a:r>
              <a:rPr lang="en-CA" sz="3600" dirty="0" smtClean="0">
                <a:solidFill>
                  <a:srgbClr val="FFC000"/>
                </a:solidFill>
              </a:rPr>
              <a:t>Get this on your Smartphone from www.GraceGodChrist.com</a:t>
            </a:r>
            <a:endParaRPr lang="en-CA" sz="3600" dirty="0">
              <a:solidFill>
                <a:srgbClr val="FFC000"/>
              </a:solidFill>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852936"/>
            <a:ext cx="8892480" cy="1143000"/>
          </a:xfrm>
        </p:spPr>
        <p:txBody>
          <a:bodyPr/>
          <a:lstStyle/>
          <a:p>
            <a:pPr algn="l"/>
            <a:r>
              <a:rPr lang="en-US" sz="2400" b="1" dirty="0" smtClean="0">
                <a:solidFill>
                  <a:schemeClr val="tx1"/>
                </a:solidFill>
                <a:latin typeface="Calibri" pitchFamily="34" charset="0"/>
              </a:rPr>
              <a:t>Endnote 1 from slide 23 regarding Christ our substitute punishment and Christ our substitute righteousness</a:t>
            </a:r>
            <a:br>
              <a:rPr lang="en-US" sz="2400" b="1" dirty="0" smtClean="0">
                <a:solidFill>
                  <a:schemeClr val="tx1"/>
                </a:solidFill>
                <a:latin typeface="Calibri" pitchFamily="34" charset="0"/>
              </a:rPr>
            </a:br>
            <a:r>
              <a:rPr lang="en-US" sz="1200" b="1" dirty="0" smtClean="0">
                <a:solidFill>
                  <a:schemeClr val="tx1"/>
                </a:solidFill>
                <a:latin typeface="Calibri" pitchFamily="34" charset="0"/>
              </a:rPr>
              <a:t/>
            </a:r>
            <a:br>
              <a:rPr lang="en-US" sz="1200" b="1" dirty="0" smtClean="0">
                <a:solidFill>
                  <a:schemeClr val="tx1"/>
                </a:solidFill>
                <a:latin typeface="Calibri" pitchFamily="34" charset="0"/>
              </a:rPr>
            </a:br>
            <a:r>
              <a:rPr lang="en-US" sz="2400" dirty="0" smtClean="0">
                <a:solidFill>
                  <a:schemeClr val="tx1"/>
                </a:solidFill>
                <a:latin typeface="Calibri" pitchFamily="34" charset="0"/>
              </a:rPr>
              <a:t>John Piper uses the terms “righteousness-provider” and “sin-bearer” in a sermon on Romans 13:8-10.  “Love</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Is</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a</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Fulfilling</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of</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the</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Law,</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Part</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3”  August 7, 2005 at DesiringGod.org</a:t>
            </a:r>
            <a:br>
              <a:rPr lang="en-US" sz="2400" dirty="0" smtClean="0">
                <a:solidFill>
                  <a:schemeClr val="tx1"/>
                </a:solidFill>
                <a:latin typeface="Calibri" pitchFamily="34" charset="0"/>
              </a:rPr>
            </a:br>
            <a:r>
              <a:rPr lang="en-US" sz="1200" dirty="0" smtClean="0">
                <a:solidFill>
                  <a:schemeClr val="tx1"/>
                </a:solidFill>
                <a:latin typeface="Calibri" pitchFamily="34" charset="0"/>
              </a:rPr>
              <a:t/>
            </a:r>
            <a:br>
              <a:rPr lang="en-US" sz="1200" dirty="0" smtClean="0">
                <a:solidFill>
                  <a:schemeClr val="tx1"/>
                </a:solidFill>
                <a:latin typeface="Calibri" pitchFamily="34" charset="0"/>
              </a:rPr>
            </a:br>
            <a:r>
              <a:rPr lang="en-US" sz="2400" dirty="0" smtClean="0">
                <a:solidFill>
                  <a:schemeClr val="tx1"/>
                </a:solidFill>
                <a:latin typeface="Calibri" pitchFamily="34" charset="0"/>
              </a:rPr>
              <a:t>John Piper uses the helpful terms Christ our “substitute perfection” and our “substitute pardon” in: </a:t>
            </a:r>
            <a:r>
              <a:rPr lang="en-CA" sz="2400" dirty="0" smtClean="0">
                <a:solidFill>
                  <a:schemeClr val="tx1"/>
                </a:solidFill>
                <a:latin typeface="Calibri" pitchFamily="34" charset="0"/>
              </a:rPr>
              <a:t>John Piper and Justin Taylor, “What God Requires, Christ Provides” January 1, 2004 at DesiringGod.org.</a:t>
            </a:r>
            <a:br>
              <a:rPr lang="en-CA" sz="2400" dirty="0" smtClean="0">
                <a:solidFill>
                  <a:schemeClr val="tx1"/>
                </a:solidFill>
                <a:latin typeface="Calibri" pitchFamily="34" charset="0"/>
              </a:rPr>
            </a:br>
            <a:r>
              <a:rPr lang="en-CA" sz="2400" dirty="0" smtClean="0">
                <a:solidFill>
                  <a:schemeClr val="tx1"/>
                </a:solidFill>
                <a:latin typeface="Calibri" pitchFamily="34" charset="0"/>
              </a:rPr>
              <a:t>Of his daughter he says, “</a:t>
            </a:r>
            <a:r>
              <a:rPr lang="en-CA" sz="2400" dirty="0" smtClean="0">
                <a:solidFill>
                  <a:schemeClr val="tx1"/>
                </a:solidFill>
                <a:latin typeface="Calibri" pitchFamily="34" charset="0"/>
                <a:cs typeface="Calibri" pitchFamily="34" charset="0"/>
              </a:rPr>
              <a:t>Jesus' punishment and Jesus' righteousness </a:t>
            </a:r>
            <a:br>
              <a:rPr lang="en-CA" sz="2400" dirty="0" smtClean="0">
                <a:solidFill>
                  <a:schemeClr val="tx1"/>
                </a:solidFill>
                <a:latin typeface="Calibri" pitchFamily="34" charset="0"/>
                <a:cs typeface="Calibri" pitchFamily="34" charset="0"/>
              </a:rPr>
            </a:br>
            <a:r>
              <a:rPr lang="en-CA" sz="2400" dirty="0" smtClean="0">
                <a:solidFill>
                  <a:schemeClr val="tx1"/>
                </a:solidFill>
                <a:latin typeface="Calibri" pitchFamily="34" charset="0"/>
                <a:cs typeface="Calibri" pitchFamily="34" charset="0"/>
              </a:rPr>
              <a:t>. . . Jesus is her righteousness and Jesus is her punishment.”</a:t>
            </a:r>
            <a:r>
              <a:rPr lang="en-US" sz="2400" dirty="0" smtClean="0">
                <a:solidFill>
                  <a:schemeClr val="tx1"/>
                </a:solidFill>
                <a:latin typeface="Calibri" pitchFamily="34" charset="0"/>
              </a:rPr>
              <a:t> </a:t>
            </a:r>
            <a:r>
              <a:rPr lang="en-CA" sz="2400" dirty="0" smtClean="0">
                <a:solidFill>
                  <a:schemeClr val="tx1"/>
                </a:solidFill>
                <a:latin typeface="Calibri" pitchFamily="34" charset="0"/>
              </a:rPr>
              <a:t/>
            </a:r>
            <a:br>
              <a:rPr lang="en-CA" sz="24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Piper also uses “substitute punishment” and “substitute perfection” and “substitute sacrifice and substitute righteousness” in:</a:t>
            </a:r>
            <a:br>
              <a:rPr lang="en-CA" sz="2400" dirty="0" smtClean="0">
                <a:solidFill>
                  <a:schemeClr val="tx1"/>
                </a:solidFill>
                <a:latin typeface="Calibri" pitchFamily="34" charset="0"/>
              </a:rPr>
            </a:br>
            <a:r>
              <a:rPr lang="en-CA" sz="2400" dirty="0" smtClean="0">
                <a:solidFill>
                  <a:schemeClr val="tx1"/>
                </a:solidFill>
                <a:latin typeface="Calibri" pitchFamily="34" charset="0"/>
              </a:rPr>
              <a:t>John Piper, “When Does God Become 100% For Us?</a:t>
            </a:r>
            <a:br>
              <a:rPr lang="en-CA" sz="2400" dirty="0" smtClean="0">
                <a:solidFill>
                  <a:schemeClr val="tx1"/>
                </a:solidFill>
                <a:latin typeface="Calibri" pitchFamily="34" charset="0"/>
              </a:rPr>
            </a:br>
            <a:r>
              <a:rPr lang="en-CA" sz="2400" dirty="0" smtClean="0">
                <a:solidFill>
                  <a:schemeClr val="tx1"/>
                </a:solidFill>
                <a:latin typeface="Calibri" pitchFamily="34" charset="0"/>
              </a:rPr>
              <a:t>Answering a Good Question” October 3, 2007 at DesiringGod.org</a:t>
            </a: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Also see John Piper’s book, </a:t>
            </a:r>
            <a:r>
              <a:rPr lang="en-CA" sz="2400" i="1" dirty="0" smtClean="0">
                <a:solidFill>
                  <a:schemeClr val="tx1"/>
                </a:solidFill>
                <a:latin typeface="Calibri" pitchFamily="34" charset="0"/>
              </a:rPr>
              <a:t>Counted Righteous in Christ: Should We Abandon the Imputation of Christ's Righteousness? </a:t>
            </a:r>
            <a:r>
              <a:rPr lang="en-CA" sz="2400" dirty="0" smtClean="0">
                <a:solidFill>
                  <a:schemeClr val="tx1"/>
                </a:solidFill>
                <a:latin typeface="Calibri" pitchFamily="34" charset="0"/>
              </a:rPr>
              <a:t>at DesiringGod.org</a:t>
            </a:r>
            <a:endParaRPr lang="en-CA" sz="2400"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2862064"/>
            <a:ext cx="8445624" cy="1143000"/>
          </a:xfrm>
        </p:spPr>
        <p:txBody>
          <a:bodyPr/>
          <a:lstStyle/>
          <a:p>
            <a:r>
              <a:rPr lang="en-US" altLang="ko-KR" sz="2800" dirty="0" smtClean="0">
                <a:solidFill>
                  <a:schemeClr val="tx1"/>
                </a:solidFill>
              </a:rPr>
              <a:t>The above PPT is based on the book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“The Grace of God in Christ:</a:t>
            </a:r>
            <a:br>
              <a:rPr lang="en-US" altLang="ko-KR" sz="2800" dirty="0" smtClean="0">
                <a:solidFill>
                  <a:schemeClr val="tx1"/>
                </a:solidFill>
              </a:rPr>
            </a:br>
            <a:r>
              <a:rPr lang="en-US" altLang="ko-KR" sz="2800" dirty="0" smtClean="0">
                <a:solidFill>
                  <a:schemeClr val="tx1"/>
                </a:solidFill>
              </a:rPr>
              <a:t>Sixty days of enjoying Jesus Christ </a:t>
            </a:r>
            <a:br>
              <a:rPr lang="en-US" altLang="ko-KR" sz="2800" dirty="0" smtClean="0">
                <a:solidFill>
                  <a:schemeClr val="tx1"/>
                </a:solidFill>
              </a:rPr>
            </a:br>
            <a:r>
              <a:rPr lang="en-US" altLang="ko-KR" sz="2800" dirty="0" smtClean="0">
                <a:solidFill>
                  <a:schemeClr val="tx1"/>
                </a:solidFill>
              </a:rPr>
              <a:t>and God’s riches of grace in Christ.”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by John </a:t>
            </a:r>
            <a:r>
              <a:rPr lang="en-US" altLang="ko-KR" sz="2800" dirty="0" err="1" smtClean="0">
                <a:solidFill>
                  <a:schemeClr val="tx1"/>
                </a:solidFill>
              </a:rPr>
              <a:t>Crozier</a:t>
            </a:r>
            <a:r>
              <a:rPr lang="en-US" altLang="ko-KR" sz="2800" dirty="0" smtClean="0">
                <a:solidFill>
                  <a:schemeClr val="tx1"/>
                </a:solidFill>
              </a:rP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free </a:t>
            </a:r>
            <a:r>
              <a:rPr lang="en-US" altLang="ko-KR" sz="2800" i="1" dirty="0" smtClean="0">
                <a:solidFill>
                  <a:schemeClr val="tx1"/>
                </a:solidFill>
              </a:rPr>
              <a:t>e</a:t>
            </a:r>
            <a:r>
              <a:rPr lang="en-US" altLang="ko-KR" sz="2800" dirty="0" smtClean="0">
                <a:solidFill>
                  <a:schemeClr val="tx1"/>
                </a:solidFill>
              </a:rPr>
              <a:t>Book at</a:t>
            </a:r>
            <a:r>
              <a:rPr lang="en-US" altLang="ko-KR" sz="2800" dirty="0" smtClean="0">
                <a:solidFill>
                  <a:schemeClr val="bg1"/>
                </a:solidFill>
              </a:rPr>
              <a:t> </a:t>
            </a:r>
            <a:r>
              <a:rPr lang="en-US" altLang="ko-KR" sz="2800" dirty="0" smtClean="0">
                <a:solidFill>
                  <a:schemeClr val="bg1"/>
                </a:solidFill>
                <a:hlinkClick r:id="rId3"/>
              </a:rPr>
              <a:t>www.GraceGodChrist.com</a:t>
            </a:r>
            <a:r>
              <a:rPr lang="en-US" altLang="ko-KR" sz="2800" dirty="0" smtClean="0">
                <a:solidFill>
                  <a:schemeClr val="bg1"/>
                </a:solidFill>
              </a:rPr>
              <a:t> </a:t>
            </a:r>
            <a:br>
              <a:rPr lang="en-US" altLang="ko-KR" sz="2800" dirty="0" smtClean="0">
                <a:solidFill>
                  <a:schemeClr val="bg1"/>
                </a:solidFill>
              </a:rPr>
            </a:br>
            <a:r>
              <a:rPr lang="en-US" altLang="ko-KR" sz="1800" dirty="0" smtClean="0">
                <a:solidFill>
                  <a:schemeClr val="bg1"/>
                </a:solidFill>
              </a:rPr>
              <a:t/>
            </a:r>
            <a:br>
              <a:rPr lang="en-US" altLang="ko-KR" sz="1800" dirty="0" smtClean="0">
                <a:solidFill>
                  <a:schemeClr val="bg1"/>
                </a:solidFill>
              </a:rPr>
            </a:br>
            <a:r>
              <a:rPr lang="en-US" altLang="ko-KR" sz="2800" dirty="0" smtClean="0">
                <a:solidFill>
                  <a:schemeClr val="tx1"/>
                </a:solidFill>
              </a:rPr>
              <a:t>John is a Pastor and missionary. </a:t>
            </a:r>
            <a:br>
              <a:rPr lang="en-US" altLang="ko-KR" sz="2800" dirty="0" smtClean="0">
                <a:solidFill>
                  <a:schemeClr val="tx1"/>
                </a:solidFill>
              </a:rPr>
            </a:br>
            <a:r>
              <a:rPr lang="en-US" altLang="ko-KR" sz="2800" dirty="0" smtClean="0">
                <a:solidFill>
                  <a:schemeClr val="tx1"/>
                </a:solidFill>
              </a:rPr>
              <a:t>From 1979-2008 he was a Pastor in Canada. </a:t>
            </a:r>
            <a:br>
              <a:rPr lang="en-US" altLang="ko-KR" sz="2800" dirty="0" smtClean="0">
                <a:solidFill>
                  <a:schemeClr val="tx1"/>
                </a:solidFill>
              </a:rPr>
            </a:br>
            <a:r>
              <a:rPr lang="en-US" altLang="ko-KR" sz="2800" dirty="0" smtClean="0">
                <a:solidFill>
                  <a:schemeClr val="tx1"/>
                </a:solidFill>
              </a:rPr>
              <a:t>Since then John has been a missionary and Pastor, mainly training Korean missionaries in South Korea. </a:t>
            </a:r>
            <a:br>
              <a:rPr lang="en-US" altLang="ko-KR" sz="2800" dirty="0" smtClean="0">
                <a:solidFill>
                  <a:schemeClr val="tx1"/>
                </a:solidFill>
              </a:rPr>
            </a:br>
            <a:r>
              <a:rPr lang="en-US" altLang="ko-KR" sz="2800" dirty="0" smtClean="0">
                <a:solidFill>
                  <a:schemeClr val="tx1"/>
                </a:solidFill>
              </a:rPr>
              <a:t>His Doctor of Ministry is from Trinity Evangelical Divinity School in Deerfield, Illinois (Chicago). Contact John at: johncrozieris@gmail.com</a:t>
            </a:r>
            <a:endParaRPr lang="ko-KR" altLang="en-US" sz="2800" dirty="0">
              <a:solidFill>
                <a:schemeClr val="tx1"/>
              </a:solidFill>
            </a:endParaRP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1709936"/>
            <a:ext cx="8445624" cy="1143000"/>
          </a:xfrm>
        </p:spPr>
        <p:txBody>
          <a:bodyPr/>
          <a:lstStyle/>
          <a:p>
            <a:r>
              <a:rPr lang="en-US" altLang="ko-KR" sz="2800" dirty="0" smtClean="0">
                <a:solidFill>
                  <a:schemeClr val="tx1"/>
                </a:solidFill>
              </a:rPr>
              <a:t>John’s book on the powers and perfections of God </a:t>
            </a:r>
            <a:br>
              <a:rPr lang="en-US" altLang="ko-KR" sz="2800" dirty="0" smtClean="0">
                <a:solidFill>
                  <a:schemeClr val="tx1"/>
                </a:solidFill>
              </a:rPr>
            </a:br>
            <a:r>
              <a:rPr lang="en-US" altLang="ko-KR" sz="2800" dirty="0" smtClean="0">
                <a:solidFill>
                  <a:schemeClr val="tx1"/>
                </a:solidFill>
              </a:rPr>
              <a:t>the Father, Son and Spirit is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“Know Your God:</a:t>
            </a:r>
            <a:br>
              <a:rPr lang="en-US" altLang="ko-KR" sz="2800" dirty="0" smtClean="0">
                <a:solidFill>
                  <a:schemeClr val="tx1"/>
                </a:solidFill>
              </a:rPr>
            </a:br>
            <a:r>
              <a:rPr lang="en-US" altLang="ko-KR" sz="2800" dirty="0" smtClean="0">
                <a:solidFill>
                  <a:schemeClr val="tx1"/>
                </a:solidFill>
              </a:rPr>
              <a:t>Thirty days of enjoying the Lord and His Character”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by John </a:t>
            </a:r>
            <a:r>
              <a:rPr lang="en-US" altLang="ko-KR" sz="2800" dirty="0" err="1" smtClean="0">
                <a:solidFill>
                  <a:schemeClr val="tx1"/>
                </a:solidFill>
              </a:rPr>
              <a:t>Crozier</a:t>
            </a:r>
            <a:r>
              <a:rPr lang="en-US" altLang="ko-KR" sz="2800" dirty="0" smtClean="0">
                <a:solidFill>
                  <a:schemeClr val="tx1"/>
                </a:solidFill>
              </a:rP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free </a:t>
            </a:r>
            <a:r>
              <a:rPr lang="en-US" altLang="ko-KR" sz="2800" i="1" dirty="0" smtClean="0">
                <a:solidFill>
                  <a:schemeClr val="tx1"/>
                </a:solidFill>
              </a:rPr>
              <a:t>e</a:t>
            </a:r>
            <a:r>
              <a:rPr lang="en-US" altLang="ko-KR" sz="2800" dirty="0" smtClean="0">
                <a:solidFill>
                  <a:schemeClr val="tx1"/>
                </a:solidFill>
              </a:rPr>
              <a:t>Book at</a:t>
            </a:r>
            <a:r>
              <a:rPr lang="en-US" altLang="ko-KR" sz="2800" dirty="0" smtClean="0">
                <a:solidFill>
                  <a:schemeClr val="bg1"/>
                </a:solidFill>
              </a:rPr>
              <a:t> </a:t>
            </a:r>
            <a:r>
              <a:rPr lang="en-US" altLang="ko-KR" sz="2800" dirty="0" smtClean="0">
                <a:solidFill>
                  <a:schemeClr val="bg1"/>
                </a:solidFill>
                <a:hlinkClick r:id="rId3"/>
              </a:rPr>
              <a:t>www.GraceGodChrist.com</a:t>
            </a:r>
            <a:r>
              <a:rPr lang="en-US" altLang="ko-KR" sz="2800" dirty="0" smtClean="0">
                <a:solidFill>
                  <a:schemeClr val="bg1"/>
                </a:solidFill>
              </a:rPr>
              <a:t> </a:t>
            </a:r>
            <a:br>
              <a:rPr lang="en-US" altLang="ko-KR" sz="2800" dirty="0" smtClean="0">
                <a:solidFill>
                  <a:schemeClr val="bg1"/>
                </a:solidFill>
              </a:rPr>
            </a:br>
            <a:r>
              <a:rPr lang="en-US" altLang="ko-KR" sz="1800" dirty="0" smtClean="0">
                <a:solidFill>
                  <a:schemeClr val="bg1"/>
                </a:solidFill>
              </a:rPr>
              <a:t/>
            </a:r>
            <a:br>
              <a:rPr lang="en-US" altLang="ko-KR" sz="1800" dirty="0" smtClean="0">
                <a:solidFill>
                  <a:schemeClr val="bg1"/>
                </a:solidFill>
              </a:rPr>
            </a:br>
            <a:endParaRPr lang="ko-KR" altLang="en-US" sz="2800" dirty="0">
              <a:solidFill>
                <a:schemeClr val="tx1"/>
              </a:solidFill>
            </a:endParaRPr>
          </a:p>
        </p:txBody>
      </p:sp>
      <p:sp>
        <p:nvSpPr>
          <p:cNvPr id="3" name="TextBox 2"/>
          <p:cNvSpPr txBox="1"/>
          <p:nvPr/>
        </p:nvSpPr>
        <p:spPr>
          <a:xfrm>
            <a:off x="107504" y="4005064"/>
            <a:ext cx="8820472" cy="2308324"/>
          </a:xfrm>
          <a:prstGeom prst="rect">
            <a:avLst/>
          </a:prstGeom>
          <a:noFill/>
        </p:spPr>
        <p:txBody>
          <a:bodyPr wrap="square" rtlCol="0">
            <a:spAutoFit/>
          </a:bodyPr>
          <a:lstStyle/>
          <a:p>
            <a:pPr algn="ctr"/>
            <a:r>
              <a:rPr lang="en-US" sz="2400" dirty="0" smtClean="0">
                <a:solidFill>
                  <a:srgbClr val="00FF00"/>
                </a:solidFill>
              </a:rPr>
              <a:t>In this life, two key fountains to constantly drink from are God’s character </a:t>
            </a:r>
            <a:r>
              <a:rPr lang="en-US" sz="2400" u="sng" dirty="0" smtClean="0">
                <a:solidFill>
                  <a:srgbClr val="00FF00"/>
                </a:solidFill>
              </a:rPr>
              <a:t>and</a:t>
            </a:r>
            <a:r>
              <a:rPr lang="en-US" sz="2400" dirty="0" smtClean="0">
                <a:solidFill>
                  <a:srgbClr val="00FF00"/>
                </a:solidFill>
              </a:rPr>
              <a:t> his riches in Christ.  They are really one fountain, the fountain of God in Christ.  All God’s grace in Christ is that we may know God as he is, rejoicing in him forever.  </a:t>
            </a:r>
          </a:p>
          <a:p>
            <a:pPr algn="ctr"/>
            <a:r>
              <a:rPr lang="en-US" sz="2400" dirty="0" smtClean="0">
                <a:solidFill>
                  <a:srgbClr val="00FF00"/>
                </a:solidFill>
              </a:rPr>
              <a:t>“Know Your God” focuses on God’s character. “The Grace of God in Christ” focuses on all God provides in Christ</a:t>
            </a:r>
            <a:r>
              <a:rPr lang="en-US" sz="2400" b="1" dirty="0" smtClean="0">
                <a:solidFill>
                  <a:srgbClr val="00FF00"/>
                </a:solidFill>
              </a:rPr>
              <a:t>.</a:t>
            </a:r>
            <a:endParaRPr lang="en-CA" sz="2400" dirty="0">
              <a:solidFill>
                <a:srgbClr val="00FF00"/>
              </a:solidFill>
            </a:endParaRP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72816"/>
            <a:ext cx="8229600" cy="1143000"/>
          </a:xfrm>
        </p:spPr>
        <p:txBody>
          <a:bodyPr/>
          <a:lstStyle/>
          <a:p>
            <a:r>
              <a:rPr lang="en-US" sz="2800" dirty="0" smtClean="0">
                <a:solidFill>
                  <a:schemeClr val="tx1"/>
                </a:solidFill>
              </a:rPr>
              <a:t>All Scripture quotations are taken from </a:t>
            </a:r>
            <a:br>
              <a:rPr lang="en-US" sz="2800" dirty="0" smtClean="0">
                <a:solidFill>
                  <a:schemeClr val="tx1"/>
                </a:solidFill>
              </a:rPr>
            </a:br>
            <a:r>
              <a:rPr lang="en-US" sz="2800" dirty="0" smtClean="0">
                <a:solidFill>
                  <a:schemeClr val="tx1"/>
                </a:solidFill>
              </a:rPr>
              <a:t>The Holy Bible, English Standard Version (ESV), copyright </a:t>
            </a:r>
            <a:r>
              <a:rPr lang="en-US" sz="2800" i="1" dirty="0" smtClean="0">
                <a:solidFill>
                  <a:schemeClr val="tx1"/>
                </a:solidFill>
              </a:rPr>
              <a:t>©</a:t>
            </a:r>
            <a:r>
              <a:rPr lang="en-US" sz="2800" dirty="0" smtClean="0">
                <a:solidFill>
                  <a:schemeClr val="tx1"/>
                </a:solidFill>
              </a:rPr>
              <a:t> 2001 by Crossway Bibles, </a:t>
            </a:r>
            <a:br>
              <a:rPr lang="en-US" sz="2800" dirty="0" smtClean="0">
                <a:solidFill>
                  <a:schemeClr val="tx1"/>
                </a:solidFill>
              </a:rPr>
            </a:br>
            <a:r>
              <a:rPr lang="en-US" sz="2800" dirty="0" smtClean="0">
                <a:solidFill>
                  <a:schemeClr val="tx1"/>
                </a:solidFill>
              </a:rPr>
              <a:t>a publishing ministry of Good News Publishers.  Used by permission.  All rights reserved</a:t>
            </a:r>
            <a:r>
              <a:rPr lang="en-US" dirty="0" smtClean="0">
                <a:solidFill>
                  <a:schemeClr val="tx1"/>
                </a:solidFill>
              </a:rPr>
              <a:t>.</a:t>
            </a:r>
            <a:endParaRPr lang="en-CA" dirty="0">
              <a:solidFill>
                <a:schemeClr val="tx1"/>
              </a:solidFill>
            </a:endParaRP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02024"/>
            <a:ext cx="8229600" cy="1143000"/>
          </a:xfrm>
        </p:spPr>
        <p:txBody>
          <a:bodyPr/>
          <a:lstStyle/>
          <a:p>
            <a:r>
              <a:rPr lang="en-CA" dirty="0" smtClean="0">
                <a:solidFill>
                  <a:schemeClr val="tx1"/>
                </a:solidFill>
              </a:rPr>
              <a:t/>
            </a:r>
            <a:br>
              <a:rPr lang="en-CA" dirty="0" smtClean="0">
                <a:solidFill>
                  <a:schemeClr val="tx1"/>
                </a:solidFill>
              </a:rPr>
            </a:br>
            <a:r>
              <a:rPr lang="en-US" sz="3600" b="1" dirty="0" smtClean="0">
                <a:solidFill>
                  <a:schemeClr val="tx1"/>
                </a:solidFill>
              </a:rPr>
              <a:t> “John’s carefully calibrated study </a:t>
            </a:r>
            <a:br>
              <a:rPr lang="en-US" sz="3600" b="1" dirty="0" smtClean="0">
                <a:solidFill>
                  <a:schemeClr val="tx1"/>
                </a:solidFill>
              </a:rPr>
            </a:br>
            <a:r>
              <a:rPr lang="en-US" sz="3600" b="1" dirty="0" smtClean="0">
                <a:solidFill>
                  <a:schemeClr val="tx1"/>
                </a:solidFill>
              </a:rPr>
              <a:t>of the believer’s blessings in Christ is superbly done!  It breathes Scripture – exalts Christ – is most practical and adaptable.  </a:t>
            </a:r>
            <a:br>
              <a:rPr lang="en-US" sz="3600" b="1" dirty="0" smtClean="0">
                <a:solidFill>
                  <a:schemeClr val="tx1"/>
                </a:solidFill>
              </a:rPr>
            </a:br>
            <a:r>
              <a:rPr lang="en-US" sz="3600" b="1" dirty="0" smtClean="0">
                <a:solidFill>
                  <a:schemeClr val="tx1"/>
                </a:solidFill>
              </a:rPr>
              <a:t>These truths are much needed in our time.  Highly recommended.”</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Dr. David Larsen </a:t>
            </a:r>
            <a:br>
              <a:rPr lang="en-US" sz="3600" dirty="0" smtClean="0">
                <a:solidFill>
                  <a:schemeClr val="tx1"/>
                </a:solidFill>
              </a:rPr>
            </a:br>
            <a:r>
              <a:rPr lang="en-US" sz="36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150096"/>
            <a:ext cx="8229600" cy="1143000"/>
          </a:xfrm>
        </p:spPr>
        <p:txBody>
          <a:bodyPr/>
          <a:lstStyle/>
          <a:p>
            <a:r>
              <a:rPr lang="en-US" sz="3600" b="1" dirty="0" smtClean="0">
                <a:solidFill>
                  <a:schemeClr val="tx1"/>
                </a:solidFill>
              </a:rPr>
              <a:t>“I love being reminded daily </a:t>
            </a:r>
            <a:br>
              <a:rPr lang="en-US" sz="3600" b="1" dirty="0" smtClean="0">
                <a:solidFill>
                  <a:schemeClr val="tx1"/>
                </a:solidFill>
              </a:rPr>
            </a:br>
            <a:r>
              <a:rPr lang="en-US" sz="3600" b="1" dirty="0" smtClean="0">
                <a:solidFill>
                  <a:schemeClr val="tx1"/>
                </a:solidFill>
              </a:rPr>
              <a:t>of who I am in Christ and </a:t>
            </a:r>
            <a:br>
              <a:rPr lang="en-US" sz="3600" b="1" dirty="0" smtClean="0">
                <a:solidFill>
                  <a:schemeClr val="tx1"/>
                </a:solidFill>
              </a:rPr>
            </a:br>
            <a:r>
              <a:rPr lang="en-US" sz="3600" b="1" dirty="0" smtClean="0">
                <a:solidFill>
                  <a:schemeClr val="tx1"/>
                </a:solidFill>
              </a:rPr>
              <a:t>of all that Christ has done for me.  John's study has helped me to live a more joyous and victorious life.  </a:t>
            </a:r>
            <a:r>
              <a:rPr lang="en-CA" sz="3600" dirty="0" smtClean="0">
                <a:solidFill>
                  <a:schemeClr val="tx1"/>
                </a:solidFill>
              </a:rPr>
              <a:t/>
            </a:r>
            <a:br>
              <a:rPr lang="en-CA" sz="3600" dirty="0" smtClean="0">
                <a:solidFill>
                  <a:schemeClr val="tx1"/>
                </a:solidFill>
              </a:rPr>
            </a:br>
            <a:r>
              <a:rPr lang="en-US" sz="3600" b="1" dirty="0" smtClean="0">
                <a:solidFill>
                  <a:schemeClr val="tx1"/>
                </a:solidFill>
              </a:rPr>
              <a:t>We are indeed </a:t>
            </a:r>
            <a:r>
              <a:rPr lang="en-US" sz="3600" b="1" i="1" dirty="0" smtClean="0">
                <a:solidFill>
                  <a:schemeClr val="tx1"/>
                </a:solidFill>
              </a:rPr>
              <a:t>rich</a:t>
            </a:r>
            <a:r>
              <a:rPr lang="en-US" sz="3600" b="1" dirty="0" smtClean="0">
                <a:solidFill>
                  <a:schemeClr val="tx1"/>
                </a:solidFill>
              </a:rPr>
              <a:t> in Christ.”</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Bob Arnold, SIM International, </a:t>
            </a:r>
            <a:br>
              <a:rPr lang="en-US" sz="3600" dirty="0" smtClean="0">
                <a:solidFill>
                  <a:schemeClr val="tx1"/>
                </a:solidFill>
              </a:rPr>
            </a:br>
            <a:r>
              <a:rPr lang="en-US" sz="3600" dirty="0" smtClean="0">
                <a:solidFill>
                  <a:schemeClr val="tx1"/>
                </a:solidFill>
              </a:rPr>
              <a:t>visiting Professor at SIMTI Korea, </a:t>
            </a:r>
            <a:br>
              <a:rPr lang="en-US" sz="3600" dirty="0" smtClean="0">
                <a:solidFill>
                  <a:schemeClr val="tx1"/>
                </a:solidFill>
              </a:rPr>
            </a:br>
            <a:r>
              <a:rPr lang="en-US" sz="3600" dirty="0" smtClean="0">
                <a:solidFill>
                  <a:schemeClr val="tx1"/>
                </a:solidFill>
              </a:rPr>
              <a:t>former Director of SIM Benin </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80928"/>
            <a:ext cx="8229600" cy="1143000"/>
          </a:xfrm>
        </p:spPr>
        <p:txBody>
          <a:bodyPr/>
          <a:lstStyle/>
          <a:p>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200" b="1" dirty="0" smtClean="0">
                <a:solidFill>
                  <a:schemeClr val="tx1"/>
                </a:solidFill>
              </a:rPr>
              <a:t>“As we train missionaries at MTI Korea, the skills and experiences our veteran missionaries share are important, but secondary.  Above all, God calls us to give the nations the true Jesus in his saving fullness.  </a:t>
            </a:r>
            <a:r>
              <a:rPr lang="en-US" sz="3200" b="1" i="1" dirty="0" smtClean="0">
                <a:solidFill>
                  <a:schemeClr val="tx1"/>
                </a:solidFill>
              </a:rPr>
              <a:t>The Grace of God in Christ </a:t>
            </a:r>
            <a:r>
              <a:rPr lang="en-US" sz="3200" b="1" dirty="0" smtClean="0">
                <a:solidFill>
                  <a:schemeClr val="tx1"/>
                </a:solidFill>
              </a:rPr>
              <a:t>leads our students to Jesus on a deeper level.  Again and again, my own heart has found new freedom to relax in my Lord and Savior, even though I am busy with many things.  Wonderful!”</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err="1" smtClean="0">
                <a:solidFill>
                  <a:schemeClr val="tx1"/>
                </a:solidFill>
              </a:rPr>
              <a:t>Mihyang</a:t>
            </a:r>
            <a:r>
              <a:rPr lang="en-US" sz="3200" dirty="0" smtClean="0">
                <a:solidFill>
                  <a:schemeClr val="tx1"/>
                </a:solidFill>
              </a:rPr>
              <a:t> </a:t>
            </a:r>
            <a:r>
              <a:rPr lang="en-US" sz="3200" dirty="0" err="1" smtClean="0">
                <a:solidFill>
                  <a:schemeClr val="tx1"/>
                </a:solidFill>
              </a:rPr>
              <a:t>Choi</a:t>
            </a:r>
            <a:r>
              <a:rPr lang="en-US" sz="3200" dirty="0" smtClean="0">
                <a:solidFill>
                  <a:schemeClr val="tx1"/>
                </a:solidFill>
              </a:rPr>
              <a:t>, Director, Missionary Training Institute, </a:t>
            </a:r>
            <a:r>
              <a:rPr lang="en-US" sz="3200" dirty="0" err="1" smtClean="0">
                <a:solidFill>
                  <a:schemeClr val="tx1"/>
                </a:solidFill>
              </a:rPr>
              <a:t>Yeosu</a:t>
            </a:r>
            <a:r>
              <a:rPr lang="en-US" sz="3200" dirty="0" smtClean="0">
                <a:solidFill>
                  <a:schemeClr val="tx1"/>
                </a:solidFill>
              </a:rPr>
              <a:t>, South Korea</a:t>
            </a:r>
            <a:r>
              <a:rPr lang="en-CA" sz="3200" dirty="0" smtClean="0">
                <a:solidFill>
                  <a:schemeClr val="tx1"/>
                </a:solidFill>
              </a:rPr>
              <a:t/>
            </a:r>
            <a:br>
              <a:rPr lang="en-CA" sz="3200"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lstStyle/>
          <a:p>
            <a:r>
              <a:rPr lang="en-US" sz="3200" b="1" dirty="0" smtClean="0">
                <a:solidFill>
                  <a:schemeClr val="tx1"/>
                </a:solidFill>
              </a:rPr>
              <a:t>“As I read John’s study, I found myself being blessed by the truths being presented, and incorporated them into my own devotional life.  </a:t>
            </a:r>
            <a:br>
              <a:rPr lang="en-US" sz="3200" b="1" dirty="0" smtClean="0">
                <a:solidFill>
                  <a:schemeClr val="tx1"/>
                </a:solidFill>
              </a:rPr>
            </a:br>
            <a:r>
              <a:rPr lang="en-US" sz="3200" b="1" dirty="0" smtClean="0">
                <a:solidFill>
                  <a:schemeClr val="tx1"/>
                </a:solidFill>
              </a:rPr>
              <a:t>I shared the list of the riches with my study group and we spent time each week reflecting on each truth.  </a:t>
            </a:r>
            <a:br>
              <a:rPr lang="en-US" sz="3200" b="1" dirty="0" smtClean="0">
                <a:solidFill>
                  <a:schemeClr val="tx1"/>
                </a:solidFill>
              </a:rPr>
            </a:br>
            <a:r>
              <a:rPr lang="en-US" sz="3200" b="1" dirty="0" smtClean="0">
                <a:solidFill>
                  <a:schemeClr val="tx1"/>
                </a:solidFill>
              </a:rPr>
              <a:t>I commend the study of God’s riches of grace by those who desire to move to the next level of their maturing in Christ.”</a:t>
            </a:r>
            <a:r>
              <a:rPr lang="en-US" sz="3200" i="1" dirty="0" smtClean="0">
                <a:solidFill>
                  <a:schemeClr val="tx1"/>
                </a:solidFill>
              </a:rPr>
              <a:t>  </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1000" dirty="0" smtClean="0">
                <a:solidFill>
                  <a:schemeClr val="tx1"/>
                </a:solidFill>
              </a:rPr>
              <a:t/>
            </a:r>
            <a:br>
              <a:rPr lang="en-CA" sz="1000" dirty="0" smtClean="0">
                <a:solidFill>
                  <a:schemeClr val="tx1"/>
                </a:solidFill>
              </a:rPr>
            </a:br>
            <a:r>
              <a:rPr lang="en-US" sz="3200" dirty="0" smtClean="0">
                <a:solidFill>
                  <a:schemeClr val="tx1"/>
                </a:solidFill>
              </a:rPr>
              <a:t>Dr. Gene </a:t>
            </a:r>
            <a:r>
              <a:rPr lang="en-US" sz="3200" dirty="0" err="1" smtClean="0">
                <a:solidFill>
                  <a:schemeClr val="tx1"/>
                </a:solidFill>
              </a:rPr>
              <a:t>Swanstrom</a:t>
            </a:r>
            <a:r>
              <a:rPr lang="en-US" sz="3200" dirty="0" smtClean="0">
                <a:solidFill>
                  <a:schemeClr val="tx1"/>
                </a:solidFill>
              </a:rPr>
              <a:t/>
            </a:r>
            <a:br>
              <a:rPr lang="en-US" sz="3200" dirty="0" smtClean="0">
                <a:solidFill>
                  <a:schemeClr val="tx1"/>
                </a:solidFill>
              </a:rPr>
            </a:br>
            <a:r>
              <a:rPr lang="en-US" sz="32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Jin Woo Lee, MTI, </a:t>
            </a:r>
            <a:br>
              <a:rPr lang="en-US" sz="3200" dirty="0" smtClean="0">
                <a:solidFill>
                  <a:schemeClr val="tx1"/>
                </a:solidFill>
              </a:rPr>
            </a:br>
            <a:r>
              <a:rPr lang="en-US" sz="3200" dirty="0" smtClean="0">
                <a:solidFill>
                  <a:schemeClr val="tx1"/>
                </a:solidFill>
              </a:rPr>
              <a:t>now a missionary with AIM in Africa</a:t>
            </a:r>
            <a:endParaRPr lang="en-CA" sz="3600" dirty="0">
              <a:solidFill>
                <a:schemeClr val="tx1"/>
              </a:solidFill>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“I love John’s PPT diagrams of the many riches of the Grace of God in Christ.  </a:t>
            </a:r>
            <a:br>
              <a:rPr lang="en-US" sz="3200" b="1" dirty="0" smtClean="0">
                <a:solidFill>
                  <a:schemeClr val="tx1"/>
                </a:solidFill>
              </a:rPr>
            </a:br>
            <a:r>
              <a:rPr lang="en-US" sz="3200" b="1" dirty="0" smtClean="0">
                <a:solidFill>
                  <a:schemeClr val="tx1"/>
                </a:solidFill>
              </a:rPr>
              <a:t>It’s a great way to learn to share the gospel in depth with simple questions, terms and pictures.  I believe this is what mission trainees need.  We can use John’s PPT on our smart-phone to share Christ effectively in any language.”</a:t>
            </a:r>
            <a:r>
              <a:rPr lang="en-CA" sz="3200" b="1" dirty="0" smtClean="0">
                <a:solidFill>
                  <a:schemeClr val="tx1"/>
                </a:solidFill>
              </a:rPr>
              <a:t/>
            </a:r>
            <a:br>
              <a:rPr lang="en-CA" sz="3200" b="1"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a:t>
            </a:r>
            <a:r>
              <a:rPr lang="en-US" sz="3200" dirty="0" err="1" smtClean="0">
                <a:solidFill>
                  <a:schemeClr val="tx1"/>
                </a:solidFill>
              </a:rPr>
              <a:t>Hakjin</a:t>
            </a:r>
            <a:r>
              <a:rPr lang="en-US" sz="3200" dirty="0" smtClean="0">
                <a:solidFill>
                  <a:schemeClr val="tx1"/>
                </a:solidFill>
              </a:rPr>
              <a:t> Chun, </a:t>
            </a:r>
            <a:r>
              <a:rPr lang="en-US" sz="3200" dirty="0" err="1" smtClean="0">
                <a:solidFill>
                  <a:schemeClr val="tx1"/>
                </a:solidFill>
              </a:rPr>
              <a:t>Vlodivostok</a:t>
            </a:r>
            <a:r>
              <a:rPr lang="en-US" sz="3200" dirty="0" smtClean="0">
                <a:solidFill>
                  <a:schemeClr val="tx1"/>
                </a:solidFill>
              </a:rPr>
              <a:t>, Russia</a:t>
            </a:r>
            <a:br>
              <a:rPr lang="en-US" sz="3200" dirty="0" smtClean="0">
                <a:solidFill>
                  <a:schemeClr val="tx1"/>
                </a:solidFill>
              </a:rPr>
            </a:br>
            <a:r>
              <a:rPr lang="en-US" sz="3200" dirty="0" smtClean="0">
                <a:solidFill>
                  <a:schemeClr val="tx1"/>
                </a:solidFill>
              </a:rPr>
              <a:t>former Director of SIM Korea </a:t>
            </a:r>
            <a:br>
              <a:rPr lang="en-US" sz="3200" dirty="0" smtClean="0">
                <a:solidFill>
                  <a:schemeClr val="tx1"/>
                </a:solidFill>
              </a:rPr>
            </a:br>
            <a:r>
              <a:rPr lang="en-US" sz="3200" dirty="0" smtClean="0">
                <a:solidFill>
                  <a:schemeClr val="tx1"/>
                </a:solidFill>
              </a:rPr>
              <a:t>and GLTC Nepal </a:t>
            </a:r>
            <a:r>
              <a:rPr lang="en-CA" sz="3200" dirty="0" smtClean="0"/>
              <a:t/>
            </a:r>
            <a:br>
              <a:rPr lang="en-CA" sz="3200" dirty="0" smtClean="0"/>
            </a:br>
            <a:endParaRPr lang="en-CA" sz="3600" dirty="0">
              <a:solidFill>
                <a:schemeClr val="tx1"/>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934072"/>
            <a:ext cx="9144000" cy="1143000"/>
          </a:xfrm>
        </p:spPr>
        <p:txBody>
          <a:bodyPr/>
          <a:lstStyle/>
          <a:p>
            <a:pPr>
              <a:lnSpc>
                <a:spcPts val="2000"/>
              </a:lnSpc>
            </a:pPr>
            <a:r>
              <a:rPr lang="en-CA" sz="2800" b="1" dirty="0" smtClean="0">
                <a:solidFill>
                  <a:schemeClr val="bg1"/>
                </a:solidFill>
                <a:latin typeface="Calibri" pitchFamily="34" charset="0"/>
              </a:rPr>
              <a:t>This PPT is “Finding true joy”</a:t>
            </a:r>
            <a:r>
              <a:rPr lang="en-CA" sz="1600" b="1" dirty="0" smtClean="0">
                <a:solidFill>
                  <a:schemeClr val="bg1"/>
                </a:solidFill>
                <a:latin typeface="Calibri" pitchFamily="34" charset="0"/>
              </a:rPr>
              <a:t> for sharing Christ with friends </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There are other free PPT’s at </a:t>
            </a:r>
            <a:r>
              <a:rPr lang="en-CA" sz="2800" b="1" dirty="0" smtClean="0">
                <a:solidFill>
                  <a:srgbClr val="FF0000"/>
                </a:solidFill>
                <a:latin typeface="Calibri" pitchFamily="34" charset="0"/>
              </a:rPr>
              <a:t>www.GraceGodChrist.com</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“God’s Gifts of Delight in Christ”</a:t>
            </a:r>
            <a:r>
              <a:rPr lang="en-CA" sz="1800" b="1" dirty="0" smtClean="0">
                <a:solidFill>
                  <a:schemeClr val="bg1"/>
                </a:solidFill>
                <a:latin typeface="Calibri" pitchFamily="34" charset="0"/>
              </a:rPr>
              <a:t> </a:t>
            </a:r>
            <a:r>
              <a:rPr lang="en-CA" sz="1100" b="1" dirty="0" smtClean="0">
                <a:solidFill>
                  <a:schemeClr val="bg1"/>
                </a:solidFill>
                <a:latin typeface="Calibri" pitchFamily="34" charset="0"/>
              </a:rPr>
              <a:t/>
            </a:r>
            <a:br>
              <a:rPr lang="en-CA" sz="1100" b="1" dirty="0" smtClean="0">
                <a:solidFill>
                  <a:schemeClr val="bg1"/>
                </a:solidFill>
                <a:latin typeface="Calibri" pitchFamily="34" charset="0"/>
              </a:rPr>
            </a:br>
            <a:r>
              <a:rPr lang="en-CA" sz="1600" b="1" dirty="0" smtClean="0">
                <a:solidFill>
                  <a:schemeClr val="bg1"/>
                </a:solidFill>
                <a:latin typeface="Calibri" pitchFamily="34" charset="0"/>
              </a:rPr>
              <a:t>in English, Korean, Nepali, and Chinese </a:t>
            </a:r>
            <a:br>
              <a:rPr lang="en-CA" sz="16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spc="-30" dirty="0" smtClean="0">
                <a:solidFill>
                  <a:schemeClr val="bg1"/>
                </a:solidFill>
                <a:latin typeface="Calibri" pitchFamily="34" charset="0"/>
              </a:rPr>
              <a:t>“100 Christmas Gifts in Christ” “100 Easter Gifts” and</a:t>
            </a:r>
            <a:r>
              <a:rPr lang="en-CA" sz="800" b="1" spc="-30" dirty="0" smtClean="0">
                <a:solidFill>
                  <a:schemeClr val="bg1"/>
                </a:solidFill>
                <a:latin typeface="Calibri" pitchFamily="34" charset="0"/>
              </a:rPr>
              <a:t/>
            </a:r>
            <a:br>
              <a:rPr lang="en-CA" sz="800" b="1" spc="-30" dirty="0" smtClean="0">
                <a:solidFill>
                  <a:schemeClr val="bg1"/>
                </a:solidFill>
                <a:latin typeface="Calibri" pitchFamily="34" charset="0"/>
              </a:rPr>
            </a:br>
            <a:r>
              <a:rPr lang="en-CA" sz="800" b="1" spc="-30" dirty="0" smtClean="0">
                <a:solidFill>
                  <a:schemeClr val="bg1"/>
                </a:solidFill>
                <a:latin typeface="Calibri" pitchFamily="34" charset="0"/>
              </a:rPr>
              <a:t>“</a:t>
            </a:r>
            <a:r>
              <a:rPr lang="en-CA" sz="2800" b="1" spc="-30" dirty="0" smtClean="0">
                <a:solidFill>
                  <a:schemeClr val="bg1"/>
                </a:solidFill>
                <a:latin typeface="Calibri" pitchFamily="34" charset="0"/>
              </a:rPr>
              <a:t>100 Thanksgiving Gifts in Christ”</a:t>
            </a:r>
            <a:r>
              <a:rPr lang="en-CA" sz="2800" b="1" dirty="0" smtClean="0">
                <a:solidFill>
                  <a:schemeClr val="bg1"/>
                </a:solidFill>
                <a:latin typeface="Calibri" pitchFamily="34" charset="0"/>
              </a:rPr>
              <a:t> </a:t>
            </a:r>
            <a:br>
              <a:rPr lang="en-CA" sz="2800" b="1" dirty="0" smtClean="0">
                <a:solidFill>
                  <a:schemeClr val="bg1"/>
                </a:solidFill>
                <a:latin typeface="Calibri" pitchFamily="34" charset="0"/>
              </a:rPr>
            </a:br>
            <a:r>
              <a:rPr lang="en-CA" sz="1600" b="1" dirty="0" smtClean="0">
                <a:solidFill>
                  <a:schemeClr val="bg1"/>
                </a:solidFill>
                <a:latin typeface="Calibri" pitchFamily="34" charset="0"/>
              </a:rPr>
              <a:t>are all based on “God’s Gifts of Delight in Christ”</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 </a:t>
            </a:r>
            <a:r>
              <a:rPr lang="en-CA" sz="800" b="1" dirty="0" smtClean="0">
                <a:solidFill>
                  <a:schemeClr val="bg1"/>
                </a:solidFill>
                <a:latin typeface="Calibri" pitchFamily="34" charset="0"/>
              </a:rPr>
              <a:t> </a:t>
            </a:r>
            <a:r>
              <a:rPr lang="en-CA" sz="2800" b="1" dirty="0" smtClean="0">
                <a:solidFill>
                  <a:schemeClr val="bg1"/>
                </a:solidFill>
                <a:latin typeface="Calibri" pitchFamily="34" charset="0"/>
              </a:rPr>
              <a:t>“Phone Food - The Grace of God in Christ” </a:t>
            </a:r>
            <a:br>
              <a:rPr lang="en-CA" sz="2800" b="1" dirty="0" smtClean="0">
                <a:solidFill>
                  <a:schemeClr val="bg1"/>
                </a:solidFill>
                <a:latin typeface="Calibri" pitchFamily="34" charset="0"/>
              </a:rPr>
            </a:br>
            <a:r>
              <a:rPr lang="en-CA" sz="1600" b="1" dirty="0" smtClean="0">
                <a:solidFill>
                  <a:schemeClr val="bg1"/>
                </a:solidFill>
                <a:latin typeface="Calibri" pitchFamily="34" charset="0"/>
              </a:rPr>
              <a:t>in English, Korean, and English/Korean together</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a:t>
            </a:r>
            <a:r>
              <a:rPr lang="en-CA" sz="2800" b="1" dirty="0" err="1" smtClean="0">
                <a:solidFill>
                  <a:schemeClr val="bg1"/>
                </a:solidFill>
                <a:latin typeface="Calibri" pitchFamily="34" charset="0"/>
              </a:rPr>
              <a:t>Nos</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Richesses</a:t>
            </a:r>
            <a:r>
              <a:rPr lang="en-CA" sz="2800" b="1" dirty="0" smtClean="0">
                <a:solidFill>
                  <a:schemeClr val="bg1"/>
                </a:solidFill>
                <a:latin typeface="Calibri" pitchFamily="34" charset="0"/>
              </a:rPr>
              <a:t>” </a:t>
            </a:r>
            <a:r>
              <a:rPr lang="en-CA" sz="1600" b="1" dirty="0" smtClean="0">
                <a:solidFill>
                  <a:schemeClr val="bg1"/>
                </a:solidFill>
                <a:latin typeface="Calibri" pitchFamily="34" charset="0"/>
              </a:rPr>
              <a:t>The Grace of God in Christ in French</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“Lord, thank you!” </a:t>
            </a:r>
            <a:r>
              <a:rPr lang="en-CA" sz="1600" b="1" dirty="0" smtClean="0">
                <a:solidFill>
                  <a:schemeClr val="bg1"/>
                </a:solidFill>
                <a:latin typeface="Calibri" pitchFamily="34" charset="0"/>
              </a:rPr>
              <a:t>in English and Korean, “Phone Food” titles turned into short prayers</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 “How Easter Opens the Door to Deepest Joy” </a:t>
            </a:r>
            <a:br>
              <a:rPr lang="en-CA" sz="2800" b="1" dirty="0" smtClean="0">
                <a:solidFill>
                  <a:schemeClr val="bg1"/>
                </a:solidFill>
                <a:latin typeface="Calibri" pitchFamily="34" charset="0"/>
              </a:rPr>
            </a:br>
            <a:r>
              <a:rPr lang="en-CA" sz="1600" b="1" dirty="0" smtClean="0">
                <a:solidFill>
                  <a:schemeClr val="bg1"/>
                </a:solidFill>
                <a:latin typeface="Calibri" pitchFamily="34" charset="0"/>
              </a:rPr>
              <a:t>good for sharing the gospel briefly</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“The Grace of God in Christ in Romans”</a:t>
            </a:r>
            <a:r>
              <a:rPr lang="en-CA" sz="1600" b="1" dirty="0" smtClean="0">
                <a:solidFill>
                  <a:schemeClr val="bg1"/>
                </a:solidFill>
                <a:latin typeface="Calibri" pitchFamily="34" charset="0"/>
              </a:rPr>
              <a:t>   in English</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“The Grace of God in Christ in Colossians”</a:t>
            </a:r>
            <a:r>
              <a:rPr lang="en-CA" sz="1600" b="1" dirty="0" smtClean="0">
                <a:solidFill>
                  <a:schemeClr val="bg1"/>
                </a:solidFill>
                <a:latin typeface="Calibri" pitchFamily="34" charset="0"/>
              </a:rPr>
              <a:t>   in English</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2800" b="1" dirty="0" smtClean="0">
                <a:solidFill>
                  <a:schemeClr val="bg1"/>
                </a:solidFill>
                <a:latin typeface="Calibri" pitchFamily="34" charset="0"/>
              </a:rPr>
              <a:t>“Nike in the New Testament” </a:t>
            </a:r>
            <a:r>
              <a:rPr lang="en-CA" sz="1600" b="1" dirty="0" smtClean="0">
                <a:solidFill>
                  <a:schemeClr val="bg1"/>
                </a:solidFill>
                <a:latin typeface="Calibri" pitchFamily="34" charset="0"/>
              </a:rPr>
              <a:t> in English, Korean and English/Korean</a:t>
            </a:r>
            <a:endParaRPr lang="en-CA" sz="16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2718048"/>
            <a:ext cx="8640960" cy="1143000"/>
          </a:xfrm>
        </p:spPr>
        <p:txBody>
          <a:bodyPr/>
          <a:lstStyle/>
          <a:p>
            <a:r>
              <a:rPr lang="en-CA" b="1" dirty="0" smtClean="0">
                <a:solidFill>
                  <a:schemeClr val="tx1"/>
                </a:solidFill>
                <a:latin typeface="Calibri" pitchFamily="34" charset="0"/>
              </a:rPr>
              <a:t>Sharing with a friend</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rgbClr val="002060"/>
                </a:solidFill>
                <a:latin typeface="Calibri" pitchFamily="34" charset="0"/>
              </a:rPr>
              <a:t>When you share this on your smart-phone,</a:t>
            </a:r>
            <a:br>
              <a:rPr lang="en-CA" sz="3200" b="1" dirty="0" smtClean="0">
                <a:solidFill>
                  <a:srgbClr val="002060"/>
                </a:solidFill>
                <a:latin typeface="Calibri" pitchFamily="34" charset="0"/>
              </a:rPr>
            </a:br>
            <a:r>
              <a:rPr lang="en-CA" sz="3200" b="1" dirty="0" smtClean="0">
                <a:solidFill>
                  <a:srgbClr val="002060"/>
                </a:solidFill>
                <a:latin typeface="Calibri" pitchFamily="34" charset="0"/>
              </a:rPr>
              <a:t>the slides are set up so you can ask simple</a:t>
            </a:r>
            <a:br>
              <a:rPr lang="en-CA" sz="3200" b="1" dirty="0" smtClean="0">
                <a:solidFill>
                  <a:srgbClr val="002060"/>
                </a:solidFill>
                <a:latin typeface="Calibri" pitchFamily="34" charset="0"/>
              </a:rPr>
            </a:br>
            <a:r>
              <a:rPr lang="en-CA" sz="3200" b="1" dirty="0" smtClean="0">
                <a:solidFill>
                  <a:srgbClr val="002060"/>
                </a:solidFill>
                <a:latin typeface="Calibri" pitchFamily="34" charset="0"/>
              </a:rPr>
              <a:t>who, what, when, where, why, how questions so there can be friendly discussion back and forth.</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instance, #1 justified: What do you see?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What’s the difference between the two?</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What does the Bible say?</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How did the one change?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Which one do you want to be?</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34072"/>
            <a:ext cx="8229600" cy="1143000"/>
          </a:xfrm>
        </p:spPr>
        <p:txBody>
          <a:bodyPr/>
          <a:lstStyle/>
          <a:p>
            <a:r>
              <a:rPr lang="en-CA" sz="3200" b="1" dirty="0" smtClean="0">
                <a:solidFill>
                  <a:schemeClr val="tx1"/>
                </a:solidFill>
                <a:latin typeface="Calibri" pitchFamily="34" charset="0"/>
              </a:rPr>
              <a:t>Please spread this PPT to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as many as possible without charge.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Please send it to missionaries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their encouragement and use!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I would gladly help missionaries translate the PPT as much as I can if they contact me.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Other resources are available at </a:t>
            </a:r>
            <a:r>
              <a:rPr lang="en-US" altLang="ko-KR" sz="3200" b="1" dirty="0" smtClean="0">
                <a:solidFill>
                  <a:schemeClr val="bg1"/>
                </a:solidFill>
                <a:latin typeface="Calibri" pitchFamily="34" charset="0"/>
              </a:rPr>
              <a:t> www.GraceGodChrist.com </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Contact John at johncrozieris@gmail.com</a:t>
            </a:r>
            <a:r>
              <a:rPr lang="en-CA" sz="2800" b="1" dirty="0" smtClean="0">
                <a:latin typeface="Calibri" pitchFamily="34" charset="0"/>
              </a:rPr>
              <a:t/>
            </a:r>
            <a:br>
              <a:rPr lang="en-CA" sz="2800" b="1" dirty="0" smtClean="0">
                <a:latin typeface="Calibri" pitchFamily="34" charset="0"/>
              </a:rPr>
            </a:b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0016"/>
            <a:ext cx="8229600" cy="1143000"/>
          </a:xfrm>
        </p:spPr>
        <p:txBody>
          <a:bodyPr/>
          <a:lstStyle/>
          <a:p>
            <a:r>
              <a:rPr lang="en-CA" sz="3600" dirty="0" smtClean="0"/>
              <a:t>To get this PPT to play properly so the </a:t>
            </a:r>
            <a:r>
              <a:rPr lang="en-CA" sz="3600" dirty="0" err="1" smtClean="0"/>
              <a:t>smileys</a:t>
            </a:r>
            <a:r>
              <a:rPr lang="en-CA" sz="3600" dirty="0" smtClean="0"/>
              <a:t> dance on your smart-phone or other device, you must download a free copy of Microsoft Office </a:t>
            </a:r>
            <a:r>
              <a:rPr lang="en-CA" sz="3600" dirty="0" err="1" smtClean="0"/>
              <a:t>Powerpoint</a:t>
            </a:r>
            <a:r>
              <a:rPr lang="en-CA" sz="3600" dirty="0" smtClean="0"/>
              <a:t> onto your phone, and when you go to this PPT, you must press the “play as a PPT” tab.  Otherwise the </a:t>
            </a:r>
            <a:r>
              <a:rPr lang="en-CA" sz="3600" dirty="0" err="1" smtClean="0"/>
              <a:t>smileys</a:t>
            </a:r>
            <a:r>
              <a:rPr lang="en-CA" sz="3600" dirty="0" smtClean="0"/>
              <a:t> stand still and the heart doesn’t jump for joy!</a:t>
            </a:r>
            <a:endParaRPr lang="en-CA" sz="3600"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22104"/>
            <a:ext cx="8229600" cy="1143000"/>
          </a:xfrm>
        </p:spPr>
        <p:txBody>
          <a:bodyPr/>
          <a:lstStyle/>
          <a:p>
            <a:pPr>
              <a:defRPr/>
            </a:pPr>
            <a:r>
              <a:rPr lang="en-CA" sz="2800" dirty="0" smtClean="0">
                <a:solidFill>
                  <a:schemeClr val="tx1"/>
                </a:solidFill>
              </a:rPr>
              <a:t>PPT © copyright by John </a:t>
            </a:r>
            <a:r>
              <a:rPr lang="en-CA" sz="2800" dirty="0" err="1" smtClean="0">
                <a:solidFill>
                  <a:schemeClr val="tx1"/>
                </a:solidFill>
              </a:rPr>
              <a:t>Crozier</a:t>
            </a:r>
            <a:r>
              <a:rPr lang="en-CA" sz="2800" dirty="0" smtClean="0">
                <a:solidFill>
                  <a:schemeClr val="tx1"/>
                </a:solidFill>
              </a:rPr>
              <a:t> 2017 </a:t>
            </a:r>
            <a:br>
              <a:rPr lang="en-CA" sz="2800" dirty="0" smtClean="0">
                <a:solidFill>
                  <a:schemeClr val="tx1"/>
                </a:solidFill>
              </a:rPr>
            </a:br>
            <a:r>
              <a:rPr lang="en-CA" sz="1400" dirty="0" smtClean="0">
                <a:solidFill>
                  <a:schemeClr val="tx1"/>
                </a:solidFill>
              </a:rPr>
              <a:t/>
            </a:r>
            <a:br>
              <a:rPr lang="en-CA" sz="1400" dirty="0" smtClean="0">
                <a:solidFill>
                  <a:schemeClr val="tx1"/>
                </a:solidFill>
              </a:rPr>
            </a:br>
            <a:r>
              <a:rPr lang="en-CA" sz="2800" dirty="0" smtClean="0">
                <a:solidFill>
                  <a:srgbClr val="FF0000"/>
                </a:solidFill>
              </a:rPr>
              <a:t>Available without cost.</a:t>
            </a:r>
            <a:r>
              <a:rPr lang="en-CA" sz="2800" dirty="0" smtClean="0">
                <a:solidFill>
                  <a:schemeClr val="tx1"/>
                </a:solidFill>
              </a:rPr>
              <a:t/>
            </a:r>
            <a:br>
              <a:rPr lang="en-CA" sz="2800" dirty="0" smtClean="0">
                <a:solidFill>
                  <a:schemeClr val="tx1"/>
                </a:solidFill>
              </a:rPr>
            </a:br>
            <a:r>
              <a:rPr lang="en-CA" sz="2800" dirty="0" smtClean="0">
                <a:solidFill>
                  <a:srgbClr val="00FF00"/>
                </a:solidFill>
              </a:rPr>
              <a:t>For educational purposes.</a:t>
            </a:r>
            <a:r>
              <a:rPr lang="en-CA" sz="2800" dirty="0" smtClean="0">
                <a:solidFill>
                  <a:schemeClr val="tx1"/>
                </a:solidFill>
              </a:rPr>
              <a:t/>
            </a:r>
            <a:br>
              <a:rPr lang="en-CA" sz="2800" dirty="0" smtClean="0">
                <a:solidFill>
                  <a:schemeClr val="tx1"/>
                </a:solidFill>
              </a:rPr>
            </a:br>
            <a:r>
              <a:rPr lang="en-CA" sz="2800" dirty="0" smtClean="0">
                <a:solidFill>
                  <a:schemeClr val="tx1"/>
                </a:solidFill>
              </a:rPr>
              <a:t/>
            </a:r>
            <a:br>
              <a:rPr lang="en-CA" sz="2800" dirty="0" smtClean="0">
                <a:solidFill>
                  <a:schemeClr val="tx1"/>
                </a:solidFill>
              </a:rPr>
            </a:br>
            <a:r>
              <a:rPr lang="en-CA" sz="2800" dirty="0" smtClean="0">
                <a:solidFill>
                  <a:schemeClr val="tx1"/>
                </a:solidFill>
              </a:rPr>
              <a:t>I have used Google image search to try to find </a:t>
            </a:r>
            <a:br>
              <a:rPr lang="en-CA" sz="2800" dirty="0" smtClean="0">
                <a:solidFill>
                  <a:schemeClr val="tx1"/>
                </a:solidFill>
              </a:rPr>
            </a:br>
            <a:r>
              <a:rPr lang="en-CA" sz="2800" dirty="0" smtClean="0">
                <a:solidFill>
                  <a:schemeClr val="tx1"/>
                </a:solidFill>
              </a:rPr>
              <a:t>the original source of the graphics from the internet in order to give proper credit.</a:t>
            </a:r>
            <a:br>
              <a:rPr lang="en-CA" sz="2800" dirty="0" smtClean="0">
                <a:solidFill>
                  <a:schemeClr val="tx1"/>
                </a:solidFill>
              </a:rPr>
            </a:br>
            <a:r>
              <a:rPr lang="en-CA" sz="2000" dirty="0" smtClean="0">
                <a:solidFill>
                  <a:schemeClr val="tx1"/>
                </a:solidFill>
              </a:rPr>
              <a:t/>
            </a:r>
            <a:br>
              <a:rPr lang="en-CA" sz="2000" dirty="0" smtClean="0">
                <a:solidFill>
                  <a:schemeClr val="tx1"/>
                </a:solidFill>
              </a:rPr>
            </a:br>
            <a:r>
              <a:rPr lang="en-CA" sz="2800" dirty="0" smtClean="0">
                <a:solidFill>
                  <a:schemeClr val="tx1"/>
                </a:solidFill>
              </a:rPr>
              <a:t>If you know of the original source </a:t>
            </a:r>
            <a:br>
              <a:rPr lang="en-CA" sz="2800" dirty="0" smtClean="0">
                <a:solidFill>
                  <a:schemeClr val="tx1"/>
                </a:solidFill>
              </a:rPr>
            </a:br>
            <a:r>
              <a:rPr lang="en-CA" sz="2800" dirty="0" smtClean="0">
                <a:solidFill>
                  <a:schemeClr val="tx1"/>
                </a:solidFill>
              </a:rPr>
              <a:t>of any graphics that say</a:t>
            </a:r>
            <a:br>
              <a:rPr lang="en-CA" sz="2800" dirty="0" smtClean="0">
                <a:solidFill>
                  <a:schemeClr val="tx1"/>
                </a:solidFill>
              </a:rPr>
            </a:br>
            <a:r>
              <a:rPr lang="en-CA" sz="2800" dirty="0" smtClean="0">
                <a:solidFill>
                  <a:schemeClr val="tx1"/>
                </a:solidFill>
              </a:rPr>
              <a:t>“various copies on internet, </a:t>
            </a:r>
            <a:br>
              <a:rPr lang="en-CA" sz="2800" dirty="0" smtClean="0">
                <a:solidFill>
                  <a:schemeClr val="tx1"/>
                </a:solidFill>
              </a:rPr>
            </a:br>
            <a:r>
              <a:rPr lang="en-CA" sz="2800" dirty="0" smtClean="0">
                <a:solidFill>
                  <a:schemeClr val="tx1"/>
                </a:solidFill>
              </a:rPr>
              <a:t>original source unknown,”</a:t>
            </a:r>
            <a:br>
              <a:rPr lang="en-CA" sz="2800" dirty="0" smtClean="0">
                <a:solidFill>
                  <a:schemeClr val="tx1"/>
                </a:solidFill>
              </a:rPr>
            </a:br>
            <a:r>
              <a:rPr lang="en-CA" sz="2800" dirty="0" smtClean="0">
                <a:solidFill>
                  <a:schemeClr val="tx1"/>
                </a:solidFill>
              </a:rPr>
              <a:t>please contact me at: </a:t>
            </a:r>
            <a:r>
              <a:rPr lang="en-CA" sz="2800" dirty="0" smtClean="0">
                <a:solidFill>
                  <a:srgbClr val="FFFF00"/>
                </a:solidFill>
              </a:rPr>
              <a:t>johncrozieris@gmail.com</a:t>
            </a:r>
            <a:br>
              <a:rPr lang="en-CA" sz="2800" dirty="0" smtClean="0">
                <a:solidFill>
                  <a:srgbClr val="FFFF00"/>
                </a:solidFill>
              </a:rPr>
            </a:br>
            <a:r>
              <a:rPr lang="en-CA" sz="28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54670</TotalTime>
  <Words>13597</Words>
  <Application>Microsoft Office PowerPoint</Application>
  <PresentationFormat>On-screen Show (4:3)</PresentationFormat>
  <Paragraphs>2158</Paragraphs>
  <Slides>162</Slides>
  <Notes>36</Notes>
  <HiddenSlides>0</HiddenSlides>
  <MMClips>0</MMClips>
  <ScaleCrop>false</ScaleCrop>
  <HeadingPairs>
    <vt:vector size="4" baseType="variant">
      <vt:variant>
        <vt:lpstr>Theme</vt:lpstr>
      </vt:variant>
      <vt:variant>
        <vt:i4>1</vt:i4>
      </vt:variant>
      <vt:variant>
        <vt:lpstr>Slide Titles</vt:lpstr>
      </vt:variant>
      <vt:variant>
        <vt:i4>162</vt:i4>
      </vt:variant>
    </vt:vector>
  </HeadingPairs>
  <TitlesOfParts>
    <vt:vector size="163" baseType="lpstr">
      <vt:lpstr>Default Design</vt:lpstr>
      <vt:lpstr>Slide 1</vt:lpstr>
      <vt:lpstr>God’s gift of  his Son Jesus Christ</vt:lpstr>
      <vt:lpstr>Slide 3</vt:lpstr>
      <vt:lpstr>Slide 4</vt:lpstr>
      <vt:lpstr>To get this PPT to play properly so the smileys dance on your smart-phone or other device, you must download a free copy of Microsoft Office Powerpoint onto your phone, and when you go to this PPT, you must press the “play as a PPT” tab.  Otherwise the smileys stand still and the heart doesn’t jump for joy!</vt:lpstr>
      <vt:lpstr>Sharing with a friend  When you share this on your smart-phone, the slides are set up so you can ask simple who, what, when, where, why, how questions so there can be friendly discussion back and forth.  For instance, #1 justified: What do you see? What’s the difference between the two? What does the Bible say? How did the one change? Which one do you want to be?</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Thank you, Lord, for the two ways you are just to justify guilty sinners who deserve your just judgment.  1.  Thank you for your infinitely righteous Son  being your truly just sacrifice of atonement / propitiation  so you justly count our sins as fully punished   in Christ our substitute punishment. 1  2.  Thank you for your infinitely righteous Son  obeying all your commands in the law on our behalf so you justly count us as fully righteous  in Christ our substitute righteousness. 1  You are just and the justifier of those who trust Jesus as their wrath-bearer and righteousness-provider! 1</vt:lpstr>
      <vt:lpstr>Thank you that your justification, redemption and atonement in Christ shows your righteousness and  fully solves the greatest dilemma of every human being!  “Because of your hard and impenitent heart  you are storing up wrath for yourself  on the day of wrath when  God's righteous judgment will be revealed”  Rom 2:5  “Both Jews and Greeks, are under sin,  as it is written: “None is righteous, no, not one””  Rom 3:9-10  “For by works of the law no human being  will be justified in his sight, since through the law  comes knowledge of sin”  Rom 3:20    </vt:lpstr>
      <vt:lpstr>Slide 25</vt:lpstr>
      <vt:lpstr>Lord, thank you that when you forgive us  you “lift off / nasa” our sins from us.  Praise you that we can join your NASA (lift off) program of forgiveness!</vt:lpstr>
      <vt:lpstr>Slide 27</vt:lpstr>
      <vt:lpstr>Slide 28</vt:lpstr>
      <vt:lpstr>Slide 29</vt:lpstr>
      <vt:lpstr>Slide 30</vt:lpstr>
      <vt:lpstr>Slide 31</vt:lpstr>
      <vt:lpstr>Slide 32</vt:lpstr>
      <vt:lpstr>Slide 33</vt:lpstr>
      <vt:lpstr>Slide 34</vt:lpstr>
      <vt:lpstr>Slide 35</vt:lpstr>
      <vt:lpstr>Jesus Christ believed in eternal life and eternal fire. “I give them eternal life, and they will never perish”   John 10:28  </vt:lpstr>
      <vt:lpstr>Slide 37</vt:lpstr>
      <vt:lpstr>“For those who shut out the infinitely good and desirable Lord to seek joy in other things as better and more satisfying,  God justly gives people what they choose –  a place without God and his goodness.”    “In this place, instead of finding joy without God,  they will justly find the most intense and lasting sorrow, regret, pain, anguish and suffering without God.”   from John’s free eBook, “Know Your God” page 49, available at www.GraceGodChrist.com</vt:lpstr>
      <vt:lpstr>Slide 39</vt:lpstr>
      <vt:lpstr>Slide 40</vt:lpstr>
      <vt:lpstr>Slide 41</vt:lpstr>
      <vt:lpstr>Slide 42</vt:lpstr>
      <vt:lpstr>Slide 43</vt:lpstr>
      <vt:lpstr>Slide 44</vt:lpstr>
      <vt:lpstr>Slide 45</vt:lpstr>
      <vt:lpstr>Slide 46</vt:lpstr>
      <vt:lpstr>Slide 47</vt:lpstr>
      <vt:lpstr>Slide 48</vt:lpstr>
      <vt:lpstr>Slide 49</vt:lpstr>
      <vt:lpstr>What is the LORD’s supreme joy? The LORD himself, in all his infinite holiness  and perfections!  What was and is Jesus’ supreme joy? The LORD himself, in all his infinite holiness  and perfections!  What gives supreme joy to those made in God’s image? The LORD himself, in all his infinite holiness  and perfections!  From “Know Your God,” John’s eBook on God’s attributes, page 29,  available at www.GraceGodChrist.com  </vt:lpstr>
      <vt:lpstr>Slide 51</vt:lpstr>
      <vt:lpstr>Slide 52</vt:lpstr>
      <vt:lpstr>Slide 53</vt:lpstr>
      <vt:lpstr>Slide 54</vt:lpstr>
      <vt:lpstr>Jesus died to provide us with the righteousness of God which results in access to live in full fellowship in God’s presence continually in Christ, in the Father, in the Spirit.  It’s as if we are seated in Christ at the table in their home to share in the personal relationships of oneness, love, fellowship and cooperation  they enjoy with each other and want to share with us.</vt:lpstr>
      <vt:lpstr>Slide 56</vt:lpstr>
      <vt:lpstr>Slide 57</vt:lpstr>
      <vt:lpstr>Slide 58</vt:lpstr>
      <vt:lpstr>Slide 59</vt:lpstr>
      <vt:lpstr>What is SIN?</vt:lpstr>
      <vt:lpstr>What is sin?  It’s more than we think!</vt:lpstr>
      <vt:lpstr>Slide 62</vt:lpstr>
      <vt:lpstr>Slide 63</vt:lpstr>
      <vt:lpstr>Slide 64</vt:lpstr>
      <vt:lpstr>What is sin?  </vt:lpstr>
      <vt:lpstr>Slide 66</vt:lpstr>
      <vt:lpstr>Slide 67</vt:lpstr>
      <vt:lpstr>Slide 68</vt:lpstr>
      <vt:lpstr>Slide 69</vt:lpstr>
      <vt:lpstr>Slide 70</vt:lpstr>
      <vt:lpstr>Slide 71</vt:lpstr>
      <vt:lpstr>Lord, thank you that Jesus is  the fullness of your blessing! Thank you  that Christ’s death and resurrection provides all your blessing! It is finished! We believe  and receive all you freely give  in Christ!</vt:lpstr>
      <vt:lpstr>Slide 73</vt:lpstr>
      <vt:lpstr>Lord, we praise you that the fullness of your blessing is given in Christ  by faith in what Christ has DONE, and not by religious efforts we DO.  It is finished! We rest in Christ and his finished work rather than DO, DO, DO  to earn your blessing.</vt:lpstr>
      <vt:lpstr>Slide 75</vt:lpstr>
      <vt:lpstr>Slide 76</vt:lpstr>
      <vt:lpstr>Slide 77</vt:lpstr>
      <vt:lpstr>Slide 78</vt:lpstr>
      <vt:lpstr>Slide 79</vt:lpstr>
      <vt:lpstr>Roman gods had some power as heads of some things. All the powers of all gods made up “the fullness of deity.” But Jesus has “the whole fullness of deity” and is head of all.  If in Christ the fullness of God, we are “filled” in him by faith,  needing nothing more to make us more complete in God.</vt:lpstr>
      <vt:lpstr>Slide 81</vt:lpstr>
      <vt:lpstr>The fullness of God’s grace in Christ crucified is like gifts attached  to Christ’s cross.  This diagram shows  the gifts of God’s grace  in Christ in Colossians.  (For a free diagram for each NT book,  go to www.GraceGodChrist.com then to “The Grace of God in Christ eBook” then click on  “The Grace of God in Christ in each NT book”)</vt:lpstr>
      <vt:lpstr>Slide 83</vt:lpstr>
      <vt:lpstr>Slide 84</vt:lpstr>
      <vt:lpstr>Slide 85</vt:lpstr>
      <vt:lpstr>Slide 86</vt:lpstr>
      <vt:lpstr>Receive Christ the Lord by faith (2:6),  for God’s wisdom (2:3) and fullness (2:9-10)  are by faith in Christ.  Then keep on walking in Christ. Keep on being rooted in Christ.   Keep on being built up in Christ, established in faith in Christ, the same kind of faith  the apostles taught when you received Christ. Keep on overflowing with thanksgiving because of Christ.   </vt:lpstr>
      <vt:lpstr>Slide 88</vt:lpstr>
      <vt:lpstr>Fullness is not through  other gods, meditation similar to Buddha,  honoring ancestors,  pleasing the spirits,  going to witchdoctors, making pilgrimages,  bathing in the Ganges, observing special holy days,  speaking in tongues,  asceticism, worship of angels, visions (Col 2:18)  or being a very religious Christian.</vt:lpstr>
      <vt:lpstr>Fullness is  by faith in Christ  the fullness of God!</vt:lpstr>
      <vt:lpstr>Stop doing something to be more whole and complete.   Stop searching for fullness  in other ways.   Enjoy God’s fullness in Christ by faith in his Word  with prayers of thanks.  </vt:lpstr>
      <vt:lpstr>Slide 92</vt:lpstr>
      <vt:lpstr>“If we do not rely on Christ for wholeness,  all our relationships  are an attempt  to complete ourselves.”  adapted from Drs. Les and Leslie Parrott</vt:lpstr>
      <vt:lpstr>Slide 94</vt:lpstr>
      <vt:lpstr>Slide 95</vt:lpstr>
      <vt:lpstr>Let’s come to a conclusion rather than wandering along being indecisive and unfulfilled.     Let’s enter into true joy  and satisfaction in the Lord.</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Now we can finish really well  by expressing our faith in God’s promises  with thanking the Lord  for what he just did for us if we  opened the door and welcomed him in!  faith – promises – praise faith in God’s promises with praise</vt:lpstr>
      <vt:lpstr>Slide 129</vt:lpstr>
      <vt:lpstr>Slide 130</vt:lpstr>
      <vt:lpstr>Slide 131</vt:lpstr>
      <vt:lpstr>Slide 132</vt:lpstr>
      <vt:lpstr>Slide 133</vt:lpstr>
      <vt:lpstr>Slide 134</vt:lpstr>
      <vt:lpstr>Slide 135</vt:lpstr>
      <vt:lpstr>Slide 136</vt:lpstr>
      <vt:lpstr>Slide 137</vt:lpstr>
      <vt:lpstr>Slide 138</vt:lpstr>
      <vt:lpstr>Slide 139</vt:lpstr>
      <vt:lpstr>Amen!  (Saying “amen” at the end of a prayer is like saying  “So be it!” as in “May this truly come to pass!”  Saying “amen, amen” at the start of a statement is like saying “Truly, truly” as in “I speak the truth;  I am not lying” or “This is true, this is true”  or “I assure you that this is true and trustworthy.”)  If you truly prayed in sincere faith as “amen” is supposed to mean, the Lord says, “Amen, amen, truly, truly, I will do for you what I promised!   What I promised is true and worthy of your trust!”</vt:lpstr>
      <vt:lpstr>Slide 141</vt:lpstr>
      <vt:lpstr>Slide 142</vt:lpstr>
      <vt:lpstr>To enjoy more gifts in Christ, download  “God’s gifts of delight in Christ”  100 gifts of delight we receive in the Lord’s gift of Jesus Christ    www.GraceGodChrist.com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vt:lpstr>
      <vt:lpstr>Slide 144</vt:lpstr>
      <vt:lpstr>Come to me and joyfully receive  the many riches of  the grace  of God.  I can give  you what  no one else can give! Believe! Receive! Rejoice!</vt:lpstr>
      <vt:lpstr>Lord, thank you  that all these gifts  in Christ are provided for us  by Christ’s death and resurrection! It is finished. You give all  in Christ  the moment we  open our hearts  to receive Christ.</vt:lpstr>
      <vt:lpstr>The End  but I hope it is just the beginning  of using God’s truth in these PPTs  to rejoice in God’s greatest gift of the Lord Jesus Christ in whom are many, many gifts, all the gifts we need in God! Get this on your Smartphone from www.GraceGodChrist.com</vt:lpstr>
      <vt:lpstr>Endnote 1 from slide 23 regarding Christ our substitute punishment and Christ our substitute righteousness  John Piper uses the terms “righteousness-provider” and “sin-bearer” in a sermon on Romans 13:8-10.  “Love Is a Fulfilling of the Law, Part 3”  August 7, 2005 at DesiringGod.org  John Piper uses the helpful terms Christ our “substitute perfection” and our “substitute pardon” in: John Piper and Justin Taylor, “What God Requires, Christ Provides” January 1, 2004 at DesiringGod.org. Of his daughter he says, “Jesus' punishment and Jesus' righteousness  . . . Jesus is her righteousness and Jesus is her punishment.”   Piper also uses “substitute punishment” and “substitute perfection” and “substitute sacrifice and substitute righteousness” in: John Piper, “When Does God Become 100% For Us? Answering a Good Question” October 3, 2007 at DesiringGod.org  Also see John Piper’s book, Counted Righteous in Christ: Should We Abandon the Imputation of Christ's Righteousness? at DesiringGod.org</vt:lpstr>
      <vt:lpstr>The above PPT is based on the book   “The Grace of God in Christ: Sixty days of enjoying Jesus Christ  and God’s riches of grace in Christ.”   by John Crozier  free eBook at www.GraceGodChrist.com   John is a Pastor and missionary.  From 1979-2008 he was a Pastor in Canada.  Since then John has been a missionary and Pastor, mainly training Korean missionaries in South Korea.  His Doctor of Ministry is from Trinity Evangelical Divinity School in Deerfield, Illinois (Chicago). Contact John at: johncrozieris@gmail.com</vt:lpstr>
      <vt:lpstr>John’s book on the powers and perfections of God  the Father, Son and Spirit is    “Know Your God: Thirty days of enjoying the Lord and His Character”   by John Crozier  free eBook at www.GraceGodChrist.com   </vt:lpstr>
      <vt:lpstr>All Scripture quotations are taken from  The Holy Bible, English Standard Version (ESV), copyright © 2001 by Crossway Bibles,  a publishing ministry of Good News Publishers.  Used by permission.  All rights reserved.</vt:lpstr>
      <vt:lpstr>  “John’s carefully calibrated study  of the believer’s blessings in Christ is superbly done!  It breathes Scripture – exalts Christ – is most practical and adaptable.   These truths are much needed in our time.  Highly recommended.”   Dr. David Larsen  Trinity Evangelical Divinity School </vt:lpstr>
      <vt:lpstr>“I love being reminded daily  of who I am in Christ and  of all that Christ has done for me.  John's study has helped me to live a more joyous and victorious life.   We are indeed rich in Christ.”   Bob Arnold, SIM International,  visiting Professor at SIMTI Korea,  former Director of SIM Benin    </vt:lpstr>
      <vt:lpstr>     “As we train missionaries at MTI Korea, the skills and experiences our veteran missionaries share are important, but secondary.  Above all, God calls us to give the nations the true Jesus in his saving fullness.  The Grace of God in Christ leads our students to Jesus on a deeper level.  Again and again, my own heart has found new freedom to relax in my Lord and Savior, even though I am busy with many things.  Wonderful!”   Mihyang Choi, Director, Missionary Training Institute, Yeosu, South Korea     </vt:lpstr>
      <vt:lpstr>“As I read John’s study, I found myself being blessed by the truths being presented, and incorporated them into my own devotional life.   I shared the list of the riches with my study group and we spent time each week reflecting on each truth.   I commend the study of God’s riches of grace by those who desire to move to the next level of their maturing in Christ.”     Dr. Gene Swanstrom Trinity Evangelical Divinity School   </vt:lpstr>
      <vt:lpstr>“Before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   Pastor Jin Woo Lee, MTI,  now a missionary with AIM in Africa</vt:lpstr>
      <vt:lpstr>“I love John’s PPT diagrams of the many riches of the Grace of God in Christ.   It’s a great way to learn to share the gospel in depth with simple questions, terms and pictures.  I believe this is what mission trainees need.  We can use John’s PPT on our smart-phone to share Christ effectively in any language.”   Pastor Hakjin Chun, Vlodivostok, Russia former Director of SIM Korea  and GLTC Nepal  </vt:lpstr>
      <vt:lpstr>This PPT is “Finding true joy” for sharing Christ with friends   There are other free PPT’s at www.GraceGodChrist.com  “God’s Gifts of Delight in Christ”  in English, Korean, Nepali, and Chinese   “100 Christmas Gifts in Christ” “100 Easter Gifts” and “100 Thanksgiving Gifts in Christ”  are all based on “God’s Gifts of Delight in Christ”    “Phone Food - The Grace of God in Christ”  in English, Korean, and English/Korean together  “Nos Richesses” The Grace of God in Christ in French  “Lord, thank you!” in English and Korean, “Phone Food” titles turned into short prayers   “How Easter Opens the Door to Deepest Joy”  good for sharing the gospel briefly   “The Grace of God in Christ in Romans”   in English  “The Grace of God in Christ in Colossians”   in English  “Nike in the New Testament”  in English, Korean and English/Korean</vt:lpstr>
      <vt:lpstr>Sharing with a friend  When you share this on your smart-phone, the slides are set up so you can ask simple who, what, when, where, why, how questions so there can be friendly discussion back and forth.  For instance, #1 justified: What do you see? What’s the difference between the two? What does the Bible say? How did the one change? Which one do you want to be?</vt:lpstr>
      <vt:lpstr>Please spread this PPT to  as many as possible without charge. Please send it to missionaries  for their encouragement and use! I would gladly help missionaries translate the PPT as much as I can if they contact me.   Other resources are available at  www.GraceGodChrist.com  Contact John at johncrozieris@gmail.com </vt:lpstr>
      <vt:lpstr>To get this PPT to play properly so the smileys dance on your smart-phone or other device, you must download a free copy of Microsoft Office Powerpoint onto your phone, and when you go to this PPT, you must press the “play as a PPT” tab.  Otherwise the smileys stand still and the heart doesn’t jump for joy!</vt:lpstr>
      <vt:lpstr>PPT © copyright by John Crozier 2017   Available without cost. For educational purposes.  I have used Google image search to try to find  the original source of the graphics from the internet in order to give proper credit.  If you know of the original source  of any graphics that say “various copies on internet,  original source unknown,” please contact me at: johncrozieris@gmail.com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crozierOffice Depot</dc:creator>
  <cp:lastModifiedBy>Supernike</cp:lastModifiedBy>
  <cp:revision>3265</cp:revision>
  <dcterms:created xsi:type="dcterms:W3CDTF">2006-01-11T13:24:15Z</dcterms:created>
  <dcterms:modified xsi:type="dcterms:W3CDTF">2017-10-28T14:44:50Z</dcterms:modified>
</cp:coreProperties>
</file>