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Default Extension="gif" ContentType="image/gif"/>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87" r:id="rId2"/>
    <p:sldId id="270" r:id="rId3"/>
    <p:sldId id="269" r:id="rId4"/>
    <p:sldId id="288" r:id="rId5"/>
    <p:sldId id="256" r:id="rId6"/>
    <p:sldId id="260" r:id="rId7"/>
    <p:sldId id="258" r:id="rId8"/>
    <p:sldId id="289" r:id="rId9"/>
    <p:sldId id="259" r:id="rId10"/>
    <p:sldId id="290" r:id="rId11"/>
    <p:sldId id="284" r:id="rId12"/>
    <p:sldId id="291" r:id="rId13"/>
    <p:sldId id="276" r:id="rId14"/>
    <p:sldId id="302" r:id="rId15"/>
    <p:sldId id="263" r:id="rId16"/>
    <p:sldId id="300" r:id="rId17"/>
    <p:sldId id="292" r:id="rId18"/>
    <p:sldId id="295" r:id="rId19"/>
    <p:sldId id="294" r:id="rId20"/>
    <p:sldId id="264" r:id="rId21"/>
    <p:sldId id="296" r:id="rId22"/>
    <p:sldId id="266" r:id="rId23"/>
    <p:sldId id="297" r:id="rId24"/>
    <p:sldId id="298" r:id="rId25"/>
    <p:sldId id="267" r:id="rId26"/>
    <p:sldId id="286" r:id="rId27"/>
    <p:sldId id="303" r:id="rId28"/>
    <p:sldId id="272" r:id="rId29"/>
    <p:sldId id="307" r:id="rId30"/>
    <p:sldId id="308" r:id="rId31"/>
    <p:sldId id="285"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FF"/>
    <a:srgbClr val="99FF33"/>
    <a:srgbClr val="CCFF33"/>
    <a:srgbClr val="66FF33"/>
    <a:srgbClr val="66FF66"/>
    <a:srgbClr val="CCFFFF"/>
    <a:srgbClr val="FFFFCC"/>
    <a:srgbClr val="00CC00"/>
    <a:srgbClr val="3333FF"/>
    <a:srgbClr val="FF99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autoAdjust="0"/>
    <p:restoredTop sz="94622" autoAdjust="0"/>
  </p:normalViewPr>
  <p:slideViewPr>
    <p:cSldViewPr>
      <p:cViewPr varScale="1">
        <p:scale>
          <a:sx n="86" d="100"/>
          <a:sy n="86" d="100"/>
        </p:scale>
        <p:origin x="-1494"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C397EE6-AF23-4508-BE76-A33C31C90925}" type="datetimeFigureOut">
              <a:rPr lang="en-CA" smtClean="0"/>
              <a:pPr/>
              <a:t>2021-04-23</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36550F9-A57A-44E9-A48E-AB07545EF9EE}" type="slidenum">
              <a:rPr lang="en-CA" smtClean="0"/>
              <a:pPr/>
              <a:t>‹#›</a:t>
            </a:fld>
            <a:endParaRPr lang="en-CA"/>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3</a:t>
            </a:fld>
            <a:endParaRPr lang="en-C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10</a:t>
            </a:fld>
            <a:endParaRPr lang="en-C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11</a:t>
            </a:fld>
            <a:endParaRPr lang="en-C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12</a:t>
            </a:fld>
            <a:endParaRPr lang="en-C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14</a:t>
            </a:fld>
            <a:endParaRPr lang="en-C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15</a:t>
            </a:fld>
            <a:endParaRPr lang="en-C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16</a:t>
            </a:fld>
            <a:endParaRPr lang="en-C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17</a:t>
            </a:fld>
            <a:endParaRPr lang="en-C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18</a:t>
            </a:fld>
            <a:endParaRPr lang="en-C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19</a:t>
            </a:fld>
            <a:endParaRPr lang="en-C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20</a:t>
            </a:fld>
            <a:endParaRPr lang="en-C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21</a:t>
            </a:fld>
            <a:endParaRPr lang="en-CA"/>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22</a:t>
            </a:fld>
            <a:endParaRPr lang="en-CA"/>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23</a:t>
            </a:fld>
            <a:endParaRPr lang="en-CA"/>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24</a:t>
            </a:fld>
            <a:endParaRPr lang="en-CA"/>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25</a:t>
            </a:fld>
            <a:endParaRPr lang="en-CA"/>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30</a:t>
            </a:fld>
            <a:endParaRPr lang="en-C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65C5A8A9-AC4F-400C-8367-70B5240A3D23}" type="datetimeFigureOut">
              <a:rPr lang="en-CA" smtClean="0"/>
              <a:pPr/>
              <a:t>2021-04-23</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5957ABA7-FBEA-4F7F-A799-4652A5AB63E6}" type="slidenum">
              <a:rPr lang="en-CA" smtClean="0"/>
              <a:pPr/>
              <a:t>‹#›</a:t>
            </a:fld>
            <a:endParaRPr lang="en-C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65C5A8A9-AC4F-400C-8367-70B5240A3D23}" type="datetimeFigureOut">
              <a:rPr lang="en-CA" smtClean="0"/>
              <a:pPr/>
              <a:t>2021-04-23</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5957ABA7-FBEA-4F7F-A799-4652A5AB63E6}" type="slidenum">
              <a:rPr lang="en-CA" smtClean="0"/>
              <a:pPr/>
              <a:t>‹#›</a:t>
            </a:fld>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5C5A8A9-AC4F-400C-8367-70B5240A3D23}" type="datetimeFigureOut">
              <a:rPr lang="en-CA" smtClean="0"/>
              <a:pPr/>
              <a:t>2021-04-23</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5957ABA7-FBEA-4F7F-A799-4652A5AB63E6}" type="slidenum">
              <a:rPr lang="en-CA" smtClean="0"/>
              <a:pPr/>
              <a:t>‹#›</a:t>
            </a:fld>
            <a:endParaRPr lang="en-C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65C5A8A9-AC4F-400C-8367-70B5240A3D23}" type="datetimeFigureOut">
              <a:rPr lang="en-CA" smtClean="0"/>
              <a:pPr/>
              <a:t>2021-04-23</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5957ABA7-FBEA-4F7F-A799-4652A5AB63E6}" type="slidenum">
              <a:rPr lang="en-CA" smtClean="0"/>
              <a:pPr/>
              <a:t>‹#›</a:t>
            </a:fld>
            <a:endParaRPr lang="en-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65C5A8A9-AC4F-400C-8367-70B5240A3D23}" type="datetimeFigureOut">
              <a:rPr lang="en-CA" smtClean="0"/>
              <a:pPr/>
              <a:t>2021-04-23</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5957ABA7-FBEA-4F7F-A799-4652A5AB63E6}" type="slidenum">
              <a:rPr lang="en-CA" smtClean="0"/>
              <a:pPr/>
              <a:t>‹#›</a:t>
            </a:fld>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65C5A8A9-AC4F-400C-8367-70B5240A3D23}" type="datetimeFigureOut">
              <a:rPr lang="en-CA" smtClean="0"/>
              <a:pPr/>
              <a:t>2021-04-23</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5957ABA7-FBEA-4F7F-A799-4652A5AB63E6}" type="slidenum">
              <a:rPr lang="en-CA" smtClean="0"/>
              <a:pPr/>
              <a:t>‹#›</a:t>
            </a:fld>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C5A8A9-AC4F-400C-8367-70B5240A3D23}" type="datetimeFigureOut">
              <a:rPr lang="en-CA" smtClean="0"/>
              <a:pPr/>
              <a:t>2021-04-23</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5957ABA7-FBEA-4F7F-A799-4652A5AB63E6}" type="slidenum">
              <a:rPr lang="en-CA" smtClean="0"/>
              <a:pPr/>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5C5A8A9-AC4F-400C-8367-70B5240A3D23}" type="datetimeFigureOut">
              <a:rPr lang="en-CA" smtClean="0"/>
              <a:pPr/>
              <a:t>2021-04-23</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5957ABA7-FBEA-4F7F-A799-4652A5AB63E6}" type="slidenum">
              <a:rPr lang="en-CA" smtClean="0"/>
              <a:pPr/>
              <a:t>‹#›</a:t>
            </a:fld>
            <a:endParaRPr lang="en-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5C5A8A9-AC4F-400C-8367-70B5240A3D23}" type="datetimeFigureOut">
              <a:rPr lang="en-CA" smtClean="0"/>
              <a:pPr/>
              <a:t>2021-04-23</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5957ABA7-FBEA-4F7F-A799-4652A5AB63E6}" type="slidenum">
              <a:rPr lang="en-CA" smtClean="0"/>
              <a:pPr/>
              <a:t>‹#›</a:t>
            </a:fld>
            <a:endParaRPr lang="en-C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65C5A8A9-AC4F-400C-8367-70B5240A3D23}" type="datetimeFigureOut">
              <a:rPr lang="en-CA" smtClean="0"/>
              <a:pPr/>
              <a:t>2021-04-23</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5957ABA7-FBEA-4F7F-A799-4652A5AB63E6}" type="slidenum">
              <a:rPr lang="en-CA" smtClean="0"/>
              <a:pPr/>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65C5A8A9-AC4F-400C-8367-70B5240A3D23}" type="datetimeFigureOut">
              <a:rPr lang="en-CA" smtClean="0"/>
              <a:pPr/>
              <a:t>2021-04-23</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5957ABA7-FBEA-4F7F-A799-4652A5AB63E6}" type="slidenum">
              <a:rPr lang="en-CA" smtClean="0"/>
              <a:pPr/>
              <a:t>‹#›</a:t>
            </a:fld>
            <a:endParaRPr lang="en-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C5A8A9-AC4F-400C-8367-70B5240A3D23}" type="datetimeFigureOut">
              <a:rPr lang="en-CA" smtClean="0"/>
              <a:pPr/>
              <a:t>2021-04-23</a:t>
            </a:fld>
            <a:endParaRPr lang="en-C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57ABA7-FBEA-4F7F-A799-4652A5AB63E6}" type="slidenum">
              <a:rPr lang="en-CA" smtClean="0"/>
              <a:pPr/>
              <a:t>‹#›</a:t>
            </a:fld>
            <a:endParaRPr lang="en-C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6.gi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IMG_0393.JPG"/>
          <p:cNvPicPr>
            <a:picLocks noChangeAspect="1"/>
          </p:cNvPicPr>
          <p:nvPr/>
        </p:nvPicPr>
        <p:blipFill>
          <a:blip r:embed="rId2" cstate="print"/>
          <a:srcRect l="8333"/>
          <a:stretch>
            <a:fillRect/>
          </a:stretch>
        </p:blipFill>
        <p:spPr>
          <a:xfrm>
            <a:off x="-152400" y="0"/>
            <a:ext cx="9326880" cy="6880486"/>
          </a:xfrm>
          <a:prstGeom prst="rect">
            <a:avLst/>
          </a:prstGeom>
        </p:spPr>
      </p:pic>
      <p:sp>
        <p:nvSpPr>
          <p:cNvPr id="3" name="TextBox 2"/>
          <p:cNvSpPr txBox="1"/>
          <p:nvPr/>
        </p:nvSpPr>
        <p:spPr>
          <a:xfrm>
            <a:off x="609600" y="2768025"/>
            <a:ext cx="3276600" cy="1569660"/>
          </a:xfrm>
          <a:prstGeom prst="rect">
            <a:avLst/>
          </a:prstGeom>
          <a:noFill/>
        </p:spPr>
        <p:txBody>
          <a:bodyPr wrap="square" rtlCol="0">
            <a:spAutoFit/>
          </a:bodyPr>
          <a:lstStyle/>
          <a:p>
            <a:pPr algn="ctr"/>
            <a:r>
              <a:rPr lang="en-US" sz="3200" b="1" dirty="0" smtClean="0">
                <a:solidFill>
                  <a:schemeClr val="bg1"/>
                </a:solidFill>
              </a:rPr>
              <a:t>Daily </a:t>
            </a:r>
          </a:p>
          <a:p>
            <a:pPr algn="ctr"/>
            <a:r>
              <a:rPr lang="en-US" sz="3200" b="1" dirty="0" smtClean="0">
                <a:solidFill>
                  <a:schemeClr val="bg1"/>
                </a:solidFill>
              </a:rPr>
              <a:t>Praise</a:t>
            </a:r>
          </a:p>
          <a:p>
            <a:pPr algn="ctr"/>
            <a:r>
              <a:rPr lang="en-US" sz="3200" b="1" dirty="0" smtClean="0">
                <a:solidFill>
                  <a:schemeClr val="bg1"/>
                </a:solidFill>
              </a:rPr>
              <a:t>for 100</a:t>
            </a:r>
            <a:endParaRPr lang="en-US" sz="3200" b="1" dirty="0">
              <a:solidFill>
                <a:schemeClr val="bg1"/>
              </a:solidFill>
            </a:endParaRPr>
          </a:p>
        </p:txBody>
      </p:sp>
      <p:sp>
        <p:nvSpPr>
          <p:cNvPr id="4" name="TextBox 3"/>
          <p:cNvSpPr txBox="1"/>
          <p:nvPr/>
        </p:nvSpPr>
        <p:spPr>
          <a:xfrm>
            <a:off x="5257800" y="2743200"/>
            <a:ext cx="3276600" cy="1569660"/>
          </a:xfrm>
          <a:prstGeom prst="rect">
            <a:avLst/>
          </a:prstGeom>
          <a:noFill/>
        </p:spPr>
        <p:txBody>
          <a:bodyPr wrap="square" rtlCol="0">
            <a:spAutoFit/>
          </a:bodyPr>
          <a:lstStyle/>
          <a:p>
            <a:pPr algn="ctr"/>
            <a:r>
              <a:rPr lang="en-US" sz="3200" b="1" dirty="0" smtClean="0">
                <a:solidFill>
                  <a:schemeClr val="bg1"/>
                </a:solidFill>
              </a:rPr>
              <a:t>Gifts of </a:t>
            </a:r>
          </a:p>
          <a:p>
            <a:pPr algn="ctr"/>
            <a:r>
              <a:rPr lang="en-US" sz="3200" b="1" dirty="0" smtClean="0">
                <a:solidFill>
                  <a:schemeClr val="bg1"/>
                </a:solidFill>
              </a:rPr>
              <a:t>Grace </a:t>
            </a:r>
          </a:p>
          <a:p>
            <a:pPr algn="ctr"/>
            <a:r>
              <a:rPr lang="en-US" sz="3200" b="1" dirty="0" smtClean="0">
                <a:solidFill>
                  <a:schemeClr val="bg1"/>
                </a:solidFill>
              </a:rPr>
              <a:t>in Christ</a:t>
            </a:r>
            <a:endParaRPr lang="en-US" sz="3200" b="1"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7" name="Text Box 3"/>
          <p:cNvSpPr txBox="1">
            <a:spLocks noChangeArrowheads="1"/>
          </p:cNvSpPr>
          <p:nvPr/>
        </p:nvSpPr>
        <p:spPr bwMode="auto">
          <a:xfrm>
            <a:off x="396552" y="124817"/>
            <a:ext cx="6551712" cy="4238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457200" marR="0" lvl="1" indent="0"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ea typeface="Malgun Gothic" pitchFamily="34" charset="-127"/>
                <a:cs typeface="Mangal"/>
              </a:rPr>
              <a:t>Repentance toward God and           faith in our Lord Jesus Christ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26" name="Oval 2"/>
          <p:cNvSpPr>
            <a:spLocks noChangeArrowheads="1"/>
          </p:cNvSpPr>
          <p:nvPr/>
        </p:nvSpPr>
        <p:spPr bwMode="auto">
          <a:xfrm>
            <a:off x="35496" y="412576"/>
            <a:ext cx="7132320" cy="6309360"/>
          </a:xfrm>
          <a:prstGeom prst="ellips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a:p>
        </p:txBody>
      </p:sp>
      <p:sp>
        <p:nvSpPr>
          <p:cNvPr id="7" name="Down Arrow 6"/>
          <p:cNvSpPr/>
          <p:nvPr/>
        </p:nvSpPr>
        <p:spPr>
          <a:xfrm>
            <a:off x="3419872" y="72008"/>
            <a:ext cx="360040" cy="365760"/>
          </a:xfrm>
          <a:prstGeom prst="down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29" name="Text Box 5"/>
          <p:cNvSpPr txBox="1">
            <a:spLocks noChangeArrowheads="1"/>
          </p:cNvSpPr>
          <p:nvPr/>
        </p:nvSpPr>
        <p:spPr bwMode="auto">
          <a:xfrm>
            <a:off x="-76200" y="754063"/>
            <a:ext cx="7275512"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effectLst/>
                <a:latin typeface="Calibri" pitchFamily="34" charset="0"/>
                <a:ea typeface="Malgun Gothic" pitchFamily="34" charset="-127"/>
                <a:cs typeface="Calibri" pitchFamily="34" charset="0"/>
              </a:rPr>
              <a:t>justified in Christ the righteousness of 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ransomed, redeemed    propitiation, sin atoned, wrath turned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forgiven    peace with God     reconciled    eternal life     adopted sons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welcomed, accepted              filled, complete        blessed with every blessing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delivered from the domain of darkness into the light of the kingdom of the beloved Son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in Christ and Christ in us                          in the Spirit and the Spirit in us, made God’s temple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in God the Father and the Father in us                                     immersed in Father, Son, and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Father, Son, and Spirit fellowship with us             access to God and his grace          answered prayer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grace at the throne of grace               every need supplied               Holy Spirit prays for us, helps us pray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Christ our High Priest intercedes as mediator                     </a:t>
            </a:r>
            <a:r>
              <a:rPr kumimoji="0" lang="en-CA" altLang="ko-KR" sz="800" b="0" i="0" u="none" strike="noStrike" cap="none" normalizeH="0" baseline="0" dirty="0" smtClean="0">
                <a:ln>
                  <a:noFill/>
                </a:ln>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Christ our High Priest advocates in our defense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immersed into Christ in death and resurrection                           united with Christ in death and resurrection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old self in Adam crucified and buried with Christ                           new self in Christ raised and alive with Christ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set free from sin                                                                                                                instrument for righteousness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dirty="0" smtClean="0">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under Christ, abundant grace                                                                                                        slaves of Christ not sin</a:t>
            </a:r>
          </a:p>
          <a:p>
            <a:pPr lvl="0" fontAlgn="base">
              <a:lnSpc>
                <a:spcPts val="1200"/>
              </a:lnSpc>
              <a:spcBef>
                <a:spcPct val="0"/>
              </a:spcBef>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a:t>
            </a:r>
            <a:r>
              <a:rPr kumimoji="0" lang="en-CA" altLang="ko-KR" sz="1200" b="0" i="0" u="none" strike="noStrike" cap="none" normalizeH="0" dirty="0" smtClean="0">
                <a:ln>
                  <a:noFill/>
                </a:ln>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joined to Christ       	                                                                                                                          </a:t>
            </a:r>
            <a:r>
              <a:rPr kumimoji="0" lang="en-CA" altLang="ko-KR" sz="800" b="0" i="0" u="none" strike="noStrike" cap="none" normalizeH="0" baseline="0" dirty="0" smtClean="0">
                <a:ln>
                  <a:noFill/>
                </a:ln>
                <a:effectLst/>
                <a:latin typeface="Calibri" pitchFamily="34" charset="0"/>
                <a:ea typeface="Malgun Gothic" pitchFamily="34" charset="-127"/>
                <a:cs typeface="Calibri" pitchFamily="34" charset="0"/>
              </a:rPr>
              <a:t> </a:t>
            </a:r>
            <a:r>
              <a:rPr lang="en-CA" altLang="ko-KR" sz="1200" dirty="0" smtClean="0">
                <a:latin typeface="Calibri" pitchFamily="34" charset="0"/>
                <a:ea typeface="Malgun Gothic" pitchFamily="34" charset="-127"/>
                <a:cs typeface="Calibri" pitchFamily="34" charset="0"/>
              </a:rPr>
              <a:t>one with Christ </a:t>
            </a:r>
          </a:p>
          <a:p>
            <a:pPr lvl="0" fontAlgn="base">
              <a:lnSpc>
                <a:spcPts val="1200"/>
              </a:lnSpc>
              <a:spcBef>
                <a:spcPct val="0"/>
              </a:spcBef>
            </a:pPr>
            <a:r>
              <a:rPr lang="en-CA" altLang="ko-KR" sz="1200" dirty="0" smtClean="0">
                <a:latin typeface="Calibri" pitchFamily="34" charset="0"/>
                <a:ea typeface="Malgun Gothic" pitchFamily="34" charset="-127"/>
                <a:cs typeface="Calibri" pitchFamily="34" charset="0"/>
              </a:rPr>
              <a:t>    seated with Christ                                                                                                                         </a:t>
            </a:r>
            <a:r>
              <a:rPr lang="en-CA" altLang="ko-KR" sz="800" dirty="0" smtClean="0">
                <a:latin typeface="Calibri" pitchFamily="34" charset="0"/>
                <a:ea typeface="Malgun Gothic" pitchFamily="34" charset="-127"/>
                <a:cs typeface="Calibri" pitchFamily="34" charset="0"/>
              </a:rPr>
              <a:t> </a:t>
            </a:r>
            <a:r>
              <a:rPr lang="en-CA" altLang="ko-KR" sz="1200" dirty="0" smtClean="0">
                <a:latin typeface="Calibri" pitchFamily="34" charset="0"/>
                <a:ea typeface="Malgun Gothic" pitchFamily="34" charset="-127"/>
                <a:cs typeface="Calibri" pitchFamily="34" charset="0"/>
              </a:rPr>
              <a:t>hidden with Christ in God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released from law, married to Christ                                                                                                under law of the Spirit</a:t>
            </a:r>
          </a:p>
          <a:p>
            <a:pPr lvl="0" fontAlgn="base">
              <a:lnSpc>
                <a:spcPts val="1200"/>
              </a:lnSpc>
              <a:spcBef>
                <a:spcPct val="0"/>
              </a:spcBef>
            </a:pPr>
            <a:r>
              <a:rPr lang="en-CA" altLang="ko-KR" sz="1200" dirty="0" smtClean="0">
                <a:latin typeface="Calibri" pitchFamily="34" charset="0"/>
                <a:ea typeface="Malgun Gothic" pitchFamily="34" charset="-127"/>
                <a:cs typeface="Calibri" pitchFamily="34" charset="0"/>
              </a:rPr>
              <a:t>   </a:t>
            </a:r>
            <a:r>
              <a:rPr lang="en-CA" altLang="ko-KR" sz="800" dirty="0" smtClean="0">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Spirit and God’s love poured out                                                                                          </a:t>
            </a:r>
            <a:r>
              <a:rPr lang="en-CA" altLang="ko-KR" sz="1200" dirty="0" smtClean="0">
                <a:latin typeface="Calibri" pitchFamily="34" charset="0"/>
                <a:ea typeface="Malgun Gothic" pitchFamily="34" charset="-127"/>
                <a:cs typeface="Calibri" pitchFamily="34" charset="0"/>
              </a:rPr>
              <a:t> </a:t>
            </a:r>
            <a:r>
              <a:rPr lang="en-CA" altLang="ko-KR" sz="600" dirty="0" smtClean="0">
                <a:latin typeface="Calibri" pitchFamily="34" charset="0"/>
                <a:ea typeface="Malgun Gothic" pitchFamily="34" charset="-127"/>
                <a:cs typeface="Calibri" pitchFamily="34" charset="0"/>
              </a:rPr>
              <a:t> </a:t>
            </a:r>
            <a:r>
              <a:rPr lang="en-CA" altLang="ko-KR" sz="1200" dirty="0" smtClean="0">
                <a:latin typeface="Calibri" pitchFamily="34" charset="0"/>
                <a:ea typeface="Malgun Gothic" pitchFamily="34" charset="-127"/>
                <a:cs typeface="Calibri" pitchFamily="34" charset="0"/>
              </a:rPr>
              <a:t>rivers of living water of Spirit</a:t>
            </a:r>
          </a:p>
          <a:p>
            <a:pPr lvl="0" fontAlgn="base">
              <a:lnSpc>
                <a:spcPts val="1200"/>
              </a:lnSpc>
              <a:spcBef>
                <a:spcPct val="0"/>
              </a:spcBef>
            </a:pPr>
            <a:r>
              <a:rPr lang="en-CA" altLang="ko-KR" sz="1200" dirty="0" smtClean="0">
                <a:latin typeface="Calibri" pitchFamily="34" charset="0"/>
                <a:ea typeface="Malgun Gothic" pitchFamily="34" charset="-127"/>
                <a:cs typeface="Calibri" pitchFamily="34" charset="0"/>
              </a:rPr>
              <a:t>   </a:t>
            </a:r>
            <a:r>
              <a:rPr kumimoji="0" lang="en-CA" altLang="ko-KR" sz="1000" b="0" i="0" u="none" strike="noStrike" cap="none" normalizeH="0" baseline="0" dirty="0" smtClean="0">
                <a:ln>
                  <a:noFill/>
                </a:ln>
                <a:effectLst/>
                <a:latin typeface="Calibri" pitchFamily="34" charset="0"/>
                <a:ea typeface="Malgun Gothic" pitchFamily="34" charset="-127"/>
                <a:cs typeface="Calibri" pitchFamily="34" charset="0"/>
              </a:rPr>
              <a:t> </a:t>
            </a:r>
            <a:r>
              <a:rPr lang="en-CA" altLang="ko-KR" sz="1200" dirty="0" smtClean="0">
                <a:latin typeface="Calibri" pitchFamily="34" charset="0"/>
                <a:ea typeface="Malgun Gothic" pitchFamily="34" charset="-127"/>
                <a:cs typeface="Calibri" pitchFamily="34" charset="0"/>
              </a:rPr>
              <a:t>immersed in the Spirit                                                                                                                                 born of the Spirit     </a:t>
            </a:r>
          </a:p>
          <a:p>
            <a:pPr lvl="0" fontAlgn="base">
              <a:lnSpc>
                <a:spcPts val="1200"/>
              </a:lnSpc>
              <a:spcBef>
                <a:spcPct val="0"/>
              </a:spcBef>
            </a:pPr>
            <a:r>
              <a:rPr lang="en-CA" altLang="ko-KR" sz="1200" dirty="0" smtClean="0">
                <a:latin typeface="Calibri" pitchFamily="34" charset="0"/>
                <a:ea typeface="Malgun Gothic" pitchFamily="34" charset="-127"/>
                <a:cs typeface="Calibri" pitchFamily="34" charset="0"/>
              </a:rPr>
              <a:t>    given, receive, have Spirit				</a:t>
            </a:r>
            <a:r>
              <a:rPr kumimoji="0" lang="en-CA" altLang="ko-KR" sz="1200" b="0" i="0" u="none" strike="noStrike" cap="none" normalizeH="0" dirty="0" smtClean="0">
                <a:ln>
                  <a:noFill/>
                </a:ln>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effectLst/>
                <a:latin typeface="Calibri" pitchFamily="34" charset="0"/>
                <a:ea typeface="Malgun Gothic" pitchFamily="34" charset="-127"/>
                <a:cs typeface="Calibri" pitchFamily="34" charset="0"/>
              </a:rPr>
              <a:t>Spirit</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comes on, falls on us                                                                                                              </a:t>
            </a:r>
          </a:p>
          <a:p>
            <a:pPr lvl="0" fontAlgn="base">
              <a:lnSpc>
                <a:spcPts val="1200"/>
              </a:lnSpc>
              <a:spcBef>
                <a:spcPct val="0"/>
              </a:spcBef>
            </a:pPr>
            <a:r>
              <a:rPr lang="en-CA" altLang="ko-KR" sz="1200" dirty="0" smtClean="0">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anointed with the Spirit                                                                                                                     sealed with the Spirit</a:t>
            </a:r>
          </a:p>
          <a:p>
            <a:pPr lvl="0" fontAlgn="base">
              <a:lnSpc>
                <a:spcPts val="1200"/>
              </a:lnSpc>
              <a:spcBef>
                <a:spcPct val="0"/>
              </a:spcBef>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guarantee of the Spirit                                                                                                       </a:t>
            </a:r>
            <a:r>
              <a:rPr kumimoji="0" lang="en-CA" altLang="ko-KR" sz="600" b="0" i="0" u="none" strike="noStrike" cap="none" normalizeH="0" baseline="0" dirty="0" smtClean="0">
                <a:ln>
                  <a:noFill/>
                </a:ln>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Spirit of truth helps, teaches </a:t>
            </a:r>
          </a:p>
          <a:p>
            <a:pPr lvl="0" fontAlgn="base">
              <a:lnSpc>
                <a:spcPts val="1200"/>
              </a:lnSpc>
              <a:spcBef>
                <a:spcPct val="0"/>
              </a:spcBef>
            </a:pPr>
            <a:r>
              <a:rPr lang="en-CA" altLang="ko-KR" sz="1200" dirty="0" smtClean="0">
                <a:latin typeface="Calibri" pitchFamily="34" charset="0"/>
                <a:ea typeface="Malgun Gothic" pitchFamily="34" charset="-127"/>
                <a:cs typeface="Calibri" pitchFamily="34" charset="0"/>
              </a:rPr>
              <a:t>      </a:t>
            </a:r>
            <a:r>
              <a:rPr kumimoji="0" lang="en-CA" altLang="ko-KR" sz="1200" b="0" i="0" u="none" strike="noStrike" cap="none" normalizeH="0" dirty="0" smtClean="0">
                <a:ln>
                  <a:noFill/>
                </a:ln>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Spirit leads</a:t>
            </a:r>
            <a:r>
              <a:rPr kumimoji="0" lang="en-CA" altLang="ko-KR" sz="1200" b="0" i="0" u="none" strike="noStrike" cap="none" normalizeH="0" dirty="0" smtClean="0">
                <a:ln>
                  <a:noFill/>
                </a:ln>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Spirit sanctifies</a:t>
            </a:r>
          </a:p>
          <a:p>
            <a:pPr lvl="0" fontAlgn="base">
              <a:lnSpc>
                <a:spcPts val="1200"/>
              </a:lnSpc>
              <a:spcBef>
                <a:spcPct val="0"/>
              </a:spcBef>
            </a:pPr>
            <a:r>
              <a:rPr lang="en-CA" altLang="ko-KR" sz="1200" dirty="0" smtClean="0">
                <a:latin typeface="Calibri" pitchFamily="34" charset="0"/>
                <a:ea typeface="Malgun Gothic" pitchFamily="34" charset="-127"/>
                <a:cs typeface="Calibri" pitchFamily="34" charset="0"/>
              </a:rPr>
              <a:t>         Spirit power to be ambassadors    </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a:t>
            </a:r>
            <a:r>
              <a:rPr kumimoji="0" lang="en-CA" altLang="ko-KR" sz="1200" b="0" i="0" u="none" strike="noStrike" cap="none" normalizeH="0" dirty="0" smtClean="0">
                <a:ln>
                  <a:noFill/>
                </a:ln>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Spirit fills                    			                        circumcised, set apart in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immeasurably great power                        </a:t>
            </a:r>
            <a:r>
              <a:rPr kumimoji="0" lang="en-CA" altLang="ko-KR" sz="600" b="0" i="0" u="none" strike="noStrike" cap="none" normalizeH="0" baseline="0" dirty="0" smtClean="0">
                <a:ln>
                  <a:noFill/>
                </a:ln>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God’s workmanship                   led in triumph</a:t>
            </a:r>
            <a:r>
              <a:rPr kumimoji="0" lang="en-CA" altLang="ko-KR" sz="1200" b="0" i="0" u="none" strike="noStrike" cap="none" normalizeH="0" dirty="0" smtClean="0">
                <a:ln>
                  <a:noFill/>
                </a:ln>
                <a:effectLst/>
                <a:latin typeface="Calibri" pitchFamily="34" charset="0"/>
                <a:ea typeface="Malgun Gothic" pitchFamily="34" charset="-127"/>
                <a:cs typeface="Calibri" pitchFamily="34" charset="0"/>
              </a:rPr>
              <a:t> a</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nd</a:t>
            </a:r>
            <a:r>
              <a:rPr kumimoji="0" lang="en-CA" altLang="ko-KR" sz="1200" b="0" i="0" u="none" strike="noStrike" cap="none" normalizeH="0" dirty="0" smtClean="0">
                <a:ln>
                  <a:noFill/>
                </a:ln>
                <a:effectLst/>
                <a:latin typeface="Calibri" pitchFamily="34" charset="0"/>
                <a:ea typeface="Malgun Gothic" pitchFamily="34" charset="-127"/>
                <a:cs typeface="Calibri" pitchFamily="34" charset="0"/>
              </a:rPr>
              <a:t> </a:t>
            </a:r>
            <a:r>
              <a:rPr kumimoji="0" lang="en-CA" altLang="ko-KR" sz="1200" b="0" i="1" u="none" strike="noStrike" cap="none" normalizeH="0" dirty="0" err="1" smtClean="0">
                <a:ln>
                  <a:noFill/>
                </a:ln>
                <a:effectLst/>
                <a:latin typeface="Calibri" pitchFamily="34" charset="0"/>
                <a:ea typeface="Malgun Gothic" pitchFamily="34" charset="-127"/>
                <a:cs typeface="Calibri" pitchFamily="34" charset="0"/>
              </a:rPr>
              <a:t>nike</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victory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members of Christ’s body                         brothers and sisters                           branches in Christ’s vine</a:t>
            </a:r>
          </a:p>
          <a:p>
            <a:pPr marL="45720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fellow citizens with the saints and members of the household of God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citizenship in heaven                             hope of glory                 inheritance, heir, fellow heir</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with Christ at death                          made perfect                   glorified to be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into heavenly kingdom              enter joy of Lord               delivered from wrath</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God’s good work completed                        </a:t>
            </a:r>
            <a:r>
              <a:rPr kumimoji="0" lang="en-CA" altLang="ko-KR" sz="1200" b="0" i="0" u="none" strike="noStrike" cap="none" normalizeH="0" dirty="0" smtClean="0">
                <a:ln>
                  <a:noFill/>
                </a:ln>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resurrection body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married to the Lamb                                   every tear wiped away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effectLst/>
                <a:latin typeface="Calibri" pitchFamily="34" charset="0"/>
                <a:ea typeface="Malgun Gothic" pitchFamily="34" charset="-127"/>
                <a:cs typeface="Calibri" pitchFamily="34" charset="0"/>
              </a:rPr>
              <a:t>   loved and saved</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dirty="0" smtClean="0">
                <a:latin typeface="Calibri" pitchFamily="34" charset="0"/>
                <a:ea typeface="Malgun Gothic" pitchFamily="34" charset="-127"/>
                <a:cs typeface="Calibri" pitchFamily="34" charset="0"/>
              </a:rPr>
              <a:t>   i</a:t>
            </a:r>
            <a:r>
              <a:rPr kumimoji="0" lang="en-CA" altLang="ko-KR" sz="1200" b="1" i="0" u="none" strike="noStrike" cap="none" normalizeH="0" baseline="0" dirty="0" smtClean="0">
                <a:ln>
                  <a:noFill/>
                </a:ln>
                <a:effectLst/>
                <a:latin typeface="Calibri" pitchFamily="34" charset="0"/>
                <a:ea typeface="Malgun Gothic" pitchFamily="34" charset="-127"/>
                <a:cs typeface="Calibri" pitchFamily="34" charset="0"/>
              </a:rPr>
              <a:t>n New Covenant</a:t>
            </a:r>
            <a:endParaRPr kumimoji="0" lang="en-US" sz="1200" b="0" i="0" u="none" strike="noStrike" cap="none" normalizeH="0" baseline="0" dirty="0" smtClean="0">
              <a:ln>
                <a:noFill/>
              </a:ln>
              <a:effectLst/>
              <a:latin typeface="Calibri" pitchFamily="34" charset="0"/>
              <a:cs typeface="Calibri" pitchFamily="34" charset="0"/>
            </a:endParaRPr>
          </a:p>
        </p:txBody>
      </p:sp>
      <p:sp>
        <p:nvSpPr>
          <p:cNvPr id="10" name="Rectangle 9"/>
          <p:cNvSpPr/>
          <p:nvPr/>
        </p:nvSpPr>
        <p:spPr>
          <a:xfrm>
            <a:off x="3525024" y="2993504"/>
            <a:ext cx="182880" cy="1371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p:cNvSpPr/>
          <p:nvPr/>
        </p:nvSpPr>
        <p:spPr>
          <a:xfrm>
            <a:off x="3153544" y="3246120"/>
            <a:ext cx="91440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3" name="Straight Arrow Connector 12"/>
          <p:cNvCxnSpPr/>
          <p:nvPr/>
        </p:nvCxnSpPr>
        <p:spPr>
          <a:xfrm flipH="1" flipV="1">
            <a:off x="2857520" y="2780928"/>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4067944" y="2780928"/>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2857520" y="414908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4081656" y="4162792"/>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788024" y="6423139"/>
            <a:ext cx="2448272" cy="246221"/>
          </a:xfrm>
          <a:prstGeom prst="rect">
            <a:avLst/>
          </a:prstGeom>
          <a:noFill/>
        </p:spPr>
        <p:txBody>
          <a:bodyPr wrap="square" rtlCol="0">
            <a:spAutoFit/>
          </a:bodyPr>
          <a:lstStyle/>
          <a:p>
            <a:pPr algn="ctr"/>
            <a:r>
              <a:rPr lang="en-CA" sz="1000" dirty="0" smtClean="0">
                <a:latin typeface="Arial Narrow" pitchFamily="34" charset="0"/>
              </a:rPr>
              <a:t>johncrozieris@gmail.com  ©  2020 </a:t>
            </a:r>
            <a:endParaRPr lang="en-CA" sz="1200" dirty="0">
              <a:latin typeface="Arial Narrow" pitchFamily="34" charset="0"/>
            </a:endParaRPr>
          </a:p>
        </p:txBody>
      </p:sp>
      <p:sp>
        <p:nvSpPr>
          <p:cNvPr id="18" name="TextBox 17"/>
          <p:cNvSpPr txBox="1"/>
          <p:nvPr/>
        </p:nvSpPr>
        <p:spPr>
          <a:xfrm>
            <a:off x="2627784" y="375047"/>
            <a:ext cx="1944216" cy="461665"/>
          </a:xfrm>
          <a:prstGeom prst="rect">
            <a:avLst/>
          </a:prstGeom>
          <a:noFill/>
        </p:spPr>
        <p:txBody>
          <a:bodyPr wrap="square" rtlCol="0">
            <a:spAutoFit/>
          </a:bodyPr>
          <a:lstStyle/>
          <a:p>
            <a:pPr algn="ctr"/>
            <a:r>
              <a:rPr lang="en-CA" sz="2400" dirty="0" smtClean="0">
                <a:latin typeface="Arial Black" pitchFamily="34" charset="0"/>
              </a:rPr>
              <a:t>in Christ</a:t>
            </a:r>
            <a:endParaRPr lang="en-CA" sz="2400" dirty="0">
              <a:latin typeface="Arial Black" pitchFamily="34" charset="0"/>
            </a:endParaRPr>
          </a:p>
        </p:txBody>
      </p:sp>
      <p:sp>
        <p:nvSpPr>
          <p:cNvPr id="20" name="Title 3"/>
          <p:cNvSpPr txBox="1">
            <a:spLocks/>
          </p:cNvSpPr>
          <p:nvPr/>
        </p:nvSpPr>
        <p:spPr bwMode="auto">
          <a:xfrm>
            <a:off x="7236296" y="0"/>
            <a:ext cx="1944216" cy="6858000"/>
          </a:xfrm>
          <a:prstGeom prst="rect">
            <a:avLst/>
          </a:prstGeom>
          <a:solidFill>
            <a:srgbClr val="00FFFF"/>
          </a:solidFill>
          <a:ln w="9525">
            <a:noFill/>
            <a:miter lim="800000"/>
            <a:headEnd/>
            <a:tailEnd/>
          </a:ln>
        </p:spPr>
        <p:txBody>
          <a:bodyPr vert="horz" wrap="square" lIns="91440" tIns="45720" rIns="91440" bIns="45720" numCol="1" anchor="ctr" anchorCtr="0" compatLnSpc="1">
            <a:prstTxWarp prst="textNoShape">
              <a:avLst/>
            </a:prstTxWarp>
          </a:bodyPr>
          <a:lstStyle/>
          <a:p>
            <a:pPr algn="ctr"/>
            <a:r>
              <a:rPr lang="en-US" sz="2800" b="1" dirty="0" smtClean="0">
                <a:latin typeface="Arial Black" pitchFamily="34" charset="0"/>
                <a:cs typeface="Arial" pitchFamily="34" charset="0"/>
              </a:rPr>
              <a:t>The </a:t>
            </a:r>
            <a:r>
              <a:rPr lang="en-US" sz="2800" b="1" smtClean="0">
                <a:latin typeface="Arial Black" pitchFamily="34" charset="0"/>
                <a:cs typeface="Arial" pitchFamily="34" charset="0"/>
              </a:rPr>
              <a:t>Grace </a:t>
            </a:r>
          </a:p>
          <a:p>
            <a:pPr algn="ctr"/>
            <a:r>
              <a:rPr lang="en-US" sz="2800" b="1" smtClean="0">
                <a:latin typeface="Arial Black" pitchFamily="34" charset="0"/>
                <a:cs typeface="Arial" pitchFamily="34" charset="0"/>
              </a:rPr>
              <a:t>of </a:t>
            </a:r>
            <a:r>
              <a:rPr lang="en-US" sz="2800" b="1" dirty="0" smtClean="0">
                <a:latin typeface="Arial Black" pitchFamily="34" charset="0"/>
                <a:cs typeface="Arial" pitchFamily="34" charset="0"/>
              </a:rPr>
              <a:t>God </a:t>
            </a:r>
          </a:p>
          <a:p>
            <a:pPr algn="ctr"/>
            <a:r>
              <a:rPr lang="en-US" sz="2800" b="1" dirty="0" smtClean="0">
                <a:latin typeface="Arial Black" pitchFamily="34" charset="0"/>
                <a:cs typeface="Arial" pitchFamily="34" charset="0"/>
              </a:rPr>
              <a:t>in Christ:</a:t>
            </a:r>
            <a:r>
              <a:rPr lang="en-US" sz="2800" b="1" dirty="0" smtClean="0">
                <a:latin typeface="Arial" pitchFamily="34" charset="0"/>
                <a:cs typeface="Arial" pitchFamily="34" charset="0"/>
              </a:rPr>
              <a:t>	</a:t>
            </a:r>
            <a:endParaRPr lang="en-CA" sz="2800" dirty="0" smtClean="0">
              <a:latin typeface="Arial" pitchFamily="34" charset="0"/>
              <a:cs typeface="Arial" pitchFamily="34" charset="0"/>
            </a:endParaRPr>
          </a:p>
          <a:p>
            <a:pPr algn="ctr"/>
            <a:r>
              <a:rPr lang="en-US" sz="2800" b="1" dirty="0" smtClean="0">
                <a:latin typeface="Arial" pitchFamily="34" charset="0"/>
                <a:cs typeface="Arial" pitchFamily="34" charset="0"/>
              </a:rPr>
              <a:t>100 gifts of delight we receive </a:t>
            </a:r>
          </a:p>
          <a:p>
            <a:pPr algn="ctr"/>
            <a:r>
              <a:rPr lang="en-US" sz="2800" b="1" dirty="0" smtClean="0">
                <a:latin typeface="Arial" pitchFamily="34" charset="0"/>
                <a:cs typeface="Arial" pitchFamily="34" charset="0"/>
              </a:rPr>
              <a:t>in the Lord’s gift of Christ crucified and risen</a:t>
            </a:r>
            <a:endParaRPr lang="en-CA" sz="2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3333FF"/>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6555641"/>
          </a:xfrm>
          <a:prstGeom prst="rect">
            <a:avLst/>
          </a:prstGeom>
          <a:noFill/>
        </p:spPr>
        <p:txBody>
          <a:bodyPr wrap="square" rtlCol="0">
            <a:spAutoFit/>
          </a:bodyPr>
          <a:lstStyle/>
          <a:p>
            <a:r>
              <a:rPr lang="en-US" sz="2800" b="1" dirty="0" smtClean="0">
                <a:solidFill>
                  <a:schemeClr val="bg1"/>
                </a:solidFill>
                <a:cs typeface="Arial" pitchFamily="34" charset="0"/>
              </a:rPr>
              <a:t>Highly recommended</a:t>
            </a:r>
          </a:p>
          <a:p>
            <a:endParaRPr lang="en-US" sz="1400" b="1" dirty="0">
              <a:solidFill>
                <a:schemeClr val="bg1"/>
              </a:solidFill>
              <a:cs typeface="Arial" pitchFamily="34" charset="0"/>
            </a:endParaRPr>
          </a:p>
          <a:p>
            <a:r>
              <a:rPr lang="en-US" sz="2800" b="1" dirty="0" smtClean="0">
                <a:solidFill>
                  <a:schemeClr val="bg1"/>
                </a:solidFill>
              </a:rPr>
              <a:t>To enjoy Christ and develop eyes that see God’s riches of grace in Christ in each NT book, during prayer time each of the seven days of the week, praise the Lord through section 1 on Day 1, two on Day 2, . . . seven on Day 7!</a:t>
            </a:r>
            <a:endParaRPr lang="en-CA" sz="2800" b="1" dirty="0" smtClean="0">
              <a:solidFill>
                <a:schemeClr val="bg1"/>
              </a:solidFill>
            </a:endParaRPr>
          </a:p>
          <a:p>
            <a:endParaRPr lang="en-US" sz="2800" b="1" dirty="0" smtClean="0">
              <a:solidFill>
                <a:schemeClr val="bg1"/>
              </a:solidFill>
              <a:latin typeface="Arial" pitchFamily="34" charset="0"/>
              <a:cs typeface="Arial" pitchFamily="34" charset="0"/>
            </a:endParaRPr>
          </a:p>
          <a:p>
            <a:r>
              <a:rPr lang="en-US" sz="2800" b="1" dirty="0" smtClean="0">
                <a:solidFill>
                  <a:schemeClr val="bg1"/>
                </a:solidFill>
                <a:cs typeface="Arial" pitchFamily="34" charset="0"/>
              </a:rPr>
              <a:t>	Monday – Section 1</a:t>
            </a:r>
          </a:p>
          <a:p>
            <a:r>
              <a:rPr lang="en-US" sz="2800" b="1" dirty="0" smtClean="0">
                <a:solidFill>
                  <a:schemeClr val="bg1"/>
                </a:solidFill>
                <a:cs typeface="Arial" pitchFamily="34" charset="0"/>
              </a:rPr>
              <a:t>	Tuesday – Section 2</a:t>
            </a:r>
          </a:p>
          <a:p>
            <a:r>
              <a:rPr lang="en-US" sz="2800" b="1" dirty="0" smtClean="0">
                <a:solidFill>
                  <a:schemeClr val="bg1"/>
                </a:solidFill>
                <a:cs typeface="Arial" pitchFamily="34" charset="0"/>
              </a:rPr>
              <a:t>	Wednesday – Section 3</a:t>
            </a:r>
          </a:p>
          <a:p>
            <a:r>
              <a:rPr lang="en-US" sz="2800" b="1" dirty="0" smtClean="0">
                <a:solidFill>
                  <a:schemeClr val="bg1"/>
                </a:solidFill>
                <a:cs typeface="Arial" pitchFamily="34" charset="0"/>
              </a:rPr>
              <a:t>	Thursday – Section 4</a:t>
            </a:r>
          </a:p>
          <a:p>
            <a:r>
              <a:rPr lang="en-US" sz="2800" b="1" dirty="0" smtClean="0">
                <a:solidFill>
                  <a:schemeClr val="bg1"/>
                </a:solidFill>
                <a:cs typeface="Arial" pitchFamily="34" charset="0"/>
              </a:rPr>
              <a:t>	Friday – Section 5</a:t>
            </a:r>
          </a:p>
          <a:p>
            <a:r>
              <a:rPr lang="en-US" sz="2800" b="1" dirty="0" smtClean="0">
                <a:solidFill>
                  <a:schemeClr val="bg1"/>
                </a:solidFill>
                <a:cs typeface="Arial" pitchFamily="34" charset="0"/>
              </a:rPr>
              <a:t>	Saturday – Section 6</a:t>
            </a:r>
          </a:p>
          <a:p>
            <a:r>
              <a:rPr lang="en-US" sz="2800" b="1" dirty="0" smtClean="0">
                <a:solidFill>
                  <a:schemeClr val="bg1"/>
                </a:solidFill>
                <a:cs typeface="Arial" pitchFamily="34" charset="0"/>
              </a:rPr>
              <a:t>	Sunday – Section 7</a:t>
            </a:r>
          </a:p>
          <a:p>
            <a:endParaRPr lang="en-US" sz="2800" b="1" dirty="0">
              <a:solidFill>
                <a:schemeClr val="bg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66FF33"/>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6340197"/>
          </a:xfrm>
          <a:prstGeom prst="rect">
            <a:avLst/>
          </a:prstGeom>
          <a:noFill/>
        </p:spPr>
        <p:txBody>
          <a:bodyPr wrap="square" rtlCol="0">
            <a:spAutoFit/>
          </a:bodyPr>
          <a:lstStyle/>
          <a:p>
            <a:r>
              <a:rPr lang="en-US" sz="2800" b="1" dirty="0" smtClean="0">
                <a:cs typeface="Arial" pitchFamily="34" charset="0"/>
              </a:rPr>
              <a:t>The Grace of God in Christ			</a:t>
            </a:r>
            <a:r>
              <a:rPr lang="en-US" sz="2800" b="1" dirty="0" smtClean="0">
                <a:solidFill>
                  <a:srgbClr val="FF0000"/>
                </a:solidFill>
                <a:cs typeface="Arial" pitchFamily="34" charset="0"/>
              </a:rPr>
              <a:t>Monday praise</a:t>
            </a:r>
          </a:p>
          <a:p>
            <a:endParaRPr lang="en-US" sz="1400" b="1" dirty="0" smtClean="0">
              <a:cs typeface="Arial" pitchFamily="34" charset="0"/>
            </a:endParaRPr>
          </a:p>
          <a:p>
            <a:r>
              <a:rPr lang="en-US" sz="2800" b="1" dirty="0" smtClean="0">
                <a:cs typeface="Arial" pitchFamily="34" charset="0"/>
              </a:rPr>
              <a:t>100 </a:t>
            </a:r>
            <a:r>
              <a:rPr lang="en-US" sz="2800" b="1" dirty="0">
                <a:cs typeface="Arial" pitchFamily="34" charset="0"/>
              </a:rPr>
              <a:t>gifts of delight we receive in the Lord’s gift of </a:t>
            </a:r>
            <a:r>
              <a:rPr lang="en-US" sz="2800" b="1" dirty="0" smtClean="0">
                <a:cs typeface="Arial" pitchFamily="34" charset="0"/>
              </a:rPr>
              <a:t>Christ </a:t>
            </a:r>
            <a:r>
              <a:rPr lang="en-US" sz="2800" b="1" dirty="0">
                <a:cs typeface="Arial" pitchFamily="34" charset="0"/>
              </a:rPr>
              <a:t>crucified and risen</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Section 1.	Gifts </a:t>
            </a:r>
            <a:r>
              <a:rPr lang="en-US" sz="2800" b="1" dirty="0">
                <a:cs typeface="Arial" pitchFamily="34" charset="0"/>
              </a:rPr>
              <a:t>that are a Firm </a:t>
            </a:r>
            <a:r>
              <a:rPr lang="en-US" sz="2800" b="1" dirty="0" smtClean="0">
                <a:cs typeface="Arial" pitchFamily="34" charset="0"/>
              </a:rPr>
              <a:t>Foundation 1-14	    	</a:t>
            </a:r>
          </a:p>
          <a:p>
            <a:r>
              <a:rPr lang="en-US" sz="1400" b="1" dirty="0" smtClean="0">
                <a:cs typeface="Arial" pitchFamily="34" charset="0"/>
              </a:rPr>
              <a:t>	</a:t>
            </a:r>
            <a:endParaRPr lang="en-CA" sz="2800" b="1" dirty="0">
              <a:cs typeface="Arial" pitchFamily="34" charset="0"/>
            </a:endParaRPr>
          </a:p>
          <a:p>
            <a:pPr marL="342900" indent="-342900"/>
            <a:r>
              <a:rPr lang="en-US" sz="2800" b="1" dirty="0" smtClean="0">
                <a:cs typeface="Arial" pitchFamily="34" charset="0"/>
              </a:rPr>
              <a:t>1. justified </a:t>
            </a:r>
            <a:r>
              <a:rPr lang="en-US" sz="2800" b="1" dirty="0">
                <a:cs typeface="Arial" pitchFamily="34" charset="0"/>
              </a:rPr>
              <a:t>in Christ the righteousness of God.  </a:t>
            </a:r>
            <a:endParaRPr lang="en-US" sz="2800" b="1" dirty="0" smtClean="0">
              <a:cs typeface="Arial" pitchFamily="34" charset="0"/>
            </a:endParaRPr>
          </a:p>
          <a:p>
            <a:pPr marL="342900" indent="-342900"/>
            <a:r>
              <a:rPr lang="en-US" sz="2800" b="1" dirty="0" smtClean="0">
                <a:cs typeface="Arial" pitchFamily="34" charset="0"/>
              </a:rPr>
              <a:t>		Rom </a:t>
            </a:r>
            <a:r>
              <a:rPr lang="en-US" sz="2800" b="1" dirty="0">
                <a:cs typeface="Arial" pitchFamily="34" charset="0"/>
              </a:rPr>
              <a:t>3:20-24</a:t>
            </a:r>
            <a:r>
              <a:rPr lang="en-US" sz="2800" b="1" dirty="0" smtClean="0">
                <a:cs typeface="Arial" pitchFamily="34" charset="0"/>
              </a:rPr>
              <a:t>; 4:25; 2 </a:t>
            </a:r>
            <a:r>
              <a:rPr lang="en-US" sz="2800" b="1" dirty="0" err="1">
                <a:cs typeface="Arial" pitchFamily="34" charset="0"/>
              </a:rPr>
              <a:t>Cor</a:t>
            </a:r>
            <a:r>
              <a:rPr lang="en-US" sz="2800" b="1" dirty="0">
                <a:cs typeface="Arial" pitchFamily="34" charset="0"/>
              </a:rPr>
              <a:t> 5:21; Gal 2:16; </a:t>
            </a:r>
            <a:r>
              <a:rPr lang="en-US" sz="2800" b="1" dirty="0" smtClean="0">
                <a:cs typeface="Arial" pitchFamily="34" charset="0"/>
              </a:rPr>
              <a:t>Phil </a:t>
            </a:r>
            <a:r>
              <a:rPr lang="en-US" sz="2800" b="1" dirty="0">
                <a:cs typeface="Arial" pitchFamily="34" charset="0"/>
              </a:rPr>
              <a:t>3:8-9; </a:t>
            </a:r>
            <a:endParaRPr lang="en-US" sz="2800" b="1" dirty="0" smtClean="0">
              <a:cs typeface="Arial" pitchFamily="34" charset="0"/>
            </a:endParaRPr>
          </a:p>
          <a:p>
            <a:pPr marL="342900" indent="-342900"/>
            <a:r>
              <a:rPr lang="en-US" sz="2800" b="1" dirty="0" smtClean="0">
                <a:cs typeface="Arial" pitchFamily="34" charset="0"/>
              </a:rPr>
              <a:t>		Acts </a:t>
            </a:r>
            <a:r>
              <a:rPr lang="en-US" sz="2800" b="1" dirty="0">
                <a:cs typeface="Arial" pitchFamily="34" charset="0"/>
              </a:rPr>
              <a:t>13:38-39; </a:t>
            </a:r>
            <a:r>
              <a:rPr lang="en-US" sz="2800" b="1" dirty="0" err="1">
                <a:cs typeface="Arial" pitchFamily="34" charset="0"/>
              </a:rPr>
              <a:t>Jer</a:t>
            </a:r>
            <a:r>
              <a:rPr lang="en-US" sz="2800" b="1" dirty="0">
                <a:cs typeface="Arial" pitchFamily="34" charset="0"/>
              </a:rPr>
              <a:t> 23:5-6</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2</a:t>
            </a:r>
            <a:r>
              <a:rPr lang="en-US" sz="2800" b="1" dirty="0">
                <a:cs typeface="Arial" pitchFamily="34" charset="0"/>
              </a:rPr>
              <a:t>. ransom and redemption</a:t>
            </a:r>
            <a:r>
              <a:rPr lang="en-US" sz="2800" b="1" spc="-100" dirty="0">
                <a:cs typeface="Arial" pitchFamily="34" charset="0"/>
              </a:rPr>
              <a:t>.  </a:t>
            </a:r>
            <a:endParaRPr lang="en-US" sz="2800" b="1" spc="-100" dirty="0" smtClean="0">
              <a:cs typeface="Arial" pitchFamily="34" charset="0"/>
            </a:endParaRPr>
          </a:p>
          <a:p>
            <a:r>
              <a:rPr lang="en-US" sz="2800" b="1" spc="-100" dirty="0" smtClean="0">
                <a:cs typeface="Arial" pitchFamily="34" charset="0"/>
              </a:rPr>
              <a:t>	</a:t>
            </a:r>
            <a:r>
              <a:rPr lang="en-US" sz="2800" b="1" dirty="0" smtClean="0">
                <a:cs typeface="Arial" pitchFamily="34" charset="0"/>
              </a:rPr>
              <a:t>Rom </a:t>
            </a:r>
            <a:r>
              <a:rPr lang="en-US" sz="2800" b="1" dirty="0">
                <a:cs typeface="Arial" pitchFamily="34" charset="0"/>
              </a:rPr>
              <a:t>3:24; Matt 20:28; Eph 1:7; 1 Pet 1:18-19; </a:t>
            </a:r>
            <a:endParaRPr lang="en-US" sz="2800" b="1" dirty="0" smtClean="0">
              <a:cs typeface="Arial" pitchFamily="34" charset="0"/>
            </a:endParaRPr>
          </a:p>
          <a:p>
            <a:r>
              <a:rPr lang="en-US" sz="2800" b="1" dirty="0" smtClean="0">
                <a:cs typeface="Arial" pitchFamily="34" charset="0"/>
              </a:rPr>
              <a:t>	Titus </a:t>
            </a:r>
            <a:r>
              <a:rPr lang="en-US" sz="2800" b="1" dirty="0">
                <a:cs typeface="Arial" pitchFamily="34" charset="0"/>
              </a:rPr>
              <a:t>2:14; Gal 3:13 </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3</a:t>
            </a:r>
            <a:r>
              <a:rPr lang="en-US" sz="2800" b="1" dirty="0">
                <a:cs typeface="Arial" pitchFamily="34" charset="0"/>
              </a:rPr>
              <a:t>. propitiation, </a:t>
            </a:r>
            <a:r>
              <a:rPr lang="en-US" sz="2800" b="1" dirty="0" smtClean="0">
                <a:cs typeface="Arial" pitchFamily="34" charset="0"/>
              </a:rPr>
              <a:t>atonement</a:t>
            </a:r>
            <a:r>
              <a:rPr lang="en-US" sz="2800" b="1" dirty="0">
                <a:cs typeface="Arial" pitchFamily="34" charset="0"/>
              </a:rPr>
              <a:t>, God’s wrath turned away.  </a:t>
            </a:r>
            <a:endParaRPr lang="en-US" sz="2800" b="1" dirty="0" smtClean="0">
              <a:cs typeface="Arial" pitchFamily="34" charset="0"/>
            </a:endParaRPr>
          </a:p>
          <a:p>
            <a:r>
              <a:rPr lang="en-US" sz="2800" b="1" dirty="0" smtClean="0">
                <a:cs typeface="Arial" pitchFamily="34" charset="0"/>
              </a:rPr>
              <a:t>	Rom </a:t>
            </a:r>
            <a:r>
              <a:rPr lang="en-US" sz="2800" b="1" dirty="0">
                <a:cs typeface="Arial" pitchFamily="34" charset="0"/>
              </a:rPr>
              <a:t>3:25; Heb 2:17; </a:t>
            </a:r>
            <a:r>
              <a:rPr lang="en-US" sz="2800" b="1" dirty="0" smtClean="0">
                <a:cs typeface="Arial" pitchFamily="34" charset="0"/>
              </a:rPr>
              <a:t>1 </a:t>
            </a:r>
            <a:r>
              <a:rPr lang="en-US" sz="2800" b="1" dirty="0">
                <a:cs typeface="Arial" pitchFamily="34" charset="0"/>
              </a:rPr>
              <a:t>John 4:10; Gal </a:t>
            </a:r>
            <a:r>
              <a:rPr lang="en-US" sz="2800" b="1" dirty="0" smtClean="0">
                <a:cs typeface="Arial" pitchFamily="34" charset="0"/>
              </a:rPr>
              <a:t>3:13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66FF33"/>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5909310"/>
          </a:xfrm>
          <a:prstGeom prst="rect">
            <a:avLst/>
          </a:prstGeom>
          <a:noFill/>
        </p:spPr>
        <p:txBody>
          <a:bodyPr wrap="square" rtlCol="0">
            <a:spAutoFit/>
          </a:bodyPr>
          <a:lstStyle/>
          <a:p>
            <a:r>
              <a:rPr lang="en-US" sz="2800" b="1" dirty="0" smtClean="0">
                <a:solidFill>
                  <a:srgbClr val="FF0000"/>
                </a:solidFill>
                <a:cs typeface="Arial" pitchFamily="34" charset="0"/>
              </a:rPr>
              <a:t>Monday praise cont’d </a:t>
            </a:r>
            <a:r>
              <a:rPr lang="en-US" sz="2800" b="1" dirty="0" smtClean="0">
                <a:cs typeface="Arial" pitchFamily="34" charset="0"/>
              </a:rPr>
              <a:t>Gifts that are a Firm Foundation 1-14</a:t>
            </a:r>
            <a:endParaRPr lang="en-CA" sz="2800" dirty="0" smtClean="0">
              <a:cs typeface="Arial" pitchFamily="34" charset="0"/>
            </a:endParaRPr>
          </a:p>
          <a:p>
            <a:endParaRPr lang="en-US" sz="1400" b="1" dirty="0" smtClean="0">
              <a:cs typeface="Arial" pitchFamily="34" charset="0"/>
            </a:endParaRPr>
          </a:p>
          <a:p>
            <a:r>
              <a:rPr lang="en-US" sz="2800" b="1" dirty="0" smtClean="0">
                <a:cs typeface="Arial" pitchFamily="34" charset="0"/>
              </a:rPr>
              <a:t>4</a:t>
            </a:r>
            <a:r>
              <a:rPr lang="en-US" sz="2800" b="1" dirty="0">
                <a:cs typeface="Arial" pitchFamily="34" charset="0"/>
              </a:rPr>
              <a:t>. forgiven.  </a:t>
            </a:r>
            <a:endParaRPr lang="en-US" sz="2800" b="1" dirty="0" smtClean="0">
              <a:cs typeface="Arial" pitchFamily="34" charset="0"/>
            </a:endParaRPr>
          </a:p>
          <a:p>
            <a:r>
              <a:rPr lang="en-US" sz="2800" b="1" dirty="0" smtClean="0">
                <a:cs typeface="Arial" pitchFamily="34" charset="0"/>
              </a:rPr>
              <a:t>	Rom </a:t>
            </a:r>
            <a:r>
              <a:rPr lang="en-US" sz="2800" b="1" dirty="0">
                <a:cs typeface="Arial" pitchFamily="34" charset="0"/>
              </a:rPr>
              <a:t>4:7-8; Eph 1:7; Acts 5:31; 1 John 1:9</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5</a:t>
            </a:r>
            <a:r>
              <a:rPr lang="en-US" sz="2800" b="1" dirty="0">
                <a:cs typeface="Arial" pitchFamily="34" charset="0"/>
              </a:rPr>
              <a:t>. peace with God.  </a:t>
            </a:r>
            <a:endParaRPr lang="en-US" sz="2800" b="1" dirty="0" smtClean="0">
              <a:cs typeface="Arial" pitchFamily="34" charset="0"/>
            </a:endParaRPr>
          </a:p>
          <a:p>
            <a:r>
              <a:rPr lang="en-US" sz="2800" b="1" dirty="0" smtClean="0">
                <a:cs typeface="Arial" pitchFamily="34" charset="0"/>
              </a:rPr>
              <a:t>	Rom </a:t>
            </a:r>
            <a:r>
              <a:rPr lang="en-US" sz="2800" b="1" dirty="0">
                <a:cs typeface="Arial" pitchFamily="34" charset="0"/>
              </a:rPr>
              <a:t>5:1; Acts 10:36; John 16:33</a:t>
            </a:r>
            <a:r>
              <a:rPr lang="en-US" sz="2800" b="1" dirty="0" smtClean="0">
                <a:cs typeface="Arial" pitchFamily="34" charset="0"/>
              </a:rPr>
              <a:t>; Col </a:t>
            </a:r>
            <a:r>
              <a:rPr lang="en-US" sz="2800" b="1" dirty="0">
                <a:cs typeface="Arial" pitchFamily="34" charset="0"/>
              </a:rPr>
              <a:t>1:20</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6</a:t>
            </a:r>
            <a:r>
              <a:rPr lang="en-US" sz="2800" b="1" dirty="0">
                <a:cs typeface="Arial" pitchFamily="34" charset="0"/>
              </a:rPr>
              <a:t>. reconciled to God.  </a:t>
            </a:r>
            <a:endParaRPr lang="en-US" sz="2800" b="1" dirty="0" smtClean="0">
              <a:cs typeface="Arial" pitchFamily="34" charset="0"/>
            </a:endParaRPr>
          </a:p>
          <a:p>
            <a:r>
              <a:rPr lang="en-US" sz="2800" b="1" dirty="0" smtClean="0">
                <a:cs typeface="Arial" pitchFamily="34" charset="0"/>
              </a:rPr>
              <a:t>	Rom </a:t>
            </a:r>
            <a:r>
              <a:rPr lang="en-US" sz="2800" b="1" dirty="0">
                <a:cs typeface="Arial" pitchFamily="34" charset="0"/>
              </a:rPr>
              <a:t>5:10; 2 </a:t>
            </a:r>
            <a:r>
              <a:rPr lang="en-US" sz="2800" b="1" dirty="0" err="1">
                <a:cs typeface="Arial" pitchFamily="34" charset="0"/>
              </a:rPr>
              <a:t>Cor</a:t>
            </a:r>
            <a:r>
              <a:rPr lang="en-US" sz="2800" b="1" dirty="0">
                <a:cs typeface="Arial" pitchFamily="34" charset="0"/>
              </a:rPr>
              <a:t> 5:17-20; Eph 2:16; Col 1:21-22</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7. eternal life.  </a:t>
            </a:r>
          </a:p>
          <a:p>
            <a:r>
              <a:rPr lang="en-US" sz="2800" b="1" dirty="0" smtClean="0">
                <a:cs typeface="Arial" pitchFamily="34" charset="0"/>
              </a:rPr>
              <a:t>	</a:t>
            </a:r>
            <a:r>
              <a:rPr lang="en-US" sz="2800" b="1" spc="-20" dirty="0" smtClean="0">
                <a:cs typeface="Arial" pitchFamily="34" charset="0"/>
              </a:rPr>
              <a:t>John 3:16; 3:36; 10:28; 17:3; Rom 6:23; 1 John 5:11-12</a:t>
            </a:r>
            <a:endParaRPr lang="en-CA" sz="2800" b="1" spc="-20" dirty="0" smtClean="0">
              <a:cs typeface="Arial" pitchFamily="34" charset="0"/>
            </a:endParaRPr>
          </a:p>
          <a:p>
            <a:endParaRPr lang="en-US" sz="1400" b="1" dirty="0" smtClean="0">
              <a:cs typeface="Arial" pitchFamily="34" charset="0"/>
            </a:endParaRPr>
          </a:p>
          <a:p>
            <a:r>
              <a:rPr lang="en-US" sz="2800" b="1" spc="-50" dirty="0" smtClean="0">
                <a:cs typeface="Arial" pitchFamily="34" charset="0"/>
              </a:rPr>
              <a:t>8. adopted as sons with the Spirit of God’s Son in his children.</a:t>
            </a:r>
          </a:p>
          <a:p>
            <a:r>
              <a:rPr lang="en-US" sz="2800" b="1" dirty="0" smtClean="0">
                <a:cs typeface="Arial" pitchFamily="34" charset="0"/>
              </a:rPr>
              <a:t>	Gal 4:4-7;  Rom 8:15-16; 2 </a:t>
            </a:r>
            <a:r>
              <a:rPr lang="en-US" sz="2800" b="1" dirty="0" err="1" smtClean="0">
                <a:cs typeface="Arial" pitchFamily="34" charset="0"/>
              </a:rPr>
              <a:t>Cor</a:t>
            </a:r>
            <a:r>
              <a:rPr lang="en-US" sz="2800" b="1" dirty="0" smtClean="0">
                <a:cs typeface="Arial" pitchFamily="34" charset="0"/>
              </a:rPr>
              <a:t> 6:18;  Eph 1:5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66FF33"/>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6340197"/>
          </a:xfrm>
          <a:prstGeom prst="rect">
            <a:avLst/>
          </a:prstGeom>
          <a:noFill/>
        </p:spPr>
        <p:txBody>
          <a:bodyPr wrap="square" rtlCol="0">
            <a:spAutoFit/>
          </a:bodyPr>
          <a:lstStyle/>
          <a:p>
            <a:r>
              <a:rPr lang="en-US" sz="2800" b="1" dirty="0" smtClean="0">
                <a:solidFill>
                  <a:srgbClr val="FF0000"/>
                </a:solidFill>
                <a:cs typeface="Arial" pitchFamily="34" charset="0"/>
              </a:rPr>
              <a:t>Monday praise cont’d</a:t>
            </a:r>
            <a:r>
              <a:rPr lang="en-US" sz="2800" b="1" dirty="0" smtClean="0">
                <a:cs typeface="Arial" pitchFamily="34" charset="0"/>
              </a:rPr>
              <a:t> Gifts </a:t>
            </a:r>
            <a:r>
              <a:rPr lang="en-US" sz="2800" b="1" dirty="0">
                <a:cs typeface="Arial" pitchFamily="34" charset="0"/>
              </a:rPr>
              <a:t>that are a Firm </a:t>
            </a:r>
            <a:r>
              <a:rPr lang="en-US" sz="2800" b="1" dirty="0" smtClean="0">
                <a:cs typeface="Arial" pitchFamily="34" charset="0"/>
              </a:rPr>
              <a:t>Foundation 1-14</a:t>
            </a:r>
            <a:endParaRPr lang="en-CA" sz="2800" b="1" dirty="0">
              <a:cs typeface="Arial" pitchFamily="34" charset="0"/>
            </a:endParaRPr>
          </a:p>
          <a:p>
            <a:pPr marL="342900" indent="-342900"/>
            <a:endParaRPr lang="en-CA" sz="1400" b="1" dirty="0">
              <a:cs typeface="Arial" pitchFamily="34" charset="0"/>
            </a:endParaRPr>
          </a:p>
          <a:p>
            <a:r>
              <a:rPr lang="en-US" sz="2800" b="1" dirty="0" smtClean="0">
                <a:cs typeface="Arial" pitchFamily="34" charset="0"/>
              </a:rPr>
              <a:t>9</a:t>
            </a:r>
            <a:r>
              <a:rPr lang="en-US" sz="2800" b="1" dirty="0">
                <a:cs typeface="Arial" pitchFamily="34" charset="0"/>
              </a:rPr>
              <a:t>. welcomed and accepted.  </a:t>
            </a:r>
            <a:endParaRPr lang="en-US" sz="2800" b="1" dirty="0" smtClean="0">
              <a:cs typeface="Arial" pitchFamily="34" charset="0"/>
            </a:endParaRPr>
          </a:p>
          <a:p>
            <a:r>
              <a:rPr lang="en-US" sz="2800" b="1" dirty="0" smtClean="0">
                <a:cs typeface="Arial" pitchFamily="34" charset="0"/>
              </a:rPr>
              <a:t>	Rom </a:t>
            </a:r>
            <a:r>
              <a:rPr lang="en-US" sz="2800" b="1" dirty="0">
                <a:cs typeface="Arial" pitchFamily="34" charset="0"/>
              </a:rPr>
              <a:t>14:3; 15:7; 11:15</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10</a:t>
            </a:r>
            <a:r>
              <a:rPr lang="en-US" sz="2800" b="1" dirty="0">
                <a:cs typeface="Arial" pitchFamily="34" charset="0"/>
              </a:rPr>
              <a:t>. filled and complete in Christ in whom God’s fullness </a:t>
            </a:r>
            <a:endParaRPr lang="en-US" sz="2800" b="1" dirty="0" smtClean="0">
              <a:cs typeface="Arial" pitchFamily="34" charset="0"/>
            </a:endParaRPr>
          </a:p>
          <a:p>
            <a:r>
              <a:rPr lang="en-US" sz="2800" b="1" dirty="0" smtClean="0">
                <a:cs typeface="Arial" pitchFamily="34" charset="0"/>
              </a:rPr>
              <a:t>	dwells</a:t>
            </a:r>
            <a:r>
              <a:rPr lang="en-US" sz="2800" b="1" dirty="0">
                <a:cs typeface="Arial" pitchFamily="34" charset="0"/>
              </a:rPr>
              <a:t>.  Col 2:9-10</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11</a:t>
            </a:r>
            <a:r>
              <a:rPr lang="en-US" sz="2800" b="1" dirty="0">
                <a:cs typeface="Arial" pitchFamily="34" charset="0"/>
              </a:rPr>
              <a:t>. blessed in Christ with every spiritual blessing.  </a:t>
            </a:r>
            <a:endParaRPr lang="en-US" sz="2800" b="1" dirty="0" smtClean="0">
              <a:cs typeface="Arial" pitchFamily="34" charset="0"/>
            </a:endParaRPr>
          </a:p>
          <a:p>
            <a:r>
              <a:rPr lang="en-US" sz="2800" b="1" dirty="0" smtClean="0">
                <a:cs typeface="Arial" pitchFamily="34" charset="0"/>
              </a:rPr>
              <a:t>	Eph </a:t>
            </a:r>
            <a:r>
              <a:rPr lang="en-US" sz="2800" b="1" dirty="0">
                <a:cs typeface="Arial" pitchFamily="34" charset="0"/>
              </a:rPr>
              <a:t>1:3; Rom 8:32</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12</a:t>
            </a:r>
            <a:r>
              <a:rPr lang="en-US" sz="2800" b="1" dirty="0">
                <a:cs typeface="Arial" pitchFamily="34" charset="0"/>
              </a:rPr>
              <a:t>. wisdom from God, Christ our righteousness, </a:t>
            </a:r>
            <a:r>
              <a:rPr lang="en-US" sz="2800" b="1" dirty="0" smtClean="0">
                <a:cs typeface="Arial" pitchFamily="34" charset="0"/>
              </a:rPr>
              <a:t>	sanctification </a:t>
            </a:r>
            <a:r>
              <a:rPr lang="en-US" sz="2800" b="1" dirty="0">
                <a:cs typeface="Arial" pitchFamily="34" charset="0"/>
              </a:rPr>
              <a:t>and redemption.  </a:t>
            </a:r>
            <a:r>
              <a:rPr lang="en-US" sz="2800" b="1" dirty="0" smtClean="0">
                <a:cs typeface="Arial" pitchFamily="34" charset="0"/>
              </a:rPr>
              <a:t>1 </a:t>
            </a:r>
            <a:r>
              <a:rPr lang="en-US" sz="2800" b="1" dirty="0" err="1">
                <a:cs typeface="Arial" pitchFamily="34" charset="0"/>
              </a:rPr>
              <a:t>Cor</a:t>
            </a:r>
            <a:r>
              <a:rPr lang="en-US" sz="2800" b="1" dirty="0">
                <a:cs typeface="Arial" pitchFamily="34" charset="0"/>
              </a:rPr>
              <a:t> 1:30</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13-14</a:t>
            </a:r>
            <a:r>
              <a:rPr lang="en-US" sz="2800" b="1" dirty="0">
                <a:cs typeface="Arial" pitchFamily="34" charset="0"/>
              </a:rPr>
              <a:t>. delivered from the domain of darkness and </a:t>
            </a:r>
            <a:r>
              <a:rPr lang="en-US" sz="2800" b="1" dirty="0" smtClean="0">
                <a:cs typeface="Arial" pitchFamily="34" charset="0"/>
              </a:rPr>
              <a:t>	transferred </a:t>
            </a:r>
            <a:r>
              <a:rPr lang="en-US" sz="2800" b="1" dirty="0">
                <a:cs typeface="Arial" pitchFamily="34" charset="0"/>
              </a:rPr>
              <a:t>to the light of the </a:t>
            </a:r>
            <a:r>
              <a:rPr lang="en-US" sz="2800" b="1" dirty="0" smtClean="0">
                <a:cs typeface="Arial" pitchFamily="34" charset="0"/>
              </a:rPr>
              <a:t>kingdom </a:t>
            </a:r>
            <a:r>
              <a:rPr lang="en-US" sz="2800" b="1" dirty="0">
                <a:cs typeface="Arial" pitchFamily="34" charset="0"/>
              </a:rPr>
              <a:t>of the Son.  </a:t>
            </a:r>
            <a:r>
              <a:rPr lang="en-US" sz="2800" b="1" dirty="0" smtClean="0">
                <a:cs typeface="Arial" pitchFamily="34" charset="0"/>
              </a:rPr>
              <a:t>	Col </a:t>
            </a:r>
            <a:r>
              <a:rPr lang="en-US" sz="2800" b="1" dirty="0">
                <a:cs typeface="Arial" pitchFamily="34" charset="0"/>
              </a:rPr>
              <a:t>1:13; Col 2:15; </a:t>
            </a:r>
            <a:r>
              <a:rPr lang="en-US" sz="2800" b="1" dirty="0" smtClean="0">
                <a:cs typeface="Arial" pitchFamily="34" charset="0"/>
              </a:rPr>
              <a:t>Acts </a:t>
            </a:r>
            <a:r>
              <a:rPr lang="en-US" sz="2800" b="1" dirty="0">
                <a:cs typeface="Arial" pitchFamily="34" charset="0"/>
              </a:rPr>
              <a:t>26:17-18; 1 Pet 2:9 </a:t>
            </a:r>
            <a:endParaRPr lang="en-CA" sz="2800" b="1" dirty="0">
              <a:cs typeface="Arial"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6340197"/>
          </a:xfrm>
          <a:prstGeom prst="rect">
            <a:avLst/>
          </a:prstGeom>
          <a:noFill/>
        </p:spPr>
        <p:txBody>
          <a:bodyPr wrap="square" rtlCol="0">
            <a:spAutoFit/>
          </a:bodyPr>
          <a:lstStyle/>
          <a:p>
            <a:r>
              <a:rPr lang="en-US" sz="2800" b="1" dirty="0" smtClean="0">
                <a:cs typeface="Arial" pitchFamily="34" charset="0"/>
              </a:rPr>
              <a:t>Section 2.	Gifts </a:t>
            </a:r>
            <a:r>
              <a:rPr lang="en-US" sz="2800" b="1" dirty="0">
                <a:cs typeface="Arial" pitchFamily="34" charset="0"/>
              </a:rPr>
              <a:t>of connection with the Father, Son and </a:t>
            </a:r>
            <a:r>
              <a:rPr lang="en-US" sz="2800" b="1" dirty="0" smtClean="0">
                <a:cs typeface="Arial" pitchFamily="34" charset="0"/>
              </a:rPr>
              <a:t>		Spirit  15-23  		          </a:t>
            </a:r>
            <a:r>
              <a:rPr lang="en-US" sz="2800" b="1" dirty="0" smtClean="0">
                <a:solidFill>
                  <a:srgbClr val="FF0000"/>
                </a:solidFill>
                <a:cs typeface="Arial" pitchFamily="34" charset="0"/>
              </a:rPr>
              <a:t>Tuesday praise</a:t>
            </a:r>
          </a:p>
          <a:p>
            <a:endParaRPr lang="en-US" sz="1400" b="1" dirty="0" smtClean="0">
              <a:cs typeface="Arial" pitchFamily="34" charset="0"/>
            </a:endParaRPr>
          </a:p>
          <a:p>
            <a:r>
              <a:rPr lang="en-US" sz="2800" b="1" dirty="0" smtClean="0">
                <a:cs typeface="Arial" pitchFamily="34" charset="0"/>
              </a:rPr>
              <a:t>15-16</a:t>
            </a:r>
            <a:r>
              <a:rPr lang="en-US" sz="2800" b="1" dirty="0">
                <a:cs typeface="Arial" pitchFamily="34" charset="0"/>
              </a:rPr>
              <a:t>. in Christ and Christ in us.  </a:t>
            </a:r>
            <a:r>
              <a:rPr lang="en-US" sz="2800" b="1" dirty="0" smtClean="0">
                <a:cs typeface="Arial" pitchFamily="34" charset="0"/>
              </a:rPr>
              <a:t>Eph </a:t>
            </a:r>
            <a:r>
              <a:rPr lang="en-US" sz="2800" b="1" dirty="0">
                <a:cs typeface="Arial" pitchFamily="34" charset="0"/>
              </a:rPr>
              <a:t>1:13; 3:17; Col 1:2,27; </a:t>
            </a:r>
            <a:r>
              <a:rPr lang="en-US" sz="2800" b="1" dirty="0" smtClean="0">
                <a:cs typeface="Arial" pitchFamily="34" charset="0"/>
              </a:rPr>
              <a:t>	1 </a:t>
            </a:r>
            <a:r>
              <a:rPr lang="en-US" sz="2800" b="1" dirty="0" err="1">
                <a:cs typeface="Arial" pitchFamily="34" charset="0"/>
              </a:rPr>
              <a:t>Thess</a:t>
            </a:r>
            <a:r>
              <a:rPr lang="en-US" sz="2800" b="1" dirty="0">
                <a:cs typeface="Arial" pitchFamily="34" charset="0"/>
              </a:rPr>
              <a:t> 1:1; 1 Pet 5:14; </a:t>
            </a:r>
            <a:r>
              <a:rPr lang="en-US" sz="2800" b="1" dirty="0" smtClean="0">
                <a:cs typeface="Arial" pitchFamily="34" charset="0"/>
              </a:rPr>
              <a:t>Rev 3:20; Rom </a:t>
            </a:r>
            <a:r>
              <a:rPr lang="en-US" sz="2800" b="1" dirty="0">
                <a:cs typeface="Arial" pitchFamily="34" charset="0"/>
              </a:rPr>
              <a:t>8:10; Gal </a:t>
            </a:r>
            <a:r>
              <a:rPr lang="en-US" sz="2800" b="1" dirty="0" smtClean="0">
                <a:cs typeface="Arial" pitchFamily="34" charset="0"/>
              </a:rPr>
              <a:t>2:20</a:t>
            </a:r>
          </a:p>
          <a:p>
            <a:endParaRPr lang="en-CA" sz="1400" b="1" dirty="0">
              <a:cs typeface="Arial" pitchFamily="34" charset="0"/>
            </a:endParaRPr>
          </a:p>
          <a:p>
            <a:r>
              <a:rPr lang="en-US" sz="2800" b="1" dirty="0">
                <a:cs typeface="Arial" pitchFamily="34" charset="0"/>
              </a:rPr>
              <a:t>17-19. in the Spirit and the Spirit in us, </a:t>
            </a:r>
            <a:r>
              <a:rPr lang="en-US" sz="2800" b="1" dirty="0" smtClean="0">
                <a:cs typeface="Arial" pitchFamily="34" charset="0"/>
              </a:rPr>
              <a:t>made </a:t>
            </a:r>
            <a:r>
              <a:rPr lang="en-US" sz="2800" b="1" dirty="0">
                <a:cs typeface="Arial" pitchFamily="34" charset="0"/>
              </a:rPr>
              <a:t>God’s temple.  </a:t>
            </a:r>
            <a:endParaRPr lang="en-US" sz="2800" b="1" dirty="0" smtClean="0">
              <a:cs typeface="Arial" pitchFamily="34" charset="0"/>
            </a:endParaRPr>
          </a:p>
          <a:p>
            <a:r>
              <a:rPr lang="en-US" sz="2800" b="1" dirty="0">
                <a:cs typeface="Arial" pitchFamily="34" charset="0"/>
              </a:rPr>
              <a:t>	</a:t>
            </a:r>
            <a:r>
              <a:rPr lang="en-US" sz="2800" b="1" dirty="0" smtClean="0">
                <a:cs typeface="Arial" pitchFamily="34" charset="0"/>
              </a:rPr>
              <a:t>Rom </a:t>
            </a:r>
            <a:r>
              <a:rPr lang="en-US" sz="2800" b="1" dirty="0">
                <a:cs typeface="Arial" pitchFamily="34" charset="0"/>
              </a:rPr>
              <a:t>8:9; 1 </a:t>
            </a:r>
            <a:r>
              <a:rPr lang="en-US" sz="2800" b="1" dirty="0" err="1">
                <a:cs typeface="Arial" pitchFamily="34" charset="0"/>
              </a:rPr>
              <a:t>Cor</a:t>
            </a:r>
            <a:r>
              <a:rPr lang="en-US" sz="2800" b="1" dirty="0">
                <a:cs typeface="Arial" pitchFamily="34" charset="0"/>
              </a:rPr>
              <a:t> 3:16; </a:t>
            </a:r>
            <a:r>
              <a:rPr lang="en-US" sz="2800" b="1" dirty="0" smtClean="0">
                <a:cs typeface="Arial" pitchFamily="34" charset="0"/>
              </a:rPr>
              <a:t>1 </a:t>
            </a:r>
            <a:r>
              <a:rPr lang="en-US" sz="2800" b="1" dirty="0" err="1" smtClean="0">
                <a:cs typeface="Arial" pitchFamily="34" charset="0"/>
              </a:rPr>
              <a:t>Cor</a:t>
            </a:r>
            <a:r>
              <a:rPr lang="en-US" sz="2800" b="1" dirty="0" smtClean="0">
                <a:cs typeface="Arial" pitchFamily="34" charset="0"/>
              </a:rPr>
              <a:t> 6:19</a:t>
            </a:r>
            <a:r>
              <a:rPr lang="en-US" sz="2800" b="1" dirty="0">
                <a:cs typeface="Arial" pitchFamily="34" charset="0"/>
              </a:rPr>
              <a:t>; Gal 3:3 </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20-21</a:t>
            </a:r>
            <a:r>
              <a:rPr lang="en-US" sz="2800" b="1" dirty="0">
                <a:cs typeface="Arial" pitchFamily="34" charset="0"/>
              </a:rPr>
              <a:t>. in God the Father and the Father in us.  </a:t>
            </a:r>
            <a:endParaRPr lang="en-US" sz="2800" b="1" dirty="0" smtClean="0">
              <a:cs typeface="Arial" pitchFamily="34" charset="0"/>
            </a:endParaRPr>
          </a:p>
          <a:p>
            <a:r>
              <a:rPr lang="en-US" sz="2800" b="1" dirty="0">
                <a:cs typeface="Arial" pitchFamily="34" charset="0"/>
              </a:rPr>
              <a:t>	</a:t>
            </a:r>
            <a:r>
              <a:rPr lang="en-US" sz="2800" b="1" dirty="0" smtClean="0">
                <a:cs typeface="Arial" pitchFamily="34" charset="0"/>
              </a:rPr>
              <a:t>John </a:t>
            </a:r>
            <a:r>
              <a:rPr lang="en-US" sz="2800" b="1" dirty="0">
                <a:cs typeface="Arial" pitchFamily="34" charset="0"/>
              </a:rPr>
              <a:t>14:23; Rom 8:9-11; 1 </a:t>
            </a:r>
            <a:r>
              <a:rPr lang="en-US" sz="2800" b="1" dirty="0" err="1">
                <a:cs typeface="Arial" pitchFamily="34" charset="0"/>
              </a:rPr>
              <a:t>Thess</a:t>
            </a:r>
            <a:r>
              <a:rPr lang="en-US" sz="2800" b="1" dirty="0">
                <a:cs typeface="Arial" pitchFamily="34" charset="0"/>
              </a:rPr>
              <a:t> 1:1</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22</a:t>
            </a:r>
            <a:r>
              <a:rPr lang="en-US" sz="2800" b="1" dirty="0">
                <a:cs typeface="Arial" pitchFamily="34" charset="0"/>
              </a:rPr>
              <a:t>. immersed in the Father, Son and Holy Spirit.  </a:t>
            </a:r>
            <a:endParaRPr lang="en-US" sz="2800" b="1" dirty="0" smtClean="0">
              <a:cs typeface="Arial" pitchFamily="34" charset="0"/>
            </a:endParaRPr>
          </a:p>
          <a:p>
            <a:r>
              <a:rPr lang="en-US" sz="2800" b="1" dirty="0" smtClean="0">
                <a:cs typeface="Arial" pitchFamily="34" charset="0"/>
              </a:rPr>
              <a:t>	Mat </a:t>
            </a:r>
            <a:r>
              <a:rPr lang="en-US" sz="2800" b="1" dirty="0">
                <a:cs typeface="Arial" pitchFamily="34" charset="0"/>
              </a:rPr>
              <a:t>28:19</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23</a:t>
            </a:r>
            <a:r>
              <a:rPr lang="en-US" sz="2800" b="1" dirty="0">
                <a:cs typeface="Arial" pitchFamily="34" charset="0"/>
              </a:rPr>
              <a:t>. Father, Son and Spirit fellowship with us and we with </a:t>
            </a:r>
            <a:r>
              <a:rPr lang="en-US" sz="2800" b="1" dirty="0" smtClean="0">
                <a:cs typeface="Arial" pitchFamily="34" charset="0"/>
              </a:rPr>
              <a:t>	them</a:t>
            </a:r>
            <a:r>
              <a:rPr lang="en-US" sz="2800" b="1" dirty="0">
                <a:cs typeface="Arial" pitchFamily="34" charset="0"/>
              </a:rPr>
              <a:t>.  </a:t>
            </a:r>
            <a:r>
              <a:rPr lang="en-US" sz="2800" b="1" dirty="0" smtClean="0">
                <a:cs typeface="Arial" pitchFamily="34" charset="0"/>
              </a:rPr>
              <a:t>1 </a:t>
            </a:r>
            <a:r>
              <a:rPr lang="en-US" sz="2800" b="1" dirty="0" err="1">
                <a:cs typeface="Arial" pitchFamily="34" charset="0"/>
              </a:rPr>
              <a:t>Cor</a:t>
            </a:r>
            <a:r>
              <a:rPr lang="en-US" sz="2800" b="1" dirty="0">
                <a:cs typeface="Arial" pitchFamily="34" charset="0"/>
              </a:rPr>
              <a:t> 1:9; </a:t>
            </a:r>
            <a:r>
              <a:rPr lang="en-US" sz="2800" b="1" dirty="0" smtClean="0">
                <a:cs typeface="Arial" pitchFamily="34" charset="0"/>
              </a:rPr>
              <a:t>2 </a:t>
            </a:r>
            <a:r>
              <a:rPr lang="en-US" sz="2800" b="1" dirty="0" err="1">
                <a:cs typeface="Arial" pitchFamily="34" charset="0"/>
              </a:rPr>
              <a:t>Cor</a:t>
            </a:r>
            <a:r>
              <a:rPr lang="en-US" sz="2800" b="1" dirty="0">
                <a:cs typeface="Arial" pitchFamily="34" charset="0"/>
              </a:rPr>
              <a:t> 13:14; 1 John 1:3</a:t>
            </a:r>
            <a:endParaRPr lang="en-CA" sz="2800" b="1" dirty="0">
              <a:cs typeface="Arial"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99FF33">
            <a:alpha val="98824"/>
          </a:srgbClr>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6340197"/>
          </a:xfrm>
          <a:prstGeom prst="rect">
            <a:avLst/>
          </a:prstGeom>
          <a:noFill/>
        </p:spPr>
        <p:txBody>
          <a:bodyPr wrap="square" rtlCol="0">
            <a:spAutoFit/>
          </a:bodyPr>
          <a:lstStyle/>
          <a:p>
            <a:r>
              <a:rPr lang="en-US" sz="2800" b="1" dirty="0" smtClean="0">
                <a:cs typeface="Arial" pitchFamily="34" charset="0"/>
              </a:rPr>
              <a:t>Section 3. 	Gifts </a:t>
            </a:r>
            <a:r>
              <a:rPr lang="en-US" sz="2800" b="1" dirty="0">
                <a:cs typeface="Arial" pitchFamily="34" charset="0"/>
              </a:rPr>
              <a:t>of life at God’s </a:t>
            </a:r>
            <a:r>
              <a:rPr lang="en-US" sz="2800" b="1" dirty="0" smtClean="0">
                <a:cs typeface="Arial" pitchFamily="34" charset="0"/>
              </a:rPr>
              <a:t>Throne  24-31	    							      </a:t>
            </a:r>
            <a:r>
              <a:rPr lang="en-US" sz="2800" b="1" dirty="0" smtClean="0">
                <a:solidFill>
                  <a:srgbClr val="FF0000"/>
                </a:solidFill>
                <a:cs typeface="Arial" pitchFamily="34" charset="0"/>
              </a:rPr>
              <a:t>Wednesday praise</a:t>
            </a:r>
            <a:endParaRPr lang="en-CA" sz="2800" b="1" dirty="0">
              <a:solidFill>
                <a:srgbClr val="FF0000"/>
              </a:solidFill>
              <a:cs typeface="Arial" pitchFamily="34" charset="0"/>
            </a:endParaRPr>
          </a:p>
          <a:p>
            <a:endParaRPr lang="en-US" sz="1400" b="1" dirty="0" smtClean="0">
              <a:cs typeface="Arial" pitchFamily="34" charset="0"/>
            </a:endParaRPr>
          </a:p>
          <a:p>
            <a:r>
              <a:rPr lang="en-US" sz="2800" b="1" dirty="0" smtClean="0">
                <a:cs typeface="Arial" pitchFamily="34" charset="0"/>
              </a:rPr>
              <a:t>24</a:t>
            </a:r>
            <a:r>
              <a:rPr lang="en-US" sz="2800" b="1" dirty="0">
                <a:cs typeface="Arial" pitchFamily="34" charset="0"/>
              </a:rPr>
              <a:t>. access to God and his grace in </a:t>
            </a:r>
            <a:r>
              <a:rPr lang="en-US" sz="2800" b="1" dirty="0" smtClean="0">
                <a:cs typeface="Arial" pitchFamily="34" charset="0"/>
              </a:rPr>
              <a:t>Christ in one Spirit.  </a:t>
            </a:r>
          </a:p>
          <a:p>
            <a:r>
              <a:rPr lang="en-US" sz="2800" b="1" dirty="0" smtClean="0">
                <a:cs typeface="Arial" pitchFamily="34" charset="0"/>
              </a:rPr>
              <a:t>	Mat 27:50-51; Eph </a:t>
            </a:r>
            <a:r>
              <a:rPr lang="en-US" sz="2800" b="1" dirty="0">
                <a:cs typeface="Arial" pitchFamily="34" charset="0"/>
              </a:rPr>
              <a:t>2:18; 3:12; Heb 10:19-22; Rom 5:2</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25</a:t>
            </a:r>
            <a:r>
              <a:rPr lang="en-US" sz="2800" b="1" dirty="0">
                <a:cs typeface="Arial" pitchFamily="34" charset="0"/>
              </a:rPr>
              <a:t>. </a:t>
            </a:r>
            <a:r>
              <a:rPr lang="en-US" sz="2800" b="1" dirty="0" smtClean="0">
                <a:cs typeface="Arial" pitchFamily="34" charset="0"/>
              </a:rPr>
              <a:t>answered prayer in </a:t>
            </a:r>
            <a:r>
              <a:rPr lang="en-US" sz="2800" b="1" dirty="0">
                <a:cs typeface="Arial" pitchFamily="34" charset="0"/>
              </a:rPr>
              <a:t>Jesus’ </a:t>
            </a:r>
            <a:r>
              <a:rPr lang="en-US" sz="2800" b="1" dirty="0" smtClean="0">
                <a:cs typeface="Arial" pitchFamily="34" charset="0"/>
              </a:rPr>
              <a:t>name.  </a:t>
            </a:r>
          </a:p>
          <a:p>
            <a:r>
              <a:rPr lang="en-US" sz="2800" b="1" dirty="0" smtClean="0">
                <a:cs typeface="Arial" pitchFamily="34" charset="0"/>
              </a:rPr>
              <a:t>	John 15:6; 16:24</a:t>
            </a:r>
            <a:r>
              <a:rPr lang="en-US" sz="2800" b="1" dirty="0">
                <a:cs typeface="Arial" pitchFamily="34" charset="0"/>
              </a:rPr>
              <a:t>; Luke 11:9-10</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26</a:t>
            </a:r>
            <a:r>
              <a:rPr lang="en-US" sz="2800" b="1" dirty="0">
                <a:cs typeface="Arial" pitchFamily="34" charset="0"/>
              </a:rPr>
              <a:t>. receive mercy, grace, and help at the throne of grace.  </a:t>
            </a:r>
            <a:endParaRPr lang="en-US" sz="2800" b="1" dirty="0" smtClean="0">
              <a:cs typeface="Arial" pitchFamily="34" charset="0"/>
            </a:endParaRPr>
          </a:p>
          <a:p>
            <a:r>
              <a:rPr lang="en-US" sz="2800" b="1" dirty="0" smtClean="0">
                <a:cs typeface="Arial" pitchFamily="34" charset="0"/>
              </a:rPr>
              <a:t>	Heb 2:18; 4:14-16</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27</a:t>
            </a:r>
            <a:r>
              <a:rPr lang="en-US" sz="2800" b="1" dirty="0">
                <a:cs typeface="Arial" pitchFamily="34" charset="0"/>
              </a:rPr>
              <a:t>. every need supplied.  Phil 4:13, 19 </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28-29</a:t>
            </a:r>
            <a:r>
              <a:rPr lang="en-US" sz="2800" b="1" dirty="0">
                <a:cs typeface="Arial" pitchFamily="34" charset="0"/>
              </a:rPr>
              <a:t>. the Spirit prays for us and helps us pray in the Spirit </a:t>
            </a:r>
            <a:r>
              <a:rPr lang="en-US" sz="2800" b="1" dirty="0" smtClean="0">
                <a:cs typeface="Arial" pitchFamily="34" charset="0"/>
              </a:rPr>
              <a:t>	using </a:t>
            </a:r>
            <a:r>
              <a:rPr lang="en-US" sz="2800" b="1" dirty="0">
                <a:cs typeface="Arial" pitchFamily="34" charset="0"/>
              </a:rPr>
              <a:t>God’s word.  </a:t>
            </a:r>
            <a:r>
              <a:rPr lang="en-US" sz="2800" b="1" dirty="0" smtClean="0">
                <a:cs typeface="Arial" pitchFamily="34" charset="0"/>
              </a:rPr>
              <a:t>Rom </a:t>
            </a:r>
            <a:r>
              <a:rPr lang="en-US" sz="2800" b="1" dirty="0">
                <a:cs typeface="Arial" pitchFamily="34" charset="0"/>
              </a:rPr>
              <a:t>8:26-27; Eph 5:18-20; </a:t>
            </a:r>
            <a:endParaRPr lang="en-US" sz="2800" b="1" dirty="0" smtClean="0">
              <a:cs typeface="Arial" pitchFamily="34" charset="0"/>
            </a:endParaRPr>
          </a:p>
          <a:p>
            <a:r>
              <a:rPr lang="en-US" sz="2800" b="1" dirty="0" smtClean="0">
                <a:cs typeface="Arial" pitchFamily="34" charset="0"/>
              </a:rPr>
              <a:t>	Eph 6:17-18</a:t>
            </a:r>
            <a:r>
              <a:rPr lang="en-US" sz="2800" b="1" dirty="0">
                <a:cs typeface="Arial" pitchFamily="34" charset="0"/>
              </a:rPr>
              <a:t>; Jude </a:t>
            </a:r>
            <a:r>
              <a:rPr lang="en-US" sz="2800" b="1" dirty="0" smtClean="0">
                <a:cs typeface="Arial" pitchFamily="34" charset="0"/>
              </a:rPr>
              <a:t>20-21</a:t>
            </a:r>
            <a:endParaRPr lang="en-CA" sz="2800" b="1" dirty="0">
              <a:cs typeface="Arial"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99FF33">
            <a:alpha val="98824"/>
          </a:srgbClr>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3539430"/>
          </a:xfrm>
          <a:prstGeom prst="rect">
            <a:avLst/>
          </a:prstGeom>
          <a:noFill/>
        </p:spPr>
        <p:txBody>
          <a:bodyPr wrap="square" rtlCol="0">
            <a:spAutoFit/>
          </a:bodyPr>
          <a:lstStyle/>
          <a:p>
            <a:r>
              <a:rPr lang="en-US" sz="2800" b="1" dirty="0" smtClean="0">
                <a:solidFill>
                  <a:srgbClr val="FF0000"/>
                </a:solidFill>
                <a:cs typeface="Arial" pitchFamily="34" charset="0"/>
              </a:rPr>
              <a:t>Wed. praise cont’d          </a:t>
            </a:r>
            <a:r>
              <a:rPr lang="en-US" sz="2800" b="1" dirty="0" smtClean="0">
                <a:cs typeface="Arial" pitchFamily="34" charset="0"/>
              </a:rPr>
              <a:t>Gifts </a:t>
            </a:r>
            <a:r>
              <a:rPr lang="en-US" sz="2800" b="1" dirty="0">
                <a:cs typeface="Arial" pitchFamily="34" charset="0"/>
              </a:rPr>
              <a:t>of life at God’s </a:t>
            </a:r>
            <a:r>
              <a:rPr lang="en-US" sz="2800" b="1" dirty="0" smtClean="0">
                <a:cs typeface="Arial" pitchFamily="34" charset="0"/>
              </a:rPr>
              <a:t>Throne 24-31</a:t>
            </a:r>
          </a:p>
          <a:p>
            <a:endParaRPr lang="en-US" sz="1400" b="1" dirty="0" smtClean="0">
              <a:cs typeface="Arial" pitchFamily="34" charset="0"/>
            </a:endParaRPr>
          </a:p>
          <a:p>
            <a:r>
              <a:rPr lang="en-US" sz="2800" b="1" dirty="0" smtClean="0">
                <a:cs typeface="Arial" pitchFamily="34" charset="0"/>
              </a:rPr>
              <a:t>30</a:t>
            </a:r>
            <a:r>
              <a:rPr lang="en-US" sz="2800" b="1" dirty="0">
                <a:cs typeface="Arial" pitchFamily="34" charset="0"/>
              </a:rPr>
              <a:t>. Christ our High Priest intercedes for us as the one </a:t>
            </a:r>
            <a:r>
              <a:rPr lang="en-US" sz="2800" b="1" dirty="0" smtClean="0">
                <a:cs typeface="Arial" pitchFamily="34" charset="0"/>
              </a:rPr>
              <a:t>	mediator </a:t>
            </a:r>
            <a:r>
              <a:rPr lang="en-US" sz="2800" b="1" dirty="0">
                <a:cs typeface="Arial" pitchFamily="34" charset="0"/>
              </a:rPr>
              <a:t>and ransom for all.  </a:t>
            </a:r>
            <a:endParaRPr lang="en-US" sz="2800" b="1" dirty="0" smtClean="0">
              <a:cs typeface="Arial" pitchFamily="34" charset="0"/>
            </a:endParaRPr>
          </a:p>
          <a:p>
            <a:r>
              <a:rPr lang="en-US" sz="2800" b="1" dirty="0">
                <a:cs typeface="Arial" pitchFamily="34" charset="0"/>
              </a:rPr>
              <a:t>	</a:t>
            </a:r>
            <a:r>
              <a:rPr lang="en-US" sz="2800" b="1" dirty="0" smtClean="0">
                <a:cs typeface="Arial" pitchFamily="34" charset="0"/>
              </a:rPr>
              <a:t>Rom </a:t>
            </a:r>
            <a:r>
              <a:rPr lang="en-US" sz="2800" b="1" dirty="0">
                <a:cs typeface="Arial" pitchFamily="34" charset="0"/>
              </a:rPr>
              <a:t>8:34; Heb 7:24-27; 1 Tim 2:5-6</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31</a:t>
            </a:r>
            <a:r>
              <a:rPr lang="en-US" sz="2800" b="1" dirty="0">
                <a:cs typeface="Arial" pitchFamily="34" charset="0"/>
              </a:rPr>
              <a:t>. Christ our High Priest advocates his propitiation for </a:t>
            </a:r>
            <a:endParaRPr lang="en-US" sz="2800" b="1" dirty="0" smtClean="0">
              <a:cs typeface="Arial" pitchFamily="34" charset="0"/>
            </a:endParaRPr>
          </a:p>
          <a:p>
            <a:r>
              <a:rPr lang="en-US" sz="2800" b="1" dirty="0" smtClean="0">
                <a:cs typeface="Arial" pitchFamily="34" charset="0"/>
              </a:rPr>
              <a:t>	our </a:t>
            </a:r>
            <a:r>
              <a:rPr lang="en-US" sz="2800" b="1" dirty="0">
                <a:cs typeface="Arial" pitchFamily="34" charset="0"/>
              </a:rPr>
              <a:t>sins in our defense.  </a:t>
            </a:r>
            <a:endParaRPr lang="en-US" sz="2800" b="1" dirty="0" smtClean="0">
              <a:cs typeface="Arial" pitchFamily="34" charset="0"/>
            </a:endParaRPr>
          </a:p>
          <a:p>
            <a:r>
              <a:rPr lang="en-US" sz="2800" b="1" dirty="0">
                <a:cs typeface="Arial" pitchFamily="34" charset="0"/>
              </a:rPr>
              <a:t>	</a:t>
            </a:r>
            <a:r>
              <a:rPr lang="en-US" sz="2800" b="1" dirty="0" smtClean="0">
                <a:cs typeface="Arial" pitchFamily="34" charset="0"/>
              </a:rPr>
              <a:t>1 </a:t>
            </a:r>
            <a:r>
              <a:rPr lang="en-US" sz="2800" b="1" dirty="0">
                <a:cs typeface="Arial" pitchFamily="34" charset="0"/>
              </a:rPr>
              <a:t>John 2:1-2; Rom </a:t>
            </a:r>
            <a:r>
              <a:rPr lang="en-US" sz="2800" b="1" dirty="0" smtClean="0">
                <a:cs typeface="Arial" pitchFamily="34" charset="0"/>
              </a:rPr>
              <a:t>8:33-34</a:t>
            </a:r>
            <a:endParaRPr lang="en-CA" sz="2800" b="1" dirty="0">
              <a:cs typeface="Arial"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4" name="TextBox 3"/>
          <p:cNvSpPr txBox="1"/>
          <p:nvPr/>
        </p:nvSpPr>
        <p:spPr>
          <a:xfrm>
            <a:off x="76200" y="133826"/>
            <a:ext cx="9067800" cy="6340197"/>
          </a:xfrm>
          <a:prstGeom prst="rect">
            <a:avLst/>
          </a:prstGeom>
          <a:noFill/>
        </p:spPr>
        <p:txBody>
          <a:bodyPr wrap="square" rtlCol="0">
            <a:spAutoFit/>
          </a:bodyPr>
          <a:lstStyle/>
          <a:p>
            <a:r>
              <a:rPr lang="en-US" sz="2800" b="1" dirty="0" smtClean="0">
                <a:cs typeface="Arial" pitchFamily="34" charset="0"/>
              </a:rPr>
              <a:t>Section 4. 	Gifts </a:t>
            </a:r>
            <a:r>
              <a:rPr lang="en-US" sz="2800" b="1" dirty="0">
                <a:cs typeface="Arial" pitchFamily="34" charset="0"/>
              </a:rPr>
              <a:t>of being set free from </a:t>
            </a:r>
            <a:r>
              <a:rPr lang="en-US" sz="2800" b="1" dirty="0" smtClean="0">
                <a:cs typeface="Arial" pitchFamily="34" charset="0"/>
              </a:rPr>
              <a:t>sin  32-48                 							</a:t>
            </a:r>
            <a:r>
              <a:rPr lang="en-US" sz="2800" b="1" dirty="0" smtClean="0">
                <a:solidFill>
                  <a:srgbClr val="FF0000"/>
                </a:solidFill>
                <a:cs typeface="Arial" pitchFamily="34" charset="0"/>
              </a:rPr>
              <a:t>Thursday praise</a:t>
            </a:r>
            <a:endParaRPr lang="en-CA" sz="2800" b="1" dirty="0">
              <a:solidFill>
                <a:srgbClr val="FF0000"/>
              </a:solidFill>
              <a:cs typeface="Arial" pitchFamily="34" charset="0"/>
            </a:endParaRPr>
          </a:p>
          <a:p>
            <a:endParaRPr lang="en-US" sz="1400" b="1" dirty="0" smtClean="0">
              <a:cs typeface="Arial" pitchFamily="34" charset="0"/>
            </a:endParaRPr>
          </a:p>
          <a:p>
            <a:r>
              <a:rPr lang="en-US" sz="2800" b="1" dirty="0" smtClean="0">
                <a:cs typeface="Arial" pitchFamily="34" charset="0"/>
              </a:rPr>
              <a:t>32-33. immersed into Christ and united with Christ in 	death with Christ and resurrection with Christ.  </a:t>
            </a:r>
          </a:p>
          <a:p>
            <a:r>
              <a:rPr lang="en-US" sz="2800" b="1" dirty="0" smtClean="0">
                <a:cs typeface="Arial" pitchFamily="34" charset="0"/>
              </a:rPr>
              <a:t>	</a:t>
            </a:r>
            <a:r>
              <a:rPr lang="en-US" sz="2800" b="1" dirty="0" err="1" smtClean="0">
                <a:cs typeface="Arial" pitchFamily="34" charset="0"/>
              </a:rPr>
              <a:t>Rm</a:t>
            </a:r>
            <a:r>
              <a:rPr lang="en-US" sz="2800" b="1" dirty="0" smtClean="0">
                <a:cs typeface="Arial" pitchFamily="34" charset="0"/>
              </a:rPr>
              <a:t> 6:3-10; 1 </a:t>
            </a:r>
            <a:r>
              <a:rPr lang="en-US" sz="2800" b="1" dirty="0" err="1" smtClean="0">
                <a:cs typeface="Arial" pitchFamily="34" charset="0"/>
              </a:rPr>
              <a:t>Cor</a:t>
            </a:r>
            <a:r>
              <a:rPr lang="en-US" sz="2800" b="1" dirty="0" smtClean="0">
                <a:cs typeface="Arial" pitchFamily="34" charset="0"/>
              </a:rPr>
              <a:t> 6:17; Gal 3:27</a:t>
            </a:r>
            <a:endParaRPr lang="en-CA" sz="2800" b="1" dirty="0" smtClean="0">
              <a:cs typeface="Arial" pitchFamily="34" charset="0"/>
            </a:endParaRPr>
          </a:p>
          <a:p>
            <a:endParaRPr lang="en-US" sz="1400" b="1" dirty="0" smtClean="0">
              <a:cs typeface="Arial" pitchFamily="34" charset="0"/>
            </a:endParaRPr>
          </a:p>
          <a:p>
            <a:r>
              <a:rPr lang="en-US" sz="2800" b="1" dirty="0" smtClean="0">
                <a:cs typeface="Arial" pitchFamily="34" charset="0"/>
              </a:rPr>
              <a:t>34-35. old self in Adam crucified with Christ and buried 	with Christ in death with </a:t>
            </a:r>
            <a:r>
              <a:rPr lang="en-US" sz="2800" b="1" dirty="0" smtClean="0">
                <a:cs typeface="Arial" pitchFamily="34" charset="0"/>
              </a:rPr>
              <a:t>Christ.</a:t>
            </a:r>
            <a:endParaRPr lang="en-US" sz="2800" b="1" dirty="0" smtClean="0">
              <a:cs typeface="Arial" pitchFamily="34" charset="0"/>
            </a:endParaRPr>
          </a:p>
          <a:p>
            <a:r>
              <a:rPr lang="en-US" sz="2800" b="1" spc="-30" dirty="0" smtClean="0">
                <a:cs typeface="Arial" pitchFamily="34" charset="0"/>
              </a:rPr>
              <a:t>	</a:t>
            </a:r>
            <a:r>
              <a:rPr lang="en-US" sz="2800" b="1" spc="-30" dirty="0" err="1" smtClean="0">
                <a:cs typeface="Arial" pitchFamily="34" charset="0"/>
              </a:rPr>
              <a:t>Rm</a:t>
            </a:r>
            <a:r>
              <a:rPr lang="en-US" sz="2800" b="1" spc="-30" dirty="0" smtClean="0">
                <a:cs typeface="Arial" pitchFamily="34" charset="0"/>
              </a:rPr>
              <a:t> 6:6-7; Gal</a:t>
            </a:r>
            <a:r>
              <a:rPr lang="en-US" b="1" spc="-30" dirty="0" smtClean="0">
                <a:cs typeface="Arial" pitchFamily="34" charset="0"/>
              </a:rPr>
              <a:t> </a:t>
            </a:r>
            <a:r>
              <a:rPr lang="en-US" sz="2800" b="1" spc="-30" dirty="0" smtClean="0">
                <a:cs typeface="Arial" pitchFamily="34" charset="0"/>
              </a:rPr>
              <a:t>2:20; Eph</a:t>
            </a:r>
            <a:r>
              <a:rPr lang="en-US" b="1" spc="-30" dirty="0" smtClean="0">
                <a:cs typeface="Arial" pitchFamily="34" charset="0"/>
              </a:rPr>
              <a:t> </a:t>
            </a:r>
            <a:r>
              <a:rPr lang="en-US" sz="2800" b="1" spc="-30" dirty="0" smtClean="0">
                <a:cs typeface="Arial" pitchFamily="34" charset="0"/>
              </a:rPr>
              <a:t>4:22; Col</a:t>
            </a:r>
            <a:r>
              <a:rPr lang="en-US" b="1" spc="-30" dirty="0" smtClean="0">
                <a:cs typeface="Arial" pitchFamily="34" charset="0"/>
              </a:rPr>
              <a:t> </a:t>
            </a:r>
            <a:r>
              <a:rPr lang="en-US" sz="2800" b="1" spc="-30" dirty="0" smtClean="0">
                <a:cs typeface="Arial" pitchFamily="34" charset="0"/>
              </a:rPr>
              <a:t>2:12; 3:3,9; 2</a:t>
            </a:r>
            <a:r>
              <a:rPr lang="en-US" sz="1400" b="1" spc="-30" dirty="0" smtClean="0">
                <a:cs typeface="Arial" pitchFamily="34" charset="0"/>
              </a:rPr>
              <a:t> </a:t>
            </a:r>
            <a:r>
              <a:rPr lang="en-US" sz="2800" b="1" spc="-30" dirty="0" err="1" smtClean="0">
                <a:cs typeface="Arial" pitchFamily="34" charset="0"/>
              </a:rPr>
              <a:t>Cor</a:t>
            </a:r>
            <a:r>
              <a:rPr lang="en-US" sz="1400" b="1" spc="-30" dirty="0" smtClean="0">
                <a:cs typeface="Arial" pitchFamily="34" charset="0"/>
              </a:rPr>
              <a:t> </a:t>
            </a:r>
            <a:r>
              <a:rPr lang="en-US" sz="2800" b="1" spc="-30" dirty="0" smtClean="0">
                <a:cs typeface="Arial" pitchFamily="34" charset="0"/>
              </a:rPr>
              <a:t>5:17</a:t>
            </a:r>
            <a:endParaRPr lang="en-CA" sz="2800" b="1" dirty="0" smtClean="0">
              <a:cs typeface="Arial" pitchFamily="34" charset="0"/>
            </a:endParaRPr>
          </a:p>
          <a:p>
            <a:endParaRPr lang="en-US" sz="1400" b="1" dirty="0" smtClean="0">
              <a:cs typeface="Arial" pitchFamily="34" charset="0"/>
            </a:endParaRPr>
          </a:p>
          <a:p>
            <a:r>
              <a:rPr lang="en-US" sz="2800" b="1" dirty="0" smtClean="0">
                <a:cs typeface="Arial" pitchFamily="34" charset="0"/>
              </a:rPr>
              <a:t>36-37. new self in Christ raised with Christ and alive with 	Christ in resurrection with Christ to walk </a:t>
            </a:r>
            <a:r>
              <a:rPr lang="en-US" sz="2800" b="1" dirty="0" smtClean="0">
                <a:cs typeface="Arial" pitchFamily="34" charset="0"/>
              </a:rPr>
              <a:t>with Christ </a:t>
            </a:r>
            <a:r>
              <a:rPr lang="en-US" sz="2800" b="1" spc="-30" dirty="0" smtClean="0">
                <a:cs typeface="Arial" pitchFamily="34" charset="0"/>
              </a:rPr>
              <a:t>	in </a:t>
            </a:r>
            <a:r>
              <a:rPr lang="en-US" sz="2800" b="1" spc="-30" dirty="0" smtClean="0">
                <a:cs typeface="Arial" pitchFamily="34" charset="0"/>
              </a:rPr>
              <a:t>newness </a:t>
            </a:r>
            <a:r>
              <a:rPr lang="en-US" sz="2800" b="1" spc="-30" dirty="0" smtClean="0">
                <a:cs typeface="Arial" pitchFamily="34" charset="0"/>
              </a:rPr>
              <a:t>of </a:t>
            </a:r>
            <a:r>
              <a:rPr lang="en-US" sz="2800" b="1" spc="-30" dirty="0" smtClean="0">
                <a:cs typeface="Arial" pitchFamily="34" charset="0"/>
              </a:rPr>
              <a:t>life, </a:t>
            </a:r>
            <a:r>
              <a:rPr lang="en-US" sz="2800" b="1" spc="-30" dirty="0" smtClean="0">
                <a:cs typeface="Arial" pitchFamily="34" charset="0"/>
              </a:rPr>
              <a:t>dead to sin and alive </a:t>
            </a:r>
            <a:r>
              <a:rPr lang="en-US" sz="2800" b="1" spc="-30" dirty="0" smtClean="0">
                <a:cs typeface="Arial" pitchFamily="34" charset="0"/>
              </a:rPr>
              <a:t>to God in Christ </a:t>
            </a:r>
          </a:p>
          <a:p>
            <a:r>
              <a:rPr lang="en-US" sz="2800" b="1" dirty="0" smtClean="0">
                <a:cs typeface="Arial" pitchFamily="34" charset="0"/>
              </a:rPr>
              <a:t>	</a:t>
            </a:r>
            <a:r>
              <a:rPr lang="en-US" sz="2800" b="1" dirty="0" err="1" smtClean="0">
                <a:cs typeface="Arial" pitchFamily="34" charset="0"/>
              </a:rPr>
              <a:t>Rm</a:t>
            </a:r>
            <a:r>
              <a:rPr lang="en-US" sz="2800" b="1" dirty="0" smtClean="0">
                <a:cs typeface="Arial" pitchFamily="34" charset="0"/>
              </a:rPr>
              <a:t> 6:4-5, 8-11; Gal 2:20; Eph 2:4-6; 4:24; Col 2:12; 	Col 3:1,3,10; 2 </a:t>
            </a:r>
            <a:r>
              <a:rPr lang="en-US" sz="2800" b="1" dirty="0" err="1" smtClean="0">
                <a:cs typeface="Arial" pitchFamily="34" charset="0"/>
              </a:rPr>
              <a:t>Cor</a:t>
            </a:r>
            <a:r>
              <a:rPr lang="en-US" sz="2800" b="1" dirty="0" smtClean="0">
                <a:cs typeface="Arial" pitchFamily="34" charset="0"/>
              </a:rPr>
              <a:t> 5:17</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4" name="TextBox 3"/>
          <p:cNvSpPr txBox="1"/>
          <p:nvPr/>
        </p:nvSpPr>
        <p:spPr>
          <a:xfrm>
            <a:off x="152400" y="133826"/>
            <a:ext cx="8915400" cy="5693866"/>
          </a:xfrm>
          <a:prstGeom prst="rect">
            <a:avLst/>
          </a:prstGeom>
          <a:noFill/>
        </p:spPr>
        <p:txBody>
          <a:bodyPr wrap="square" rtlCol="0">
            <a:spAutoFit/>
          </a:bodyPr>
          <a:lstStyle/>
          <a:p>
            <a:r>
              <a:rPr lang="en-US" sz="2800" b="1" dirty="0" smtClean="0">
                <a:solidFill>
                  <a:srgbClr val="FF0000"/>
                </a:solidFill>
                <a:cs typeface="Arial" pitchFamily="34" charset="0"/>
              </a:rPr>
              <a:t>Thurs. praise cont’d     </a:t>
            </a:r>
            <a:r>
              <a:rPr lang="en-US" sz="2800" b="1" dirty="0" smtClean="0">
                <a:cs typeface="Arial" pitchFamily="34" charset="0"/>
              </a:rPr>
              <a:t>Gifts </a:t>
            </a:r>
            <a:r>
              <a:rPr lang="en-US" sz="2800" b="1" dirty="0">
                <a:cs typeface="Arial" pitchFamily="34" charset="0"/>
              </a:rPr>
              <a:t>of being set free from </a:t>
            </a:r>
            <a:r>
              <a:rPr lang="en-US" sz="2800" b="1" dirty="0" smtClean="0">
                <a:cs typeface="Arial" pitchFamily="34" charset="0"/>
              </a:rPr>
              <a:t>sin 32-48                 </a:t>
            </a:r>
            <a:endParaRPr lang="en-CA" sz="2800" b="1" dirty="0">
              <a:solidFill>
                <a:srgbClr val="FF0000"/>
              </a:solidFill>
              <a:cs typeface="Arial" pitchFamily="34" charset="0"/>
            </a:endParaRPr>
          </a:p>
          <a:p>
            <a:endParaRPr lang="en-US" sz="1400" b="1" dirty="0" smtClean="0">
              <a:cs typeface="Arial" pitchFamily="34" charset="0"/>
            </a:endParaRPr>
          </a:p>
          <a:p>
            <a:r>
              <a:rPr lang="en-US" sz="2800" b="1" dirty="0" smtClean="0">
                <a:cs typeface="Arial" pitchFamily="34" charset="0"/>
              </a:rPr>
              <a:t>38. set free from slavery to sin, dead to sin, </a:t>
            </a:r>
          </a:p>
          <a:p>
            <a:r>
              <a:rPr lang="en-US" sz="2800" b="1" dirty="0" smtClean="0">
                <a:cs typeface="Arial" pitchFamily="34" charset="0"/>
              </a:rPr>
              <a:t>	body members no longer ruled by sin, </a:t>
            </a:r>
          </a:p>
          <a:p>
            <a:r>
              <a:rPr lang="en-US" sz="2800" b="1" dirty="0" smtClean="0">
                <a:cs typeface="Arial" pitchFamily="34" charset="0"/>
              </a:rPr>
              <a:t>	sin no longer has dominion.  </a:t>
            </a:r>
          </a:p>
          <a:p>
            <a:r>
              <a:rPr lang="en-US" sz="2800" b="1" dirty="0" smtClean="0">
                <a:cs typeface="Arial" pitchFamily="34" charset="0"/>
              </a:rPr>
              <a:t>	Rom 6:6-7,11-14,18,22; 8:2; Rev 1:5</a:t>
            </a:r>
            <a:endParaRPr lang="en-CA" sz="2800" b="1" dirty="0" smtClean="0">
              <a:cs typeface="Arial" pitchFamily="34" charset="0"/>
            </a:endParaRPr>
          </a:p>
          <a:p>
            <a:endParaRPr lang="en-US" sz="1400" b="1" dirty="0" smtClean="0">
              <a:cs typeface="Arial" pitchFamily="34" charset="0"/>
            </a:endParaRPr>
          </a:p>
          <a:p>
            <a:r>
              <a:rPr lang="en-US" sz="2800" b="1" dirty="0" smtClean="0">
                <a:cs typeface="Arial" pitchFamily="34" charset="0"/>
              </a:rPr>
              <a:t>39. body members now instruments for righteousness.  	Rom 6:12-14, 19</a:t>
            </a:r>
          </a:p>
          <a:p>
            <a:endParaRPr lang="en-US" sz="1400" b="1" dirty="0" smtClean="0">
              <a:cs typeface="Arial" pitchFamily="34" charset="0"/>
            </a:endParaRPr>
          </a:p>
          <a:p>
            <a:r>
              <a:rPr lang="en-US" sz="2800" b="1" dirty="0" smtClean="0">
                <a:cs typeface="Arial" pitchFamily="34" charset="0"/>
              </a:rPr>
              <a:t>40. under Christ and his abundant grace, not sin and law.</a:t>
            </a:r>
          </a:p>
          <a:p>
            <a:r>
              <a:rPr lang="en-US" sz="2800" b="1" dirty="0" smtClean="0">
                <a:cs typeface="Arial" pitchFamily="34" charset="0"/>
              </a:rPr>
              <a:t>	Rom 6:14; 5:15,17,20; Eph 1:6-8; 2 </a:t>
            </a:r>
            <a:r>
              <a:rPr lang="en-US" sz="2800" b="1" dirty="0" err="1" smtClean="0">
                <a:cs typeface="Arial" pitchFamily="34" charset="0"/>
              </a:rPr>
              <a:t>Cor</a:t>
            </a:r>
            <a:r>
              <a:rPr lang="en-US" sz="2800" b="1" dirty="0" smtClean="0">
                <a:cs typeface="Arial" pitchFamily="34" charset="0"/>
              </a:rPr>
              <a:t> 9:8</a:t>
            </a:r>
            <a:endParaRPr lang="en-CA" sz="2800" b="1" dirty="0" smtClean="0">
              <a:cs typeface="Arial" pitchFamily="34" charset="0"/>
            </a:endParaRPr>
          </a:p>
          <a:p>
            <a:endParaRPr lang="en-CA" sz="1400" b="1" dirty="0" smtClean="0">
              <a:cs typeface="Arial" pitchFamily="34" charset="0"/>
            </a:endParaRPr>
          </a:p>
          <a:p>
            <a:r>
              <a:rPr lang="en-CA" sz="2800" b="1" spc="-40" dirty="0" smtClean="0">
                <a:cs typeface="Arial" pitchFamily="34" charset="0"/>
              </a:rPr>
              <a:t>41. under Christ as </a:t>
            </a:r>
            <a:r>
              <a:rPr lang="en-US" sz="2800" b="1" spc="-40" dirty="0" smtClean="0">
                <a:cs typeface="Arial" pitchFamily="34" charset="0"/>
              </a:rPr>
              <a:t>slaves of Christ and God for righteousness</a:t>
            </a:r>
          </a:p>
          <a:p>
            <a:r>
              <a:rPr lang="en-US" sz="2800" b="1" dirty="0" smtClean="0">
                <a:cs typeface="Arial" pitchFamily="34" charset="0"/>
              </a:rPr>
              <a:t>	Rom 6:14,16,18,22; Gal 1:10; Col 4:12; Jude 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4" name="TextBox 3"/>
          <p:cNvSpPr txBox="1"/>
          <p:nvPr/>
        </p:nvSpPr>
        <p:spPr>
          <a:xfrm>
            <a:off x="152400" y="133826"/>
            <a:ext cx="8915400" cy="8063746"/>
          </a:xfrm>
          <a:prstGeom prst="rect">
            <a:avLst/>
          </a:prstGeom>
          <a:noFill/>
        </p:spPr>
        <p:txBody>
          <a:bodyPr wrap="square" rtlCol="0">
            <a:spAutoFit/>
          </a:bodyPr>
          <a:lstStyle/>
          <a:p>
            <a:r>
              <a:rPr lang="en-US" sz="2800" b="1" dirty="0" smtClean="0">
                <a:solidFill>
                  <a:srgbClr val="FF0000"/>
                </a:solidFill>
                <a:cs typeface="Arial" pitchFamily="34" charset="0"/>
              </a:rPr>
              <a:t>Thurs. praise cont’d     </a:t>
            </a:r>
            <a:r>
              <a:rPr lang="en-US" sz="2800" b="1" dirty="0" smtClean="0">
                <a:cs typeface="Arial" pitchFamily="34" charset="0"/>
              </a:rPr>
              <a:t>Gifts </a:t>
            </a:r>
            <a:r>
              <a:rPr lang="en-US" sz="2800" b="1" dirty="0">
                <a:cs typeface="Arial" pitchFamily="34" charset="0"/>
              </a:rPr>
              <a:t>of being set free from </a:t>
            </a:r>
            <a:r>
              <a:rPr lang="en-US" sz="2800" b="1" dirty="0" smtClean="0">
                <a:cs typeface="Arial" pitchFamily="34" charset="0"/>
              </a:rPr>
              <a:t>sin 32-48                 </a:t>
            </a:r>
            <a:endParaRPr lang="en-CA" sz="2800" b="1" dirty="0">
              <a:solidFill>
                <a:srgbClr val="FF0000"/>
              </a:solidFill>
              <a:cs typeface="Arial" pitchFamily="34" charset="0"/>
            </a:endParaRPr>
          </a:p>
          <a:p>
            <a:endParaRPr lang="en-US" sz="1400" b="1" dirty="0" smtClean="0">
              <a:cs typeface="Arial" pitchFamily="34" charset="0"/>
            </a:endParaRPr>
          </a:p>
          <a:p>
            <a:r>
              <a:rPr lang="en-US" sz="2800" b="1" dirty="0" smtClean="0">
                <a:cs typeface="Arial" pitchFamily="34" charset="0"/>
              </a:rPr>
              <a:t>42-45. joined to Christ, one </a:t>
            </a:r>
            <a:r>
              <a:rPr lang="en-US" sz="2800" b="1" dirty="0">
                <a:cs typeface="Arial" pitchFamily="34" charset="0"/>
              </a:rPr>
              <a:t>with Christ, seated with Christ, </a:t>
            </a:r>
            <a:r>
              <a:rPr lang="en-US" sz="2800" b="1" dirty="0" smtClean="0">
                <a:cs typeface="Arial" pitchFamily="34" charset="0"/>
              </a:rPr>
              <a:t>	hidden </a:t>
            </a:r>
            <a:r>
              <a:rPr lang="en-US" sz="2800" b="1" dirty="0">
                <a:cs typeface="Arial" pitchFamily="34" charset="0"/>
              </a:rPr>
              <a:t>with </a:t>
            </a:r>
            <a:r>
              <a:rPr lang="en-US" sz="2800" b="1" dirty="0" smtClean="0">
                <a:cs typeface="Arial" pitchFamily="34" charset="0"/>
              </a:rPr>
              <a:t>Christ </a:t>
            </a:r>
            <a:r>
              <a:rPr lang="en-US" sz="2800" b="1" dirty="0">
                <a:cs typeface="Arial" pitchFamily="34" charset="0"/>
              </a:rPr>
              <a:t>in God.  </a:t>
            </a:r>
            <a:endParaRPr lang="en-US" sz="2800" b="1" dirty="0" smtClean="0">
              <a:cs typeface="Arial" pitchFamily="34" charset="0"/>
            </a:endParaRPr>
          </a:p>
          <a:p>
            <a:r>
              <a:rPr lang="en-US" sz="2800" b="1" dirty="0" smtClean="0">
                <a:cs typeface="Arial" pitchFamily="34" charset="0"/>
              </a:rPr>
              <a:t>	1 </a:t>
            </a:r>
            <a:r>
              <a:rPr lang="en-US" sz="2800" b="1" dirty="0" err="1" smtClean="0">
                <a:cs typeface="Arial" pitchFamily="34" charset="0"/>
              </a:rPr>
              <a:t>Cor</a:t>
            </a:r>
            <a:r>
              <a:rPr lang="en-US" sz="2800" b="1" dirty="0" smtClean="0">
                <a:cs typeface="Arial" pitchFamily="34" charset="0"/>
              </a:rPr>
              <a:t> 6:17; Eph </a:t>
            </a:r>
            <a:r>
              <a:rPr lang="en-US" sz="2800" b="1" dirty="0">
                <a:cs typeface="Arial" pitchFamily="34" charset="0"/>
              </a:rPr>
              <a:t>2:6; 5:32</a:t>
            </a:r>
            <a:r>
              <a:rPr lang="en-US" sz="2800" b="1" dirty="0" smtClean="0">
                <a:cs typeface="Arial" pitchFamily="34" charset="0"/>
              </a:rPr>
              <a:t>; </a:t>
            </a:r>
            <a:r>
              <a:rPr lang="en-US" sz="2800" b="1" dirty="0">
                <a:cs typeface="Arial" pitchFamily="34" charset="0"/>
              </a:rPr>
              <a:t>Col 3:3 </a:t>
            </a:r>
            <a:endParaRPr lang="en-US" sz="2800" b="1" dirty="0" smtClean="0">
              <a:cs typeface="Arial" pitchFamily="34" charset="0"/>
            </a:endParaRPr>
          </a:p>
          <a:p>
            <a:r>
              <a:rPr lang="en-US" sz="2800" b="1" dirty="0" smtClean="0">
                <a:cs typeface="Arial" pitchFamily="34" charset="0"/>
              </a:rPr>
              <a:t>	(not in Rom 6, but similar to 32-33, 36-37)</a:t>
            </a:r>
          </a:p>
          <a:p>
            <a:endParaRPr lang="en-US" sz="1400" b="1" dirty="0" smtClean="0">
              <a:cs typeface="Arial" pitchFamily="34" charset="0"/>
            </a:endParaRPr>
          </a:p>
          <a:p>
            <a:r>
              <a:rPr lang="en-US" sz="2800" b="1" dirty="0" smtClean="0">
                <a:cs typeface="Arial" pitchFamily="34" charset="0"/>
              </a:rPr>
              <a:t>46-47. released from the law to marry Christ in the Spirit.  	Rom 7:4,6; 9:30-32; 10:3-4; Gal 2:19</a:t>
            </a:r>
            <a:endParaRPr lang="en-CA" sz="2800" b="1" dirty="0" smtClean="0">
              <a:cs typeface="Arial" pitchFamily="34" charset="0"/>
            </a:endParaRPr>
          </a:p>
          <a:p>
            <a:endParaRPr lang="en-US" sz="1400" b="1" dirty="0" smtClean="0">
              <a:cs typeface="Arial" pitchFamily="34" charset="0"/>
            </a:endParaRPr>
          </a:p>
          <a:p>
            <a:r>
              <a:rPr lang="en-US" sz="2800" b="1" dirty="0" smtClean="0">
                <a:cs typeface="Arial" pitchFamily="34" charset="0"/>
              </a:rPr>
              <a:t>48. the law of the Spirit of life sets us free in Christ from 	the law of sin and death.  Rom 8:2-4; Gal 5:16</a:t>
            </a:r>
            <a:endParaRPr lang="en-CA" sz="2800" b="1" dirty="0" smtClean="0">
              <a:cs typeface="Arial" pitchFamily="34" charset="0"/>
            </a:endParaRPr>
          </a:p>
          <a:p>
            <a:endParaRPr lang="en-US" sz="2800" b="1" dirty="0" smtClean="0">
              <a:cs typeface="Arial" pitchFamily="34" charset="0"/>
            </a:endParaRPr>
          </a:p>
          <a:p>
            <a:pPr algn="ctr"/>
            <a:r>
              <a:rPr lang="en-US" sz="2800" b="1" dirty="0" smtClean="0">
                <a:solidFill>
                  <a:srgbClr val="FF0000"/>
                </a:solidFill>
                <a:cs typeface="Arial" pitchFamily="34" charset="0"/>
              </a:rPr>
              <a:t>(Being set free from sin also involves all of life in the Spirit 48-71, especially 61, 62, 63, 66, 67, 70-71) </a:t>
            </a:r>
            <a:endParaRPr lang="en-CA" sz="2800" b="1" dirty="0" smtClean="0">
              <a:solidFill>
                <a:srgbClr val="FF0000"/>
              </a:solidFill>
              <a:cs typeface="Arial" pitchFamily="34" charset="0"/>
            </a:endParaRPr>
          </a:p>
          <a:p>
            <a:endParaRPr lang="en-US" sz="2800" b="1" dirty="0" smtClean="0">
              <a:cs typeface="Arial" pitchFamily="34" charset="0"/>
            </a:endParaRPr>
          </a:p>
          <a:p>
            <a:endParaRPr lang="en-US" sz="2800" b="1" dirty="0" smtClean="0">
              <a:cs typeface="Arial" pitchFamily="34" charset="0"/>
            </a:endParaRPr>
          </a:p>
          <a:p>
            <a:endParaRPr lang="en-US" sz="2800" b="1" dirty="0" smtClean="0">
              <a:cs typeface="Arial" pitchFamily="34" charset="0"/>
            </a:endParaRPr>
          </a:p>
          <a:p>
            <a:endParaRPr lang="en-CA" sz="2800" b="1" dirty="0" smtClean="0">
              <a:cs typeface="Arial" pitchFamily="34" charset="0"/>
            </a:endParaRPr>
          </a:p>
          <a:p>
            <a:endParaRPr lang="en-US" sz="2800" b="1" dirty="0" smtClean="0">
              <a:cs typeface="Arial"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Resurrection pic by Yoon Namsun.jpg"/>
          <p:cNvPicPr>
            <a:picLocks noChangeAspect="1"/>
          </p:cNvPicPr>
          <p:nvPr/>
        </p:nvPicPr>
        <p:blipFill>
          <a:blip r:embed="rId2" cstate="print">
            <a:lum bright="10000" contrast="20000"/>
          </a:blip>
          <a:srcRect t="10101"/>
          <a:stretch>
            <a:fillRect/>
          </a:stretch>
        </p:blipFill>
        <p:spPr bwMode="auto">
          <a:xfrm>
            <a:off x="0" y="-26988"/>
            <a:ext cx="9180512" cy="6884988"/>
          </a:xfrm>
          <a:prstGeom prst="rect">
            <a:avLst/>
          </a:prstGeom>
          <a:noFill/>
          <a:ln w="9525">
            <a:noFill/>
            <a:miter lim="800000"/>
            <a:headEnd/>
            <a:tailEnd/>
          </a:ln>
        </p:spPr>
      </p:pic>
      <p:sp>
        <p:nvSpPr>
          <p:cNvPr id="20483" name="Text Box 3"/>
          <p:cNvSpPr txBox="1">
            <a:spLocks noChangeArrowheads="1"/>
          </p:cNvSpPr>
          <p:nvPr/>
        </p:nvSpPr>
        <p:spPr bwMode="auto">
          <a:xfrm>
            <a:off x="7236296" y="4797152"/>
            <a:ext cx="1619672" cy="276999"/>
          </a:xfrm>
          <a:prstGeom prst="rect">
            <a:avLst/>
          </a:prstGeom>
          <a:noFill/>
          <a:ln w="9525">
            <a:noFill/>
            <a:miter lim="800000"/>
            <a:headEnd/>
            <a:tailEnd/>
          </a:ln>
        </p:spPr>
        <p:txBody>
          <a:bodyPr wrap="square">
            <a:spAutoFit/>
          </a:bodyPr>
          <a:lstStyle/>
          <a:p>
            <a:pPr>
              <a:spcAft>
                <a:spcPts val="1000"/>
              </a:spcAft>
            </a:pPr>
            <a:r>
              <a:rPr lang="en-CA" sz="1200" dirty="0" smtClean="0">
                <a:solidFill>
                  <a:srgbClr val="009999"/>
                </a:solidFill>
              </a:rPr>
              <a:t>©</a:t>
            </a:r>
            <a:r>
              <a:rPr lang="en-CA" sz="1200" dirty="0" smtClean="0">
                <a:solidFill>
                  <a:srgbClr val="66CCFF"/>
                </a:solidFill>
              </a:rPr>
              <a:t> </a:t>
            </a:r>
            <a:r>
              <a:rPr lang="en-CA" altLang="ko-KR" sz="1200" i="1" dirty="0" smtClean="0">
                <a:solidFill>
                  <a:srgbClr val="009999"/>
                </a:solidFill>
                <a:latin typeface="Calibri" pitchFamily="34" charset="0"/>
                <a:ea typeface="Gulim" pitchFamily="34" charset="-127"/>
              </a:rPr>
              <a:t>Yoon Nam Sun</a:t>
            </a:r>
            <a:endParaRPr lang="en-US" altLang="ko-KR" sz="1200" dirty="0">
              <a:solidFill>
                <a:srgbClr val="009999"/>
              </a:solidFill>
              <a:ea typeface="Gulim" pitchFamily="34" charset="-127"/>
            </a:endParaRPr>
          </a:p>
        </p:txBody>
      </p:sp>
      <p:sp>
        <p:nvSpPr>
          <p:cNvPr id="20485" name="TextBox 3"/>
          <p:cNvSpPr txBox="1">
            <a:spLocks noChangeArrowheads="1"/>
          </p:cNvSpPr>
          <p:nvPr/>
        </p:nvSpPr>
        <p:spPr bwMode="auto">
          <a:xfrm>
            <a:off x="76200" y="5486400"/>
            <a:ext cx="8915400" cy="1384995"/>
          </a:xfrm>
          <a:prstGeom prst="rect">
            <a:avLst/>
          </a:prstGeom>
          <a:noFill/>
          <a:ln w="9525">
            <a:noFill/>
            <a:miter lim="800000"/>
            <a:headEnd/>
            <a:tailEnd/>
          </a:ln>
        </p:spPr>
        <p:txBody>
          <a:bodyPr wrap="square">
            <a:spAutoFit/>
          </a:bodyPr>
          <a:lstStyle/>
          <a:p>
            <a:pPr algn="ctr"/>
            <a:r>
              <a:rPr lang="en-CA" sz="2800" b="1" dirty="0" smtClean="0">
                <a:latin typeface="Calibri" pitchFamily="34" charset="0"/>
                <a:cs typeface="Calibri" pitchFamily="34" charset="0"/>
              </a:rPr>
              <a:t>set free from sin by union with Christ crucified and risen</a:t>
            </a:r>
          </a:p>
          <a:p>
            <a:pPr algn="ctr"/>
            <a:r>
              <a:rPr lang="en-CA" sz="2800" b="1" kern="0" dirty="0" smtClean="0">
                <a:latin typeface="Calibri" pitchFamily="34" charset="0"/>
                <a:cs typeface="Calibri" pitchFamily="34" charset="0"/>
              </a:rPr>
              <a:t>to walk in Christ in the Spirit in God’s You-You-You </a:t>
            </a:r>
          </a:p>
          <a:p>
            <a:pPr algn="ctr"/>
            <a:r>
              <a:rPr lang="en-CA" sz="2800" b="1" kern="0" dirty="0" smtClean="0">
                <a:latin typeface="Calibri" pitchFamily="34" charset="0"/>
                <a:cs typeface="Calibri" pitchFamily="34" charset="0"/>
              </a:rPr>
              <a:t>love for others, </a:t>
            </a:r>
            <a:r>
              <a:rPr lang="en-CA" sz="2800" b="1" kern="0" smtClean="0">
                <a:latin typeface="Calibri" pitchFamily="34" charset="0"/>
                <a:cs typeface="Calibri" pitchFamily="34" charset="0"/>
              </a:rPr>
              <a:t>not our Me-Me-Me </a:t>
            </a:r>
            <a:r>
              <a:rPr lang="en-CA" sz="2800" b="1" kern="0" dirty="0" smtClean="0">
                <a:latin typeface="Calibri" pitchFamily="34" charset="0"/>
                <a:cs typeface="Calibri" pitchFamily="34" charset="0"/>
              </a:rPr>
              <a:t>selfishness</a:t>
            </a:r>
            <a:endParaRPr lang="en-CA" sz="2800" kern="0" dirty="0" smtClean="0">
              <a:latin typeface="Calibri" pitchFamily="34" charset="0"/>
            </a:endParaRPr>
          </a:p>
        </p:txBody>
      </p:sp>
      <p:pic>
        <p:nvPicPr>
          <p:cNvPr id="8" name="Picture 7" descr="dove and sword large cropped.png"/>
          <p:cNvPicPr>
            <a:picLocks noChangeAspect="1"/>
          </p:cNvPicPr>
          <p:nvPr/>
        </p:nvPicPr>
        <p:blipFill>
          <a:blip r:embed="rId3" cstate="print"/>
          <a:stretch>
            <a:fillRect/>
          </a:stretch>
        </p:blipFill>
        <p:spPr>
          <a:xfrm>
            <a:off x="5220072" y="2852936"/>
            <a:ext cx="983450" cy="1017658"/>
          </a:xfrm>
          <a:prstGeom prst="rect">
            <a:avLst/>
          </a:prstGeom>
        </p:spPr>
      </p:pic>
      <p:sp>
        <p:nvSpPr>
          <p:cNvPr id="11" name="TextBox 10"/>
          <p:cNvSpPr txBox="1"/>
          <p:nvPr/>
        </p:nvSpPr>
        <p:spPr>
          <a:xfrm>
            <a:off x="5724128" y="4005064"/>
            <a:ext cx="1872208" cy="461665"/>
          </a:xfrm>
          <a:prstGeom prst="rect">
            <a:avLst/>
          </a:prstGeom>
          <a:noFill/>
        </p:spPr>
        <p:txBody>
          <a:bodyPr wrap="square" rtlCol="0">
            <a:spAutoFit/>
          </a:bodyPr>
          <a:lstStyle/>
          <a:p>
            <a:pPr algn="ctr"/>
            <a:r>
              <a:rPr lang="en-CA" sz="800" dirty="0" smtClean="0">
                <a:solidFill>
                  <a:schemeClr val="accent4">
                    <a:lumMod val="50000"/>
                  </a:schemeClr>
                </a:solidFill>
              </a:rPr>
              <a:t>Dove and Bible</a:t>
            </a:r>
          </a:p>
          <a:p>
            <a:pPr algn="ctr"/>
            <a:r>
              <a:rPr lang="en-CA" sz="800" dirty="0" smtClean="0">
                <a:solidFill>
                  <a:schemeClr val="accent4">
                    <a:lumMod val="50000"/>
                  </a:schemeClr>
                </a:solidFill>
              </a:rPr>
              <a:t>Microsoft clip art © 2013 </a:t>
            </a:r>
          </a:p>
          <a:p>
            <a:pPr algn="ctr"/>
            <a:r>
              <a:rPr lang="en-CA" sz="800" dirty="0" smtClean="0">
                <a:solidFill>
                  <a:schemeClr val="accent4">
                    <a:lumMod val="50000"/>
                  </a:schemeClr>
                </a:solidFill>
              </a:rPr>
              <a:t>Microsoft Corporation. </a:t>
            </a:r>
            <a:endParaRPr lang="en-CA" sz="800" dirty="0">
              <a:solidFill>
                <a:schemeClr val="accent4">
                  <a:lumMod val="50000"/>
                </a:schemeClr>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99FF33"/>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6555641"/>
          </a:xfrm>
          <a:prstGeom prst="rect">
            <a:avLst/>
          </a:prstGeom>
          <a:noFill/>
        </p:spPr>
        <p:txBody>
          <a:bodyPr wrap="square" rtlCol="0">
            <a:spAutoFit/>
          </a:bodyPr>
          <a:lstStyle/>
          <a:p>
            <a:r>
              <a:rPr lang="en-US" sz="2800" b="1" dirty="0" smtClean="0">
                <a:cs typeface="Arial" pitchFamily="34" charset="0"/>
              </a:rPr>
              <a:t>Section 5. Gifts </a:t>
            </a:r>
            <a:r>
              <a:rPr lang="en-US" sz="2800" b="1" dirty="0">
                <a:cs typeface="Arial" pitchFamily="34" charset="0"/>
              </a:rPr>
              <a:t>of life in the Holy </a:t>
            </a:r>
            <a:r>
              <a:rPr lang="en-US" sz="2800" b="1" dirty="0" smtClean="0">
                <a:cs typeface="Arial" pitchFamily="34" charset="0"/>
              </a:rPr>
              <a:t>Spirit 48-71  </a:t>
            </a:r>
            <a:r>
              <a:rPr lang="en-US" sz="2400" b="1" dirty="0" smtClean="0">
                <a:cs typeface="Arial" pitchFamily="34" charset="0"/>
              </a:rPr>
              <a:t> </a:t>
            </a:r>
            <a:r>
              <a:rPr lang="en-US" sz="2800" b="1" dirty="0" smtClean="0">
                <a:solidFill>
                  <a:srgbClr val="FF0000"/>
                </a:solidFill>
                <a:cs typeface="Arial" pitchFamily="34" charset="0"/>
              </a:rPr>
              <a:t>Friday praise</a:t>
            </a:r>
          </a:p>
          <a:p>
            <a:endParaRPr lang="en-CA" sz="1400" b="1" dirty="0">
              <a:cs typeface="Arial" pitchFamily="34" charset="0"/>
            </a:endParaRPr>
          </a:p>
          <a:p>
            <a:r>
              <a:rPr lang="en-US" sz="2800" b="1" dirty="0" smtClean="0">
                <a:cs typeface="Arial" pitchFamily="34" charset="0"/>
              </a:rPr>
              <a:t>Praise the Lord for the gifts of life in the Spirit we have already enjoyed:</a:t>
            </a:r>
          </a:p>
          <a:p>
            <a:endParaRPr lang="en-US" sz="1000" b="1" dirty="0" smtClean="0">
              <a:cs typeface="Arial" pitchFamily="34" charset="0"/>
            </a:endParaRPr>
          </a:p>
          <a:p>
            <a:r>
              <a:rPr lang="en-US" sz="2800" b="1" dirty="0" smtClean="0">
                <a:cs typeface="Arial" pitchFamily="34" charset="0"/>
              </a:rPr>
              <a:t>8. adopted as sons with the Spirit of the Son in our hearts</a:t>
            </a:r>
          </a:p>
          <a:p>
            <a:endParaRPr lang="en-US" sz="1000" b="1" dirty="0" smtClean="0">
              <a:cs typeface="Arial" pitchFamily="34" charset="0"/>
            </a:endParaRPr>
          </a:p>
          <a:p>
            <a:r>
              <a:rPr lang="en-US" sz="2800" b="1" dirty="0" smtClean="0">
                <a:cs typeface="Arial" pitchFamily="34" charset="0"/>
              </a:rPr>
              <a:t>19. in the Spirit and the Spirit in us, temples of the Spirit </a:t>
            </a:r>
            <a:endParaRPr lang="en-CA" sz="2800" b="1" dirty="0" smtClean="0">
              <a:cs typeface="Arial" pitchFamily="34" charset="0"/>
            </a:endParaRPr>
          </a:p>
          <a:p>
            <a:endParaRPr lang="en-US" sz="1000" b="1" dirty="0" smtClean="0">
              <a:cs typeface="Arial" pitchFamily="34" charset="0"/>
            </a:endParaRPr>
          </a:p>
          <a:p>
            <a:r>
              <a:rPr lang="en-US" sz="2800" b="1" dirty="0" smtClean="0">
                <a:cs typeface="Arial" pitchFamily="34" charset="0"/>
              </a:rPr>
              <a:t>22. immersed in the Father, Son and Spirit        </a:t>
            </a:r>
          </a:p>
          <a:p>
            <a:endParaRPr lang="en-US" sz="1000" b="1" dirty="0" smtClean="0">
              <a:cs typeface="Arial" pitchFamily="34" charset="0"/>
            </a:endParaRPr>
          </a:p>
          <a:p>
            <a:r>
              <a:rPr lang="en-US" sz="2800" b="1" dirty="0" smtClean="0">
                <a:cs typeface="Arial" pitchFamily="34" charset="0"/>
              </a:rPr>
              <a:t>23. the Spirit fellowships with us and we with him</a:t>
            </a:r>
            <a:endParaRPr lang="en-CA" sz="2800" b="1" dirty="0" smtClean="0">
              <a:cs typeface="Arial" pitchFamily="34" charset="0"/>
            </a:endParaRPr>
          </a:p>
          <a:p>
            <a:endParaRPr lang="en-US" sz="1000" b="1" dirty="0" smtClean="0">
              <a:cs typeface="Arial" pitchFamily="34" charset="0"/>
            </a:endParaRPr>
          </a:p>
          <a:p>
            <a:r>
              <a:rPr lang="en-US" sz="2800" b="1" dirty="0" smtClean="0">
                <a:cs typeface="Arial" pitchFamily="34" charset="0"/>
              </a:rPr>
              <a:t>24. access to God and his grace in Christ in one Spirit </a:t>
            </a:r>
            <a:endParaRPr lang="en-CA" sz="2800" b="1" dirty="0" smtClean="0">
              <a:cs typeface="Arial" pitchFamily="34" charset="0"/>
            </a:endParaRPr>
          </a:p>
          <a:p>
            <a:endParaRPr lang="en-US" sz="1000" b="1" dirty="0" smtClean="0">
              <a:cs typeface="Arial" pitchFamily="34" charset="0"/>
            </a:endParaRPr>
          </a:p>
          <a:p>
            <a:r>
              <a:rPr lang="en-US" sz="2800" b="1" dirty="0" smtClean="0">
                <a:cs typeface="Arial" pitchFamily="34" charset="0"/>
              </a:rPr>
              <a:t>28-29. the Spirit prays for us and helps us pray in the Spirit using God’s word</a:t>
            </a:r>
          </a:p>
          <a:p>
            <a:endParaRPr lang="en-US" sz="1000" b="1" dirty="0" smtClean="0">
              <a:cs typeface="Arial" pitchFamily="34" charset="0"/>
            </a:endParaRPr>
          </a:p>
          <a:p>
            <a:r>
              <a:rPr lang="en-US" sz="2800" b="1" dirty="0" smtClean="0">
                <a:cs typeface="Arial" pitchFamily="34" charset="0"/>
              </a:rPr>
              <a:t>48</a:t>
            </a:r>
            <a:r>
              <a:rPr lang="en-US" sz="2800" b="1" dirty="0">
                <a:cs typeface="Arial" pitchFamily="34" charset="0"/>
              </a:rPr>
              <a:t>. the law of the Spirit of life sets us free in Christ from </a:t>
            </a:r>
            <a:r>
              <a:rPr lang="en-US" sz="2800" b="1" dirty="0" smtClean="0">
                <a:cs typeface="Arial" pitchFamily="34" charset="0"/>
              </a:rPr>
              <a:t>the </a:t>
            </a:r>
            <a:r>
              <a:rPr lang="en-US" sz="2800" b="1" dirty="0">
                <a:cs typeface="Arial" pitchFamily="34" charset="0"/>
              </a:rPr>
              <a:t>law of sin and death.  </a:t>
            </a:r>
            <a:endParaRPr lang="en-CA" sz="2800" b="1" dirty="0" smtClean="0">
              <a:cs typeface="Arial"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99FF33"/>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6340197"/>
          </a:xfrm>
          <a:prstGeom prst="rect">
            <a:avLst/>
          </a:prstGeom>
          <a:noFill/>
        </p:spPr>
        <p:txBody>
          <a:bodyPr wrap="square" rtlCol="0">
            <a:spAutoFit/>
          </a:bodyPr>
          <a:lstStyle/>
          <a:p>
            <a:r>
              <a:rPr lang="en-US" sz="2800" b="1" dirty="0" smtClean="0">
                <a:cs typeface="Arial" pitchFamily="34" charset="0"/>
              </a:rPr>
              <a:t>Section 5. Gifts </a:t>
            </a:r>
            <a:r>
              <a:rPr lang="en-US" sz="2800" b="1" dirty="0">
                <a:cs typeface="Arial" pitchFamily="34" charset="0"/>
              </a:rPr>
              <a:t>of life in the Holy </a:t>
            </a:r>
            <a:r>
              <a:rPr lang="en-US" sz="2800" b="1" dirty="0" smtClean="0">
                <a:cs typeface="Arial" pitchFamily="34" charset="0"/>
              </a:rPr>
              <a:t>Spirit 48-71  </a:t>
            </a:r>
            <a:r>
              <a:rPr lang="en-US" sz="2400" b="1" dirty="0" smtClean="0">
                <a:cs typeface="Arial" pitchFamily="34" charset="0"/>
              </a:rPr>
              <a:t> </a:t>
            </a:r>
            <a:r>
              <a:rPr lang="en-US" sz="2800" b="1" dirty="0" smtClean="0">
                <a:solidFill>
                  <a:srgbClr val="FF0000"/>
                </a:solidFill>
                <a:cs typeface="Arial" pitchFamily="34" charset="0"/>
              </a:rPr>
              <a:t>Friday praise</a:t>
            </a:r>
          </a:p>
          <a:p>
            <a:endParaRPr lang="en-CA" sz="1400" b="1" dirty="0">
              <a:cs typeface="Arial" pitchFamily="34" charset="0"/>
            </a:endParaRPr>
          </a:p>
          <a:p>
            <a:r>
              <a:rPr lang="en-US" sz="2800" b="1" dirty="0" smtClean="0">
                <a:cs typeface="Arial" pitchFamily="34" charset="0"/>
              </a:rPr>
              <a:t>Now let’s continue with more praise for more wonderful ways the Holy Spirit ministers to those in Christ:</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49. God’s </a:t>
            </a:r>
            <a:r>
              <a:rPr lang="en-US" sz="2800" b="1" dirty="0">
                <a:cs typeface="Arial" pitchFamily="34" charset="0"/>
              </a:rPr>
              <a:t>Spirit </a:t>
            </a:r>
            <a:r>
              <a:rPr lang="en-US" sz="2800" b="1" dirty="0" smtClean="0">
                <a:cs typeface="Arial" pitchFamily="34" charset="0"/>
              </a:rPr>
              <a:t>is </a:t>
            </a:r>
            <a:r>
              <a:rPr lang="en-US" sz="2800" b="1" dirty="0">
                <a:cs typeface="Arial" pitchFamily="34" charset="0"/>
              </a:rPr>
              <a:t>poured into our hearts.  </a:t>
            </a:r>
            <a:endParaRPr lang="en-US" sz="2800" b="1" dirty="0" smtClean="0">
              <a:cs typeface="Arial" pitchFamily="34" charset="0"/>
            </a:endParaRPr>
          </a:p>
          <a:p>
            <a:r>
              <a:rPr lang="en-US" sz="2800" b="1" dirty="0" smtClean="0">
                <a:cs typeface="Arial" pitchFamily="34" charset="0"/>
              </a:rPr>
              <a:t>	Acts </a:t>
            </a:r>
            <a:r>
              <a:rPr lang="en-US" sz="2800" b="1" dirty="0">
                <a:cs typeface="Arial" pitchFamily="34" charset="0"/>
              </a:rPr>
              <a:t>2:17-18; Rom 5:5; Titus 3:4-7</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50. God’s love is poured into our hearts through the Holy 	Spirit.  Rom 5:5</a:t>
            </a:r>
          </a:p>
          <a:p>
            <a:endParaRPr lang="en-US" sz="1400" b="1" dirty="0" smtClean="0">
              <a:cs typeface="Arial" pitchFamily="34" charset="0"/>
            </a:endParaRPr>
          </a:p>
          <a:p>
            <a:r>
              <a:rPr lang="en-US" sz="2800" b="1" dirty="0" smtClean="0">
                <a:cs typeface="Arial" pitchFamily="34" charset="0"/>
              </a:rPr>
              <a:t>51. </a:t>
            </a:r>
            <a:r>
              <a:rPr lang="en-US" sz="2800" b="1" dirty="0" smtClean="0"/>
              <a:t>rivers of life in the Spirit satisfy thirsty hearts</a:t>
            </a:r>
            <a:endParaRPr lang="en-US" sz="2800" dirty="0" smtClean="0"/>
          </a:p>
          <a:p>
            <a:r>
              <a:rPr lang="en-US" sz="2800" b="1" dirty="0" smtClean="0">
                <a:cs typeface="Arial" pitchFamily="34" charset="0"/>
              </a:rPr>
              <a:t>	John 7:37-39; 4:14</a:t>
            </a:r>
            <a:endParaRPr lang="en-CA" sz="2800" b="1" dirty="0" smtClean="0">
              <a:cs typeface="Arial" pitchFamily="34" charset="0"/>
            </a:endParaRPr>
          </a:p>
          <a:p>
            <a:endParaRPr lang="en-US" sz="1400" b="1" dirty="0" smtClean="0">
              <a:cs typeface="Arial" pitchFamily="34" charset="0"/>
            </a:endParaRPr>
          </a:p>
          <a:p>
            <a:r>
              <a:rPr lang="en-US" sz="2800" b="1" dirty="0" smtClean="0">
                <a:cs typeface="Arial" pitchFamily="34" charset="0"/>
              </a:rPr>
              <a:t>52. immersed in the Spirit. </a:t>
            </a:r>
          </a:p>
          <a:p>
            <a:r>
              <a:rPr lang="en-US" sz="2800" b="1" dirty="0" smtClean="0">
                <a:cs typeface="Arial" pitchFamily="34" charset="0"/>
              </a:rPr>
              <a:t>	Acts 1:5, 8; Mark 1:8; Acts 11:16; 1 </a:t>
            </a:r>
            <a:r>
              <a:rPr lang="en-US" sz="2800" b="1" dirty="0" err="1" smtClean="0">
                <a:cs typeface="Arial" pitchFamily="34" charset="0"/>
              </a:rPr>
              <a:t>Cor</a:t>
            </a:r>
            <a:r>
              <a:rPr lang="en-US" sz="2800" b="1" dirty="0" smtClean="0">
                <a:cs typeface="Arial" pitchFamily="34" charset="0"/>
              </a:rPr>
              <a:t> 12:13</a:t>
            </a:r>
            <a:endParaRPr lang="en-CA" sz="2800" b="1" dirty="0" smtClean="0">
              <a:cs typeface="Arial" pitchFamily="34" charset="0"/>
            </a:endParaRPr>
          </a:p>
          <a:p>
            <a:endParaRPr lang="en-US" sz="1400" b="1" dirty="0" smtClean="0">
              <a:cs typeface="Arial" pitchFamily="34" charset="0"/>
            </a:endParaRPr>
          </a:p>
          <a:p>
            <a:endParaRPr lang="en-US" sz="1400" b="1" dirty="0" smtClean="0">
              <a:cs typeface="Arial"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99FF33"/>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6555641"/>
          </a:xfrm>
          <a:prstGeom prst="rect">
            <a:avLst/>
          </a:prstGeom>
          <a:noFill/>
        </p:spPr>
        <p:txBody>
          <a:bodyPr wrap="square" rtlCol="0">
            <a:spAutoFit/>
          </a:bodyPr>
          <a:lstStyle/>
          <a:p>
            <a:r>
              <a:rPr lang="en-US" sz="2800" b="1" dirty="0" smtClean="0">
                <a:solidFill>
                  <a:srgbClr val="FF0000"/>
                </a:solidFill>
                <a:cs typeface="Arial" pitchFamily="34" charset="0"/>
              </a:rPr>
              <a:t>Friday praise cont’d        </a:t>
            </a:r>
            <a:r>
              <a:rPr lang="en-US" sz="2800" b="1" dirty="0" smtClean="0">
                <a:cs typeface="Arial" pitchFamily="34" charset="0"/>
              </a:rPr>
              <a:t>Gifts </a:t>
            </a:r>
            <a:r>
              <a:rPr lang="en-US" sz="2800" b="1" dirty="0">
                <a:cs typeface="Arial" pitchFamily="34" charset="0"/>
              </a:rPr>
              <a:t>of life in the Holy </a:t>
            </a:r>
            <a:r>
              <a:rPr lang="en-US" sz="2800" b="1" dirty="0" smtClean="0">
                <a:cs typeface="Arial" pitchFamily="34" charset="0"/>
              </a:rPr>
              <a:t>Spirit  48-71</a:t>
            </a:r>
            <a:endParaRPr lang="en-US" sz="2800" b="1" dirty="0" smtClean="0">
              <a:solidFill>
                <a:srgbClr val="FF0000"/>
              </a:solidFill>
              <a:cs typeface="Arial" pitchFamily="34" charset="0"/>
            </a:endParaRPr>
          </a:p>
          <a:p>
            <a:endParaRPr lang="en-CA" sz="1400" b="1" dirty="0">
              <a:cs typeface="Arial" pitchFamily="34" charset="0"/>
            </a:endParaRPr>
          </a:p>
          <a:p>
            <a:r>
              <a:rPr lang="en-US" sz="2800" b="1" dirty="0" smtClean="0">
                <a:cs typeface="Arial" pitchFamily="34" charset="0"/>
              </a:rPr>
              <a:t>53. born again of the Spirit, born of God.  </a:t>
            </a:r>
          </a:p>
          <a:p>
            <a:r>
              <a:rPr lang="en-US" sz="2800" b="1" dirty="0" smtClean="0">
                <a:cs typeface="Arial" pitchFamily="34" charset="0"/>
              </a:rPr>
              <a:t>	John 3:3-8; 1 John 3:9; 4:7; 5:4</a:t>
            </a:r>
          </a:p>
          <a:p>
            <a:endParaRPr lang="en-US" sz="1400" b="1" dirty="0" smtClean="0">
              <a:cs typeface="Arial" pitchFamily="34" charset="0"/>
            </a:endParaRPr>
          </a:p>
          <a:p>
            <a:r>
              <a:rPr lang="en-US" sz="2800" b="1" dirty="0" smtClean="0">
                <a:cs typeface="Arial" pitchFamily="34" charset="0"/>
              </a:rPr>
              <a:t>54-56. given, receive, have the gift of the Spirit. </a:t>
            </a:r>
          </a:p>
          <a:p>
            <a:r>
              <a:rPr lang="en-US" sz="2800" b="1" dirty="0" smtClean="0">
                <a:cs typeface="Arial" pitchFamily="34" charset="0"/>
              </a:rPr>
              <a:t>	Rom 5:5; 1 John 4:13; 1 </a:t>
            </a:r>
            <a:r>
              <a:rPr lang="en-US" sz="2800" b="1" dirty="0" err="1" smtClean="0">
                <a:cs typeface="Arial" pitchFamily="34" charset="0"/>
              </a:rPr>
              <a:t>Cor</a:t>
            </a:r>
            <a:r>
              <a:rPr lang="en-US" sz="2800" b="1" dirty="0" smtClean="0">
                <a:cs typeface="Arial" pitchFamily="34" charset="0"/>
              </a:rPr>
              <a:t> 12:13; Rom 8:9, 23; </a:t>
            </a:r>
          </a:p>
          <a:p>
            <a:r>
              <a:rPr lang="en-US" sz="2800" b="1" dirty="0" smtClean="0">
                <a:cs typeface="Arial" pitchFamily="34" charset="0"/>
              </a:rPr>
              <a:t>	Acts 2:38; John 7:39 </a:t>
            </a:r>
            <a:endParaRPr lang="en-CA" sz="2800" b="1" dirty="0" smtClean="0">
              <a:cs typeface="Arial" pitchFamily="34" charset="0"/>
            </a:endParaRPr>
          </a:p>
          <a:p>
            <a:endParaRPr lang="en-US" sz="1400" b="1" dirty="0" smtClean="0">
              <a:cs typeface="Arial" pitchFamily="34" charset="0"/>
            </a:endParaRPr>
          </a:p>
          <a:p>
            <a:r>
              <a:rPr lang="en-US" sz="2800" b="1" dirty="0" smtClean="0">
                <a:cs typeface="Arial" pitchFamily="34" charset="0"/>
              </a:rPr>
              <a:t>57. the Spirit comes on us and falls on us.  </a:t>
            </a:r>
          </a:p>
          <a:p>
            <a:r>
              <a:rPr lang="en-US" sz="2800" b="1" dirty="0" smtClean="0">
                <a:cs typeface="Arial" pitchFamily="34" charset="0"/>
              </a:rPr>
              <a:t>	Acts 1:8; 11:15; John 16:7, 8, 13</a:t>
            </a:r>
            <a:endParaRPr lang="en-CA" sz="2800" b="1" dirty="0" smtClean="0">
              <a:cs typeface="Arial" pitchFamily="34" charset="0"/>
            </a:endParaRPr>
          </a:p>
          <a:p>
            <a:endParaRPr lang="en-US" sz="1400" b="1" dirty="0" smtClean="0">
              <a:cs typeface="Arial" pitchFamily="34" charset="0"/>
            </a:endParaRPr>
          </a:p>
          <a:p>
            <a:r>
              <a:rPr lang="en-US" sz="2800" b="1" dirty="0" smtClean="0">
                <a:cs typeface="Arial" pitchFamily="34" charset="0"/>
              </a:rPr>
              <a:t>58. anointed with the Spirit.  2 </a:t>
            </a:r>
            <a:r>
              <a:rPr lang="en-US" sz="2800" b="1" dirty="0" err="1" smtClean="0">
                <a:cs typeface="Arial" pitchFamily="34" charset="0"/>
              </a:rPr>
              <a:t>Cor</a:t>
            </a:r>
            <a:r>
              <a:rPr lang="en-US" sz="2800" b="1" dirty="0" smtClean="0">
                <a:cs typeface="Arial" pitchFamily="34" charset="0"/>
              </a:rPr>
              <a:t> 1:21-22; 1 John 2:20,27</a:t>
            </a:r>
            <a:endParaRPr lang="en-CA" sz="2800" b="1" dirty="0" smtClean="0">
              <a:cs typeface="Arial" pitchFamily="34" charset="0"/>
            </a:endParaRPr>
          </a:p>
          <a:p>
            <a:endParaRPr lang="en-US" sz="1400" b="1" dirty="0" smtClean="0">
              <a:cs typeface="Arial" pitchFamily="34" charset="0"/>
            </a:endParaRPr>
          </a:p>
          <a:p>
            <a:r>
              <a:rPr lang="en-US" sz="2800" b="1" dirty="0" smtClean="0">
                <a:cs typeface="Arial" pitchFamily="34" charset="0"/>
              </a:rPr>
              <a:t>59. sealed with the Spirit.  2 </a:t>
            </a:r>
            <a:r>
              <a:rPr lang="en-US" sz="2800" b="1" dirty="0" err="1" smtClean="0">
                <a:cs typeface="Arial" pitchFamily="34" charset="0"/>
              </a:rPr>
              <a:t>Cor</a:t>
            </a:r>
            <a:r>
              <a:rPr lang="en-US" sz="2800" b="1" dirty="0" smtClean="0">
                <a:cs typeface="Arial" pitchFamily="34" charset="0"/>
              </a:rPr>
              <a:t> 1:21-22; Eph 1:13; 4:30</a:t>
            </a:r>
          </a:p>
          <a:p>
            <a:endParaRPr lang="en-US" sz="1400" b="1" dirty="0" smtClean="0">
              <a:cs typeface="Arial" pitchFamily="34" charset="0"/>
            </a:endParaRPr>
          </a:p>
          <a:p>
            <a:r>
              <a:rPr lang="en-US" sz="2800" b="1" dirty="0" smtClean="0">
                <a:cs typeface="Arial" pitchFamily="34" charset="0"/>
              </a:rPr>
              <a:t>60. the Spirit is the guarantee of our inheritance.  </a:t>
            </a:r>
          </a:p>
          <a:p>
            <a:r>
              <a:rPr lang="en-US" sz="2800" b="1" dirty="0" smtClean="0">
                <a:cs typeface="Arial" pitchFamily="34" charset="0"/>
              </a:rPr>
              <a:t>	2 </a:t>
            </a:r>
            <a:r>
              <a:rPr lang="en-US" sz="2800" b="1" dirty="0" err="1" smtClean="0">
                <a:cs typeface="Arial" pitchFamily="34" charset="0"/>
              </a:rPr>
              <a:t>Cor</a:t>
            </a:r>
            <a:r>
              <a:rPr lang="en-US" sz="2800" b="1" dirty="0" smtClean="0">
                <a:cs typeface="Arial" pitchFamily="34" charset="0"/>
              </a:rPr>
              <a:t> 1:21-22; 5:5; Eph 1:13-14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99FF33"/>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6340197"/>
          </a:xfrm>
          <a:prstGeom prst="rect">
            <a:avLst/>
          </a:prstGeom>
          <a:noFill/>
        </p:spPr>
        <p:txBody>
          <a:bodyPr wrap="square" rtlCol="0">
            <a:spAutoFit/>
          </a:bodyPr>
          <a:lstStyle/>
          <a:p>
            <a:r>
              <a:rPr lang="en-US" sz="2800" b="1" dirty="0" smtClean="0">
                <a:solidFill>
                  <a:srgbClr val="FF0000"/>
                </a:solidFill>
                <a:cs typeface="Arial" pitchFamily="34" charset="0"/>
              </a:rPr>
              <a:t>Friday praise cont’d        </a:t>
            </a:r>
            <a:r>
              <a:rPr lang="en-US" sz="2800" b="1" dirty="0" smtClean="0">
                <a:cs typeface="Arial" pitchFamily="34" charset="0"/>
              </a:rPr>
              <a:t>Gifts </a:t>
            </a:r>
            <a:r>
              <a:rPr lang="en-US" sz="2800" b="1" dirty="0">
                <a:cs typeface="Arial" pitchFamily="34" charset="0"/>
              </a:rPr>
              <a:t>of life in the Holy </a:t>
            </a:r>
            <a:r>
              <a:rPr lang="en-US" sz="2800" b="1" dirty="0" smtClean="0">
                <a:cs typeface="Arial" pitchFamily="34" charset="0"/>
              </a:rPr>
              <a:t>Spirit  48-71</a:t>
            </a:r>
            <a:endParaRPr lang="en-US" sz="2800" b="1" dirty="0" smtClean="0">
              <a:solidFill>
                <a:srgbClr val="FF0000"/>
              </a:solidFill>
              <a:cs typeface="Arial" pitchFamily="34" charset="0"/>
            </a:endParaRPr>
          </a:p>
          <a:p>
            <a:endParaRPr lang="en-CA" sz="1400" b="1" dirty="0">
              <a:cs typeface="Arial" pitchFamily="34" charset="0"/>
            </a:endParaRPr>
          </a:p>
          <a:p>
            <a:r>
              <a:rPr lang="en-US" sz="2800" b="1" dirty="0" smtClean="0">
                <a:cs typeface="Arial" pitchFamily="34" charset="0"/>
              </a:rPr>
              <a:t>61. the Spirit of truth helps and teaches us God’s truth in 	Christ.  John 14:16-18, 26; 15:26; 16:7-15; </a:t>
            </a:r>
          </a:p>
          <a:p>
            <a:r>
              <a:rPr lang="en-US" sz="2800" b="1" dirty="0" smtClean="0">
                <a:cs typeface="Arial" pitchFamily="34" charset="0"/>
              </a:rPr>
              <a:t>	1 </a:t>
            </a:r>
            <a:r>
              <a:rPr lang="en-US" sz="2800" b="1" dirty="0" err="1" smtClean="0">
                <a:cs typeface="Arial" pitchFamily="34" charset="0"/>
              </a:rPr>
              <a:t>Cor</a:t>
            </a:r>
            <a:r>
              <a:rPr lang="en-US" sz="2800" b="1" dirty="0" smtClean="0">
                <a:cs typeface="Arial" pitchFamily="34" charset="0"/>
              </a:rPr>
              <a:t> 2:10-16; Eph 6:17-18; 1 </a:t>
            </a:r>
            <a:r>
              <a:rPr lang="en-US" sz="2800" b="1" dirty="0" err="1" smtClean="0">
                <a:cs typeface="Arial" pitchFamily="34" charset="0"/>
              </a:rPr>
              <a:t>Jn</a:t>
            </a:r>
            <a:r>
              <a:rPr lang="en-US" sz="2800" b="1" dirty="0" smtClean="0">
                <a:cs typeface="Arial" pitchFamily="34" charset="0"/>
              </a:rPr>
              <a:t> 2:20,27</a:t>
            </a:r>
            <a:endParaRPr lang="en-CA" sz="2800" b="1" dirty="0" smtClean="0">
              <a:cs typeface="Arial" pitchFamily="34" charset="0"/>
            </a:endParaRPr>
          </a:p>
          <a:p>
            <a:endParaRPr lang="en-US" sz="1400" b="1" dirty="0" smtClean="0">
              <a:cs typeface="Arial" pitchFamily="34" charset="0"/>
            </a:endParaRPr>
          </a:p>
          <a:p>
            <a:r>
              <a:rPr lang="en-US" sz="2800" b="1" dirty="0" smtClean="0">
                <a:cs typeface="Arial" pitchFamily="34" charset="0"/>
              </a:rPr>
              <a:t>62. the Spirit leads us.  </a:t>
            </a:r>
          </a:p>
          <a:p>
            <a:r>
              <a:rPr lang="en-US" sz="2800" b="1" dirty="0" smtClean="0">
                <a:cs typeface="Arial" pitchFamily="34" charset="0"/>
              </a:rPr>
              <a:t>	Rom 8:4-5, 12-14;  Gal 5:18 </a:t>
            </a:r>
            <a:endParaRPr lang="en-CA" sz="2800" b="1" dirty="0" smtClean="0">
              <a:cs typeface="Arial" pitchFamily="34" charset="0"/>
            </a:endParaRPr>
          </a:p>
          <a:p>
            <a:endParaRPr lang="en-US" sz="1400" b="1" dirty="0" smtClean="0">
              <a:cs typeface="Arial" pitchFamily="34" charset="0"/>
            </a:endParaRPr>
          </a:p>
          <a:p>
            <a:r>
              <a:rPr lang="en-US" sz="2800" b="1" dirty="0" smtClean="0">
                <a:cs typeface="Arial" pitchFamily="34" charset="0"/>
              </a:rPr>
              <a:t>63. the Spirit sanctifies us.  Rom 15:16; Gal 5:16-23; </a:t>
            </a:r>
          </a:p>
          <a:p>
            <a:r>
              <a:rPr lang="en-US" sz="2800" b="1" dirty="0" smtClean="0">
                <a:cs typeface="Arial" pitchFamily="34" charset="0"/>
              </a:rPr>
              <a:t>	Col 3:5-17; 2 </a:t>
            </a:r>
            <a:r>
              <a:rPr lang="en-US" sz="2800" b="1" dirty="0" err="1" smtClean="0">
                <a:cs typeface="Arial" pitchFamily="34" charset="0"/>
              </a:rPr>
              <a:t>Thess</a:t>
            </a:r>
            <a:r>
              <a:rPr lang="en-US" sz="2800" b="1" dirty="0" smtClean="0">
                <a:cs typeface="Arial" pitchFamily="34" charset="0"/>
              </a:rPr>
              <a:t> 2:13; 1 Peter 1:1-2</a:t>
            </a:r>
          </a:p>
          <a:p>
            <a:endParaRPr lang="en-US" sz="1400" b="1" dirty="0" smtClean="0">
              <a:cs typeface="Arial" pitchFamily="34" charset="0"/>
            </a:endParaRPr>
          </a:p>
          <a:p>
            <a:r>
              <a:rPr lang="en-US" sz="2800" b="1" dirty="0" smtClean="0">
                <a:cs typeface="Arial" pitchFamily="34" charset="0"/>
              </a:rPr>
              <a:t>64. empowered by the Spirit to be ambassadors for Christ.   </a:t>
            </a:r>
          </a:p>
          <a:p>
            <a:r>
              <a:rPr lang="en-US" sz="2800" b="1" dirty="0" smtClean="0">
                <a:cs typeface="Arial" pitchFamily="34" charset="0"/>
              </a:rPr>
              <a:t>	2 </a:t>
            </a:r>
            <a:r>
              <a:rPr lang="en-US" sz="2800" b="1" dirty="0" err="1" smtClean="0">
                <a:cs typeface="Arial" pitchFamily="34" charset="0"/>
              </a:rPr>
              <a:t>Cor</a:t>
            </a:r>
            <a:r>
              <a:rPr lang="en-US" sz="2800" b="1" dirty="0" smtClean="0">
                <a:cs typeface="Arial" pitchFamily="34" charset="0"/>
              </a:rPr>
              <a:t> 5:17-20; Acts 1:8; John 15:26-27</a:t>
            </a:r>
          </a:p>
          <a:p>
            <a:endParaRPr lang="en-US" sz="1400" b="1" dirty="0" smtClean="0">
              <a:cs typeface="Arial" pitchFamily="34" charset="0"/>
            </a:endParaRPr>
          </a:p>
          <a:p>
            <a:r>
              <a:rPr lang="en-US" sz="2800" b="1" dirty="0" smtClean="0">
                <a:cs typeface="Arial" pitchFamily="34" charset="0"/>
              </a:rPr>
              <a:t>65. the Spirit gifts us to serve others. </a:t>
            </a:r>
          </a:p>
          <a:p>
            <a:r>
              <a:rPr lang="en-US" sz="2800" b="1" dirty="0" smtClean="0">
                <a:cs typeface="Arial" pitchFamily="34" charset="0"/>
              </a:rPr>
              <a:t>	Rom 12:6-8; 1 </a:t>
            </a:r>
            <a:r>
              <a:rPr lang="en-US" sz="2800" b="1" dirty="0" err="1" smtClean="0">
                <a:cs typeface="Arial" pitchFamily="34" charset="0"/>
              </a:rPr>
              <a:t>Cor</a:t>
            </a:r>
            <a:r>
              <a:rPr lang="en-US" sz="2800" b="1" dirty="0" smtClean="0">
                <a:cs typeface="Arial" pitchFamily="34" charset="0"/>
              </a:rPr>
              <a:t> 12:4-11; 1 Pet 4:10</a:t>
            </a:r>
            <a:endParaRPr lang="en-US" sz="1400" b="1" dirty="0" smtClean="0">
              <a:cs typeface="Arial"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99FF33"/>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6340197"/>
          </a:xfrm>
          <a:prstGeom prst="rect">
            <a:avLst/>
          </a:prstGeom>
          <a:noFill/>
        </p:spPr>
        <p:txBody>
          <a:bodyPr wrap="square" rtlCol="0">
            <a:spAutoFit/>
          </a:bodyPr>
          <a:lstStyle/>
          <a:p>
            <a:r>
              <a:rPr lang="en-US" sz="2800" b="1" dirty="0" smtClean="0">
                <a:solidFill>
                  <a:srgbClr val="FF0000"/>
                </a:solidFill>
                <a:cs typeface="Arial" pitchFamily="34" charset="0"/>
              </a:rPr>
              <a:t>Friday praise cont’d        </a:t>
            </a:r>
            <a:r>
              <a:rPr lang="en-US" sz="2800" b="1" dirty="0" smtClean="0">
                <a:cs typeface="Arial" pitchFamily="34" charset="0"/>
              </a:rPr>
              <a:t>Gifts </a:t>
            </a:r>
            <a:r>
              <a:rPr lang="en-US" sz="2800" b="1" dirty="0">
                <a:cs typeface="Arial" pitchFamily="34" charset="0"/>
              </a:rPr>
              <a:t>of life in the Holy </a:t>
            </a:r>
            <a:r>
              <a:rPr lang="en-US" sz="2800" b="1" dirty="0" smtClean="0">
                <a:cs typeface="Arial" pitchFamily="34" charset="0"/>
              </a:rPr>
              <a:t>Spirit  48-71</a:t>
            </a:r>
            <a:endParaRPr lang="en-US" sz="2800" b="1" dirty="0" smtClean="0">
              <a:solidFill>
                <a:srgbClr val="FF0000"/>
              </a:solidFill>
              <a:cs typeface="Arial" pitchFamily="34" charset="0"/>
            </a:endParaRPr>
          </a:p>
          <a:p>
            <a:endParaRPr lang="en-CA" sz="1400" b="1" dirty="0">
              <a:cs typeface="Arial" pitchFamily="34" charset="0"/>
            </a:endParaRPr>
          </a:p>
          <a:p>
            <a:r>
              <a:rPr lang="en-US" sz="2800" b="1" dirty="0" smtClean="0">
                <a:cs typeface="Arial" pitchFamily="34" charset="0"/>
              </a:rPr>
              <a:t>66. the Spirit fills us to do the Lord’s will and walk as Jesus 	walked.  Eph 5:18; Acts 2:4; 4:31; 13:52; 1 John 2:6</a:t>
            </a:r>
            <a:endParaRPr lang="en-CA" sz="2800" b="1" dirty="0" smtClean="0">
              <a:cs typeface="Arial" pitchFamily="34" charset="0"/>
            </a:endParaRPr>
          </a:p>
          <a:p>
            <a:endParaRPr lang="en-US" sz="1400" b="1" dirty="0" smtClean="0">
              <a:cs typeface="Arial" pitchFamily="34" charset="0"/>
            </a:endParaRPr>
          </a:p>
          <a:p>
            <a:r>
              <a:rPr lang="en-US" sz="2800" b="1" dirty="0" smtClean="0">
                <a:cs typeface="Arial" pitchFamily="34" charset="0"/>
              </a:rPr>
              <a:t>67. circumcised by Christ in the Spirit, putting off life in the 	flesh to live in Christ in the Spirit in God. </a:t>
            </a:r>
          </a:p>
          <a:p>
            <a:r>
              <a:rPr lang="en-US" sz="2800" b="1" dirty="0" smtClean="0">
                <a:cs typeface="Arial" pitchFamily="34" charset="0"/>
              </a:rPr>
              <a:t>	Col 2:11-13; Rom 2:29; 8:9</a:t>
            </a:r>
            <a:endParaRPr lang="en-CA" sz="2800" b="1" dirty="0" smtClean="0">
              <a:cs typeface="Arial" pitchFamily="34" charset="0"/>
            </a:endParaRPr>
          </a:p>
          <a:p>
            <a:endParaRPr lang="en-US" sz="1400" b="1" dirty="0" smtClean="0">
              <a:cs typeface="Arial" pitchFamily="34" charset="0"/>
            </a:endParaRPr>
          </a:p>
          <a:p>
            <a:r>
              <a:rPr lang="en-US" sz="2800" b="1" dirty="0" smtClean="0">
                <a:cs typeface="Arial" pitchFamily="34" charset="0"/>
              </a:rPr>
              <a:t>68. immeasurably great power and strength.  </a:t>
            </a:r>
          </a:p>
          <a:p>
            <a:r>
              <a:rPr lang="en-US" sz="2800" b="1" dirty="0" smtClean="0">
                <a:cs typeface="Arial" pitchFamily="34" charset="0"/>
              </a:rPr>
              <a:t>	Eph 1:19; 3:20; Acts 1:8; 2 </a:t>
            </a:r>
            <a:r>
              <a:rPr lang="en-US" sz="2800" b="1" dirty="0" err="1" smtClean="0">
                <a:cs typeface="Arial" pitchFamily="34" charset="0"/>
              </a:rPr>
              <a:t>Cor</a:t>
            </a:r>
            <a:r>
              <a:rPr lang="en-US" sz="2800" b="1" dirty="0" smtClean="0">
                <a:cs typeface="Arial" pitchFamily="34" charset="0"/>
              </a:rPr>
              <a:t> 4:7; Luke 24:49; </a:t>
            </a:r>
          </a:p>
          <a:p>
            <a:r>
              <a:rPr lang="en-US" sz="2800" b="1" dirty="0" smtClean="0">
                <a:cs typeface="Arial" pitchFamily="34" charset="0"/>
              </a:rPr>
              <a:t>	Phil 4:13</a:t>
            </a:r>
            <a:endParaRPr lang="en-CA" sz="2800" b="1" dirty="0" smtClean="0">
              <a:cs typeface="Arial" pitchFamily="34" charset="0"/>
            </a:endParaRPr>
          </a:p>
          <a:p>
            <a:endParaRPr lang="en-US" sz="1400" b="1" dirty="0" smtClean="0">
              <a:cs typeface="Arial" pitchFamily="34" charset="0"/>
            </a:endParaRPr>
          </a:p>
          <a:p>
            <a:r>
              <a:rPr lang="en-US" sz="2800" b="1" dirty="0" smtClean="0">
                <a:cs typeface="Arial" pitchFamily="34" charset="0"/>
              </a:rPr>
              <a:t>69. God’s workmanship.  Eph 2:10; Phil 2:13</a:t>
            </a:r>
          </a:p>
          <a:p>
            <a:endParaRPr lang="en-US" sz="1400" b="1" dirty="0" smtClean="0">
              <a:cs typeface="Arial" pitchFamily="34" charset="0"/>
            </a:endParaRPr>
          </a:p>
          <a:p>
            <a:r>
              <a:rPr lang="en-US" sz="2800" b="1" dirty="0" smtClean="0">
                <a:cs typeface="Arial" pitchFamily="34" charset="0"/>
              </a:rPr>
              <a:t>70-71.  led in triumphal procession and </a:t>
            </a:r>
            <a:r>
              <a:rPr lang="en-US" sz="2800" b="1" dirty="0" err="1" smtClean="0">
                <a:cs typeface="Arial" pitchFamily="34" charset="0"/>
              </a:rPr>
              <a:t>nike</a:t>
            </a:r>
            <a:r>
              <a:rPr lang="en-US" sz="2800" b="1" dirty="0" smtClean="0">
                <a:cs typeface="Arial" pitchFamily="34" charset="0"/>
              </a:rPr>
              <a:t> victory.  </a:t>
            </a:r>
          </a:p>
          <a:p>
            <a:r>
              <a:rPr lang="en-US" sz="2800" b="1" dirty="0" smtClean="0">
                <a:cs typeface="Arial" pitchFamily="34" charset="0"/>
              </a:rPr>
              <a:t>	2 </a:t>
            </a:r>
            <a:r>
              <a:rPr lang="en-US" sz="2800" b="1" dirty="0" err="1" smtClean="0">
                <a:cs typeface="Arial" pitchFamily="34" charset="0"/>
              </a:rPr>
              <a:t>Cor</a:t>
            </a:r>
            <a:r>
              <a:rPr lang="en-US" sz="2800" b="1" dirty="0" smtClean="0">
                <a:cs typeface="Arial" pitchFamily="34" charset="0"/>
              </a:rPr>
              <a:t> 2:14; 1 </a:t>
            </a:r>
            <a:r>
              <a:rPr lang="en-US" sz="2800" b="1" dirty="0" err="1" smtClean="0">
                <a:cs typeface="Arial" pitchFamily="34" charset="0"/>
              </a:rPr>
              <a:t>Cor</a:t>
            </a:r>
            <a:r>
              <a:rPr lang="en-US" sz="2800" b="1" dirty="0" smtClean="0">
                <a:cs typeface="Arial" pitchFamily="34" charset="0"/>
              </a:rPr>
              <a:t> 15:57</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99FF33"/>
        </a:solidFill>
        <a:effectLst/>
      </p:bgPr>
    </p:bg>
    <p:spTree>
      <p:nvGrpSpPr>
        <p:cNvPr id="1" name=""/>
        <p:cNvGrpSpPr/>
        <p:nvPr/>
      </p:nvGrpSpPr>
      <p:grpSpPr>
        <a:xfrm>
          <a:off x="0" y="0"/>
          <a:ext cx="0" cy="0"/>
          <a:chOff x="0" y="0"/>
          <a:chExt cx="0" cy="0"/>
        </a:xfrm>
      </p:grpSpPr>
      <p:sp>
        <p:nvSpPr>
          <p:cNvPr id="4" name="TextBox 3"/>
          <p:cNvSpPr txBox="1"/>
          <p:nvPr/>
        </p:nvSpPr>
        <p:spPr>
          <a:xfrm>
            <a:off x="152400" y="76200"/>
            <a:ext cx="8915400" cy="6863417"/>
          </a:xfrm>
          <a:prstGeom prst="rect">
            <a:avLst/>
          </a:prstGeom>
          <a:noFill/>
        </p:spPr>
        <p:txBody>
          <a:bodyPr wrap="square" rtlCol="0">
            <a:spAutoFit/>
          </a:bodyPr>
          <a:lstStyle/>
          <a:p>
            <a:r>
              <a:rPr lang="en-US" sz="2800" b="1" dirty="0" smtClean="0">
                <a:cs typeface="Arial" pitchFamily="34" charset="0"/>
              </a:rPr>
              <a:t>Praise you, Lord, that all the ministry of the Spirit we have just enjoyed is just the “</a:t>
            </a:r>
            <a:r>
              <a:rPr lang="en-US" sz="2800" b="1" dirty="0" err="1" smtClean="0">
                <a:cs typeface="Arial" pitchFamily="34" charset="0"/>
              </a:rPr>
              <a:t>firstfruits</a:t>
            </a:r>
            <a:r>
              <a:rPr lang="en-US" sz="2800" b="1" dirty="0" smtClean="0">
                <a:cs typeface="Arial" pitchFamily="34" charset="0"/>
              </a:rPr>
              <a:t> of the Spirit” (Rom 8:23), with the full fruits of all the Spirit ministers to believers coming in eternity, including:</a:t>
            </a:r>
          </a:p>
          <a:p>
            <a:endParaRPr lang="en-US" sz="1000" b="1" dirty="0" smtClean="0">
              <a:cs typeface="Arial" pitchFamily="34" charset="0"/>
            </a:endParaRPr>
          </a:p>
          <a:p>
            <a:r>
              <a:rPr lang="en-CA" sz="2800" b="1" dirty="0" smtClean="0">
                <a:latin typeface="Calibri" pitchFamily="34" charset="0"/>
              </a:rPr>
              <a:t>88. the Spirit will conform us to the image of Jesus     </a:t>
            </a:r>
          </a:p>
          <a:p>
            <a:endParaRPr lang="en-US" sz="1000" b="1" dirty="0" smtClean="0"/>
          </a:p>
          <a:p>
            <a:r>
              <a:rPr lang="en-US" sz="2800" b="1" dirty="0" smtClean="0">
                <a:cs typeface="Arial" pitchFamily="34" charset="0"/>
              </a:rPr>
              <a:t>93. the Spirit will raise us in a resurrection body like Jesus’  </a:t>
            </a:r>
          </a:p>
          <a:p>
            <a:endParaRPr lang="en-US" sz="1000" b="1" dirty="0" smtClean="0">
              <a:cs typeface="Arial" pitchFamily="34" charset="0"/>
            </a:endParaRPr>
          </a:p>
          <a:p>
            <a:endParaRPr lang="en-US" sz="1000" b="1" dirty="0" smtClean="0">
              <a:cs typeface="Arial" pitchFamily="34" charset="0"/>
            </a:endParaRPr>
          </a:p>
          <a:p>
            <a:r>
              <a:rPr lang="en-US" sz="2800" b="1" dirty="0" smtClean="0">
                <a:cs typeface="Arial" pitchFamily="34" charset="0"/>
              </a:rPr>
              <a:t>Lord, the Holy Spirit is you!  The Spirit of God who is Spirit, </a:t>
            </a:r>
          </a:p>
          <a:p>
            <a:r>
              <a:rPr lang="en-US" sz="2800" b="1" dirty="0" smtClean="0">
                <a:cs typeface="Arial" pitchFamily="34" charset="0"/>
              </a:rPr>
              <a:t>the Spirit of Jesus, the Spirit of the Father and the Son.</a:t>
            </a:r>
          </a:p>
          <a:p>
            <a:r>
              <a:rPr lang="en-US" sz="2800" b="1" dirty="0" smtClean="0">
                <a:cs typeface="Arial" pitchFamily="34" charset="0"/>
              </a:rPr>
              <a:t>You are here, working in us!  Jesus is here, working in us!</a:t>
            </a:r>
          </a:p>
          <a:p>
            <a:r>
              <a:rPr lang="en-US" sz="2800" b="1" dirty="0" smtClean="0">
                <a:cs typeface="Arial" pitchFamily="34" charset="0"/>
              </a:rPr>
              <a:t>We give ourselves.  We yield.  We offer ourselves.</a:t>
            </a:r>
          </a:p>
          <a:p>
            <a:endParaRPr lang="en-US" sz="800" b="1" dirty="0" smtClean="0">
              <a:cs typeface="Arial" pitchFamily="34" charset="0"/>
            </a:endParaRPr>
          </a:p>
          <a:p>
            <a:r>
              <a:rPr lang="en-US" sz="2000" b="1" spc="-20" dirty="0" smtClean="0">
                <a:cs typeface="Arial" pitchFamily="34" charset="0"/>
              </a:rPr>
              <a:t>(In A-Z order, the gifts of life in the Holy Spirit are: adopted, anointed, access, born, circumcised, conformed to Christ, comes, falls, fills, fellowship, gifts, given, God’s love, guarantee, have, helps, in, immeasurably great power, immersed, law, led</a:t>
            </a:r>
            <a:r>
              <a:rPr lang="en-US" sz="2000" b="1" spc="-20" smtClean="0">
                <a:cs typeface="Arial" pitchFamily="34" charset="0"/>
              </a:rPr>
              <a:t>, </a:t>
            </a:r>
          </a:p>
          <a:p>
            <a:r>
              <a:rPr lang="en-US" sz="2000" b="1" spc="-20" smtClean="0">
                <a:cs typeface="Arial" pitchFamily="34" charset="0"/>
              </a:rPr>
              <a:t>nike</a:t>
            </a:r>
            <a:r>
              <a:rPr lang="en-US" sz="2000" b="1" spc="-20" dirty="0" smtClean="0">
                <a:cs typeface="Arial" pitchFamily="34" charset="0"/>
              </a:rPr>
              <a:t> victory, power to be ambassadors, poured, prays, receive, resurrection body, rivers, sanctified, sealed, teaches, temples, triumphal procession, workmanship.)</a:t>
            </a:r>
            <a:endParaRPr lang="en-CA" sz="2000" b="1" spc="-20" dirty="0" smtClean="0">
              <a:cs typeface="Arial"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6063198"/>
          </a:xfrm>
          <a:prstGeom prst="rect">
            <a:avLst/>
          </a:prstGeom>
          <a:noFill/>
        </p:spPr>
        <p:txBody>
          <a:bodyPr wrap="square" rtlCol="0">
            <a:spAutoFit/>
          </a:bodyPr>
          <a:lstStyle/>
          <a:p>
            <a:r>
              <a:rPr lang="en-US" sz="2800" b="1" dirty="0" smtClean="0">
                <a:cs typeface="Arial" pitchFamily="34" charset="0"/>
              </a:rPr>
              <a:t>Section 6.	Gifts </a:t>
            </a:r>
            <a:r>
              <a:rPr lang="en-US" sz="2800" b="1" dirty="0">
                <a:cs typeface="Arial" pitchFamily="34" charset="0"/>
              </a:rPr>
              <a:t>of being the body of </a:t>
            </a:r>
            <a:r>
              <a:rPr lang="en-US" sz="2800" b="1" dirty="0" smtClean="0">
                <a:cs typeface="Arial" pitchFamily="34" charset="0"/>
              </a:rPr>
              <a:t>Christ 72-82               						         </a:t>
            </a:r>
            <a:r>
              <a:rPr lang="en-US" sz="2800" b="1" dirty="0" smtClean="0">
                <a:solidFill>
                  <a:srgbClr val="FF0000"/>
                </a:solidFill>
                <a:cs typeface="Arial" pitchFamily="34" charset="0"/>
              </a:rPr>
              <a:t>Saturday praise</a:t>
            </a:r>
          </a:p>
          <a:p>
            <a:endParaRPr lang="en-CA" sz="1400" b="1" dirty="0">
              <a:cs typeface="Arial" pitchFamily="34" charset="0"/>
            </a:endParaRPr>
          </a:p>
          <a:p>
            <a:r>
              <a:rPr lang="en-US" sz="2800" b="1" dirty="0">
                <a:cs typeface="Arial" pitchFamily="34" charset="0"/>
              </a:rPr>
              <a:t>72. members of Christ’s body, the church, united with </a:t>
            </a:r>
            <a:r>
              <a:rPr lang="en-US" sz="2800" b="1" dirty="0" smtClean="0">
                <a:cs typeface="Arial" pitchFamily="34" charset="0"/>
              </a:rPr>
              <a:t>	</a:t>
            </a:r>
            <a:r>
              <a:rPr lang="en-US" sz="2800" b="1" spc="-20" dirty="0" smtClean="0">
                <a:cs typeface="Arial" pitchFamily="34" charset="0"/>
              </a:rPr>
              <a:t>Christ </a:t>
            </a:r>
            <a:r>
              <a:rPr lang="en-US" sz="2800" b="1" spc="-20" dirty="0">
                <a:cs typeface="Arial" pitchFamily="34" charset="0"/>
              </a:rPr>
              <a:t>our head. </a:t>
            </a:r>
            <a:r>
              <a:rPr lang="en-US" sz="2800" b="1" spc="-20" dirty="0" smtClean="0">
                <a:cs typeface="Arial" pitchFamily="34" charset="0"/>
              </a:rPr>
              <a:t>1 </a:t>
            </a:r>
            <a:r>
              <a:rPr lang="en-US" sz="2800" b="1" spc="-20" dirty="0" err="1">
                <a:cs typeface="Arial" pitchFamily="34" charset="0"/>
              </a:rPr>
              <a:t>Cor</a:t>
            </a:r>
            <a:r>
              <a:rPr lang="en-US" sz="2800" b="1" spc="-20" dirty="0">
                <a:cs typeface="Arial" pitchFamily="34" charset="0"/>
              </a:rPr>
              <a:t> 12:13, 27; Eph </a:t>
            </a:r>
            <a:r>
              <a:rPr lang="en-US" sz="2800" b="1" spc="-20" dirty="0" smtClean="0">
                <a:cs typeface="Arial" pitchFamily="34" charset="0"/>
              </a:rPr>
              <a:t>1:22-23; 5:23</a:t>
            </a:r>
            <a:r>
              <a:rPr lang="en-US" sz="2800" b="1" spc="-20" dirty="0">
                <a:cs typeface="Arial" pitchFamily="34" charset="0"/>
              </a:rPr>
              <a:t>, 30</a:t>
            </a:r>
            <a:endParaRPr lang="en-CA" sz="2800" b="1" spc="-20" dirty="0">
              <a:cs typeface="Arial" pitchFamily="34" charset="0"/>
            </a:endParaRPr>
          </a:p>
          <a:p>
            <a:endParaRPr lang="en-US" sz="1400" b="1" dirty="0" smtClean="0">
              <a:cs typeface="Arial" pitchFamily="34" charset="0"/>
            </a:endParaRPr>
          </a:p>
          <a:p>
            <a:r>
              <a:rPr lang="en-US" sz="2800" b="1" dirty="0" smtClean="0">
                <a:cs typeface="Arial" pitchFamily="34" charset="0"/>
              </a:rPr>
              <a:t>73</a:t>
            </a:r>
            <a:r>
              <a:rPr lang="en-US" sz="2800" b="1" dirty="0">
                <a:cs typeface="Arial" pitchFamily="34" charset="0"/>
              </a:rPr>
              <a:t>. brothers and sisters in Christ.  </a:t>
            </a:r>
            <a:r>
              <a:rPr lang="en-US" sz="2800" b="1" dirty="0" smtClean="0">
                <a:cs typeface="Arial" pitchFamily="34" charset="0"/>
              </a:rPr>
              <a:t>Eph </a:t>
            </a:r>
            <a:r>
              <a:rPr lang="en-US" sz="2800" b="1" dirty="0">
                <a:cs typeface="Arial" pitchFamily="34" charset="0"/>
              </a:rPr>
              <a:t>6:23; Rom 16:1,14; </a:t>
            </a:r>
            <a:r>
              <a:rPr lang="en-US" sz="2800" b="1" dirty="0" smtClean="0">
                <a:cs typeface="Arial" pitchFamily="34" charset="0"/>
              </a:rPr>
              <a:t>	Jas </a:t>
            </a:r>
            <a:r>
              <a:rPr lang="en-US" sz="2800" b="1" dirty="0">
                <a:cs typeface="Arial" pitchFamily="34" charset="0"/>
              </a:rPr>
              <a:t>2:15</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74</a:t>
            </a:r>
            <a:r>
              <a:rPr lang="en-US" sz="2800" b="1" dirty="0">
                <a:cs typeface="Arial" pitchFamily="34" charset="0"/>
              </a:rPr>
              <a:t>. branches united with Christ our vine.  John 15:5</a:t>
            </a:r>
            <a:endParaRPr lang="en-CA" sz="2800" b="1" dirty="0">
              <a:cs typeface="Arial" pitchFamily="34" charset="0"/>
            </a:endParaRPr>
          </a:p>
          <a:p>
            <a:endParaRPr lang="en-US" sz="2400" b="1" dirty="0" smtClean="0">
              <a:cs typeface="Arial" pitchFamily="34" charset="0"/>
            </a:endParaRPr>
          </a:p>
          <a:p>
            <a:r>
              <a:rPr lang="en-US" sz="2800" b="1" dirty="0" smtClean="0">
                <a:cs typeface="Arial" pitchFamily="34" charset="0"/>
              </a:rPr>
              <a:t>75-79</a:t>
            </a:r>
            <a:r>
              <a:rPr lang="en-US" sz="2800" b="1" dirty="0">
                <a:cs typeface="Arial" pitchFamily="34" charset="0"/>
              </a:rPr>
              <a:t>. chosen race, royal priesthood, holy nation, God’s </a:t>
            </a:r>
            <a:r>
              <a:rPr lang="en-US" sz="2800" b="1" dirty="0" smtClean="0">
                <a:cs typeface="Arial" pitchFamily="34" charset="0"/>
              </a:rPr>
              <a:t>	possession</a:t>
            </a:r>
            <a:r>
              <a:rPr lang="en-US" sz="2800" b="1" dirty="0">
                <a:cs typeface="Arial" pitchFamily="34" charset="0"/>
              </a:rPr>
              <a:t>, God’s people.  </a:t>
            </a:r>
            <a:r>
              <a:rPr lang="en-US" sz="2800" b="1" dirty="0" smtClean="0">
                <a:cs typeface="Arial" pitchFamily="34" charset="0"/>
              </a:rPr>
              <a:t>1 </a:t>
            </a:r>
            <a:r>
              <a:rPr lang="en-US" sz="2800" b="1" dirty="0">
                <a:cs typeface="Arial" pitchFamily="34" charset="0"/>
              </a:rPr>
              <a:t>Pet 2:9-10</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80-82</a:t>
            </a:r>
            <a:r>
              <a:rPr lang="en-US" sz="2800" b="1" dirty="0">
                <a:cs typeface="Arial" pitchFamily="34" charset="0"/>
              </a:rPr>
              <a:t>. fellow citizens with the </a:t>
            </a:r>
            <a:r>
              <a:rPr lang="en-US" sz="2800" b="1" i="1" dirty="0">
                <a:cs typeface="Arial" pitchFamily="34" charset="0"/>
              </a:rPr>
              <a:t>saints</a:t>
            </a:r>
            <a:r>
              <a:rPr lang="en-US" sz="2800" b="1" dirty="0">
                <a:cs typeface="Arial" pitchFamily="34" charset="0"/>
              </a:rPr>
              <a:t>, members of God’s </a:t>
            </a:r>
            <a:r>
              <a:rPr lang="en-US" sz="2800" b="1" dirty="0" smtClean="0">
                <a:cs typeface="Arial" pitchFamily="34" charset="0"/>
              </a:rPr>
              <a:t>	household</a:t>
            </a:r>
            <a:r>
              <a:rPr lang="en-US" sz="2800" b="1" dirty="0">
                <a:cs typeface="Arial" pitchFamily="34" charset="0"/>
              </a:rPr>
              <a:t>.  </a:t>
            </a:r>
            <a:r>
              <a:rPr lang="en-US" sz="2800" b="1" dirty="0" smtClean="0">
                <a:cs typeface="Arial" pitchFamily="34" charset="0"/>
              </a:rPr>
              <a:t>Eph </a:t>
            </a:r>
            <a:r>
              <a:rPr lang="en-US" sz="2800" b="1" dirty="0">
                <a:cs typeface="Arial" pitchFamily="34" charset="0"/>
              </a:rPr>
              <a:t>2:19; Rom 1:7; 8:27; 2 </a:t>
            </a:r>
            <a:r>
              <a:rPr lang="en-US" sz="2800" b="1" dirty="0" err="1">
                <a:cs typeface="Arial" pitchFamily="34" charset="0"/>
              </a:rPr>
              <a:t>Cor</a:t>
            </a:r>
            <a:r>
              <a:rPr lang="en-US" sz="2800" b="1" dirty="0">
                <a:cs typeface="Arial" pitchFamily="34" charset="0"/>
              </a:rPr>
              <a:t> </a:t>
            </a:r>
            <a:r>
              <a:rPr lang="en-US" sz="2800" b="1" dirty="0" smtClean="0">
                <a:cs typeface="Arial" pitchFamily="34" charset="0"/>
              </a:rPr>
              <a:t>1:1</a:t>
            </a:r>
            <a:endParaRPr lang="en-CA" sz="2800" b="1" dirty="0">
              <a:cs typeface="Arial"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5478423"/>
          </a:xfrm>
          <a:prstGeom prst="rect">
            <a:avLst/>
          </a:prstGeom>
          <a:noFill/>
        </p:spPr>
        <p:txBody>
          <a:bodyPr wrap="square" rtlCol="0">
            <a:spAutoFit/>
          </a:bodyPr>
          <a:lstStyle/>
          <a:p>
            <a:r>
              <a:rPr lang="en-US" sz="2800" b="1" dirty="0" smtClean="0">
                <a:cs typeface="Arial" pitchFamily="34" charset="0"/>
              </a:rPr>
              <a:t> </a:t>
            </a:r>
            <a:r>
              <a:rPr lang="en-US" sz="2800" b="1" dirty="0" smtClean="0">
                <a:solidFill>
                  <a:srgbClr val="FF0000"/>
                </a:solidFill>
                <a:cs typeface="Arial" pitchFamily="34" charset="0"/>
              </a:rPr>
              <a:t>Sat. praise cont’d     </a:t>
            </a:r>
            <a:r>
              <a:rPr lang="en-US" sz="2800" b="1" dirty="0" smtClean="0">
                <a:cs typeface="Arial" pitchFamily="34" charset="0"/>
              </a:rPr>
              <a:t>Gifts </a:t>
            </a:r>
            <a:r>
              <a:rPr lang="en-US" sz="2800" b="1" dirty="0">
                <a:cs typeface="Arial" pitchFamily="34" charset="0"/>
              </a:rPr>
              <a:t>of being the body of </a:t>
            </a:r>
            <a:r>
              <a:rPr lang="en-US" sz="2800" b="1" dirty="0" smtClean="0">
                <a:cs typeface="Arial" pitchFamily="34" charset="0"/>
              </a:rPr>
              <a:t>Christ 72-82               						</a:t>
            </a:r>
            <a:endParaRPr lang="en-US" sz="2800" b="1" dirty="0" smtClean="0">
              <a:solidFill>
                <a:srgbClr val="FF0000"/>
              </a:solidFill>
              <a:cs typeface="Arial" pitchFamily="34" charset="0"/>
            </a:endParaRPr>
          </a:p>
          <a:p>
            <a:endParaRPr lang="en-CA" sz="1400" b="1" dirty="0">
              <a:cs typeface="Arial" pitchFamily="34" charset="0"/>
            </a:endParaRPr>
          </a:p>
          <a:p>
            <a:r>
              <a:rPr lang="en-US" sz="2800" b="1" dirty="0" smtClean="0">
                <a:solidFill>
                  <a:srgbClr val="FF0000"/>
                </a:solidFill>
                <a:cs typeface="Arial" pitchFamily="34" charset="0"/>
              </a:rPr>
              <a:t>Note additional aspects of being the body of Christ in:</a:t>
            </a:r>
          </a:p>
          <a:p>
            <a:endParaRPr lang="en-US" sz="2800" b="1" dirty="0">
              <a:solidFill>
                <a:srgbClr val="FF0000"/>
              </a:solidFill>
              <a:cs typeface="Arial" pitchFamily="34" charset="0"/>
            </a:endParaRPr>
          </a:p>
          <a:p>
            <a:r>
              <a:rPr lang="en-US" sz="2800" b="1" dirty="0" smtClean="0">
                <a:solidFill>
                  <a:srgbClr val="FF0000"/>
                </a:solidFill>
                <a:cs typeface="Arial" pitchFamily="34" charset="0"/>
              </a:rPr>
              <a:t>8 adoption as sons includes believers being sons of God, children of God</a:t>
            </a:r>
            <a:endParaRPr lang="en-CA" sz="2800" b="1" dirty="0" smtClean="0">
              <a:solidFill>
                <a:srgbClr val="FF0000"/>
              </a:solidFill>
              <a:cs typeface="Arial" pitchFamily="34" charset="0"/>
            </a:endParaRPr>
          </a:p>
          <a:p>
            <a:endParaRPr lang="en-US" sz="2800" b="1" dirty="0" smtClean="0">
              <a:solidFill>
                <a:srgbClr val="FF0000"/>
              </a:solidFill>
              <a:cs typeface="Arial" pitchFamily="34" charset="0"/>
            </a:endParaRPr>
          </a:p>
          <a:p>
            <a:r>
              <a:rPr lang="en-US" sz="2800" b="1" dirty="0" smtClean="0">
                <a:solidFill>
                  <a:srgbClr val="FF0000"/>
                </a:solidFill>
                <a:cs typeface="Arial" pitchFamily="34" charset="0"/>
              </a:rPr>
              <a:t>19 </a:t>
            </a:r>
            <a:r>
              <a:rPr lang="en-US" sz="2800" b="1" dirty="0">
                <a:solidFill>
                  <a:srgbClr val="FF0000"/>
                </a:solidFill>
                <a:cs typeface="Arial" pitchFamily="34" charset="0"/>
              </a:rPr>
              <a:t>God’s Temple       </a:t>
            </a:r>
            <a:r>
              <a:rPr lang="en-US" sz="2800" b="1" dirty="0" smtClean="0">
                <a:solidFill>
                  <a:srgbClr val="FF0000"/>
                </a:solidFill>
                <a:cs typeface="Arial" pitchFamily="34" charset="0"/>
              </a:rPr>
              <a:t>	46-47, 94 married to Christ</a:t>
            </a:r>
          </a:p>
          <a:p>
            <a:endParaRPr lang="en-US" sz="2800" b="1" dirty="0" smtClean="0">
              <a:solidFill>
                <a:srgbClr val="FF0000"/>
              </a:solidFill>
              <a:cs typeface="Arial" pitchFamily="34" charset="0"/>
            </a:endParaRPr>
          </a:p>
          <a:p>
            <a:r>
              <a:rPr lang="en-US" sz="2800" b="1" dirty="0" smtClean="0">
                <a:solidFill>
                  <a:srgbClr val="FF0000"/>
                </a:solidFill>
                <a:cs typeface="Arial" pitchFamily="34" charset="0"/>
              </a:rPr>
              <a:t>Note how 72-73</a:t>
            </a:r>
            <a:r>
              <a:rPr lang="en-US" sz="2800" b="1" dirty="0">
                <a:solidFill>
                  <a:srgbClr val="FF0000"/>
                </a:solidFill>
                <a:cs typeface="Arial" pitchFamily="34" charset="0"/>
              </a:rPr>
              <a:t>, 80-82 </a:t>
            </a:r>
            <a:r>
              <a:rPr lang="en-US" sz="2800" b="1" dirty="0" smtClean="0">
                <a:solidFill>
                  <a:srgbClr val="FF0000"/>
                </a:solidFill>
                <a:cs typeface="Arial" pitchFamily="34" charset="0"/>
              </a:rPr>
              <a:t>above includes being God’s </a:t>
            </a:r>
            <a:r>
              <a:rPr lang="en-US" sz="2800" b="1" dirty="0">
                <a:solidFill>
                  <a:srgbClr val="FF0000"/>
                </a:solidFill>
                <a:cs typeface="Arial" pitchFamily="34" charset="0"/>
              </a:rPr>
              <a:t>family, the </a:t>
            </a:r>
            <a:r>
              <a:rPr lang="en-US" sz="2800" b="1" dirty="0" smtClean="0">
                <a:solidFill>
                  <a:srgbClr val="FF0000"/>
                </a:solidFill>
                <a:cs typeface="Arial" pitchFamily="34" charset="0"/>
              </a:rPr>
              <a:t>Church</a:t>
            </a:r>
            <a:endParaRPr lang="en-CA" sz="2800" b="1" dirty="0">
              <a:solidFill>
                <a:srgbClr val="FF0000"/>
              </a:solidFill>
              <a:cs typeface="Arial" pitchFamily="34" charset="0"/>
            </a:endParaRPr>
          </a:p>
          <a:p>
            <a:r>
              <a:rPr lang="en-US" sz="2800" b="1" dirty="0">
                <a:cs typeface="Arial" pitchFamily="34" charset="0"/>
              </a:rPr>
              <a:t> </a:t>
            </a:r>
            <a:endParaRPr lang="en-CA" sz="2800" b="1" dirty="0">
              <a:cs typeface="Arial"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6340197"/>
          </a:xfrm>
          <a:prstGeom prst="rect">
            <a:avLst/>
          </a:prstGeom>
          <a:noFill/>
        </p:spPr>
        <p:txBody>
          <a:bodyPr wrap="square" rtlCol="0">
            <a:spAutoFit/>
          </a:bodyPr>
          <a:lstStyle/>
          <a:p>
            <a:r>
              <a:rPr lang="en-US" sz="2800" b="1" dirty="0" smtClean="0">
                <a:cs typeface="Arial" pitchFamily="34" charset="0"/>
              </a:rPr>
              <a:t>Section 7.	Gifts </a:t>
            </a:r>
            <a:r>
              <a:rPr lang="en-US" sz="2800" b="1" dirty="0">
                <a:cs typeface="Arial" pitchFamily="34" charset="0"/>
              </a:rPr>
              <a:t>of future </a:t>
            </a:r>
            <a:r>
              <a:rPr lang="en-US" sz="2800" b="1" dirty="0" smtClean="0">
                <a:cs typeface="Arial" pitchFamily="34" charset="0"/>
              </a:rPr>
              <a:t>glory  83-97	   </a:t>
            </a:r>
            <a:r>
              <a:rPr lang="en-US" sz="2800" b="1" dirty="0" smtClean="0">
                <a:solidFill>
                  <a:srgbClr val="FF0000"/>
                </a:solidFill>
                <a:cs typeface="Arial" pitchFamily="34" charset="0"/>
              </a:rPr>
              <a:t>Sunday praise</a:t>
            </a:r>
          </a:p>
          <a:p>
            <a:endParaRPr lang="en-CA" sz="1400" b="1" dirty="0">
              <a:cs typeface="Arial" pitchFamily="34" charset="0"/>
            </a:endParaRPr>
          </a:p>
          <a:p>
            <a:r>
              <a:rPr lang="en-US" sz="2800" b="1" dirty="0">
                <a:cs typeface="Arial" pitchFamily="34" charset="0"/>
              </a:rPr>
              <a:t>83. citizenship in heaven.  </a:t>
            </a:r>
            <a:endParaRPr lang="en-US" sz="2800" b="1" dirty="0" smtClean="0">
              <a:cs typeface="Arial" pitchFamily="34" charset="0"/>
            </a:endParaRPr>
          </a:p>
          <a:p>
            <a:r>
              <a:rPr lang="en-US" sz="2800" b="1" dirty="0" smtClean="0">
                <a:cs typeface="Arial" pitchFamily="34" charset="0"/>
              </a:rPr>
              <a:t>	Phil </a:t>
            </a:r>
            <a:r>
              <a:rPr lang="en-US" sz="2800" b="1" dirty="0">
                <a:cs typeface="Arial" pitchFamily="34" charset="0"/>
              </a:rPr>
              <a:t>3:20; Heb 12:23</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84</a:t>
            </a:r>
            <a:r>
              <a:rPr lang="en-US" sz="2800" b="1" dirty="0">
                <a:cs typeface="Arial" pitchFamily="34" charset="0"/>
              </a:rPr>
              <a:t>. the hope of glory.  </a:t>
            </a:r>
            <a:endParaRPr lang="en-US" sz="2800" b="1" dirty="0" smtClean="0">
              <a:cs typeface="Arial" pitchFamily="34" charset="0"/>
            </a:endParaRPr>
          </a:p>
          <a:p>
            <a:r>
              <a:rPr lang="en-US" sz="2800" b="1" dirty="0" smtClean="0">
                <a:cs typeface="Arial" pitchFamily="34" charset="0"/>
              </a:rPr>
              <a:t>	Rom </a:t>
            </a:r>
            <a:r>
              <a:rPr lang="en-US" sz="2800" b="1" dirty="0">
                <a:cs typeface="Arial" pitchFamily="34" charset="0"/>
              </a:rPr>
              <a:t>5:2; 15:13; Col 1:27</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85</a:t>
            </a:r>
            <a:r>
              <a:rPr lang="en-US" sz="2800" b="1" dirty="0">
                <a:cs typeface="Arial" pitchFamily="34" charset="0"/>
              </a:rPr>
              <a:t>. inheritance, heirs of God and fellow heirs with Christ. </a:t>
            </a:r>
            <a:endParaRPr lang="en-US" sz="2800" b="1" dirty="0" smtClean="0">
              <a:cs typeface="Arial" pitchFamily="34" charset="0"/>
            </a:endParaRPr>
          </a:p>
          <a:p>
            <a:r>
              <a:rPr lang="en-US" sz="2800" b="1" dirty="0">
                <a:cs typeface="Arial" pitchFamily="34" charset="0"/>
              </a:rPr>
              <a:t>	</a:t>
            </a:r>
            <a:r>
              <a:rPr lang="en-US" sz="2800" b="1" dirty="0" smtClean="0">
                <a:cs typeface="Arial" pitchFamily="34" charset="0"/>
              </a:rPr>
              <a:t>Rom </a:t>
            </a:r>
            <a:r>
              <a:rPr lang="en-US" sz="2800" b="1" dirty="0">
                <a:cs typeface="Arial" pitchFamily="34" charset="0"/>
              </a:rPr>
              <a:t>8:17; 1 Pet 1:4; Mt 25:34; Acts 20:32; </a:t>
            </a:r>
            <a:endParaRPr lang="en-US" sz="2800" b="1" dirty="0" smtClean="0">
              <a:cs typeface="Arial" pitchFamily="34" charset="0"/>
            </a:endParaRPr>
          </a:p>
          <a:p>
            <a:r>
              <a:rPr lang="en-US" sz="2800" b="1" dirty="0" smtClean="0">
                <a:cs typeface="Arial" pitchFamily="34" charset="0"/>
              </a:rPr>
              <a:t>	Eph </a:t>
            </a:r>
            <a:r>
              <a:rPr lang="en-US" sz="2800" b="1" dirty="0">
                <a:cs typeface="Arial" pitchFamily="34" charset="0"/>
              </a:rPr>
              <a:t>1:14,18; Col 1:12; </a:t>
            </a:r>
            <a:r>
              <a:rPr lang="en-US" sz="2800" b="1" dirty="0" smtClean="0">
                <a:cs typeface="Arial" pitchFamily="34" charset="0"/>
              </a:rPr>
              <a:t>Heb </a:t>
            </a:r>
            <a:r>
              <a:rPr lang="en-US" sz="2800" b="1" dirty="0">
                <a:cs typeface="Arial" pitchFamily="34" charset="0"/>
              </a:rPr>
              <a:t>9:15 </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86</a:t>
            </a:r>
            <a:r>
              <a:rPr lang="en-US" sz="2800" b="1" dirty="0">
                <a:cs typeface="Arial" pitchFamily="34" charset="0"/>
              </a:rPr>
              <a:t>. with Christ when we die.  </a:t>
            </a:r>
            <a:endParaRPr lang="en-US" sz="2800" b="1" dirty="0" smtClean="0">
              <a:cs typeface="Arial" pitchFamily="34" charset="0"/>
            </a:endParaRPr>
          </a:p>
          <a:p>
            <a:r>
              <a:rPr lang="en-US" sz="2800" b="1" dirty="0" smtClean="0">
                <a:cs typeface="Arial" pitchFamily="34" charset="0"/>
              </a:rPr>
              <a:t>	Phil </a:t>
            </a:r>
            <a:r>
              <a:rPr lang="en-US" sz="2800" b="1" dirty="0">
                <a:cs typeface="Arial" pitchFamily="34" charset="0"/>
              </a:rPr>
              <a:t>1:23; 2 </a:t>
            </a:r>
            <a:r>
              <a:rPr lang="en-US" sz="2800" b="1" dirty="0" err="1">
                <a:cs typeface="Arial" pitchFamily="34" charset="0"/>
              </a:rPr>
              <a:t>Cor</a:t>
            </a:r>
            <a:r>
              <a:rPr lang="en-US" sz="2800" b="1" dirty="0">
                <a:cs typeface="Arial" pitchFamily="34" charset="0"/>
              </a:rPr>
              <a:t> 5:6-8</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87</a:t>
            </a:r>
            <a:r>
              <a:rPr lang="en-US" sz="2800" b="1" dirty="0">
                <a:cs typeface="Arial" pitchFamily="34" charset="0"/>
              </a:rPr>
              <a:t>. made perfect in God’s presence.  </a:t>
            </a:r>
            <a:endParaRPr lang="en-US" sz="2800" b="1" dirty="0" smtClean="0">
              <a:cs typeface="Arial" pitchFamily="34" charset="0"/>
            </a:endParaRPr>
          </a:p>
          <a:p>
            <a:r>
              <a:rPr lang="en-US" sz="2800" b="1" dirty="0" smtClean="0">
                <a:cs typeface="Arial" pitchFamily="34" charset="0"/>
              </a:rPr>
              <a:t>	Heb </a:t>
            </a:r>
            <a:r>
              <a:rPr lang="en-US" sz="2800" b="1" dirty="0">
                <a:cs typeface="Arial" pitchFamily="34" charset="0"/>
              </a:rPr>
              <a:t>12:23; </a:t>
            </a:r>
            <a:r>
              <a:rPr lang="en-US" sz="2800" b="1" dirty="0" smtClean="0">
                <a:cs typeface="Arial" pitchFamily="34" charset="0"/>
              </a:rPr>
              <a:t>10:14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5909310"/>
          </a:xfrm>
          <a:prstGeom prst="rect">
            <a:avLst/>
          </a:prstGeom>
          <a:noFill/>
        </p:spPr>
        <p:txBody>
          <a:bodyPr wrap="square" rtlCol="0">
            <a:spAutoFit/>
          </a:bodyPr>
          <a:lstStyle/>
          <a:p>
            <a:r>
              <a:rPr lang="en-US" sz="2800" b="1" dirty="0" smtClean="0">
                <a:cs typeface="Arial" pitchFamily="34" charset="0"/>
              </a:rPr>
              <a:t>Section 7.	Gifts </a:t>
            </a:r>
            <a:r>
              <a:rPr lang="en-US" sz="2800" b="1" dirty="0">
                <a:cs typeface="Arial" pitchFamily="34" charset="0"/>
              </a:rPr>
              <a:t>of future </a:t>
            </a:r>
            <a:r>
              <a:rPr lang="en-US" sz="2800" b="1" dirty="0" smtClean="0">
                <a:cs typeface="Arial" pitchFamily="34" charset="0"/>
              </a:rPr>
              <a:t>glory  83-97	   </a:t>
            </a:r>
            <a:r>
              <a:rPr lang="en-US" sz="2800" b="1" dirty="0" smtClean="0">
                <a:solidFill>
                  <a:srgbClr val="FF0000"/>
                </a:solidFill>
                <a:cs typeface="Arial" pitchFamily="34" charset="0"/>
              </a:rPr>
              <a:t>Sunday praise</a:t>
            </a:r>
          </a:p>
          <a:p>
            <a:endParaRPr lang="en-CA" sz="1400" b="1" dirty="0">
              <a:cs typeface="Arial" pitchFamily="34" charset="0"/>
            </a:endParaRPr>
          </a:p>
          <a:p>
            <a:r>
              <a:rPr lang="en-US" sz="2800" b="1" dirty="0" smtClean="0">
                <a:cs typeface="Arial" pitchFamily="34" charset="0"/>
              </a:rPr>
              <a:t>88</a:t>
            </a:r>
            <a:r>
              <a:rPr lang="en-US" sz="2800" b="1" dirty="0">
                <a:cs typeface="Arial" pitchFamily="34" charset="0"/>
              </a:rPr>
              <a:t>. like Jesus, conformed to his image.  </a:t>
            </a:r>
            <a:endParaRPr lang="en-US" sz="2800" b="1" dirty="0" smtClean="0">
              <a:cs typeface="Arial" pitchFamily="34" charset="0"/>
            </a:endParaRPr>
          </a:p>
          <a:p>
            <a:r>
              <a:rPr lang="en-US" sz="2800" b="1" dirty="0" smtClean="0">
                <a:cs typeface="Arial" pitchFamily="34" charset="0"/>
              </a:rPr>
              <a:t>	1 </a:t>
            </a:r>
            <a:r>
              <a:rPr lang="en-US" sz="2800" b="1" dirty="0">
                <a:cs typeface="Arial" pitchFamily="34" charset="0"/>
              </a:rPr>
              <a:t>John 3:2-3; Rom 8:29-30</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89</a:t>
            </a:r>
            <a:r>
              <a:rPr lang="en-US" sz="2800" b="1" dirty="0">
                <a:cs typeface="Arial" pitchFamily="34" charset="0"/>
              </a:rPr>
              <a:t>. brought safely into his heavenly kingdom.  </a:t>
            </a:r>
            <a:endParaRPr lang="en-US" sz="2800" b="1" dirty="0" smtClean="0">
              <a:cs typeface="Arial" pitchFamily="34" charset="0"/>
            </a:endParaRPr>
          </a:p>
          <a:p>
            <a:r>
              <a:rPr lang="en-US" sz="2800" b="1" dirty="0" smtClean="0">
                <a:cs typeface="Arial" pitchFamily="34" charset="0"/>
              </a:rPr>
              <a:t>	2 </a:t>
            </a:r>
            <a:r>
              <a:rPr lang="en-US" sz="2800" b="1" dirty="0">
                <a:cs typeface="Arial" pitchFamily="34" charset="0"/>
              </a:rPr>
              <a:t>Tim 4:18 </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90</a:t>
            </a:r>
            <a:r>
              <a:rPr lang="en-US" sz="2800" b="1" dirty="0">
                <a:cs typeface="Arial" pitchFamily="34" charset="0"/>
              </a:rPr>
              <a:t>. enter into the joy of our Lord.  </a:t>
            </a:r>
            <a:endParaRPr lang="en-US" sz="2800" b="1" dirty="0" smtClean="0">
              <a:cs typeface="Arial" pitchFamily="34" charset="0"/>
            </a:endParaRPr>
          </a:p>
          <a:p>
            <a:r>
              <a:rPr lang="en-US" sz="2800" b="1" dirty="0" smtClean="0">
                <a:cs typeface="Arial" pitchFamily="34" charset="0"/>
              </a:rPr>
              <a:t>	Matt </a:t>
            </a:r>
            <a:r>
              <a:rPr lang="en-US" sz="2800" b="1" dirty="0">
                <a:cs typeface="Arial" pitchFamily="34" charset="0"/>
              </a:rPr>
              <a:t>25:21,23; </a:t>
            </a:r>
            <a:r>
              <a:rPr lang="en-US" sz="2800" b="1" dirty="0" err="1">
                <a:cs typeface="Arial" pitchFamily="34" charset="0"/>
              </a:rPr>
              <a:t>Zeph</a:t>
            </a:r>
            <a:r>
              <a:rPr lang="en-US" sz="2800" b="1" dirty="0">
                <a:cs typeface="Arial" pitchFamily="34" charset="0"/>
              </a:rPr>
              <a:t> </a:t>
            </a:r>
            <a:r>
              <a:rPr lang="en-US" sz="2800" b="1" dirty="0" smtClean="0">
                <a:cs typeface="Arial" pitchFamily="34" charset="0"/>
              </a:rPr>
              <a:t>3:17</a:t>
            </a:r>
          </a:p>
          <a:p>
            <a:endParaRPr lang="en-US" sz="1400" b="1" dirty="0">
              <a:cs typeface="Arial" pitchFamily="34" charset="0"/>
            </a:endParaRPr>
          </a:p>
          <a:p>
            <a:r>
              <a:rPr lang="en-US" sz="2800" b="1" dirty="0" smtClean="0">
                <a:cs typeface="Arial" pitchFamily="34" charset="0"/>
              </a:rPr>
              <a:t>91. delivered from the wrath to come.  </a:t>
            </a:r>
          </a:p>
          <a:p>
            <a:r>
              <a:rPr lang="en-US" sz="2800" b="1" dirty="0" smtClean="0">
                <a:cs typeface="Arial" pitchFamily="34" charset="0"/>
              </a:rPr>
              <a:t>	1 </a:t>
            </a:r>
            <a:r>
              <a:rPr lang="en-US" sz="2800" b="1" dirty="0" err="1" smtClean="0">
                <a:cs typeface="Arial" pitchFamily="34" charset="0"/>
              </a:rPr>
              <a:t>Thess</a:t>
            </a:r>
            <a:r>
              <a:rPr lang="en-US" sz="2800" b="1" dirty="0" smtClean="0">
                <a:cs typeface="Arial" pitchFamily="34" charset="0"/>
              </a:rPr>
              <a:t> 1:10</a:t>
            </a:r>
            <a:endParaRPr lang="en-CA" sz="2800" b="1" dirty="0" smtClean="0">
              <a:cs typeface="Arial" pitchFamily="34" charset="0"/>
            </a:endParaRPr>
          </a:p>
          <a:p>
            <a:endParaRPr lang="en-US" sz="1400" b="1" dirty="0" smtClean="0">
              <a:cs typeface="Arial" pitchFamily="34" charset="0"/>
            </a:endParaRPr>
          </a:p>
          <a:p>
            <a:r>
              <a:rPr lang="en-US" sz="2800" b="1" dirty="0" smtClean="0">
                <a:cs typeface="Arial" pitchFamily="34" charset="0"/>
              </a:rPr>
              <a:t>92. the Lord will bring to completion his good work begun.  	Phil 1:6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5909310"/>
          </a:xfrm>
          <a:prstGeom prst="rect">
            <a:avLst/>
          </a:prstGeom>
          <a:noFill/>
        </p:spPr>
        <p:txBody>
          <a:bodyPr wrap="square" rtlCol="0">
            <a:spAutoFit/>
          </a:bodyPr>
          <a:lstStyle/>
          <a:p>
            <a:r>
              <a:rPr lang="en-US" sz="2800" b="1" dirty="0" smtClean="0">
                <a:solidFill>
                  <a:srgbClr val="FF0000"/>
                </a:solidFill>
                <a:cs typeface="Arial" pitchFamily="34" charset="0"/>
              </a:rPr>
              <a:t>Sunday praise cont’d</a:t>
            </a:r>
            <a:r>
              <a:rPr lang="en-US" sz="2800" b="1" dirty="0" smtClean="0">
                <a:cs typeface="Arial" pitchFamily="34" charset="0"/>
              </a:rPr>
              <a:t>		Gifts </a:t>
            </a:r>
            <a:r>
              <a:rPr lang="en-US" sz="2800" b="1" dirty="0">
                <a:cs typeface="Arial" pitchFamily="34" charset="0"/>
              </a:rPr>
              <a:t>of future </a:t>
            </a:r>
            <a:r>
              <a:rPr lang="en-US" sz="2800" b="1" dirty="0" smtClean="0">
                <a:cs typeface="Arial" pitchFamily="34" charset="0"/>
              </a:rPr>
              <a:t>glory  83-97</a:t>
            </a:r>
          </a:p>
          <a:p>
            <a:endParaRPr lang="en-CA" sz="1400" b="1" dirty="0">
              <a:cs typeface="Arial" pitchFamily="34" charset="0"/>
            </a:endParaRPr>
          </a:p>
          <a:p>
            <a:r>
              <a:rPr lang="en-US" sz="2800" b="1" dirty="0" smtClean="0">
                <a:cs typeface="Arial" pitchFamily="34" charset="0"/>
              </a:rPr>
              <a:t>93. resurrection body like Jesus.  </a:t>
            </a:r>
          </a:p>
          <a:p>
            <a:r>
              <a:rPr lang="en-US" sz="2800" b="1" dirty="0" smtClean="0">
                <a:cs typeface="Arial" pitchFamily="34" charset="0"/>
              </a:rPr>
              <a:t>	</a:t>
            </a:r>
            <a:r>
              <a:rPr lang="en-US" sz="2800" b="1" dirty="0" smtClean="0"/>
              <a:t>Phil 3:21; 1 </a:t>
            </a:r>
            <a:r>
              <a:rPr lang="en-US" sz="2800" b="1" dirty="0" err="1" smtClean="0"/>
              <a:t>Cor</a:t>
            </a:r>
            <a:r>
              <a:rPr lang="en-US" sz="2800" b="1" dirty="0" smtClean="0"/>
              <a:t> 15:20,21,23,35-57 </a:t>
            </a:r>
          </a:p>
          <a:p>
            <a:endParaRPr lang="en-US" sz="1400" b="1" dirty="0" smtClean="0">
              <a:cs typeface="Arial" pitchFamily="34" charset="0"/>
            </a:endParaRPr>
          </a:p>
          <a:p>
            <a:r>
              <a:rPr lang="en-US" sz="2800" b="1" dirty="0" smtClean="0">
                <a:cs typeface="Arial" pitchFamily="34" charset="0"/>
              </a:rPr>
              <a:t>94</a:t>
            </a:r>
            <a:r>
              <a:rPr lang="en-US" sz="2800" b="1" dirty="0">
                <a:cs typeface="Arial" pitchFamily="34" charset="0"/>
              </a:rPr>
              <a:t>. marriage of the Lamb to his Bride.  </a:t>
            </a:r>
            <a:endParaRPr lang="en-US" sz="2800" b="1" dirty="0" smtClean="0">
              <a:cs typeface="Arial" pitchFamily="34" charset="0"/>
            </a:endParaRPr>
          </a:p>
          <a:p>
            <a:r>
              <a:rPr lang="en-US" sz="2800" b="1" dirty="0" smtClean="0">
                <a:cs typeface="Arial" pitchFamily="34" charset="0"/>
              </a:rPr>
              <a:t>	Rev </a:t>
            </a:r>
            <a:r>
              <a:rPr lang="en-US" sz="2800" b="1" dirty="0">
                <a:cs typeface="Arial" pitchFamily="34" charset="0"/>
              </a:rPr>
              <a:t>19:7, </a:t>
            </a:r>
            <a:r>
              <a:rPr lang="en-US" sz="2800" b="1" dirty="0" smtClean="0">
                <a:cs typeface="Arial" pitchFamily="34" charset="0"/>
              </a:rPr>
              <a:t>9; 2 </a:t>
            </a:r>
            <a:r>
              <a:rPr lang="en-US" sz="2800" b="1" dirty="0" err="1" smtClean="0">
                <a:cs typeface="Arial" pitchFamily="34" charset="0"/>
              </a:rPr>
              <a:t>Cor</a:t>
            </a:r>
            <a:r>
              <a:rPr lang="en-US" sz="2800" b="1" dirty="0" smtClean="0">
                <a:cs typeface="Arial" pitchFamily="34" charset="0"/>
              </a:rPr>
              <a:t> 11:2-3</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95</a:t>
            </a:r>
            <a:r>
              <a:rPr lang="en-US" sz="2800" b="1" dirty="0">
                <a:cs typeface="Arial" pitchFamily="34" charset="0"/>
              </a:rPr>
              <a:t>. every tear wiped away.  </a:t>
            </a:r>
            <a:endParaRPr lang="en-US" sz="2800" b="1" dirty="0" smtClean="0">
              <a:cs typeface="Arial" pitchFamily="34" charset="0"/>
            </a:endParaRPr>
          </a:p>
          <a:p>
            <a:r>
              <a:rPr lang="en-US" sz="2800" b="1" dirty="0" smtClean="0">
                <a:cs typeface="Arial" pitchFamily="34" charset="0"/>
              </a:rPr>
              <a:t>	Rev </a:t>
            </a:r>
            <a:r>
              <a:rPr lang="en-US" sz="2800" b="1" dirty="0">
                <a:cs typeface="Arial" pitchFamily="34" charset="0"/>
              </a:rPr>
              <a:t>7:17; 21:4</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96</a:t>
            </a:r>
            <a:r>
              <a:rPr lang="en-US" sz="2800" b="1" dirty="0">
                <a:cs typeface="Arial" pitchFamily="34" charset="0"/>
              </a:rPr>
              <a:t>. see his face.  </a:t>
            </a:r>
            <a:endParaRPr lang="en-US" sz="2800" b="1" dirty="0" smtClean="0">
              <a:cs typeface="Arial" pitchFamily="34" charset="0"/>
            </a:endParaRPr>
          </a:p>
          <a:p>
            <a:r>
              <a:rPr lang="en-US" sz="2800" b="1" dirty="0" smtClean="0">
                <a:cs typeface="Arial" pitchFamily="34" charset="0"/>
              </a:rPr>
              <a:t>	Rev 22:3-4; 1 </a:t>
            </a:r>
            <a:r>
              <a:rPr lang="en-US" sz="2800" b="1" dirty="0" err="1" smtClean="0">
                <a:cs typeface="Arial" pitchFamily="34" charset="0"/>
              </a:rPr>
              <a:t>Cor</a:t>
            </a:r>
            <a:r>
              <a:rPr lang="en-US" sz="2800" b="1" dirty="0" smtClean="0">
                <a:cs typeface="Arial" pitchFamily="34" charset="0"/>
              </a:rPr>
              <a:t> 13:12</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97</a:t>
            </a:r>
            <a:r>
              <a:rPr lang="en-US" sz="2800" b="1" dirty="0">
                <a:cs typeface="Arial" pitchFamily="34" charset="0"/>
              </a:rPr>
              <a:t>. reign with Christ forever and ever. </a:t>
            </a:r>
            <a:r>
              <a:rPr lang="en-US" sz="2800" b="1" dirty="0" smtClean="0">
                <a:cs typeface="Arial" pitchFamily="34" charset="0"/>
              </a:rPr>
              <a:t> </a:t>
            </a:r>
          </a:p>
          <a:p>
            <a:r>
              <a:rPr lang="en-US" sz="2800" b="1" dirty="0" smtClean="0">
                <a:cs typeface="Arial" pitchFamily="34" charset="0"/>
              </a:rPr>
              <a:t>	Rev 2:26-27; 3:21; 22:5; Rom 16:20</a:t>
            </a:r>
            <a:endParaRPr lang="en-CA" dirty="0">
              <a:latin typeface="Arial" pitchFamily="34" charset="0"/>
              <a:cs typeface="Arial"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4678204"/>
          </a:xfrm>
          <a:prstGeom prst="rect">
            <a:avLst/>
          </a:prstGeom>
          <a:noFill/>
        </p:spPr>
        <p:txBody>
          <a:bodyPr wrap="square" rtlCol="0">
            <a:spAutoFit/>
          </a:bodyPr>
          <a:lstStyle/>
          <a:p>
            <a:r>
              <a:rPr lang="en-US" sz="2800" b="1" dirty="0" smtClean="0">
                <a:solidFill>
                  <a:srgbClr val="FF0000"/>
                </a:solidFill>
                <a:cs typeface="Arial" pitchFamily="34" charset="0"/>
              </a:rPr>
              <a:t>Sunday praise cont’d</a:t>
            </a:r>
            <a:r>
              <a:rPr lang="en-US" sz="2800" b="1" dirty="0" smtClean="0">
                <a:cs typeface="Arial" pitchFamily="34" charset="0"/>
              </a:rPr>
              <a:t>		</a:t>
            </a:r>
            <a:endParaRPr lang="en-CA" sz="1400" b="1" dirty="0" smtClean="0">
              <a:cs typeface="Arial" pitchFamily="34" charset="0"/>
            </a:endParaRPr>
          </a:p>
          <a:p>
            <a:endParaRPr lang="en-CA" sz="1400" b="1" dirty="0">
              <a:cs typeface="Arial" pitchFamily="34" charset="0"/>
            </a:endParaRPr>
          </a:p>
          <a:p>
            <a:r>
              <a:rPr lang="en-US" sz="2800" b="1" dirty="0" smtClean="0">
                <a:cs typeface="Arial" pitchFamily="34" charset="0"/>
              </a:rPr>
              <a:t>Three gifts that include all the others  98-100</a:t>
            </a:r>
            <a:endParaRPr lang="en-CA" sz="2800" b="1" dirty="0" smtClean="0">
              <a:cs typeface="Arial" pitchFamily="34" charset="0"/>
            </a:endParaRPr>
          </a:p>
          <a:p>
            <a:endParaRPr lang="en-US" sz="1400" b="1" dirty="0" smtClean="0">
              <a:cs typeface="Arial" pitchFamily="34" charset="0"/>
            </a:endParaRPr>
          </a:p>
          <a:p>
            <a:r>
              <a:rPr lang="en-US" sz="2800" b="1" dirty="0" smtClean="0">
                <a:cs typeface="Arial" pitchFamily="34" charset="0"/>
              </a:rPr>
              <a:t>98. loved.  </a:t>
            </a:r>
          </a:p>
          <a:p>
            <a:r>
              <a:rPr lang="en-US" sz="2800" b="1" dirty="0" smtClean="0">
                <a:cs typeface="Arial" pitchFamily="34" charset="0"/>
              </a:rPr>
              <a:t>	1 John 4:8-10; Rom 5:8 </a:t>
            </a:r>
            <a:endParaRPr lang="en-CA" sz="2800" b="1" dirty="0" smtClean="0">
              <a:cs typeface="Arial" pitchFamily="34" charset="0"/>
            </a:endParaRPr>
          </a:p>
          <a:p>
            <a:endParaRPr lang="en-US" sz="1400" b="1" dirty="0" smtClean="0">
              <a:cs typeface="Arial" pitchFamily="34" charset="0"/>
            </a:endParaRPr>
          </a:p>
          <a:p>
            <a:r>
              <a:rPr lang="en-US" sz="2800" b="1" dirty="0" smtClean="0">
                <a:cs typeface="Arial" pitchFamily="34" charset="0"/>
              </a:rPr>
              <a:t>99. saved.  </a:t>
            </a:r>
          </a:p>
          <a:p>
            <a:r>
              <a:rPr lang="en-US" sz="2800" b="1" dirty="0" smtClean="0">
                <a:cs typeface="Arial" pitchFamily="34" charset="0"/>
              </a:rPr>
              <a:t>	Matt 1:21; Acts 16:31; Heb 7:25; </a:t>
            </a:r>
            <a:r>
              <a:rPr lang="en-US" sz="2800" b="1" dirty="0" smtClean="0"/>
              <a:t>Rom 1:17; 5:9 </a:t>
            </a:r>
            <a:r>
              <a:rPr lang="en-US" sz="2800" b="1" dirty="0" smtClean="0">
                <a:cs typeface="Arial" pitchFamily="34" charset="0"/>
              </a:rPr>
              <a:t>    </a:t>
            </a:r>
            <a:endParaRPr lang="en-CA" sz="2800" b="1" dirty="0" smtClean="0">
              <a:cs typeface="Arial" pitchFamily="34" charset="0"/>
            </a:endParaRPr>
          </a:p>
          <a:p>
            <a:endParaRPr lang="en-US" sz="1400" b="1" dirty="0" smtClean="0">
              <a:cs typeface="Arial" pitchFamily="34" charset="0"/>
            </a:endParaRPr>
          </a:p>
          <a:p>
            <a:r>
              <a:rPr lang="en-US" sz="2800" b="1" dirty="0" smtClean="0">
                <a:cs typeface="Arial" pitchFamily="34" charset="0"/>
              </a:rPr>
              <a:t>100. in the New Covenant.  </a:t>
            </a:r>
          </a:p>
          <a:p>
            <a:r>
              <a:rPr lang="en-US" sz="2800" b="1" dirty="0" smtClean="0">
                <a:cs typeface="Arial" pitchFamily="34" charset="0"/>
              </a:rPr>
              <a:t>	Luke 22:20; Heb 9:14-15 </a:t>
            </a:r>
            <a:endParaRPr lang="en-CA" sz="2800" b="1" dirty="0" smtClean="0">
              <a:cs typeface="Arial" pitchFamily="34" charset="0"/>
            </a:endParaRPr>
          </a:p>
          <a:p>
            <a:endParaRPr lang="en-CA" dirty="0">
              <a:latin typeface="Arial" pitchFamily="34" charset="0"/>
              <a:cs typeface="Arial"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4" name="TextBox 3"/>
          <p:cNvSpPr txBox="1"/>
          <p:nvPr/>
        </p:nvSpPr>
        <p:spPr>
          <a:xfrm rot="18967428">
            <a:off x="410527" y="878214"/>
            <a:ext cx="2376264" cy="584775"/>
          </a:xfrm>
          <a:prstGeom prst="rect">
            <a:avLst/>
          </a:prstGeom>
          <a:noFill/>
        </p:spPr>
        <p:txBody>
          <a:bodyPr wrap="square" rtlCol="0">
            <a:spAutoFit/>
          </a:bodyPr>
          <a:lstStyle/>
          <a:p>
            <a:pPr algn="ctr"/>
            <a:r>
              <a:rPr lang="en-CA" sz="3200" dirty="0" smtClean="0">
                <a:solidFill>
                  <a:srgbClr val="00FF00"/>
                </a:solidFill>
              </a:rPr>
              <a:t>Mohammed</a:t>
            </a:r>
            <a:endParaRPr lang="en-CA" sz="3200" dirty="0">
              <a:solidFill>
                <a:srgbClr val="00FF00"/>
              </a:solidFill>
            </a:endParaRPr>
          </a:p>
        </p:txBody>
      </p:sp>
      <p:sp>
        <p:nvSpPr>
          <p:cNvPr id="10" name="TextBox 9"/>
          <p:cNvSpPr txBox="1"/>
          <p:nvPr/>
        </p:nvSpPr>
        <p:spPr>
          <a:xfrm>
            <a:off x="3347864" y="332656"/>
            <a:ext cx="2376264" cy="584775"/>
          </a:xfrm>
          <a:prstGeom prst="rect">
            <a:avLst/>
          </a:prstGeom>
          <a:noFill/>
        </p:spPr>
        <p:txBody>
          <a:bodyPr wrap="square" rtlCol="0">
            <a:spAutoFit/>
          </a:bodyPr>
          <a:lstStyle/>
          <a:p>
            <a:pPr algn="ctr"/>
            <a:r>
              <a:rPr lang="en-CA" sz="3200" dirty="0" smtClean="0">
                <a:solidFill>
                  <a:srgbClr val="00FF00"/>
                </a:solidFill>
              </a:rPr>
              <a:t>Jesus</a:t>
            </a:r>
            <a:endParaRPr lang="en-CA" sz="3200" dirty="0">
              <a:solidFill>
                <a:srgbClr val="00FF00"/>
              </a:solidFill>
            </a:endParaRPr>
          </a:p>
        </p:txBody>
      </p:sp>
      <p:sp>
        <p:nvSpPr>
          <p:cNvPr id="11" name="TextBox 10"/>
          <p:cNvSpPr txBox="1"/>
          <p:nvPr/>
        </p:nvSpPr>
        <p:spPr>
          <a:xfrm>
            <a:off x="3347864" y="5157192"/>
            <a:ext cx="2376264" cy="1077218"/>
          </a:xfrm>
          <a:prstGeom prst="rect">
            <a:avLst/>
          </a:prstGeom>
          <a:noFill/>
        </p:spPr>
        <p:txBody>
          <a:bodyPr wrap="square" rtlCol="0">
            <a:spAutoFit/>
          </a:bodyPr>
          <a:lstStyle/>
          <a:p>
            <a:pPr algn="ctr"/>
            <a:r>
              <a:rPr lang="en-CA" sz="3200" dirty="0" smtClean="0">
                <a:solidFill>
                  <a:srgbClr val="00FF00"/>
                </a:solidFill>
              </a:rPr>
              <a:t>Hindu Gurus</a:t>
            </a:r>
            <a:endParaRPr lang="en-CA" sz="3200" dirty="0">
              <a:solidFill>
                <a:srgbClr val="00FF00"/>
              </a:solidFill>
            </a:endParaRPr>
          </a:p>
        </p:txBody>
      </p:sp>
      <p:sp>
        <p:nvSpPr>
          <p:cNvPr id="12" name="TextBox 11"/>
          <p:cNvSpPr txBox="1"/>
          <p:nvPr/>
        </p:nvSpPr>
        <p:spPr>
          <a:xfrm rot="18967428">
            <a:off x="236529" y="5395011"/>
            <a:ext cx="2376264" cy="584775"/>
          </a:xfrm>
          <a:prstGeom prst="rect">
            <a:avLst/>
          </a:prstGeom>
          <a:noFill/>
        </p:spPr>
        <p:txBody>
          <a:bodyPr wrap="square" rtlCol="0">
            <a:spAutoFit/>
          </a:bodyPr>
          <a:lstStyle/>
          <a:p>
            <a:pPr algn="ctr"/>
            <a:r>
              <a:rPr lang="en-CA" sz="3200" dirty="0" smtClean="0">
                <a:solidFill>
                  <a:srgbClr val="00FF00"/>
                </a:solidFill>
              </a:rPr>
              <a:t>Moses</a:t>
            </a:r>
            <a:endParaRPr lang="en-CA" sz="3200" dirty="0">
              <a:solidFill>
                <a:srgbClr val="00FF00"/>
              </a:solidFill>
            </a:endParaRPr>
          </a:p>
        </p:txBody>
      </p:sp>
      <p:sp>
        <p:nvSpPr>
          <p:cNvPr id="14" name="TextBox 13"/>
          <p:cNvSpPr txBox="1"/>
          <p:nvPr/>
        </p:nvSpPr>
        <p:spPr>
          <a:xfrm rot="2632572" flipH="1">
            <a:off x="6645241" y="5414718"/>
            <a:ext cx="2376264" cy="584775"/>
          </a:xfrm>
          <a:prstGeom prst="rect">
            <a:avLst/>
          </a:prstGeom>
          <a:noFill/>
        </p:spPr>
        <p:txBody>
          <a:bodyPr wrap="square" rtlCol="0">
            <a:spAutoFit/>
          </a:bodyPr>
          <a:lstStyle/>
          <a:p>
            <a:pPr algn="ctr"/>
            <a:r>
              <a:rPr lang="en-CA" sz="3200" dirty="0" smtClean="0">
                <a:solidFill>
                  <a:srgbClr val="00FF00"/>
                </a:solidFill>
              </a:rPr>
              <a:t>Buddha</a:t>
            </a:r>
            <a:endParaRPr lang="en-CA" sz="3200" dirty="0">
              <a:solidFill>
                <a:srgbClr val="00FF00"/>
              </a:solidFill>
            </a:endParaRPr>
          </a:p>
        </p:txBody>
      </p:sp>
      <p:sp>
        <p:nvSpPr>
          <p:cNvPr id="16" name="TextBox 15"/>
          <p:cNvSpPr txBox="1"/>
          <p:nvPr/>
        </p:nvSpPr>
        <p:spPr>
          <a:xfrm rot="2632572" flipH="1">
            <a:off x="6531207" y="878214"/>
            <a:ext cx="2376264" cy="584775"/>
          </a:xfrm>
          <a:prstGeom prst="rect">
            <a:avLst/>
          </a:prstGeom>
          <a:noFill/>
        </p:spPr>
        <p:txBody>
          <a:bodyPr wrap="square" rtlCol="0">
            <a:spAutoFit/>
          </a:bodyPr>
          <a:lstStyle/>
          <a:p>
            <a:pPr algn="ctr"/>
            <a:r>
              <a:rPr lang="en-CA" sz="3200" dirty="0" smtClean="0">
                <a:solidFill>
                  <a:srgbClr val="00FF00"/>
                </a:solidFill>
              </a:rPr>
              <a:t>Confucius</a:t>
            </a:r>
            <a:endParaRPr lang="en-CA" sz="3200" dirty="0">
              <a:solidFill>
                <a:srgbClr val="00FF00"/>
              </a:solidFill>
            </a:endParaRPr>
          </a:p>
        </p:txBody>
      </p:sp>
      <p:sp>
        <p:nvSpPr>
          <p:cNvPr id="15" name="TextBox 14"/>
          <p:cNvSpPr txBox="1"/>
          <p:nvPr/>
        </p:nvSpPr>
        <p:spPr>
          <a:xfrm>
            <a:off x="323528" y="2492896"/>
            <a:ext cx="8496944" cy="2554545"/>
          </a:xfrm>
          <a:prstGeom prst="rect">
            <a:avLst/>
          </a:prstGeom>
          <a:noFill/>
        </p:spPr>
        <p:txBody>
          <a:bodyPr wrap="square" rtlCol="0">
            <a:spAutoFit/>
          </a:bodyPr>
          <a:lstStyle/>
          <a:p>
            <a:pPr algn="ctr"/>
            <a:r>
              <a:rPr lang="en-CA" sz="3200" b="1" dirty="0" smtClean="0">
                <a:solidFill>
                  <a:schemeClr val="bg1"/>
                </a:solidFill>
                <a:latin typeface="Calibri" pitchFamily="34" charset="0"/>
                <a:cs typeface="Calibri" pitchFamily="34" charset="0"/>
              </a:rPr>
              <a:t>Can anyone else give us these gifts? </a:t>
            </a:r>
          </a:p>
          <a:p>
            <a:pPr algn="ctr"/>
            <a:r>
              <a:rPr lang="en-CA" sz="3200" b="1" dirty="0" smtClean="0">
                <a:solidFill>
                  <a:schemeClr val="bg1"/>
                </a:solidFill>
                <a:latin typeface="Calibri" pitchFamily="34" charset="0"/>
                <a:cs typeface="Calibri" pitchFamily="34" charset="0"/>
              </a:rPr>
              <a:t>Has anyone else died as God’s once-for-all sacrifice for sin?  Is anyone else the infinite </a:t>
            </a:r>
          </a:p>
          <a:p>
            <a:pPr algn="ctr"/>
            <a:r>
              <a:rPr lang="en-CA" sz="3200" b="1" dirty="0" smtClean="0">
                <a:solidFill>
                  <a:schemeClr val="bg1"/>
                </a:solidFill>
                <a:latin typeface="Calibri" pitchFamily="34" charset="0"/>
                <a:cs typeface="Calibri" pitchFamily="34" charset="0"/>
              </a:rPr>
              <a:t>Son of God, our resurrected Messiah and Lord,</a:t>
            </a:r>
          </a:p>
          <a:p>
            <a:pPr algn="ctr"/>
            <a:r>
              <a:rPr lang="en-CA" sz="3200" b="1" dirty="0" smtClean="0">
                <a:solidFill>
                  <a:schemeClr val="bg1"/>
                </a:solidFill>
                <a:latin typeface="Calibri" pitchFamily="34" charset="0"/>
                <a:cs typeface="Calibri" pitchFamily="34" charset="0"/>
              </a:rPr>
              <a:t>who provides in himself all we need in God?</a:t>
            </a:r>
            <a:endParaRPr lang="en-CA" sz="3200" b="1" dirty="0">
              <a:solidFill>
                <a:schemeClr val="bg1"/>
              </a:solidFill>
              <a:latin typeface="Calibri" pitchFamily="34" charset="0"/>
              <a:cs typeface="Calibri" pitchFamily="34" charset="0"/>
            </a:endParaRPr>
          </a:p>
        </p:txBody>
      </p:sp>
      <p:sp>
        <p:nvSpPr>
          <p:cNvPr id="17" name="Rectangle 16"/>
          <p:cNvSpPr/>
          <p:nvPr/>
        </p:nvSpPr>
        <p:spPr>
          <a:xfrm>
            <a:off x="4089648" y="1373912"/>
            <a:ext cx="91440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Rectangle 17"/>
          <p:cNvSpPr/>
          <p:nvPr/>
        </p:nvSpPr>
        <p:spPr>
          <a:xfrm rot="16200000">
            <a:off x="3912488" y="1689368"/>
            <a:ext cx="128016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1027" name="Text Box 3"/>
          <p:cNvSpPr txBox="1">
            <a:spLocks noChangeArrowheads="1"/>
          </p:cNvSpPr>
          <p:nvPr/>
        </p:nvSpPr>
        <p:spPr bwMode="auto">
          <a:xfrm>
            <a:off x="396552" y="124817"/>
            <a:ext cx="6551712" cy="4238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457200" marR="0" lvl="1" indent="0"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ea typeface="Malgun Gothic" pitchFamily="34" charset="-127"/>
                <a:cs typeface="Mangal"/>
              </a:rPr>
              <a:t>Repentance toward God and           faith in our Lord Jesus Christ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26" name="Oval 2"/>
          <p:cNvSpPr>
            <a:spLocks noChangeArrowheads="1"/>
          </p:cNvSpPr>
          <p:nvPr/>
        </p:nvSpPr>
        <p:spPr bwMode="auto">
          <a:xfrm>
            <a:off x="35496" y="412576"/>
            <a:ext cx="7132320" cy="6309360"/>
          </a:xfrm>
          <a:prstGeom prst="ellips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a:p>
        </p:txBody>
      </p:sp>
      <p:sp>
        <p:nvSpPr>
          <p:cNvPr id="7" name="Down Arrow 6"/>
          <p:cNvSpPr/>
          <p:nvPr/>
        </p:nvSpPr>
        <p:spPr>
          <a:xfrm>
            <a:off x="3419872" y="72008"/>
            <a:ext cx="360040" cy="365760"/>
          </a:xfrm>
          <a:prstGeom prst="down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p:cNvSpPr/>
          <p:nvPr/>
        </p:nvSpPr>
        <p:spPr>
          <a:xfrm>
            <a:off x="3525024" y="2993504"/>
            <a:ext cx="182880" cy="1371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p:cNvSpPr/>
          <p:nvPr/>
        </p:nvSpPr>
        <p:spPr>
          <a:xfrm>
            <a:off x="3153544" y="3246120"/>
            <a:ext cx="91440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3" name="Straight Arrow Connector 12"/>
          <p:cNvCxnSpPr/>
          <p:nvPr/>
        </p:nvCxnSpPr>
        <p:spPr>
          <a:xfrm flipH="1" flipV="1">
            <a:off x="2857520" y="2780928"/>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4067944" y="2780928"/>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2857520" y="414908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4081656" y="4162792"/>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788024" y="6423139"/>
            <a:ext cx="2448272" cy="246221"/>
          </a:xfrm>
          <a:prstGeom prst="rect">
            <a:avLst/>
          </a:prstGeom>
          <a:noFill/>
        </p:spPr>
        <p:txBody>
          <a:bodyPr wrap="square" rtlCol="0">
            <a:spAutoFit/>
          </a:bodyPr>
          <a:lstStyle/>
          <a:p>
            <a:pPr algn="ctr"/>
            <a:r>
              <a:rPr lang="en-CA" sz="1000" dirty="0" smtClean="0">
                <a:latin typeface="Arial Narrow" pitchFamily="34" charset="0"/>
              </a:rPr>
              <a:t>johncrozieris@gmail.com  ©  2020 </a:t>
            </a:r>
            <a:endParaRPr lang="en-CA" sz="1200" dirty="0">
              <a:latin typeface="Arial Narrow" pitchFamily="34" charset="0"/>
            </a:endParaRPr>
          </a:p>
        </p:txBody>
      </p:sp>
      <p:sp>
        <p:nvSpPr>
          <p:cNvPr id="18" name="TextBox 17"/>
          <p:cNvSpPr txBox="1"/>
          <p:nvPr/>
        </p:nvSpPr>
        <p:spPr>
          <a:xfrm>
            <a:off x="2627784" y="375047"/>
            <a:ext cx="1944216" cy="461665"/>
          </a:xfrm>
          <a:prstGeom prst="rect">
            <a:avLst/>
          </a:prstGeom>
          <a:noFill/>
        </p:spPr>
        <p:txBody>
          <a:bodyPr wrap="square" rtlCol="0">
            <a:spAutoFit/>
          </a:bodyPr>
          <a:lstStyle/>
          <a:p>
            <a:pPr algn="ctr"/>
            <a:r>
              <a:rPr lang="en-CA" sz="2400" dirty="0" smtClean="0">
                <a:latin typeface="Arial Black" pitchFamily="34" charset="0"/>
              </a:rPr>
              <a:t>in Christ</a:t>
            </a:r>
            <a:endParaRPr lang="en-CA" sz="2400" dirty="0">
              <a:latin typeface="Arial Black" pitchFamily="34" charset="0"/>
            </a:endParaRPr>
          </a:p>
        </p:txBody>
      </p:sp>
      <p:sp>
        <p:nvSpPr>
          <p:cNvPr id="20" name="Title 3"/>
          <p:cNvSpPr txBox="1">
            <a:spLocks/>
          </p:cNvSpPr>
          <p:nvPr/>
        </p:nvSpPr>
        <p:spPr bwMode="auto">
          <a:xfrm>
            <a:off x="7236296" y="0"/>
            <a:ext cx="1944216" cy="6858000"/>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fontAlgn="base" hangingPunct="0">
              <a:spcBef>
                <a:spcPct val="0"/>
              </a:spcBef>
              <a:spcAft>
                <a:spcPct val="0"/>
              </a:spcAft>
              <a:defRPr/>
            </a:pPr>
            <a:r>
              <a:rPr lang="en-CA" sz="2800" b="1" kern="0" dirty="0" smtClean="0">
                <a:solidFill>
                  <a:srgbClr val="FFFF00"/>
                </a:solidFill>
                <a:latin typeface="Calibri" pitchFamily="34" charset="0"/>
              </a:rPr>
              <a:t>Lord, thank you that all these gifts of grace are really Jesus himself in all he is to his people</a:t>
            </a:r>
          </a:p>
          <a:p>
            <a:pPr lvl="0" algn="ctr" eaLnBrk="0" fontAlgn="base" hangingPunct="0">
              <a:spcBef>
                <a:spcPct val="0"/>
              </a:spcBef>
              <a:spcAft>
                <a:spcPct val="0"/>
              </a:spcAft>
              <a:defRPr/>
            </a:pPr>
            <a:r>
              <a:rPr lang="en-CA" sz="2800" b="1" kern="0" dirty="0" smtClean="0">
                <a:solidFill>
                  <a:srgbClr val="FFFF00"/>
                </a:solidFill>
                <a:latin typeface="Calibri" pitchFamily="34" charset="0"/>
              </a:rPr>
              <a:t>through the cross!</a:t>
            </a:r>
            <a:endParaRPr lang="en-CA" sz="2800" b="1" kern="0" dirty="0">
              <a:solidFill>
                <a:schemeClr val="tx2"/>
              </a:solidFill>
              <a:latin typeface="Calibri" pitchFamily="34" charset="0"/>
            </a:endParaRPr>
          </a:p>
        </p:txBody>
      </p:sp>
      <p:sp>
        <p:nvSpPr>
          <p:cNvPr id="19" name="Text Box 5"/>
          <p:cNvSpPr txBox="1">
            <a:spLocks noChangeArrowheads="1"/>
          </p:cNvSpPr>
          <p:nvPr/>
        </p:nvSpPr>
        <p:spPr bwMode="auto">
          <a:xfrm>
            <a:off x="-76200" y="754063"/>
            <a:ext cx="7275512"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effectLst/>
                <a:latin typeface="Calibri" pitchFamily="34" charset="0"/>
                <a:ea typeface="Malgun Gothic" pitchFamily="34" charset="-127"/>
                <a:cs typeface="Calibri" pitchFamily="34" charset="0"/>
              </a:rPr>
              <a:t>justified in Christ the righteousness of 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ransomed, redeemed    propitiation, sin atoned, wrath turned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forgiven    peace with God     reconciled    eternal life     adopted sons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welcomed, accepted              filled, complete        blessed with every blessing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delivered from the domain of darkness into the light of the kingdom of the beloved Son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in Christ and Christ in us                          in the Spirit and the Spirit in us, made God’s temple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in God the Father and the Father in us                                     immersed in Father, Son, and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Father, Son, and Spirit fellowship with us             access to God and his grace          answered prayer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grace at the throne of grace               every need supplied               Holy Spirit prays for us, helps us pray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Christ our High Priest intercedes as mediator                     </a:t>
            </a:r>
            <a:r>
              <a:rPr kumimoji="0" lang="en-CA" altLang="ko-KR" sz="800" b="0" i="0" u="none" strike="noStrike" cap="none" normalizeH="0" baseline="0" dirty="0" smtClean="0">
                <a:ln>
                  <a:noFill/>
                </a:ln>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Christ our High Priest advocates in our defense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immersed into Christ in death and resurrection                           united with Christ in death and resurrection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old self in Adam crucified and buried with Christ                            new self in Christ raised and alive with Christ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set free from sin                                                                                                                 instrument for righteousness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dirty="0" smtClean="0">
                <a:latin typeface="Calibri" pitchFamily="34" charset="0"/>
                <a:ea typeface="Malgun Gothic" pitchFamily="34" charset="-127"/>
                <a:cs typeface="Calibri" pitchFamily="34" charset="0"/>
              </a:rPr>
              <a:t>     </a:t>
            </a:r>
            <a:r>
              <a:rPr lang="en-CA" altLang="ko-KR" sz="800" dirty="0" smtClean="0">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under Christ, abundant grace                                                                                                         slaves of Christ not sin</a:t>
            </a:r>
          </a:p>
          <a:p>
            <a:pPr lvl="0" fontAlgn="base">
              <a:lnSpc>
                <a:spcPts val="1200"/>
              </a:lnSpc>
              <a:spcBef>
                <a:spcPct val="0"/>
              </a:spcBef>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a:t>
            </a:r>
            <a:r>
              <a:rPr kumimoji="0" lang="en-CA" altLang="ko-KR" sz="1200" b="0" i="0" u="none" strike="noStrike" cap="none" normalizeH="0" dirty="0" smtClean="0">
                <a:ln>
                  <a:noFill/>
                </a:ln>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joined to Christ       	                                                                                                                          </a:t>
            </a:r>
            <a:r>
              <a:rPr kumimoji="0" lang="en-CA" altLang="ko-KR" sz="800" b="0" i="0" u="none" strike="noStrike" cap="none" normalizeH="0" baseline="0" dirty="0" smtClean="0">
                <a:ln>
                  <a:noFill/>
                </a:ln>
                <a:effectLst/>
                <a:latin typeface="Calibri" pitchFamily="34" charset="0"/>
                <a:ea typeface="Malgun Gothic" pitchFamily="34" charset="-127"/>
                <a:cs typeface="Calibri" pitchFamily="34" charset="0"/>
              </a:rPr>
              <a:t> </a:t>
            </a:r>
            <a:r>
              <a:rPr lang="en-CA" altLang="ko-KR" sz="1200" dirty="0" smtClean="0">
                <a:latin typeface="Calibri" pitchFamily="34" charset="0"/>
                <a:ea typeface="Malgun Gothic" pitchFamily="34" charset="-127"/>
                <a:cs typeface="Calibri" pitchFamily="34" charset="0"/>
              </a:rPr>
              <a:t>one with Christ </a:t>
            </a:r>
          </a:p>
          <a:p>
            <a:pPr lvl="0" fontAlgn="base">
              <a:lnSpc>
                <a:spcPts val="1200"/>
              </a:lnSpc>
              <a:spcBef>
                <a:spcPct val="0"/>
              </a:spcBef>
            </a:pPr>
            <a:r>
              <a:rPr lang="en-CA" altLang="ko-KR" sz="1200" dirty="0" smtClean="0">
                <a:latin typeface="Calibri" pitchFamily="34" charset="0"/>
                <a:ea typeface="Malgun Gothic" pitchFamily="34" charset="-127"/>
                <a:cs typeface="Calibri" pitchFamily="34" charset="0"/>
              </a:rPr>
              <a:t>    seated with Christ                                                                                                                         </a:t>
            </a:r>
            <a:r>
              <a:rPr lang="en-CA" altLang="ko-KR" sz="800" dirty="0" smtClean="0">
                <a:latin typeface="Calibri" pitchFamily="34" charset="0"/>
                <a:ea typeface="Malgun Gothic" pitchFamily="34" charset="-127"/>
                <a:cs typeface="Calibri" pitchFamily="34" charset="0"/>
              </a:rPr>
              <a:t> </a:t>
            </a:r>
            <a:r>
              <a:rPr lang="en-CA" altLang="ko-KR" sz="1200" dirty="0" smtClean="0">
                <a:latin typeface="Calibri" pitchFamily="34" charset="0"/>
                <a:ea typeface="Malgun Gothic" pitchFamily="34" charset="-127"/>
                <a:cs typeface="Calibri" pitchFamily="34" charset="0"/>
              </a:rPr>
              <a:t>hidden with Christ in God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released from law, married to Christ                                                                                                under law of the Spirit</a:t>
            </a:r>
          </a:p>
          <a:p>
            <a:pPr lvl="0" fontAlgn="base">
              <a:lnSpc>
                <a:spcPts val="1200"/>
              </a:lnSpc>
              <a:spcBef>
                <a:spcPct val="0"/>
              </a:spcBef>
            </a:pPr>
            <a:r>
              <a:rPr lang="en-CA" altLang="ko-KR" sz="1200" dirty="0" smtClean="0">
                <a:latin typeface="Calibri" pitchFamily="34" charset="0"/>
                <a:ea typeface="Malgun Gothic" pitchFamily="34" charset="-127"/>
                <a:cs typeface="Calibri" pitchFamily="34" charset="0"/>
              </a:rPr>
              <a:t>   </a:t>
            </a:r>
            <a:r>
              <a:rPr lang="en-CA" altLang="ko-KR" sz="800" dirty="0" smtClean="0">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Spirit and God’s love poured out                                                                                          </a:t>
            </a:r>
            <a:r>
              <a:rPr lang="en-CA" altLang="ko-KR" sz="1200" dirty="0" smtClean="0">
                <a:latin typeface="Calibri" pitchFamily="34" charset="0"/>
                <a:ea typeface="Malgun Gothic" pitchFamily="34" charset="-127"/>
                <a:cs typeface="Calibri" pitchFamily="34" charset="0"/>
              </a:rPr>
              <a:t> </a:t>
            </a:r>
            <a:r>
              <a:rPr lang="en-CA" altLang="ko-KR" sz="600" dirty="0" smtClean="0">
                <a:latin typeface="Calibri" pitchFamily="34" charset="0"/>
                <a:ea typeface="Malgun Gothic" pitchFamily="34" charset="-127"/>
                <a:cs typeface="Calibri" pitchFamily="34" charset="0"/>
              </a:rPr>
              <a:t> </a:t>
            </a:r>
            <a:r>
              <a:rPr lang="en-CA" altLang="ko-KR" sz="1200" dirty="0" smtClean="0">
                <a:latin typeface="Calibri" pitchFamily="34" charset="0"/>
                <a:ea typeface="Malgun Gothic" pitchFamily="34" charset="-127"/>
                <a:cs typeface="Calibri" pitchFamily="34" charset="0"/>
              </a:rPr>
              <a:t>rivers of living water of Spirit</a:t>
            </a:r>
          </a:p>
          <a:p>
            <a:pPr lvl="0" fontAlgn="base">
              <a:lnSpc>
                <a:spcPts val="1200"/>
              </a:lnSpc>
              <a:spcBef>
                <a:spcPct val="0"/>
              </a:spcBef>
            </a:pPr>
            <a:r>
              <a:rPr lang="en-CA" altLang="ko-KR" sz="1200" dirty="0" smtClean="0">
                <a:latin typeface="Calibri" pitchFamily="34" charset="0"/>
                <a:ea typeface="Malgun Gothic" pitchFamily="34" charset="-127"/>
                <a:cs typeface="Calibri" pitchFamily="34" charset="0"/>
              </a:rPr>
              <a:t>   </a:t>
            </a:r>
            <a:r>
              <a:rPr kumimoji="0" lang="en-CA" altLang="ko-KR" sz="1000" b="0" i="0" u="none" strike="noStrike" cap="none" normalizeH="0" baseline="0" dirty="0" smtClean="0">
                <a:ln>
                  <a:noFill/>
                </a:ln>
                <a:effectLst/>
                <a:latin typeface="Calibri" pitchFamily="34" charset="0"/>
                <a:ea typeface="Malgun Gothic" pitchFamily="34" charset="-127"/>
                <a:cs typeface="Calibri" pitchFamily="34" charset="0"/>
              </a:rPr>
              <a:t> </a:t>
            </a:r>
            <a:r>
              <a:rPr lang="en-CA" altLang="ko-KR" sz="1200" dirty="0" smtClean="0">
                <a:latin typeface="Calibri" pitchFamily="34" charset="0"/>
                <a:ea typeface="Malgun Gothic" pitchFamily="34" charset="-127"/>
                <a:cs typeface="Calibri" pitchFamily="34" charset="0"/>
              </a:rPr>
              <a:t>immersed in the Spirit                                                                                                                                 born of the Spirit     </a:t>
            </a:r>
          </a:p>
          <a:p>
            <a:pPr lvl="0" fontAlgn="base">
              <a:lnSpc>
                <a:spcPts val="1200"/>
              </a:lnSpc>
              <a:spcBef>
                <a:spcPct val="0"/>
              </a:spcBef>
            </a:pPr>
            <a:r>
              <a:rPr lang="en-CA" altLang="ko-KR" sz="1200" dirty="0" smtClean="0">
                <a:latin typeface="Calibri" pitchFamily="34" charset="0"/>
                <a:ea typeface="Malgun Gothic" pitchFamily="34" charset="-127"/>
                <a:cs typeface="Calibri" pitchFamily="34" charset="0"/>
              </a:rPr>
              <a:t>    given, receive, have Spirit				</a:t>
            </a:r>
            <a:r>
              <a:rPr kumimoji="0" lang="en-CA" altLang="ko-KR" sz="1200" b="0" i="0" u="none" strike="noStrike" cap="none" normalizeH="0" dirty="0" smtClean="0">
                <a:ln>
                  <a:noFill/>
                </a:ln>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effectLst/>
                <a:latin typeface="Calibri" pitchFamily="34" charset="0"/>
                <a:ea typeface="Malgun Gothic" pitchFamily="34" charset="-127"/>
                <a:cs typeface="Calibri" pitchFamily="34" charset="0"/>
              </a:rPr>
              <a:t>Spirit</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comes on, falls on us                                                                                                              </a:t>
            </a:r>
          </a:p>
          <a:p>
            <a:pPr lvl="0" fontAlgn="base">
              <a:lnSpc>
                <a:spcPts val="1200"/>
              </a:lnSpc>
              <a:spcBef>
                <a:spcPct val="0"/>
              </a:spcBef>
            </a:pPr>
            <a:r>
              <a:rPr lang="en-CA" altLang="ko-KR" sz="1200" dirty="0" smtClean="0">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anointed with the Spirit                                                                                                                     sealed with the Spirit</a:t>
            </a:r>
          </a:p>
          <a:p>
            <a:pPr lvl="0" fontAlgn="base">
              <a:lnSpc>
                <a:spcPts val="1200"/>
              </a:lnSpc>
              <a:spcBef>
                <a:spcPct val="0"/>
              </a:spcBef>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guarantee of the Spirit                                                                                                       </a:t>
            </a:r>
            <a:r>
              <a:rPr kumimoji="0" lang="en-CA" altLang="ko-KR" sz="600" b="0" i="0" u="none" strike="noStrike" cap="none" normalizeH="0" baseline="0" dirty="0" smtClean="0">
                <a:ln>
                  <a:noFill/>
                </a:ln>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Spirit of truth helps, teaches </a:t>
            </a:r>
          </a:p>
          <a:p>
            <a:pPr lvl="0" fontAlgn="base">
              <a:lnSpc>
                <a:spcPts val="1200"/>
              </a:lnSpc>
              <a:spcBef>
                <a:spcPct val="0"/>
              </a:spcBef>
            </a:pPr>
            <a:r>
              <a:rPr lang="en-CA" altLang="ko-KR" sz="1200" dirty="0" smtClean="0">
                <a:latin typeface="Calibri" pitchFamily="34" charset="0"/>
                <a:ea typeface="Malgun Gothic" pitchFamily="34" charset="-127"/>
                <a:cs typeface="Calibri" pitchFamily="34" charset="0"/>
              </a:rPr>
              <a:t>      </a:t>
            </a:r>
            <a:r>
              <a:rPr kumimoji="0" lang="en-CA" altLang="ko-KR" sz="1200" b="0" i="0" u="none" strike="noStrike" cap="none" normalizeH="0" dirty="0" smtClean="0">
                <a:ln>
                  <a:noFill/>
                </a:ln>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Spirit leads</a:t>
            </a:r>
            <a:r>
              <a:rPr kumimoji="0" lang="en-CA" altLang="ko-KR" sz="1200" b="0" i="0" u="none" strike="noStrike" cap="none" normalizeH="0" dirty="0" smtClean="0">
                <a:ln>
                  <a:noFill/>
                </a:ln>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Spirit sanctifies</a:t>
            </a:r>
          </a:p>
          <a:p>
            <a:pPr lvl="0" fontAlgn="base">
              <a:lnSpc>
                <a:spcPts val="1200"/>
              </a:lnSpc>
              <a:spcBef>
                <a:spcPct val="0"/>
              </a:spcBef>
            </a:pPr>
            <a:r>
              <a:rPr lang="en-CA" altLang="ko-KR" sz="1200" dirty="0" smtClean="0">
                <a:latin typeface="Calibri" pitchFamily="34" charset="0"/>
                <a:ea typeface="Malgun Gothic" pitchFamily="34" charset="-127"/>
                <a:cs typeface="Calibri" pitchFamily="34" charset="0"/>
              </a:rPr>
              <a:t>         Spirit power to be ambassadors    </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a:t>
            </a:r>
            <a:r>
              <a:rPr kumimoji="0" lang="en-CA" altLang="ko-KR" sz="1200" b="0" i="0" u="none" strike="noStrike" cap="none" normalizeH="0" dirty="0" smtClean="0">
                <a:ln>
                  <a:noFill/>
                </a:ln>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Spirit fills                    			                        circumcised, set apart in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immeasurably great power                        </a:t>
            </a:r>
            <a:r>
              <a:rPr kumimoji="0" lang="en-CA" altLang="ko-KR" sz="600" b="0" i="0" u="none" strike="noStrike" cap="none" normalizeH="0" baseline="0" dirty="0" smtClean="0">
                <a:ln>
                  <a:noFill/>
                </a:ln>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God’s workmanship                   led in triumph</a:t>
            </a:r>
            <a:r>
              <a:rPr kumimoji="0" lang="en-CA" altLang="ko-KR" sz="1200" b="0" i="0" u="none" strike="noStrike" cap="none" normalizeH="0" dirty="0" smtClean="0">
                <a:ln>
                  <a:noFill/>
                </a:ln>
                <a:effectLst/>
                <a:latin typeface="Calibri" pitchFamily="34" charset="0"/>
                <a:ea typeface="Malgun Gothic" pitchFamily="34" charset="-127"/>
                <a:cs typeface="Calibri" pitchFamily="34" charset="0"/>
              </a:rPr>
              <a:t> a</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nd</a:t>
            </a:r>
            <a:r>
              <a:rPr kumimoji="0" lang="en-CA" altLang="ko-KR" sz="1200" b="0" i="0" u="none" strike="noStrike" cap="none" normalizeH="0" dirty="0" smtClean="0">
                <a:ln>
                  <a:noFill/>
                </a:ln>
                <a:effectLst/>
                <a:latin typeface="Calibri" pitchFamily="34" charset="0"/>
                <a:ea typeface="Malgun Gothic" pitchFamily="34" charset="-127"/>
                <a:cs typeface="Calibri" pitchFamily="34" charset="0"/>
              </a:rPr>
              <a:t> </a:t>
            </a:r>
            <a:r>
              <a:rPr kumimoji="0" lang="en-CA" altLang="ko-KR" sz="1200" b="0" i="1" u="none" strike="noStrike" cap="none" normalizeH="0" dirty="0" err="1" smtClean="0">
                <a:ln>
                  <a:noFill/>
                </a:ln>
                <a:effectLst/>
                <a:latin typeface="Calibri" pitchFamily="34" charset="0"/>
                <a:ea typeface="Malgun Gothic" pitchFamily="34" charset="-127"/>
                <a:cs typeface="Calibri" pitchFamily="34" charset="0"/>
              </a:rPr>
              <a:t>nike</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victory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members of Christ’s body                         brothers and sisters                           branches in Christ’s vine</a:t>
            </a:r>
          </a:p>
          <a:p>
            <a:pPr marL="45720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fellow citizens with the saints and members of the household of God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citizenship in heaven                             hope of glory                 inheritance, heir, fellow heir</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with Christ at death                          made perfect                   glorified to be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into heavenly kingdom              enter joy of Lord               delivered from wrath</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God’s good work completed                        </a:t>
            </a:r>
            <a:r>
              <a:rPr kumimoji="0" lang="en-CA" altLang="ko-KR" sz="1200" b="0" i="0" u="none" strike="noStrike" cap="none" normalizeH="0" dirty="0" smtClean="0">
                <a:ln>
                  <a:noFill/>
                </a:ln>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resurrection body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married to the Lamb                                   every tear wiped away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effectLst/>
                <a:latin typeface="Calibri" pitchFamily="34" charset="0"/>
                <a:ea typeface="Malgun Gothic" pitchFamily="34" charset="-127"/>
                <a:cs typeface="Calibri" pitchFamily="34" charset="0"/>
              </a:rPr>
              <a:t>   loved and saved</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dirty="0" smtClean="0">
                <a:latin typeface="Calibri" pitchFamily="34" charset="0"/>
                <a:ea typeface="Malgun Gothic" pitchFamily="34" charset="-127"/>
                <a:cs typeface="Calibri" pitchFamily="34" charset="0"/>
              </a:rPr>
              <a:t>   i</a:t>
            </a:r>
            <a:r>
              <a:rPr kumimoji="0" lang="en-CA" altLang="ko-KR" sz="1200" b="1" i="0" u="none" strike="noStrike" cap="none" normalizeH="0" baseline="0" dirty="0" smtClean="0">
                <a:ln>
                  <a:noFill/>
                </a:ln>
                <a:effectLst/>
                <a:latin typeface="Calibri" pitchFamily="34" charset="0"/>
                <a:ea typeface="Malgun Gothic" pitchFamily="34" charset="-127"/>
                <a:cs typeface="Calibri" pitchFamily="34" charset="0"/>
              </a:rPr>
              <a:t>n New Covenant</a:t>
            </a:r>
            <a:endParaRPr kumimoji="0" lang="en-US" sz="1200" b="0" i="0" u="none" strike="noStrike" cap="none" normalizeH="0" baseline="0" dirty="0" smtClean="0">
              <a:ln>
                <a:noFill/>
              </a:ln>
              <a:effectLst/>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267200" y="0"/>
            <a:ext cx="4876800" cy="6858000"/>
          </a:xfrm>
          <a:solidFill>
            <a:srgbClr val="00CC00"/>
          </a:solidFill>
        </p:spPr>
        <p:txBody>
          <a:bodyPr>
            <a:noAutofit/>
          </a:bodyPr>
          <a:lstStyle/>
          <a:p>
            <a:pPr>
              <a:lnSpc>
                <a:spcPts val="3000"/>
              </a:lnSpc>
            </a:pPr>
            <a:r>
              <a:rPr lang="en-US" sz="2800" b="1" dirty="0" smtClean="0"/>
              <a:t>When we receive Jesus, </a:t>
            </a:r>
            <a:br>
              <a:rPr lang="en-US" sz="2800" b="1" dirty="0" smtClean="0"/>
            </a:br>
            <a:r>
              <a:rPr lang="en-US" sz="2800" b="1" dirty="0" smtClean="0"/>
              <a:t>we receive all Christ is by his death and resurrection.</a:t>
            </a:r>
            <a:br>
              <a:rPr lang="en-US" sz="2800" b="1" dirty="0" smtClean="0"/>
            </a:br>
            <a:r>
              <a:rPr lang="en-US" sz="2800" b="1" dirty="0" smtClean="0"/>
              <a:t>He is our righteousness, ransom, redemption, atonement, forgiveness, peace,  reconciliation, eternal life, immersion in the Spirit, life in the Spirit, freedom from sin, citizenship in heaven, hope of glory in seeing his face and reigning forever . . . and all </a:t>
            </a:r>
            <a:br>
              <a:rPr lang="en-US" sz="2800" b="1" dirty="0" smtClean="0"/>
            </a:br>
            <a:r>
              <a:rPr lang="en-US" sz="2800" b="1" dirty="0" smtClean="0"/>
              <a:t>the rest of the riches of </a:t>
            </a:r>
            <a:br>
              <a:rPr lang="en-US" sz="2800" b="1" dirty="0" smtClean="0"/>
            </a:br>
            <a:r>
              <a:rPr lang="en-US" sz="2800" b="1" dirty="0" smtClean="0"/>
              <a:t>the grace of God in Christ!</a:t>
            </a:r>
            <a:br>
              <a:rPr lang="en-US" sz="2800" b="1" dirty="0" smtClean="0"/>
            </a:br>
            <a:r>
              <a:rPr lang="en-US" sz="2800" b="1" dirty="0" smtClean="0"/>
              <a:t>However, if we don’t receive Jesus, we don’t receive any of God’s grace in Christ.</a:t>
            </a:r>
            <a:endParaRPr lang="en-US" sz="2800" b="1" dirty="0"/>
          </a:p>
        </p:txBody>
      </p:sp>
      <p:sp>
        <p:nvSpPr>
          <p:cNvPr id="2049" name="Text Box 1"/>
          <p:cNvSpPr txBox="1">
            <a:spLocks noChangeArrowheads="1"/>
          </p:cNvSpPr>
          <p:nvPr/>
        </p:nvSpPr>
        <p:spPr bwMode="auto">
          <a:xfrm>
            <a:off x="381000" y="228600"/>
            <a:ext cx="1771650" cy="2222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bg1">
                    <a:lumMod val="50000"/>
                  </a:schemeClr>
                </a:solidFill>
                <a:effectLst/>
                <a:ea typeface="Malgun Gothic" pitchFamily="34" charset="-127"/>
                <a:cs typeface="Arial" pitchFamily="34" charset="0"/>
              </a:rPr>
              <a:t>Original author unknown</a:t>
            </a:r>
            <a:endParaRPr kumimoji="0" lang="en-US" sz="900" b="0" i="0" u="none" strike="noStrike" cap="none" normalizeH="0" baseline="0" dirty="0" smtClean="0">
              <a:ln>
                <a:noFill/>
              </a:ln>
              <a:solidFill>
                <a:schemeClr val="bg1">
                  <a:lumMod val="50000"/>
                </a:schemeClr>
              </a:solidFill>
              <a:effectLst/>
              <a:latin typeface="Arial" pitchFamily="34" charset="0"/>
              <a:cs typeface="Arial" pitchFamily="34" charset="0"/>
            </a:endParaRPr>
          </a:p>
        </p:txBody>
      </p:sp>
      <p:sp>
        <p:nvSpPr>
          <p:cNvPr id="2058" name="Rectangle 10"/>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7200" algn="l" defTabSz="914400" rtl="0" eaLnBrk="1" fontAlgn="base" latinLnBrk="0" hangingPunct="1">
              <a:lnSpc>
                <a:spcPct val="100000"/>
              </a:lnSpc>
              <a:spcBef>
                <a:spcPct val="0"/>
              </a:spcBef>
              <a:spcAft>
                <a:spcPct val="0"/>
              </a:spcAft>
              <a:buClrTx/>
              <a:buSzTx/>
              <a:buFontTx/>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r>
              <a:rPr kumimoji="0" lang="en-CA" sz="800" b="0" i="0" u="none" strike="noStrike" cap="none" normalizeH="0" baseline="0" smtClean="0">
                <a:ln>
                  <a:noFill/>
                </a:ln>
                <a:solidFill>
                  <a:schemeClr val="tx1"/>
                </a:solidFill>
                <a:effectLst/>
                <a:latin typeface="Arial" pitchFamily="34" charset="0"/>
                <a:cs typeface="Arial" pitchFamily="34" charset="0"/>
              </a:rPr>
              <a:t/>
            </a:r>
            <a:br>
              <a:rPr kumimoji="0" lang="en-CA" sz="800" b="0" i="0" u="none" strike="noStrike" cap="none" normalizeH="0" baseline="0" smtClean="0">
                <a:ln>
                  <a:noFill/>
                </a:ln>
                <a:solidFill>
                  <a:schemeClr val="tx1"/>
                </a:solidFill>
                <a:effectLst/>
                <a:latin typeface="Arial" pitchFamily="34" charset="0"/>
                <a:cs typeface="Arial" pitchFamily="34" charset="0"/>
              </a:rPr>
            </a:br>
            <a:endParaRPr kumimoji="0" lang="en-CA" sz="1800" b="0" i="0" u="none" strike="noStrike" cap="none" normalizeH="0" baseline="0" smtClean="0">
              <a:ln>
                <a:noFill/>
              </a:ln>
              <a:solidFill>
                <a:schemeClr val="tx1"/>
              </a:solidFill>
              <a:effectLst/>
              <a:latin typeface="Arial" pitchFamily="34" charset="0"/>
              <a:cs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r>
              <a:rPr kumimoji="0" lang="en-US" sz="1200" b="0" i="0" u="none" strike="noStrike" cap="none" normalizeH="0" baseline="0" smtClean="0">
                <a:ln>
                  <a:noFill/>
                </a:ln>
                <a:solidFill>
                  <a:schemeClr val="tx1"/>
                </a:solidFill>
                <a:effectLst/>
                <a:latin typeface="Times New Roman" pitchFamily="18" charset="0"/>
                <a:ea typeface="Malgun Gothic" pitchFamily="34" charset="-127"/>
                <a:cs typeface="Times New Roman" pitchFamily="18" charset="0"/>
              </a:rPr>
              <a:t>		</a:t>
            </a:r>
            <a:endParaRPr kumimoji="0" lang="en-CA" sz="800" b="0" i="0" u="none" strike="noStrike" cap="none" normalizeH="0" baseline="0" smtClean="0">
              <a:ln>
                <a:noFill/>
              </a:ln>
              <a:solidFill>
                <a:schemeClr val="tx1"/>
              </a:solidFill>
              <a:effectLst/>
              <a:latin typeface="Arial" pitchFamily="34" charset="0"/>
              <a:cs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endParaRPr kumimoji="0" lang="en-CA" sz="1800" b="0" i="0" u="none" strike="noStrike" cap="none" normalizeH="0" baseline="0" smtClean="0">
              <a:ln>
                <a:noFill/>
              </a:ln>
              <a:solidFill>
                <a:schemeClr val="tx1"/>
              </a:solidFill>
              <a:effectLst/>
              <a:latin typeface="Arial" pitchFamily="34" charset="0"/>
              <a:cs typeface="Arial" pitchFamily="34" charset="0"/>
            </a:endParaRPr>
          </a:p>
        </p:txBody>
      </p:sp>
      <p:pic>
        <p:nvPicPr>
          <p:cNvPr id="1026" name="Picture 2" descr="msotw9_temp0"/>
          <p:cNvPicPr>
            <a:picLocks noChangeAspect="1" noChangeArrowheads="1"/>
          </p:cNvPicPr>
          <p:nvPr/>
        </p:nvPicPr>
        <p:blipFill>
          <a:blip r:embed="rId2" cstate="print"/>
          <a:srcRect/>
          <a:stretch>
            <a:fillRect/>
          </a:stretch>
        </p:blipFill>
        <p:spPr bwMode="auto">
          <a:xfrm>
            <a:off x="228600" y="76200"/>
            <a:ext cx="3810000" cy="4605775"/>
          </a:xfrm>
          <a:prstGeom prst="rect">
            <a:avLst/>
          </a:prstGeom>
          <a:noFill/>
          <a:ln w="9525">
            <a:noFill/>
            <a:miter lim="800000"/>
            <a:headEnd/>
            <a:tailEnd/>
          </a:ln>
        </p:spPr>
      </p:pic>
      <p:sp>
        <p:nvSpPr>
          <p:cNvPr id="11" name="TextBox 10"/>
          <p:cNvSpPr txBox="1"/>
          <p:nvPr/>
        </p:nvSpPr>
        <p:spPr>
          <a:xfrm>
            <a:off x="76200" y="4750475"/>
            <a:ext cx="4267200" cy="2031325"/>
          </a:xfrm>
          <a:prstGeom prst="rect">
            <a:avLst/>
          </a:prstGeom>
          <a:noFill/>
        </p:spPr>
        <p:txBody>
          <a:bodyPr wrap="square" rtlCol="0">
            <a:spAutoFit/>
          </a:bodyPr>
          <a:lstStyle/>
          <a:p>
            <a:r>
              <a:rPr lang="fr-FR" b="1" spc="-30" dirty="0" smtClean="0"/>
              <a:t>If </a:t>
            </a:r>
            <a:r>
              <a:rPr lang="fr-FR" b="1" spc="-30" dirty="0" err="1" smtClean="0"/>
              <a:t>you</a:t>
            </a:r>
            <a:r>
              <a:rPr lang="fr-FR" b="1" spc="-30" dirty="0" smtClean="0"/>
              <a:t> open the </a:t>
            </a:r>
            <a:r>
              <a:rPr lang="fr-FR" b="1" spc="-30" dirty="0" err="1" smtClean="0"/>
              <a:t>door</a:t>
            </a:r>
            <a:r>
              <a:rPr lang="fr-FR" b="1" spc="-30" dirty="0" smtClean="0"/>
              <a:t> to </a:t>
            </a:r>
            <a:r>
              <a:rPr lang="fr-FR" b="1" spc="-30" dirty="0" err="1" smtClean="0"/>
              <a:t>welcome</a:t>
            </a:r>
            <a:r>
              <a:rPr lang="fr-FR" b="1" spc="-30" dirty="0" smtClean="0"/>
              <a:t> me in, </a:t>
            </a:r>
          </a:p>
          <a:p>
            <a:r>
              <a:rPr lang="fr-FR" b="1" spc="-30" dirty="0" smtClean="0"/>
              <a:t>I </a:t>
            </a:r>
            <a:r>
              <a:rPr lang="fr-FR" b="1" spc="-30" dirty="0" err="1" smtClean="0"/>
              <a:t>become</a:t>
            </a:r>
            <a:r>
              <a:rPr lang="fr-FR" b="1" spc="-30" dirty="0" smtClean="0"/>
              <a:t> </a:t>
            </a:r>
            <a:r>
              <a:rPr lang="fr-FR" b="1" spc="-30" dirty="0" err="1" smtClean="0"/>
              <a:t>your</a:t>
            </a:r>
            <a:r>
              <a:rPr lang="fr-FR" b="1" spc="-30" dirty="0" smtClean="0"/>
              <a:t> </a:t>
            </a:r>
            <a:r>
              <a:rPr lang="fr-FR" b="1" spc="-30" dirty="0" err="1" smtClean="0"/>
              <a:t>righteousness</a:t>
            </a:r>
            <a:r>
              <a:rPr lang="fr-FR" b="1" spc="-30" dirty="0" smtClean="0"/>
              <a:t>, </a:t>
            </a:r>
            <a:r>
              <a:rPr lang="fr-FR" b="1" spc="-30" dirty="0" err="1" smtClean="0"/>
              <a:t>redemption</a:t>
            </a:r>
            <a:r>
              <a:rPr lang="fr-FR" b="1" spc="-30" dirty="0" smtClean="0"/>
              <a:t>, </a:t>
            </a:r>
            <a:r>
              <a:rPr lang="fr-FR" b="1" spc="-30" dirty="0" err="1" smtClean="0"/>
              <a:t>peace</a:t>
            </a:r>
            <a:r>
              <a:rPr lang="fr-FR" b="1" spc="-30" dirty="0" smtClean="0"/>
              <a:t> </a:t>
            </a:r>
            <a:r>
              <a:rPr lang="fr-FR" b="1" spc="-30" dirty="0" err="1" smtClean="0"/>
              <a:t>with</a:t>
            </a:r>
            <a:r>
              <a:rPr lang="fr-FR" b="1" spc="-30" dirty="0" smtClean="0"/>
              <a:t> </a:t>
            </a:r>
            <a:r>
              <a:rPr lang="fr-FR" b="1" spc="-30" dirty="0" err="1" smtClean="0"/>
              <a:t>God</a:t>
            </a:r>
            <a:r>
              <a:rPr lang="fr-FR" b="1" spc="-30" dirty="0" smtClean="0"/>
              <a:t>, </a:t>
            </a:r>
            <a:r>
              <a:rPr lang="fr-FR" b="1" spc="-30" dirty="0" err="1" smtClean="0"/>
              <a:t>eternal</a:t>
            </a:r>
            <a:r>
              <a:rPr lang="fr-FR" b="1" spc="-30" dirty="0" smtClean="0"/>
              <a:t> life . . . and all I </a:t>
            </a:r>
            <a:r>
              <a:rPr lang="fr-FR" b="1" spc="-30" dirty="0" err="1" smtClean="0"/>
              <a:t>am</a:t>
            </a:r>
            <a:r>
              <a:rPr lang="fr-FR" b="1" spc="-30" dirty="0" smtClean="0"/>
              <a:t> by the cross.  If </a:t>
            </a:r>
            <a:r>
              <a:rPr lang="fr-FR" b="1" spc="-30" dirty="0" err="1" smtClean="0"/>
              <a:t>your</a:t>
            </a:r>
            <a:r>
              <a:rPr lang="fr-FR" b="1" spc="-30" dirty="0" smtClean="0"/>
              <a:t> </a:t>
            </a:r>
            <a:r>
              <a:rPr lang="fr-FR" b="1" spc="-30" dirty="0" err="1" smtClean="0"/>
              <a:t>heart</a:t>
            </a:r>
            <a:r>
              <a:rPr lang="fr-FR" b="1" spc="-30" dirty="0" smtClean="0"/>
              <a:t> continues hard and </a:t>
            </a:r>
            <a:r>
              <a:rPr lang="fr-FR" b="1" spc="-30" dirty="0" err="1" smtClean="0"/>
              <a:t>unrepentant</a:t>
            </a:r>
            <a:r>
              <a:rPr lang="fr-FR" b="1" spc="-30" dirty="0" smtClean="0"/>
              <a:t>, </a:t>
            </a:r>
            <a:r>
              <a:rPr lang="en-US" b="1" dirty="0" smtClean="0"/>
              <a:t>“</a:t>
            </a:r>
            <a:r>
              <a:rPr lang="fr-FR" b="1" spc="-30" dirty="0" err="1" smtClean="0"/>
              <a:t>you</a:t>
            </a:r>
            <a:r>
              <a:rPr lang="fr-FR" b="1" spc="-30" dirty="0" smtClean="0"/>
              <a:t> are </a:t>
            </a:r>
            <a:r>
              <a:rPr lang="fr-FR" b="1" spc="-30" dirty="0" err="1" smtClean="0"/>
              <a:t>storing</a:t>
            </a:r>
            <a:r>
              <a:rPr lang="fr-FR" b="1" spc="-30" dirty="0" smtClean="0"/>
              <a:t> up </a:t>
            </a:r>
            <a:r>
              <a:rPr lang="fr-FR" b="1" spc="-30" dirty="0" err="1" smtClean="0"/>
              <a:t>wrath</a:t>
            </a:r>
            <a:r>
              <a:rPr lang="fr-FR" b="1" spc="-30" dirty="0" smtClean="0"/>
              <a:t> for </a:t>
            </a:r>
            <a:r>
              <a:rPr lang="fr-FR" b="1" spc="-30" dirty="0" err="1" smtClean="0"/>
              <a:t>yourself</a:t>
            </a:r>
            <a:r>
              <a:rPr lang="fr-FR" b="1" spc="-30" dirty="0" smtClean="0"/>
              <a:t> on the </a:t>
            </a:r>
            <a:r>
              <a:rPr lang="fr-FR" b="1" spc="-30" dirty="0" err="1" smtClean="0"/>
              <a:t>day</a:t>
            </a:r>
            <a:r>
              <a:rPr lang="fr-FR" b="1" spc="-30" dirty="0" smtClean="0"/>
              <a:t> of </a:t>
            </a:r>
            <a:r>
              <a:rPr lang="fr-FR" b="1" spc="-30" dirty="0" err="1" smtClean="0"/>
              <a:t>wrath</a:t>
            </a:r>
            <a:r>
              <a:rPr lang="fr-FR" b="1" spc="-30" dirty="0" smtClean="0"/>
              <a:t> </a:t>
            </a:r>
            <a:r>
              <a:rPr lang="fr-FR" b="1" spc="-30" dirty="0" err="1" smtClean="0"/>
              <a:t>when</a:t>
            </a:r>
            <a:r>
              <a:rPr lang="fr-FR" b="1" spc="-30" dirty="0" smtClean="0"/>
              <a:t> </a:t>
            </a:r>
            <a:r>
              <a:rPr lang="fr-FR" b="1" spc="-30" dirty="0" err="1" smtClean="0"/>
              <a:t>God’s</a:t>
            </a:r>
            <a:r>
              <a:rPr lang="fr-FR" b="1" spc="-30" dirty="0" smtClean="0"/>
              <a:t> </a:t>
            </a:r>
            <a:r>
              <a:rPr lang="fr-FR" b="1" spc="-30" dirty="0" err="1" smtClean="0"/>
              <a:t>righteous</a:t>
            </a:r>
            <a:r>
              <a:rPr lang="fr-FR" b="1" spc="-30" dirty="0" smtClean="0"/>
              <a:t> </a:t>
            </a:r>
            <a:r>
              <a:rPr lang="fr-FR" b="1" spc="-30" dirty="0" err="1" smtClean="0"/>
              <a:t>judgment</a:t>
            </a:r>
            <a:r>
              <a:rPr lang="fr-FR" b="1" spc="-30" dirty="0" smtClean="0"/>
              <a:t> </a:t>
            </a:r>
            <a:r>
              <a:rPr lang="fr-FR" b="1" spc="-30" dirty="0" err="1" smtClean="0"/>
              <a:t>will</a:t>
            </a:r>
            <a:r>
              <a:rPr lang="fr-FR" b="1" spc="-30" dirty="0" smtClean="0"/>
              <a:t> </a:t>
            </a:r>
            <a:r>
              <a:rPr lang="fr-FR" b="1" spc="-30" dirty="0" err="1" smtClean="0"/>
              <a:t>be</a:t>
            </a:r>
            <a:r>
              <a:rPr lang="fr-FR" b="1" spc="-30" dirty="0" smtClean="0"/>
              <a:t> </a:t>
            </a:r>
            <a:r>
              <a:rPr lang="fr-FR" b="1" spc="-30" dirty="0" err="1" smtClean="0"/>
              <a:t>revealed</a:t>
            </a:r>
            <a:r>
              <a:rPr lang="fr-FR" b="1" spc="-30" dirty="0" smtClean="0"/>
              <a:t>.</a:t>
            </a:r>
            <a:r>
              <a:rPr lang="en-US" b="1" dirty="0" smtClean="0"/>
              <a:t>”</a:t>
            </a:r>
            <a:endParaRPr lang="en-US" b="1" spc="-30" dirty="0"/>
          </a:p>
        </p:txBody>
      </p:sp>
      <p:sp>
        <p:nvSpPr>
          <p:cNvPr id="12" name="TextBox 11"/>
          <p:cNvSpPr txBox="1"/>
          <p:nvPr/>
        </p:nvSpPr>
        <p:spPr>
          <a:xfrm>
            <a:off x="304800" y="152400"/>
            <a:ext cx="1828800" cy="246221"/>
          </a:xfrm>
          <a:prstGeom prst="rect">
            <a:avLst/>
          </a:prstGeom>
          <a:noFill/>
        </p:spPr>
        <p:txBody>
          <a:bodyPr wrap="square" rtlCol="0">
            <a:spAutoFit/>
          </a:bodyPr>
          <a:lstStyle/>
          <a:p>
            <a:r>
              <a:rPr lang="en-US" sz="1000" dirty="0" smtClean="0">
                <a:solidFill>
                  <a:schemeClr val="bg1">
                    <a:lumMod val="75000"/>
                  </a:schemeClr>
                </a:solidFill>
              </a:rPr>
              <a:t>original author unknown</a:t>
            </a:r>
            <a:endParaRPr lang="en-US" sz="1000" dirty="0">
              <a:solidFill>
                <a:schemeClr val="bg1">
                  <a:lumMod val="75000"/>
                </a:schemeClr>
              </a:solidFil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3" name="Text Box 5"/>
          <p:cNvSpPr txBox="1">
            <a:spLocks noChangeArrowheads="1"/>
          </p:cNvSpPr>
          <p:nvPr/>
        </p:nvSpPr>
        <p:spPr bwMode="auto">
          <a:xfrm>
            <a:off x="-72008" y="1268760"/>
            <a:ext cx="7164288" cy="1295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spc="-30" normalizeH="0" baseline="0" dirty="0" smtClean="0">
                <a:ln>
                  <a:noFill/>
                </a:ln>
                <a:effectLst/>
                <a:latin typeface="Calibri" pitchFamily="34" charset="0"/>
                <a:ea typeface="Malgun Gothic" pitchFamily="34" charset="-127"/>
                <a:cs typeface="Calibri" pitchFamily="34" charset="0"/>
              </a:rPr>
              <a:t>  </a:t>
            </a:r>
            <a:r>
              <a:rPr kumimoji="0" lang="en-CA" altLang="ko-KR" sz="1200" b="0" i="0" u="none" strike="noStrike" cap="none" spc="-30" normalizeH="0" baseline="0" dirty="0" smtClean="0">
                <a:ln>
                  <a:noFill/>
                </a:ln>
                <a:effectLst/>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in Christ and Christ in us        in the Spirit and the Spirit in us, made God’s temple       in God the Father and the Father in 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   immersed in Father, Son, and Spirit               Father, Son, and Spirit fellowship with us                 access to God and his grace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spc="-30" dirty="0" smtClean="0">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answered prayer              grace at the throne of grace            every need supplied             the Spirit prays for us, helps us pray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   Christ our High Priest intercedes as mediator                                                      Christ our High Priest advocates in our defense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spc="-30" dirty="0" smtClean="0">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immersed and united with Christ in death and resurrection   </a:t>
            </a:r>
            <a:r>
              <a:rPr lang="en-CA" altLang="ko-KR" sz="1200" b="1" dirty="0" smtClean="0">
                <a:latin typeface="Arial Narrow" pitchFamily="34" charset="0"/>
                <a:ea typeface="Malgun Gothic" pitchFamily="34" charset="-127"/>
                <a:cs typeface="Calibri" pitchFamily="34" charset="0"/>
              </a:rPr>
              <a:t>                          </a:t>
            </a:r>
            <a:r>
              <a:rPr kumimoji="0" lang="en-CA" altLang="ko-KR" sz="1200" b="1" i="0" u="none" strike="noStrike" cap="none" normalizeH="0" baseline="0" dirty="0" smtClean="0">
                <a:ln>
                  <a:noFill/>
                </a:ln>
                <a:effectLst/>
                <a:latin typeface="Arial Narrow" pitchFamily="34" charset="0"/>
                <a:ea typeface="Malgun Gothic" pitchFamily="34" charset="-127"/>
                <a:cs typeface="Calibri" pitchFamily="34" charset="0"/>
              </a:rPr>
              <a:t>old self in Adam crucified buried</a:t>
            </a:r>
            <a:r>
              <a:rPr lang="en-CA" altLang="ko-KR" sz="1200" b="1" dirty="0" smtClean="0">
                <a:latin typeface="Arial Narrow" pitchFamily="34" charset="0"/>
                <a:ea typeface="Malgun Gothic" pitchFamily="34" charset="-127"/>
                <a:cs typeface="Calibri" pitchFamily="34" charset="0"/>
              </a:rPr>
              <a:t> with Christ</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dirty="0" smtClean="0">
                <a:latin typeface="Arial Narrow" pitchFamily="34" charset="0"/>
                <a:ea typeface="Malgun Gothic" pitchFamily="34" charset="-127"/>
                <a:cs typeface="Calibri" pitchFamily="34" charset="0"/>
              </a:rPr>
              <a:t>  </a:t>
            </a:r>
            <a:r>
              <a:rPr kumimoji="0" lang="en-CA" altLang="ko-KR" sz="1200" b="1" i="0" u="none" strike="noStrike" cap="none" normalizeH="0" baseline="0" dirty="0" smtClean="0">
                <a:ln>
                  <a:noFill/>
                </a:ln>
                <a:effectLst/>
                <a:latin typeface="Arial Narrow" pitchFamily="34" charset="0"/>
                <a:ea typeface="Malgun Gothic" pitchFamily="34" charset="-127"/>
                <a:cs typeface="Calibri" pitchFamily="34" charset="0"/>
              </a:rPr>
              <a:t>new self in Christ raised and alive with Christ        set free from sin      body members instruments for righteousness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spc="-30" dirty="0" smtClean="0">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under Christ, abundant grace          slaves of Christ not sin          joined to Christ          </a:t>
            </a:r>
            <a:r>
              <a:rPr lang="en-CA" altLang="ko-KR" sz="1200" b="1" spc="-30" dirty="0" smtClean="0">
                <a:latin typeface="Arial Narrow" pitchFamily="34" charset="0"/>
                <a:ea typeface="Malgun Gothic" pitchFamily="34" charset="-127"/>
                <a:cs typeface="Calibri" pitchFamily="34" charset="0"/>
              </a:rPr>
              <a:t>one with Christ          seated with Christ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spc="-30" dirty="0" smtClean="0">
                <a:latin typeface="Arial Narrow" pitchFamily="34" charset="0"/>
                <a:ea typeface="Malgun Gothic" pitchFamily="34" charset="-127"/>
                <a:cs typeface="Calibri" pitchFamily="34" charset="0"/>
              </a:rPr>
              <a:t>   hidden with Christ in God    </a:t>
            </a: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released from law, married to Christ    under law of the Spirit    </a:t>
            </a:r>
            <a:r>
              <a:rPr kumimoji="0" lang="en-CA" altLang="ko-KR" sz="1200" b="1" i="0" u="none" strike="noStrike" cap="none" spc="-30" normalizeH="0" baseline="0" dirty="0" err="1" smtClean="0">
                <a:ln>
                  <a:noFill/>
                </a:ln>
                <a:effectLst/>
                <a:latin typeface="Arial Narrow" pitchFamily="34" charset="0"/>
                <a:ea typeface="Malgun Gothic" pitchFamily="34" charset="-127"/>
                <a:cs typeface="Calibri" pitchFamily="34" charset="0"/>
              </a:rPr>
              <a:t>Spirit</a:t>
            </a: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 and God’s love poured out </a:t>
            </a:r>
          </a:p>
        </p:txBody>
      </p:sp>
      <p:sp>
        <p:nvSpPr>
          <p:cNvPr id="4" name="Text Box 5"/>
          <p:cNvSpPr txBox="1">
            <a:spLocks noChangeArrowheads="1"/>
          </p:cNvSpPr>
          <p:nvPr/>
        </p:nvSpPr>
        <p:spPr bwMode="auto">
          <a:xfrm>
            <a:off x="1752600" y="2492896"/>
            <a:ext cx="3657600" cy="4191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fontAlgn="base">
              <a:lnSpc>
                <a:spcPts val="1200"/>
              </a:lnSpc>
              <a:spcBef>
                <a:spcPct val="0"/>
              </a:spcBef>
            </a:pPr>
            <a:r>
              <a:rPr lang="en-CA" altLang="ko-KR" sz="1200" b="1" spc="-30" dirty="0" smtClean="0">
                <a:latin typeface="Arial Narrow" pitchFamily="34" charset="0"/>
                <a:ea typeface="Malgun Gothic" pitchFamily="34" charset="-127"/>
                <a:cs typeface="Calibri" pitchFamily="34" charset="0"/>
              </a:rPr>
              <a:t>rivers of living water of the Spirit             immersed in the Spirit </a:t>
            </a:r>
          </a:p>
          <a:p>
            <a:pPr algn="ctr" fontAlgn="base">
              <a:lnSpc>
                <a:spcPts val="1200"/>
              </a:lnSpc>
              <a:spcBef>
                <a:spcPct val="0"/>
              </a:spcBef>
            </a:pPr>
            <a:r>
              <a:rPr lang="en-CA" altLang="ko-KR" sz="1200" b="1" spc="-30" dirty="0" smtClean="0">
                <a:latin typeface="Arial Narrow" pitchFamily="34" charset="0"/>
                <a:ea typeface="Malgun Gothic" pitchFamily="34" charset="-127"/>
                <a:cs typeface="Calibri" pitchFamily="34" charset="0"/>
              </a:rPr>
              <a:t> born of the Spirit                           given, receive, have the Spirit    </a:t>
            </a:r>
          </a:p>
          <a:p>
            <a:pPr algn="ctr" fontAlgn="base">
              <a:lnSpc>
                <a:spcPts val="1200"/>
              </a:lnSpc>
              <a:spcBef>
                <a:spcPct val="0"/>
              </a:spcBef>
            </a:pPr>
            <a:r>
              <a:rPr lang="en-CA" altLang="ko-KR" sz="1200" b="1" spc="-30" dirty="0" smtClean="0">
                <a:latin typeface="Arial Narrow" pitchFamily="34" charset="0"/>
                <a:ea typeface="Malgun Gothic" pitchFamily="34" charset="-127"/>
                <a:cs typeface="Calibri" pitchFamily="34" charset="0"/>
              </a:rPr>
              <a:t>Spirit comes on, falls on    anointed and sealed with the Spirit    guarantee of the Spirit              </a:t>
            </a:r>
            <a:r>
              <a:rPr lang="en-CA" altLang="ko-KR" sz="1200" b="1" spc="-30" dirty="0" err="1" smtClean="0">
                <a:latin typeface="Arial Narrow" pitchFamily="34" charset="0"/>
                <a:ea typeface="Malgun Gothic" pitchFamily="34" charset="-127"/>
                <a:cs typeface="Calibri" pitchFamily="34" charset="0"/>
              </a:rPr>
              <a:t>Spirit</a:t>
            </a:r>
            <a:r>
              <a:rPr lang="en-CA" altLang="ko-KR" sz="1200" b="1" spc="-30" dirty="0" smtClean="0">
                <a:latin typeface="Arial Narrow" pitchFamily="34" charset="0"/>
                <a:ea typeface="Malgun Gothic" pitchFamily="34" charset="-127"/>
                <a:cs typeface="Calibri" pitchFamily="34" charset="0"/>
              </a:rPr>
              <a:t> of truth helps, teaches</a:t>
            </a:r>
          </a:p>
          <a:p>
            <a:pPr algn="ctr" fontAlgn="base">
              <a:lnSpc>
                <a:spcPts val="1200"/>
              </a:lnSpc>
              <a:spcBef>
                <a:spcPct val="0"/>
              </a:spcBef>
            </a:pPr>
            <a:r>
              <a:rPr lang="en-CA" altLang="ko-KR" sz="1200" b="1" spc="-30" dirty="0" smtClean="0">
                <a:latin typeface="Arial Narrow" pitchFamily="34" charset="0"/>
                <a:ea typeface="Malgun Gothic" pitchFamily="34" charset="-127"/>
                <a:cs typeface="Calibri" pitchFamily="34" charset="0"/>
              </a:rPr>
              <a:t>Spirit leads and sanctifies    Spirit power ambassadors</a:t>
            </a:r>
          </a:p>
          <a:p>
            <a:pPr algn="ctr" fontAlgn="base">
              <a:lnSpc>
                <a:spcPts val="1200"/>
              </a:lnSpc>
              <a:spcBef>
                <a:spcPct val="0"/>
              </a:spcBef>
            </a:pPr>
            <a:r>
              <a:rPr lang="en-CA" altLang="ko-KR" sz="1200" b="1" spc="-30" dirty="0" smtClean="0">
                <a:latin typeface="Arial Narrow" pitchFamily="34" charset="0"/>
                <a:ea typeface="Malgun Gothic" pitchFamily="34" charset="-127"/>
                <a:cs typeface="Calibri" pitchFamily="34" charset="0"/>
              </a:rPr>
              <a:t>Spirit gifts for service                          Holy Spirit fills        </a:t>
            </a:r>
          </a:p>
          <a:p>
            <a:pPr lvl="0" algn="ctr" fontAlgn="base">
              <a:lnSpc>
                <a:spcPts val="1200"/>
              </a:lnSpc>
              <a:spcBef>
                <a:spcPct val="0"/>
              </a:spcBef>
            </a:pPr>
            <a:r>
              <a:rPr lang="en-CA" altLang="ko-KR" sz="1200" b="1" spc="-30" dirty="0" smtClean="0">
                <a:latin typeface="Arial Narrow" pitchFamily="34" charset="0"/>
                <a:ea typeface="Malgun Gothic" pitchFamily="34" charset="-127"/>
                <a:cs typeface="Calibri" pitchFamily="34" charset="0"/>
              </a:rPr>
              <a:t>circumcised</a:t>
            </a: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 by Christ, set apart in the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immeasurably  great  power  of the Spirit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God’s  workmanship created in Christ</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spc="-30" dirty="0" smtClean="0">
                <a:latin typeface="Arial Narrow" pitchFamily="34" charset="0"/>
                <a:ea typeface="Malgun Gothic" pitchFamily="34" charset="-127"/>
                <a:cs typeface="Calibri" pitchFamily="34" charset="0"/>
              </a:rPr>
              <a:t>l</a:t>
            </a: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ed    in   triumph</a:t>
            </a:r>
            <a:r>
              <a:rPr kumimoji="0" lang="en-CA" altLang="ko-KR" sz="1200" b="1" i="0" u="none" strike="noStrike" cap="none" spc="-30" normalizeH="0" dirty="0" smtClean="0">
                <a:ln>
                  <a:noFill/>
                </a:ln>
                <a:effectLst/>
                <a:latin typeface="Arial Narrow" pitchFamily="34" charset="0"/>
                <a:ea typeface="Malgun Gothic" pitchFamily="34" charset="-127"/>
                <a:cs typeface="Calibri" pitchFamily="34" charset="0"/>
              </a:rPr>
              <a:t>   a</a:t>
            </a: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nd</a:t>
            </a:r>
            <a:r>
              <a:rPr kumimoji="0" lang="en-CA" altLang="ko-KR" sz="1200" b="1" i="0" u="none" strike="noStrike" cap="none" spc="-30" normalizeH="0" dirty="0" smtClean="0">
                <a:ln>
                  <a:noFill/>
                </a:ln>
                <a:effectLst/>
                <a:latin typeface="Arial Narrow" pitchFamily="34" charset="0"/>
                <a:ea typeface="Malgun Gothic" pitchFamily="34" charset="-127"/>
                <a:cs typeface="Calibri" pitchFamily="34" charset="0"/>
              </a:rPr>
              <a:t>   </a:t>
            </a:r>
            <a:r>
              <a:rPr kumimoji="0" lang="en-CA" altLang="ko-KR" sz="1200" b="1" i="1" u="none" strike="noStrike" cap="none" spc="-30" normalizeH="0" dirty="0" err="1" smtClean="0">
                <a:ln>
                  <a:noFill/>
                </a:ln>
                <a:effectLst/>
                <a:latin typeface="Arial Narrow" pitchFamily="34" charset="0"/>
                <a:ea typeface="Malgun Gothic" pitchFamily="34" charset="-127"/>
                <a:cs typeface="Calibri" pitchFamily="34" charset="0"/>
              </a:rPr>
              <a:t>nike</a:t>
            </a: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   victory</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spc="-30" dirty="0" smtClean="0">
                <a:latin typeface="Arial Narrow" pitchFamily="34" charset="0"/>
                <a:ea typeface="Malgun Gothic" pitchFamily="34" charset="-127"/>
                <a:cs typeface="Calibri" pitchFamily="34" charset="0"/>
              </a:rPr>
              <a:t>m</a:t>
            </a: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embers        of      Christ’s         body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brothers                 and                sisters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branches          in          Christ’s       vine</a:t>
            </a:r>
          </a:p>
          <a:p>
            <a:pPr marL="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chosen race</a:t>
            </a:r>
            <a:r>
              <a:rPr lang="en-CA" altLang="ko-KR" sz="1200" b="1" spc="-30" dirty="0" smtClean="0">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                royal priesthood</a:t>
            </a:r>
          </a:p>
          <a:p>
            <a:pPr marL="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holy nation,                 God’s possession</a:t>
            </a:r>
            <a:r>
              <a:rPr kumimoji="0" lang="en-CA" altLang="ko-KR" sz="1200" b="1" i="0" u="none" strike="noStrike" cap="none" spc="-30" normalizeH="0" dirty="0" smtClean="0">
                <a:ln>
                  <a:noFill/>
                </a:ln>
                <a:effectLst/>
                <a:latin typeface="Arial Narrow" pitchFamily="34" charset="0"/>
                <a:ea typeface="Malgun Gothic" pitchFamily="34" charset="-127"/>
                <a:cs typeface="Calibri" pitchFamily="34" charset="0"/>
              </a:rPr>
              <a:t> </a:t>
            </a:r>
          </a:p>
          <a:p>
            <a:pPr marL="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God’s people   fellow citizens with saints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members   of   the   household    of    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citizenship in heaven             hope of glory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inheritance,    heirs of God,       fellow heirs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with Christ at death                  made perfect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glorified         to         be          like           Jesus</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spc="-30" dirty="0" smtClean="0">
                <a:latin typeface="Arial Narrow" pitchFamily="34" charset="0"/>
                <a:ea typeface="Malgun Gothic" pitchFamily="34" charset="-127"/>
                <a:cs typeface="Calibri" pitchFamily="34" charset="0"/>
              </a:rPr>
              <a:t>brought  s</a:t>
            </a: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afely  into  the  heavenly  kingdom</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enter joy of Lord                delivered from wrath</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God’s       good       work       completed    in      us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resurrection body like Jesus    married to the Lamb</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every tear wiped away    see God’s face</a:t>
            </a:r>
            <a:r>
              <a:rPr kumimoji="0" lang="en-CA" altLang="ko-KR" sz="1200" b="1" i="0" u="none" strike="noStrike" cap="none" spc="-30" normalizeH="0" dirty="0" smtClean="0">
                <a:ln>
                  <a:noFill/>
                </a:ln>
                <a:effectLst/>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reign forever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loved       and       saved       in       the       New       Covenant</a:t>
            </a:r>
            <a:endParaRPr kumimoji="0" lang="en-US" sz="1200" b="1" i="0" u="none" strike="noStrike" cap="none" spc="-30" normalizeH="0" baseline="0" dirty="0" smtClean="0">
              <a:ln>
                <a:noFill/>
              </a:ln>
              <a:effectLst/>
              <a:latin typeface="Arial Narrow" pitchFamily="34" charset="0"/>
              <a:cs typeface="Calibri" pitchFamily="34" charset="0"/>
            </a:endParaRPr>
          </a:p>
        </p:txBody>
      </p:sp>
      <p:sp>
        <p:nvSpPr>
          <p:cNvPr id="6" name="Text Box 1"/>
          <p:cNvSpPr txBox="1">
            <a:spLocks noChangeArrowheads="1"/>
          </p:cNvSpPr>
          <p:nvPr/>
        </p:nvSpPr>
        <p:spPr bwMode="auto">
          <a:xfrm>
            <a:off x="-19050" y="6254750"/>
            <a:ext cx="1771650" cy="2222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effectLst/>
                <a:latin typeface="Arial Narrow" pitchFamily="34" charset="0"/>
                <a:ea typeface="Malgun Gothic" pitchFamily="34" charset="-127"/>
                <a:cs typeface="Arial" pitchFamily="34" charset="0"/>
              </a:rPr>
              <a:t>johncrozieris@gmail.com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effectLst/>
                <a:latin typeface="Arial Narrow" pitchFamily="34" charset="0"/>
                <a:ea typeface="Malgun Gothic" pitchFamily="34" charset="-127"/>
                <a:cs typeface="Arial" pitchFamily="34" charset="0"/>
              </a:rPr>
              <a:t>© 2020</a:t>
            </a:r>
            <a:endParaRPr kumimoji="0" lang="en-US" sz="1000" b="0" i="0" u="none" strike="noStrike" cap="none" normalizeH="0" baseline="0" dirty="0" smtClean="0">
              <a:ln>
                <a:noFill/>
              </a:ln>
              <a:effectLst/>
              <a:latin typeface="Arial Narrow"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dirty="0" smtClean="0">
              <a:ln>
                <a:noFill/>
              </a:ln>
              <a:effectLst/>
              <a:latin typeface="Arial Narrow" pitchFamily="34" charset="0"/>
              <a:cs typeface="Arial" pitchFamily="34" charset="0"/>
            </a:endParaRPr>
          </a:p>
        </p:txBody>
      </p:sp>
      <p:sp>
        <p:nvSpPr>
          <p:cNvPr id="7" name="Text Box 5"/>
          <p:cNvSpPr txBox="1">
            <a:spLocks noChangeArrowheads="1"/>
          </p:cNvSpPr>
          <p:nvPr/>
        </p:nvSpPr>
        <p:spPr bwMode="auto">
          <a:xfrm>
            <a:off x="1979712" y="185639"/>
            <a:ext cx="3096344" cy="1227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spc="-30" dirty="0" smtClean="0">
                <a:latin typeface="Arial Narrow" pitchFamily="34" charset="0"/>
                <a:ea typeface="Malgun Gothic" pitchFamily="34" charset="-127"/>
                <a:cs typeface="Calibri" pitchFamily="34" charset="0"/>
              </a:rPr>
              <a:t>ri</a:t>
            </a: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ghteous </a:t>
            </a:r>
            <a:r>
              <a:rPr lang="en-CA" altLang="ko-KR" sz="1200" b="1" spc="-30" dirty="0" smtClean="0">
                <a:latin typeface="Arial Narrow" pitchFamily="34" charset="0"/>
                <a:ea typeface="Malgun Gothic" pitchFamily="34" charset="-127"/>
                <a:cs typeface="Calibri" pitchFamily="34" charset="0"/>
              </a:rPr>
              <a:t>before God though</a:t>
            </a: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 Christ,    justified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ransomed, redeemed  sin atoned, wrath turned   forgiven      peace      reconciled         eternal life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adopted</a:t>
            </a:r>
            <a:r>
              <a:rPr kumimoji="0" lang="en-CA" altLang="ko-KR" sz="800" b="1" i="0" u="none" strike="noStrike" cap="none" spc="-30" normalizeH="0" baseline="0" dirty="0" smtClean="0">
                <a:ln>
                  <a:noFill/>
                </a:ln>
                <a:effectLst/>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sons        accepted         filled, complete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blessed with all blessing       Christ our wisdom </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spc="-30" dirty="0" smtClean="0">
                <a:latin typeface="Arial Narrow" pitchFamily="34" charset="0"/>
                <a:ea typeface="Malgun Gothic" pitchFamily="34" charset="-127"/>
                <a:cs typeface="Calibri" pitchFamily="34" charset="0"/>
              </a:rPr>
              <a:t>r</a:t>
            </a: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ighteousness and sanctification and redemption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delivered from darkness to light of kingdom of Son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  </a:t>
            </a:r>
            <a:endParaRPr kumimoji="0" lang="en-US" sz="1200" b="1" i="0" u="none" strike="noStrike" cap="none" spc="-30" normalizeH="0" baseline="0" dirty="0" smtClean="0">
              <a:ln>
                <a:noFill/>
              </a:ln>
              <a:effectLst/>
              <a:latin typeface="Calibri" pitchFamily="34" charset="0"/>
              <a:cs typeface="Calibri" pitchFamily="34" charset="0"/>
            </a:endParaRPr>
          </a:p>
        </p:txBody>
      </p:sp>
      <p:sp>
        <p:nvSpPr>
          <p:cNvPr id="8" name="Title 1"/>
          <p:cNvSpPr txBox="1">
            <a:spLocks/>
          </p:cNvSpPr>
          <p:nvPr/>
        </p:nvSpPr>
        <p:spPr>
          <a:xfrm>
            <a:off x="7086600" y="0"/>
            <a:ext cx="2057400" cy="6858000"/>
          </a:xfrm>
          <a:prstGeom prst="rect">
            <a:avLst/>
          </a:prstGeom>
          <a:solidFill>
            <a:srgbClr val="00CC00"/>
          </a:solidFill>
        </p:spPr>
        <p:txBody>
          <a:bodyPr/>
          <a:lstStyle/>
          <a:p>
            <a:pPr marL="0" marR="0" lvl="0" indent="0" algn="ctr" defTabSz="914400" rtl="0" eaLnBrk="1" fontAlgn="auto" latinLnBrk="0" hangingPunct="1">
              <a:spcBef>
                <a:spcPct val="0"/>
              </a:spcBef>
              <a:spcAft>
                <a:spcPts val="0"/>
              </a:spcAft>
              <a:buClrTx/>
              <a:buSzTx/>
              <a:buFontTx/>
              <a:buNone/>
              <a:tabLst/>
              <a:defRPr/>
            </a:pPr>
            <a:endParaRPr kumimoji="0" lang="en-CA" sz="1000" b="1" i="0" u="none" strike="noStrike" kern="1200" cap="none" spc="0" normalizeH="0" baseline="0" noProof="0" dirty="0" smtClean="0">
              <a:ln>
                <a:noFill/>
              </a:ln>
              <a:solidFill>
                <a:schemeClr val="tx1"/>
              </a:solidFill>
              <a:effectLst/>
              <a:uLnTx/>
              <a:uFillTx/>
              <a:latin typeface="Calibri" pitchFamily="34" charset="0"/>
              <a:ea typeface="+mj-ea"/>
              <a:cs typeface="+mj-cs"/>
            </a:endParaRPr>
          </a:p>
          <a:p>
            <a:pPr marL="0" marR="0" lvl="0" indent="0" algn="ctr" defTabSz="914400" rtl="0" eaLnBrk="1" fontAlgn="auto" latinLnBrk="0" hangingPunct="1">
              <a:lnSpc>
                <a:spcPts val="2700"/>
              </a:lnSpc>
              <a:spcBef>
                <a:spcPct val="0"/>
              </a:spcBef>
              <a:spcAft>
                <a:spcPts val="0"/>
              </a:spcAft>
              <a:buClrTx/>
              <a:buSzTx/>
              <a:buFontTx/>
              <a:buNone/>
              <a:tabLst/>
              <a:defRPr/>
            </a:pPr>
            <a:r>
              <a:rPr kumimoji="0" lang="en-CA" sz="2400" b="1" i="0" u="none" strike="noStrike" kern="1200" cap="none" spc="0" normalizeH="0" baseline="0" noProof="0" dirty="0" smtClean="0">
                <a:ln>
                  <a:noFill/>
                </a:ln>
                <a:solidFill>
                  <a:schemeClr val="tx1"/>
                </a:solidFill>
                <a:effectLst/>
                <a:uLnTx/>
                <a:uFillTx/>
                <a:latin typeface="Calibri" pitchFamily="34" charset="0"/>
                <a:ea typeface="+mj-ea"/>
                <a:cs typeface="+mj-cs"/>
              </a:rPr>
              <a:t>Lord, we praise you that the fullness of your blessing is given in Christ by faith in what Christ has DONE, and not by things we DO. </a:t>
            </a:r>
            <a:br>
              <a:rPr kumimoji="0" lang="en-CA" sz="2400" b="1" i="0" u="none" strike="noStrike" kern="1200" cap="none" spc="0" normalizeH="0" baseline="0" noProof="0" dirty="0" smtClean="0">
                <a:ln>
                  <a:noFill/>
                </a:ln>
                <a:solidFill>
                  <a:schemeClr val="tx1"/>
                </a:solidFill>
                <a:effectLst/>
                <a:uLnTx/>
                <a:uFillTx/>
                <a:latin typeface="Calibri" pitchFamily="34" charset="0"/>
                <a:ea typeface="+mj-ea"/>
                <a:cs typeface="+mj-cs"/>
              </a:rPr>
            </a:br>
            <a:r>
              <a:rPr kumimoji="0" lang="en-CA" sz="2400" b="1" i="0" u="none" strike="noStrike" kern="1200" cap="none" spc="0" normalizeH="0" baseline="0" noProof="0" dirty="0" smtClean="0">
                <a:ln>
                  <a:noFill/>
                </a:ln>
                <a:solidFill>
                  <a:schemeClr val="tx1"/>
                </a:solidFill>
                <a:effectLst/>
                <a:uLnTx/>
                <a:uFillTx/>
                <a:latin typeface="Calibri" pitchFamily="34" charset="0"/>
                <a:ea typeface="+mj-ea"/>
                <a:cs typeface="+mj-cs"/>
              </a:rPr>
              <a:t>It is finished!</a:t>
            </a:r>
            <a:br>
              <a:rPr kumimoji="0" lang="en-CA" sz="2400" b="1" i="0" u="none" strike="noStrike" kern="1200" cap="none" spc="0" normalizeH="0" baseline="0" noProof="0" dirty="0" smtClean="0">
                <a:ln>
                  <a:noFill/>
                </a:ln>
                <a:solidFill>
                  <a:schemeClr val="tx1"/>
                </a:solidFill>
                <a:effectLst/>
                <a:uLnTx/>
                <a:uFillTx/>
                <a:latin typeface="Calibri" pitchFamily="34" charset="0"/>
                <a:ea typeface="+mj-ea"/>
                <a:cs typeface="+mj-cs"/>
              </a:rPr>
            </a:br>
            <a:r>
              <a:rPr kumimoji="0" lang="en-CA" sz="2400" b="1" i="0" u="none" strike="noStrike" kern="1200" cap="none" spc="0" normalizeH="0" baseline="0" noProof="0" dirty="0" smtClean="0">
                <a:ln>
                  <a:noFill/>
                </a:ln>
                <a:solidFill>
                  <a:schemeClr val="tx1"/>
                </a:solidFill>
                <a:effectLst/>
                <a:uLnTx/>
                <a:uFillTx/>
                <a:latin typeface="Calibri" pitchFamily="34" charset="0"/>
                <a:ea typeface="+mj-ea"/>
                <a:cs typeface="+mj-cs"/>
              </a:rPr>
              <a:t>We rest in Christ and his finished work rather than DO, DO, DO </a:t>
            </a:r>
            <a:br>
              <a:rPr kumimoji="0" lang="en-CA" sz="2400" b="1" i="0" u="none" strike="noStrike" kern="1200" cap="none" spc="0" normalizeH="0" baseline="0" noProof="0" dirty="0" smtClean="0">
                <a:ln>
                  <a:noFill/>
                </a:ln>
                <a:solidFill>
                  <a:schemeClr val="tx1"/>
                </a:solidFill>
                <a:effectLst/>
                <a:uLnTx/>
                <a:uFillTx/>
                <a:latin typeface="Calibri" pitchFamily="34" charset="0"/>
                <a:ea typeface="+mj-ea"/>
                <a:cs typeface="+mj-cs"/>
              </a:rPr>
            </a:br>
            <a:r>
              <a:rPr kumimoji="0" lang="en-CA" sz="2400" b="1" i="0" u="none" strike="noStrike" kern="1200" cap="none" spc="0" normalizeH="0" baseline="0" noProof="0" dirty="0" smtClean="0">
                <a:ln>
                  <a:noFill/>
                </a:ln>
                <a:solidFill>
                  <a:schemeClr val="tx1"/>
                </a:solidFill>
                <a:effectLst/>
                <a:uLnTx/>
                <a:uFillTx/>
                <a:latin typeface="Calibri" pitchFamily="34" charset="0"/>
                <a:ea typeface="+mj-ea"/>
                <a:cs typeface="+mj-cs"/>
              </a:rPr>
              <a:t>to earn your blessing.</a:t>
            </a:r>
            <a:endParaRPr kumimoji="0" lang="en-CA" sz="2400" b="1" i="0" u="none" strike="noStrike" kern="1200" cap="none" spc="0" normalizeH="0" baseline="0" noProof="0" dirty="0">
              <a:ln>
                <a:noFill/>
              </a:ln>
              <a:solidFill>
                <a:schemeClr val="tx1"/>
              </a:solidFill>
              <a:effectLst/>
              <a:uLnTx/>
              <a:uFillTx/>
              <a:latin typeface="Calibri" pitchFamily="34" charset="0"/>
              <a:ea typeface="+mj-ea"/>
              <a:cs typeface="+mj-cs"/>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5496" y="1340768"/>
            <a:ext cx="2103120" cy="1143000"/>
          </a:xfrm>
        </p:spPr>
        <p:txBody>
          <a:bodyPr>
            <a:noAutofit/>
          </a:bodyPr>
          <a:lstStyle/>
          <a:p>
            <a:r>
              <a:rPr lang="en-US" sz="2800" b="1" dirty="0" smtClean="0">
                <a:solidFill>
                  <a:schemeClr val="tx1"/>
                </a:solidFill>
                <a:latin typeface="Calibri" pitchFamily="34" charset="0"/>
                <a:cs typeface="Calibri" pitchFamily="34" charset="0"/>
              </a:rPr>
              <a:t>Buddha</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says:</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Do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You Do.</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8-fold path</a:t>
            </a:r>
            <a:endParaRPr lang="en-US" sz="2800" dirty="0">
              <a:solidFill>
                <a:schemeClr val="tx1"/>
              </a:solidFill>
              <a:latin typeface="Calibri" pitchFamily="34" charset="0"/>
              <a:cs typeface="Calibri" pitchFamily="34" charset="0"/>
            </a:endParaRPr>
          </a:p>
        </p:txBody>
      </p:sp>
      <p:sp>
        <p:nvSpPr>
          <p:cNvPr id="3" name="Title 1"/>
          <p:cNvSpPr txBox="1">
            <a:spLocks/>
          </p:cNvSpPr>
          <p:nvPr/>
        </p:nvSpPr>
        <p:spPr>
          <a:xfrm>
            <a:off x="1945392" y="1340768"/>
            <a:ext cx="2194560" cy="1143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Mohammed</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lang="en-US" sz="2800" dirty="0" smtClean="0">
                <a:latin typeface="Calibri" pitchFamily="34" charset="0"/>
                <a:ea typeface="+mj-ea"/>
                <a:cs typeface="Calibri" pitchFamily="34" charset="0"/>
              </a:rPr>
              <a:t> all Allah wants</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a:t>
            </a:r>
            <a:b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You Do.</a:t>
            </a: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800" dirty="0" smtClean="0">
              <a:latin typeface="Calibri" pitchFamily="34" charset="0"/>
              <a:ea typeface="+mj-ea"/>
              <a:cs typeface="Calibri"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5 pillars</a:t>
            </a:r>
            <a:endParaRPr kumimoji="0" lang="en-US" sz="2800" b="0" i="0" u="none" strike="noStrike" kern="1200" cap="none" spc="0" normalizeH="0" baseline="0" noProof="0" dirty="0">
              <a:ln>
                <a:noFill/>
              </a:ln>
              <a:solidFill>
                <a:schemeClr val="tx1"/>
              </a:solidFill>
              <a:effectLst/>
              <a:uLnTx/>
              <a:uFillTx/>
              <a:latin typeface="Calibri" pitchFamily="34" charset="0"/>
              <a:ea typeface="+mj-ea"/>
              <a:cs typeface="Calibri" pitchFamily="34" charset="0"/>
            </a:endParaRPr>
          </a:p>
        </p:txBody>
      </p:sp>
      <p:pic>
        <p:nvPicPr>
          <p:cNvPr id="5" name="Picture 4" descr="4you.png"/>
          <p:cNvPicPr>
            <a:picLocks noChangeAspect="1"/>
          </p:cNvPicPr>
          <p:nvPr/>
        </p:nvPicPr>
        <p:blipFill>
          <a:blip r:embed="rId3" cstate="print"/>
          <a:stretch>
            <a:fillRect/>
          </a:stretch>
        </p:blipFill>
        <p:spPr>
          <a:xfrm>
            <a:off x="6372200" y="3068960"/>
            <a:ext cx="2614516" cy="2562225"/>
          </a:xfrm>
          <a:prstGeom prst="rect">
            <a:avLst/>
          </a:prstGeom>
        </p:spPr>
      </p:pic>
      <p:sp>
        <p:nvSpPr>
          <p:cNvPr id="6" name="TextBox 5"/>
          <p:cNvSpPr txBox="1"/>
          <p:nvPr/>
        </p:nvSpPr>
        <p:spPr>
          <a:xfrm>
            <a:off x="6804248" y="5157192"/>
            <a:ext cx="995785" cy="246221"/>
          </a:xfrm>
          <a:prstGeom prst="rect">
            <a:avLst/>
          </a:prstGeom>
          <a:noFill/>
          <a:ln>
            <a:noFill/>
          </a:ln>
        </p:spPr>
        <p:txBody>
          <a:bodyPr wrap="none" rtlCol="0">
            <a:spAutoFit/>
          </a:bodyPr>
          <a:lstStyle/>
          <a:p>
            <a:r>
              <a:rPr lang="en-US" sz="1000" dirty="0" smtClean="0">
                <a:solidFill>
                  <a:srgbClr val="800000"/>
                </a:solidFill>
              </a:rPr>
              <a:t>GospelGifs.com</a:t>
            </a:r>
            <a:endParaRPr lang="en-US" sz="1000" dirty="0">
              <a:solidFill>
                <a:srgbClr val="800000"/>
              </a:solidFill>
            </a:endParaRPr>
          </a:p>
        </p:txBody>
      </p:sp>
      <p:sp>
        <p:nvSpPr>
          <p:cNvPr id="7" name="TextBox 6"/>
          <p:cNvSpPr txBox="1"/>
          <p:nvPr/>
        </p:nvSpPr>
        <p:spPr>
          <a:xfrm>
            <a:off x="152400" y="6106180"/>
            <a:ext cx="4267200" cy="523220"/>
          </a:xfrm>
          <a:prstGeom prst="rect">
            <a:avLst/>
          </a:prstGeom>
          <a:noFill/>
        </p:spPr>
        <p:txBody>
          <a:bodyPr wrap="square" rtlCol="0">
            <a:spAutoFit/>
          </a:bodyPr>
          <a:lstStyle/>
          <a:p>
            <a:pPr algn="ctr"/>
            <a:r>
              <a:rPr lang="en-US" sz="1400" dirty="0" smtClean="0"/>
              <a:t>More free resources on the grace of God in Christ </a:t>
            </a:r>
            <a:r>
              <a:rPr lang="en-CA" sz="1400" dirty="0" smtClean="0">
                <a:latin typeface="Arial Narrow" pitchFamily="34" charset="0"/>
              </a:rPr>
              <a:t>@</a:t>
            </a:r>
            <a:r>
              <a:rPr lang="en-US" sz="1400" dirty="0" smtClean="0"/>
              <a:t> www.GraceGodChrist.com</a:t>
            </a:r>
            <a:endParaRPr lang="en-US" sz="1400" dirty="0"/>
          </a:p>
        </p:txBody>
      </p:sp>
      <p:sp>
        <p:nvSpPr>
          <p:cNvPr id="8" name="Title 1"/>
          <p:cNvSpPr txBox="1">
            <a:spLocks/>
          </p:cNvSpPr>
          <p:nvPr/>
        </p:nvSpPr>
        <p:spPr bwMode="auto">
          <a:xfrm>
            <a:off x="4139952" y="1340768"/>
            <a:ext cx="210312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Hinduism</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a:t>
            </a:r>
            <a:r>
              <a:rPr lang="en-US" sz="2800" kern="0" dirty="0" smtClean="0">
                <a:latin typeface="Calibri" pitchFamily="34" charset="0"/>
                <a:ea typeface="+mj-ea"/>
                <a:cs typeface="Calibri" pitchFamily="34" charset="0"/>
              </a:rPr>
              <a:t> </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kern="0" dirty="0" smtClean="0">
                <a:latin typeface="Calibri" pitchFamily="34" charset="0"/>
                <a:ea typeface="+mj-ea"/>
                <a:cs typeface="Calibri" pitchFamily="34" charset="0"/>
              </a:rPr>
              <a:t>Do </a:t>
            </a:r>
            <a:r>
              <a:rPr lang="en-US" sz="2800" kern="0" dirty="0" err="1" smtClean="0">
                <a:latin typeface="Calibri" pitchFamily="34" charset="0"/>
                <a:ea typeface="+mj-ea"/>
                <a:cs typeface="Calibri" pitchFamily="34" charset="0"/>
              </a:rPr>
              <a:t>Do</a:t>
            </a:r>
            <a:r>
              <a:rPr lang="en-US" sz="2800" kern="0" dirty="0" smtClean="0">
                <a:latin typeface="Calibri" pitchFamily="34" charset="0"/>
                <a:ea typeface="+mj-ea"/>
                <a:cs typeface="Calibri" pitchFamily="34" charset="0"/>
              </a:rPr>
              <a:t> </a:t>
            </a:r>
            <a:r>
              <a:rPr lang="en-US" sz="2800" kern="0" dirty="0" err="1" smtClean="0">
                <a:latin typeface="Calibri" pitchFamily="34" charset="0"/>
                <a:ea typeface="+mj-ea"/>
                <a:cs typeface="Calibri" pitchFamily="34" charset="0"/>
              </a:rPr>
              <a:t>Do</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You Do.</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many paths</a:t>
            </a:r>
            <a:endParaRPr kumimoji="0" lang="en-US" sz="2800" b="0"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9" name="Title 1"/>
          <p:cNvSpPr txBox="1">
            <a:spLocks/>
          </p:cNvSpPr>
          <p:nvPr/>
        </p:nvSpPr>
        <p:spPr bwMode="auto">
          <a:xfrm>
            <a:off x="6293296" y="2780928"/>
            <a:ext cx="2743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Jesus</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It is DONE.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I am all you need.</a:t>
            </a:r>
          </a:p>
          <a:p>
            <a:pPr algn="ctr" eaLnBrk="0" hangingPunct="0"/>
            <a:r>
              <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rPr>
              <a:t>I give, you receive.</a:t>
            </a:r>
            <a:br>
              <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rPr>
            </a:br>
            <a:r>
              <a:rPr lang="en-US" sz="2800" kern="0" dirty="0" smtClean="0">
                <a:latin typeface="Calibri" pitchFamily="34" charset="0"/>
                <a:ea typeface="+mj-ea"/>
                <a:cs typeface="Calibri" pitchFamily="34" charset="0"/>
              </a:rPr>
              <a:t>I Do for you.</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000" kern="0" spc="-10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baseline="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baseline="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Come to me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and drink.</a:t>
            </a:r>
            <a:endParaRPr kumimoji="0" lang="en-US" sz="2800" b="0"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18" name="Picture 17" descr="lord-jesus-christ-coming-293608.gif"/>
          <p:cNvPicPr>
            <a:picLocks noChangeAspect="1"/>
          </p:cNvPicPr>
          <p:nvPr/>
        </p:nvPicPr>
        <p:blipFill>
          <a:blip r:embed="rId2" cstate="print"/>
          <a:srcRect b="36140"/>
          <a:stretch>
            <a:fillRect/>
          </a:stretch>
        </p:blipFill>
        <p:spPr>
          <a:xfrm>
            <a:off x="2246826" y="116632"/>
            <a:ext cx="4413406" cy="4104456"/>
          </a:xfrm>
          <a:prstGeom prst="star32">
            <a:avLst/>
          </a:prstGeom>
        </p:spPr>
      </p:pic>
      <p:sp>
        <p:nvSpPr>
          <p:cNvPr id="9" name="Title 1"/>
          <p:cNvSpPr txBox="1">
            <a:spLocks/>
          </p:cNvSpPr>
          <p:nvPr/>
        </p:nvSpPr>
        <p:spPr bwMode="auto">
          <a:xfrm>
            <a:off x="0" y="4941168"/>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algn="ct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“I</a:t>
            </a:r>
            <a:r>
              <a:rPr lang="en-US" sz="2800" b="1" dirty="0" smtClean="0">
                <a:solidFill>
                  <a:schemeClr val="bg1"/>
                </a:solidFill>
                <a:latin typeface="Calibri" pitchFamily="34" charset="0"/>
                <a:cs typeface="Calibri" pitchFamily="34" charset="0"/>
              </a:rPr>
              <a:t>f anyone thirsts, let him come to me and drink.</a:t>
            </a:r>
          </a:p>
          <a:p>
            <a:pPr algn="ctr"/>
            <a:r>
              <a:rPr lang="en-US" sz="2800" b="1" dirty="0" smtClean="0">
                <a:solidFill>
                  <a:schemeClr val="bg1"/>
                </a:solidFill>
                <a:latin typeface="Calibri" pitchFamily="34" charset="0"/>
                <a:cs typeface="Calibri" pitchFamily="34" charset="0"/>
              </a:rPr>
              <a:t>Whoever believes in me, as the Scripture has said,</a:t>
            </a:r>
          </a:p>
          <a:p>
            <a:pPr algn="ctr"/>
            <a:r>
              <a:rPr lang="en-US" sz="2800" b="1" dirty="0" smtClean="0">
                <a:solidFill>
                  <a:schemeClr val="bg1"/>
                </a:solidFill>
                <a:latin typeface="Calibri" pitchFamily="34" charset="0"/>
                <a:cs typeface="Calibri" pitchFamily="34" charset="0"/>
              </a:rPr>
              <a:t>‘Out of his heart will flow rivers of living water.’”  </a:t>
            </a:r>
          </a:p>
          <a:p>
            <a:pPr algn="ctr"/>
            <a:r>
              <a:rPr lang="en-US" sz="2800" b="1" dirty="0" smtClean="0">
                <a:solidFill>
                  <a:schemeClr val="bg1"/>
                </a:solidFill>
                <a:latin typeface="Calibri" pitchFamily="34" charset="0"/>
                <a:cs typeface="Calibri" pitchFamily="34" charset="0"/>
              </a:rPr>
              <a:t>John 7:37-38</a:t>
            </a: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2" name="TextBox 8"/>
          <p:cNvSpPr txBox="1">
            <a:spLocks noChangeArrowheads="1"/>
          </p:cNvSpPr>
          <p:nvPr/>
        </p:nvSpPr>
        <p:spPr bwMode="auto">
          <a:xfrm>
            <a:off x="5940152" y="6505599"/>
            <a:ext cx="3168352" cy="307777"/>
          </a:xfrm>
          <a:prstGeom prst="rect">
            <a:avLst/>
          </a:prstGeom>
          <a:noFill/>
          <a:ln w="9525">
            <a:noFill/>
            <a:miter lim="800000"/>
            <a:headEnd/>
            <a:tailEnd/>
          </a:ln>
        </p:spPr>
        <p:txBody>
          <a:bodyPr wrap="square">
            <a:spAutoFit/>
          </a:bodyPr>
          <a:lstStyle/>
          <a:p>
            <a:pPr algn="ctr">
              <a:defRPr/>
            </a:pPr>
            <a:r>
              <a:rPr lang="en-CA" altLang="ko-KR" sz="1000" dirty="0" smtClean="0">
                <a:solidFill>
                  <a:schemeClr val="tx1">
                    <a:lumMod val="85000"/>
                  </a:schemeClr>
                </a:solidFill>
              </a:rPr>
              <a:t>Jesus  </a:t>
            </a:r>
            <a:r>
              <a:rPr lang="en-CA" altLang="ko-KR" sz="1400" dirty="0" smtClean="0">
                <a:solidFill>
                  <a:schemeClr val="tx1">
                    <a:lumMod val="85000"/>
                  </a:schemeClr>
                </a:solidFill>
              </a:rPr>
              <a:t>©</a:t>
            </a:r>
            <a:r>
              <a:rPr lang="en-CA" altLang="ko-KR" sz="1000" dirty="0" smtClean="0">
                <a:solidFill>
                  <a:schemeClr val="tx1">
                    <a:lumMod val="85000"/>
                  </a:schemeClr>
                </a:solidFill>
              </a:rPr>
              <a:t> </a:t>
            </a:r>
            <a:r>
              <a:rPr lang="en-CA" sz="1000" dirty="0" smtClean="0">
                <a:solidFill>
                  <a:schemeClr val="tx1">
                    <a:lumMod val="85000"/>
                  </a:schemeClr>
                </a:solidFill>
              </a:rPr>
              <a:t>GospelGifs.com   with permission</a:t>
            </a:r>
            <a:endParaRPr lang="en-CA" sz="1000" dirty="0">
              <a:solidFill>
                <a:schemeClr val="tx1">
                  <a:lumMod val="85000"/>
                </a:schemeClr>
              </a:solidFill>
            </a:endParaRPr>
          </a:p>
        </p:txBody>
      </p:sp>
      <p:sp>
        <p:nvSpPr>
          <p:cNvPr id="7" name="Title 1"/>
          <p:cNvSpPr txBox="1">
            <a:spLocks/>
          </p:cNvSpPr>
          <p:nvPr/>
        </p:nvSpPr>
        <p:spPr bwMode="auto">
          <a:xfrm>
            <a:off x="5148064" y="188640"/>
            <a:ext cx="403244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7" name="TextBox 16"/>
          <p:cNvSpPr txBox="1"/>
          <p:nvPr/>
        </p:nvSpPr>
        <p:spPr>
          <a:xfrm>
            <a:off x="179512" y="6567155"/>
            <a:ext cx="2088232" cy="246221"/>
          </a:xfrm>
          <a:prstGeom prst="rect">
            <a:avLst/>
          </a:prstGeom>
          <a:noFill/>
        </p:spPr>
        <p:txBody>
          <a:bodyPr wrap="square" rtlCol="0">
            <a:spAutoFit/>
          </a:bodyPr>
          <a:lstStyle/>
          <a:p>
            <a:pPr algn="ctr"/>
            <a:r>
              <a:rPr lang="en-CA" sz="1000" dirty="0" smtClean="0">
                <a:solidFill>
                  <a:schemeClr val="tx1">
                    <a:lumMod val="85000"/>
                  </a:schemeClr>
                </a:solidFill>
              </a:rPr>
              <a:t>jumping heart © www.fg-a.com</a:t>
            </a:r>
            <a:endParaRPr lang="en-CA" dirty="0">
              <a:solidFill>
                <a:schemeClr val="tx1">
                  <a:lumMod val="85000"/>
                </a:schemeClr>
              </a:solidFill>
            </a:endParaRPr>
          </a:p>
        </p:txBody>
      </p:sp>
      <p:pic>
        <p:nvPicPr>
          <p:cNvPr id="14" name="Picture 13" descr="www.fg-a.com valentine 2-jumping-heart.gif"/>
          <p:cNvPicPr>
            <a:picLocks noChangeAspect="1"/>
          </p:cNvPicPr>
          <p:nvPr/>
        </p:nvPicPr>
        <p:blipFill>
          <a:blip r:embed="rId3" cstate="print"/>
          <a:stretch>
            <a:fillRect/>
          </a:stretch>
        </p:blipFill>
        <p:spPr>
          <a:xfrm>
            <a:off x="3851920" y="2383532"/>
            <a:ext cx="1143000" cy="1333500"/>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3846</TotalTime>
  <Words>1861</Words>
  <Application>Microsoft Office PowerPoint</Application>
  <PresentationFormat>On-screen Show (4:3)</PresentationFormat>
  <Paragraphs>517</Paragraphs>
  <Slides>31</Slides>
  <Notes>17</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When we receive Jesus,  we receive all Christ is by his death and resurrection. He is our righteousness, ransom, redemption, atonement, forgiveness, peace,  reconciliation, eternal life, immersion in the Spirit, life in the Spirit, freedom from sin, citizenship in heaven, hope of glory in seeing his face and reigning forever . . . and all  the rest of the riches of  the grace of God in Christ! However, if we don’t receive Jesus, we don’t receive any of God’s grace in Christ.</vt:lpstr>
      <vt:lpstr>Slide 29</vt:lpstr>
      <vt:lpstr>Buddha  says: Do Do Do Do Do Do  Do Do. You Do.  8-fold path</vt:lpstr>
      <vt:lpstr>Slide 31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Supernike</dc:creator>
  <cp:lastModifiedBy>Lenovo X1 Carbon G2</cp:lastModifiedBy>
  <cp:revision>339</cp:revision>
  <dcterms:created xsi:type="dcterms:W3CDTF">2018-02-10T10:05:27Z</dcterms:created>
  <dcterms:modified xsi:type="dcterms:W3CDTF">2021-04-23T17:17:18Z</dcterms:modified>
</cp:coreProperties>
</file>