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1951" r:id="rId2"/>
    <p:sldId id="1986" r:id="rId3"/>
    <p:sldId id="1567" r:id="rId4"/>
    <p:sldId id="1941" r:id="rId5"/>
    <p:sldId id="1943" r:id="rId6"/>
    <p:sldId id="1952" r:id="rId7"/>
    <p:sldId id="1985" r:id="rId8"/>
    <p:sldId id="1954" r:id="rId9"/>
    <p:sldId id="1955" r:id="rId10"/>
    <p:sldId id="1984" r:id="rId11"/>
    <p:sldId id="1956" r:id="rId12"/>
    <p:sldId id="1957" r:id="rId13"/>
    <p:sldId id="1959" r:id="rId14"/>
    <p:sldId id="1960" r:id="rId15"/>
    <p:sldId id="1961" r:id="rId16"/>
    <p:sldId id="1962" r:id="rId17"/>
    <p:sldId id="1963" r:id="rId18"/>
    <p:sldId id="1964" r:id="rId19"/>
    <p:sldId id="1965" r:id="rId20"/>
    <p:sldId id="1945" r:id="rId21"/>
    <p:sldId id="2006" r:id="rId22"/>
    <p:sldId id="2025" r:id="rId23"/>
    <p:sldId id="2008" r:id="rId24"/>
    <p:sldId id="1991" r:id="rId25"/>
    <p:sldId id="1996" r:id="rId26"/>
    <p:sldId id="2009" r:id="rId27"/>
    <p:sldId id="1982" r:id="rId28"/>
    <p:sldId id="1988" r:id="rId29"/>
    <p:sldId id="1994" r:id="rId30"/>
    <p:sldId id="1995" r:id="rId31"/>
    <p:sldId id="2010" r:id="rId32"/>
    <p:sldId id="1999" r:id="rId33"/>
    <p:sldId id="2000" r:id="rId34"/>
    <p:sldId id="1997" r:id="rId35"/>
    <p:sldId id="2011" r:id="rId36"/>
    <p:sldId id="2012" r:id="rId37"/>
    <p:sldId id="2013" r:id="rId38"/>
    <p:sldId id="1998" r:id="rId39"/>
    <p:sldId id="2014" r:id="rId40"/>
    <p:sldId id="2015" r:id="rId41"/>
    <p:sldId id="1987" r:id="rId42"/>
    <p:sldId id="1947" r:id="rId43"/>
    <p:sldId id="1950" r:id="rId44"/>
    <p:sldId id="1967" r:id="rId45"/>
    <p:sldId id="2002" r:id="rId46"/>
    <p:sldId id="2001" r:id="rId47"/>
    <p:sldId id="1944" r:id="rId48"/>
    <p:sldId id="1969" r:id="rId49"/>
    <p:sldId id="2003" r:id="rId50"/>
    <p:sldId id="2004" r:id="rId51"/>
    <p:sldId id="1983" r:id="rId52"/>
    <p:sldId id="2017" r:id="rId53"/>
    <p:sldId id="1980" r:id="rId54"/>
    <p:sldId id="1973" r:id="rId55"/>
    <p:sldId id="1646" r:id="rId56"/>
    <p:sldId id="1974" r:id="rId57"/>
    <p:sldId id="2018" r:id="rId58"/>
    <p:sldId id="2019" r:id="rId59"/>
    <p:sldId id="2020" r:id="rId60"/>
    <p:sldId id="2021" r:id="rId61"/>
    <p:sldId id="2022" r:id="rId62"/>
    <p:sldId id="2023" r:id="rId63"/>
    <p:sldId id="2024" r:id="rId64"/>
    <p:sldId id="1785" r:id="rId65"/>
    <p:sldId id="1789" r:id="rId66"/>
    <p:sldId id="2016" r:id="rId67"/>
    <p:sldId id="1791"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8000"/>
    <a:srgbClr val="9900CC"/>
    <a:srgbClr val="00B9FA"/>
    <a:srgbClr val="FF66FF"/>
    <a:srgbClr val="FF99FF"/>
    <a:srgbClr val="33CC33"/>
    <a:srgbClr val="0066FF"/>
    <a:srgbClr val="FFCCFF"/>
    <a:srgbClr val="00FF00"/>
    <a:srgbClr val="05BE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761" autoAdjust="0"/>
  </p:normalViewPr>
  <p:slideViewPr>
    <p:cSldViewPr>
      <p:cViewPr varScale="1">
        <p:scale>
          <a:sx n="86" d="100"/>
          <a:sy n="86" d="100"/>
        </p:scale>
        <p:origin x="-1434" y="-96"/>
      </p:cViewPr>
      <p:guideLst>
        <p:guide orient="horz" pos="2160"/>
        <p:guide pos="2880"/>
      </p:guideLst>
    </p:cSldViewPr>
  </p:slideViewPr>
  <p:outlineViewPr>
    <p:cViewPr>
      <p:scale>
        <a:sx n="33" d="100"/>
        <a:sy n="33" d="100"/>
      </p:scale>
      <p:origin x="276" y="11249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4/20/2021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187623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39</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40</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49</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wmf"/><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jblstatue.com/copyright.html" TargetMode="External"/><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0.gif"/><Relationship Id="rId5" Type="http://schemas.openxmlformats.org/officeDocument/2006/relationships/image" Target="../media/image29.gif"/><Relationship Id="rId4" Type="http://schemas.openxmlformats.org/officeDocument/2006/relationships/image" Target="../media/image28.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gif"/><Relationship Id="rId3" Type="http://schemas.openxmlformats.org/officeDocument/2006/relationships/image" Target="../media/image32.gif"/><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notesSlide" Target="../notesSlides/notesSlide3.xml"/><Relationship Id="rId16" Type="http://schemas.openxmlformats.org/officeDocument/2006/relationships/image" Target="../media/image29.gif"/><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28.gif"/><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9.gif"/><Relationship Id="rId4" Type="http://schemas.openxmlformats.org/officeDocument/2006/relationships/image" Target="../media/image28.gif"/></Relationships>
</file>

<file path=ppt/slides/_rels/slide4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9.gif"/><Relationship Id="rId4" Type="http://schemas.openxmlformats.org/officeDocument/2006/relationships/image" Target="../media/image28.gif"/></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45.jpeg"/><Relationship Id="rId7" Type="http://schemas.openxmlformats.org/officeDocument/2006/relationships/image" Target="../media/image47.jpeg"/><Relationship Id="rId2" Type="http://schemas.openxmlformats.org/officeDocument/2006/relationships/image" Target="../media/image34.jpeg"/><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35.png"/><Relationship Id="rId4" Type="http://schemas.openxmlformats.org/officeDocument/2006/relationships/image" Target="../media/image38.jpeg"/><Relationship Id="rId9" Type="http://schemas.openxmlformats.org/officeDocument/2006/relationships/image" Target="../media/image37.jpeg"/></Relationships>
</file>

<file path=ppt/slides/_rels/slide4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9.gif"/></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aimi.ca/"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1062038"/>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gives us </a:t>
            </a:r>
            <a:r>
              <a:rPr lang="en-CA" sz="4000" b="1" dirty="0" err="1" smtClean="0">
                <a:solidFill>
                  <a:schemeClr val="tx1"/>
                </a:solidFill>
              </a:rPr>
              <a:t>nike</a:t>
            </a:r>
            <a:r>
              <a:rPr lang="en-CA" sz="4000" b="1" dirty="0" smtClean="0">
                <a:solidFill>
                  <a:schemeClr val="tx1"/>
                </a:solidFill>
              </a:rPr>
              <a:t> victory!</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781300"/>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5004966" y="4365104"/>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will </a:t>
            </a:r>
            <a:r>
              <a:rPr lang="en-CA" sz="4000" b="1" dirty="0" err="1" smtClean="0">
                <a:solidFill>
                  <a:schemeClr val="tx1"/>
                </a:solidFill>
              </a:rPr>
              <a:t>nike</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is helping his church </a:t>
            </a:r>
            <a:r>
              <a:rPr lang="en-CA" sz="4000" b="1" dirty="0" err="1" smtClean="0">
                <a:solidFill>
                  <a:schemeClr val="tx1"/>
                </a:solidFill>
              </a:rPr>
              <a:t>nike</a:t>
            </a:r>
            <a:r>
              <a:rPr lang="en-CA" sz="4000" b="1" dirty="0" smtClean="0">
                <a:solidFill>
                  <a:schemeClr val="tx1"/>
                </a:solidFill>
              </a:rPr>
              <a:t>!</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0" y="0"/>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95536" y="4437112"/>
            <a:ext cx="8388424" cy="2554545"/>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pPr algn="ctr"/>
            <a:r>
              <a:rPr lang="en-CA" sz="2800" b="1" dirty="0" smtClean="0">
                <a:solidFill>
                  <a:schemeClr val="bg1"/>
                </a:solidFill>
                <a:latin typeface="Calibri" pitchFamily="34" charset="0"/>
              </a:rPr>
              <a:t>“But thanks be to God, who in Christ always leads us </a:t>
            </a:r>
          </a:p>
          <a:p>
            <a:pPr algn="ctr"/>
            <a:r>
              <a:rPr lang="en-CA" sz="2800" b="1" dirty="0" smtClean="0">
                <a:solidFill>
                  <a:schemeClr val="bg1"/>
                </a:solidFill>
                <a:latin typeface="Calibri" pitchFamily="34" charset="0"/>
              </a:rPr>
              <a:t>in triumphal procession”  2 Co 2:14, ESV</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“But thanks be to God, who gives us the victory (</a:t>
            </a:r>
            <a:r>
              <a:rPr lang="en-CA" sz="2800" b="1" dirty="0" err="1" smtClean="0">
                <a:solidFill>
                  <a:schemeClr val="bg1"/>
                </a:solidFill>
                <a:latin typeface="Calibri" pitchFamily="34" charset="0"/>
              </a:rPr>
              <a:t>nike</a:t>
            </a:r>
            <a:r>
              <a:rPr lang="en-CA" sz="2800" b="1" dirty="0" smtClean="0">
                <a:solidFill>
                  <a:schemeClr val="bg1"/>
                </a:solidFill>
                <a:latin typeface="Calibri" pitchFamily="34" charset="0"/>
              </a:rPr>
              <a:t>) through our Lord Jesus Christ”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15:57, ESV</a:t>
            </a:r>
          </a:p>
          <a:p>
            <a:pPr algn="ctr"/>
            <a:endParaRPr lang="en-CA" sz="2800" b="1" dirty="0" smtClean="0">
              <a:solidFill>
                <a:schemeClr val="bg1"/>
              </a:solidFill>
              <a:latin typeface="Calibri" pitchFamily="34" charset="0"/>
            </a:endParaRPr>
          </a:p>
        </p:txBody>
      </p: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2" name="TextBox 41"/>
          <p:cNvSpPr txBox="1"/>
          <p:nvPr/>
        </p:nvSpPr>
        <p:spPr>
          <a:xfrm>
            <a:off x="251520" y="314653"/>
            <a:ext cx="860444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The Lord leads us in triumphal procession </a:t>
            </a:r>
          </a:p>
          <a:p>
            <a:pPr algn="ctr"/>
            <a:r>
              <a:rPr lang="en-CA" sz="2800" b="1" dirty="0" smtClean="0">
                <a:solidFill>
                  <a:srgbClr val="FF0000"/>
                </a:solidFill>
                <a:latin typeface="Calibri" pitchFamily="34" charset="0"/>
              </a:rPr>
              <a:t>and </a:t>
            </a:r>
            <a:r>
              <a:rPr lang="en-CA" sz="2800" b="1" dirty="0" err="1" smtClean="0">
                <a:solidFill>
                  <a:srgbClr val="FF0000"/>
                </a:solidFill>
                <a:latin typeface="Calibri" pitchFamily="34" charset="0"/>
              </a:rPr>
              <a:t>nike</a:t>
            </a:r>
            <a:r>
              <a:rPr lang="en-CA" sz="2800" b="1" dirty="0" smtClean="0">
                <a:solidFill>
                  <a:srgbClr val="FF0000"/>
                </a:solidFill>
                <a:latin typeface="Calibri" pitchFamily="34" charset="0"/>
              </a:rPr>
              <a:t> victory in Christ</a:t>
            </a:r>
            <a:endParaRPr lang="en-CA" sz="2800" b="1" dirty="0">
              <a:latin typeface="Calibri" pitchFamily="34" charset="0"/>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a:xfrm>
            <a:off x="4114800" y="2132856"/>
            <a:ext cx="4800600" cy="2760711"/>
          </a:xfrm>
        </p:spPr>
        <p:txBody>
          <a:bodyPr/>
          <a:lstStyle/>
          <a:p>
            <a:r>
              <a:rPr lang="en-US" altLang="ko-KR" sz="1000" b="1" dirty="0" smtClean="0">
                <a:solidFill>
                  <a:schemeClr val="tx1"/>
                </a:solidFill>
                <a:latin typeface="Calibri" pitchFamily="34" charset="0"/>
                <a:ea typeface="Gulim" pitchFamily="34" charset="-127"/>
              </a:rPr>
              <a:t/>
            </a:r>
            <a:br>
              <a:rPr lang="en-US" altLang="ko-KR" sz="10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The New Testament was written in Greek.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It uses </a:t>
            </a:r>
            <a:r>
              <a:rPr lang="en-US" altLang="ko-KR" sz="3200" b="1" i="1" dirty="0" err="1" smtClean="0">
                <a:solidFill>
                  <a:schemeClr val="tx1"/>
                </a:solidFill>
                <a:latin typeface="Calibri" pitchFamily="34" charset="0"/>
                <a:ea typeface="Gulim" pitchFamily="34" charset="-127"/>
              </a:rPr>
              <a:t>nike</a:t>
            </a:r>
            <a:r>
              <a:rPr lang="en-US" altLang="ko-KR" sz="3200" b="1" dirty="0" smtClean="0">
                <a:solidFill>
                  <a:schemeClr val="tx1"/>
                </a:solidFill>
                <a:latin typeface="Calibri" pitchFamily="34" charset="0"/>
                <a:ea typeface="Gulim" pitchFamily="34" charset="-127"/>
              </a:rPr>
              <a:t> thirty-four times.</a:t>
            </a:r>
            <a:endParaRPr lang="ko-KR" altLang="en-US" sz="3200" b="1" dirty="0" smtClean="0">
              <a:solidFill>
                <a:schemeClr val="tx1"/>
              </a:solidFill>
              <a:latin typeface="Calibri" pitchFamily="34" charset="0"/>
              <a:ea typeface="Gulim" pitchFamily="34" charset="-127"/>
            </a:endParaRPr>
          </a:p>
        </p:txBody>
      </p:sp>
      <p:pic>
        <p:nvPicPr>
          <p:cNvPr id="6147"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978025"/>
            <a:ext cx="3810000" cy="3203575"/>
          </a:xfrm>
          <a:prstGeom prst="rect">
            <a:avLst/>
          </a:prstGeom>
          <a:noFill/>
          <a:ln w="9525">
            <a:noFill/>
            <a:miter lim="800000"/>
            <a:headEnd/>
            <a:tailEnd/>
          </a:ln>
        </p:spPr>
      </p:pic>
      <p:sp>
        <p:nvSpPr>
          <p:cNvPr id="5" name="Title 3"/>
          <p:cNvSpPr txBox="1">
            <a:spLocks/>
          </p:cNvSpPr>
          <p:nvPr/>
        </p:nvSpPr>
        <p:spPr bwMode="auto">
          <a:xfrm>
            <a:off x="323528" y="168424"/>
            <a:ext cx="8534400" cy="1676400"/>
          </a:xfrm>
          <a:prstGeom prst="rect">
            <a:avLst/>
          </a:prstGeom>
          <a:noFill/>
          <a:ln w="9525">
            <a:noFill/>
            <a:miter lim="800000"/>
            <a:headEnd/>
            <a:tailEnd/>
          </a:ln>
        </p:spPr>
        <p:txBody>
          <a:bodyPr anchor="ctr"/>
          <a:lstStyle/>
          <a:p>
            <a:pPr algn="ctr"/>
            <a:endParaRPr lang="en-US" altLang="ko-KR" sz="1000" b="1" i="1" dirty="0" smtClean="0">
              <a:latin typeface="Calibri" pitchFamily="34" charset="0"/>
              <a:ea typeface="Gulim" pitchFamily="34" charset="-127"/>
            </a:endParaRPr>
          </a:p>
          <a:p>
            <a:pPr algn="ctr"/>
            <a:r>
              <a:rPr lang="en-US" altLang="ko-KR" sz="3200" b="1" i="1" dirty="0" smtClean="0">
                <a:latin typeface="Calibri" pitchFamily="34" charset="0"/>
                <a:ea typeface="Gulim" pitchFamily="34" charset="-127"/>
              </a:rPr>
              <a:t>Nike</a:t>
            </a:r>
            <a:r>
              <a:rPr lang="en-US" altLang="ko-KR" sz="3200" b="1" dirty="0" smtClean="0">
                <a:latin typeface="Calibri" pitchFamily="34" charset="0"/>
                <a:ea typeface="Gulim" pitchFamily="34" charset="-127"/>
              </a:rPr>
              <a:t> is a word from the Greek language. </a:t>
            </a:r>
            <a:r>
              <a:rPr lang="en-CA" altLang="ko-KR" sz="3200" b="1" dirty="0" smtClean="0">
                <a:latin typeface="Calibri" pitchFamily="34" charset="0"/>
              </a:rPr>
              <a:t> </a:t>
            </a:r>
            <a:endParaRPr lang="ko-KR" altLang="en-US" sz="3200" b="1" dirty="0">
              <a:latin typeface="Calibri" pitchFamily="34" charset="0"/>
              <a:ea typeface="Gulim" pitchFamily="34" charset="-127"/>
            </a:endParaRPr>
          </a:p>
        </p:txBody>
      </p:sp>
      <p:pic>
        <p:nvPicPr>
          <p:cNvPr id="6" name="Picture 6" descr="shwoosh"/>
          <p:cNvPicPr>
            <a:picLocks noChangeAspect="1" noChangeArrowheads="1"/>
          </p:cNvPicPr>
          <p:nvPr/>
        </p:nvPicPr>
        <p:blipFill>
          <a:blip r:embed="rId3" cstate="print"/>
          <a:srcRect/>
          <a:stretch>
            <a:fillRect/>
          </a:stretch>
        </p:blipFill>
        <p:spPr bwMode="auto">
          <a:xfrm>
            <a:off x="683568" y="5429748"/>
            <a:ext cx="2866193" cy="879572"/>
          </a:xfrm>
          <a:prstGeom prst="rect">
            <a:avLst/>
          </a:prstGeom>
          <a:noFill/>
          <a:ln w="9525">
            <a:noFill/>
            <a:miter lim="800000"/>
            <a:headEnd/>
            <a:tailEnd/>
          </a:ln>
        </p:spPr>
      </p:pic>
      <p:sp>
        <p:nvSpPr>
          <p:cNvPr id="7" name="Text Box 7"/>
          <p:cNvSpPr txBox="1">
            <a:spLocks noChangeArrowheads="1"/>
          </p:cNvSpPr>
          <p:nvPr/>
        </p:nvSpPr>
        <p:spPr bwMode="auto">
          <a:xfrm>
            <a:off x="1475656" y="6309320"/>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a:xfrm>
            <a:off x="4114800" y="188640"/>
            <a:ext cx="4800600" cy="6248400"/>
          </a:xfrm>
        </p:spPr>
        <p:txBody>
          <a:bodyPr/>
          <a:lstStyle/>
          <a:p>
            <a:pPr eaLnBrk="1" hangingPunct="1"/>
            <a:r>
              <a:rPr lang="en-US" altLang="ko-KR" sz="3200" b="1" dirty="0" smtClean="0">
                <a:solidFill>
                  <a:schemeClr val="tx1"/>
                </a:solidFill>
                <a:latin typeface="Calibri" pitchFamily="34" charset="0"/>
                <a:ea typeface="Gulim" pitchFamily="34" charset="-127"/>
              </a:rPr>
              <a:t>In the English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New Testament,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to </a:t>
            </a:r>
            <a:r>
              <a:rPr lang="en-US" altLang="ko-KR" sz="3200" b="1" i="1" dirty="0" err="1" smtClean="0">
                <a:solidFill>
                  <a:schemeClr val="tx1"/>
                </a:solidFill>
                <a:latin typeface="Calibri" pitchFamily="34" charset="0"/>
                <a:ea typeface="Gulim" pitchFamily="34" charset="-127"/>
              </a:rPr>
              <a:t>nike</a:t>
            </a:r>
            <a:r>
              <a:rPr lang="en-US" altLang="ko-KR" sz="3200" b="1" dirty="0" smtClean="0">
                <a:solidFill>
                  <a:schemeClr val="tx1"/>
                </a:solidFill>
                <a:latin typeface="Calibri" pitchFamily="34" charset="0"/>
                <a:ea typeface="Gulim" pitchFamily="34" charset="-127"/>
              </a:rPr>
              <a:t> </a:t>
            </a:r>
            <a:r>
              <a:rPr lang="en-US" altLang="ko-KR" sz="3200" b="1" smtClean="0">
                <a:solidFill>
                  <a:schemeClr val="tx1"/>
                </a:solidFill>
                <a:latin typeface="Calibri" pitchFamily="34" charset="0"/>
                <a:ea typeface="Gulim" pitchFamily="34" charset="-127"/>
              </a:rPr>
              <a:t>is translated </a:t>
            </a:r>
            <a:r>
              <a:rPr lang="en-US" altLang="ko-KR" sz="3200" b="1" dirty="0" smtClean="0">
                <a:solidFill>
                  <a:schemeClr val="tx1"/>
                </a:solidFill>
                <a:latin typeface="Calibri" pitchFamily="34" charset="0"/>
                <a:ea typeface="Gulim" pitchFamily="34" charset="-127"/>
              </a:rPr>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to be victorious,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to conquer, and to overcome.  </a:t>
            </a:r>
            <a:br>
              <a:rPr lang="en-US" altLang="ko-KR" sz="3200" b="1" dirty="0" smtClean="0">
                <a:solidFill>
                  <a:schemeClr val="tx1"/>
                </a:solidFill>
                <a:latin typeface="Calibri" pitchFamily="34" charset="0"/>
                <a:ea typeface="Gulim" pitchFamily="34" charset="-127"/>
              </a:rPr>
            </a:br>
            <a:r>
              <a:rPr lang="en-US" altLang="ko-KR" sz="3200" b="1" dirty="0" smtClean="0">
                <a:solidFill>
                  <a:schemeClr val="tx1"/>
                </a:solidFill>
                <a:latin typeface="Calibri" pitchFamily="34" charset="0"/>
                <a:ea typeface="Gulim" pitchFamily="34" charset="-127"/>
              </a:rPr>
              <a:t/>
            </a:r>
            <a:br>
              <a:rPr lang="en-US" altLang="ko-KR" sz="3200" b="1" dirty="0" smtClean="0">
                <a:solidFill>
                  <a:schemeClr val="tx1"/>
                </a:solidFill>
                <a:latin typeface="Calibri" pitchFamily="34" charset="0"/>
                <a:ea typeface="Gulim" pitchFamily="34" charset="-127"/>
              </a:rPr>
            </a:br>
            <a:r>
              <a:rPr lang="en-CA" sz="3200" b="1" dirty="0" smtClean="0">
                <a:solidFill>
                  <a:schemeClr val="tx1"/>
                </a:solidFill>
                <a:latin typeface="Calibri" pitchFamily="34" charset="0"/>
              </a:rPr>
              <a:t>“But thanks be to God, who gives us the victory (</a:t>
            </a:r>
            <a:r>
              <a:rPr lang="en-CA" sz="3200" b="1" dirty="0" err="1" smtClean="0">
                <a:solidFill>
                  <a:schemeClr val="tx1"/>
                </a:solidFill>
                <a:latin typeface="Calibri" pitchFamily="34" charset="0"/>
              </a:rPr>
              <a:t>nike</a:t>
            </a:r>
            <a:r>
              <a:rPr lang="en-CA" sz="3200" b="1" dirty="0" smtClean="0">
                <a:solidFill>
                  <a:schemeClr val="tx1"/>
                </a:solidFill>
                <a:latin typeface="Calibri" pitchFamily="34" charset="0"/>
              </a:rPr>
              <a:t>) through our Lord Jesus Christ”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1 </a:t>
            </a:r>
            <a:r>
              <a:rPr lang="en-CA" sz="3200" b="1" dirty="0" err="1" smtClean="0">
                <a:solidFill>
                  <a:schemeClr val="tx1"/>
                </a:solidFill>
                <a:latin typeface="Calibri" pitchFamily="34" charset="0"/>
              </a:rPr>
              <a:t>Cor</a:t>
            </a:r>
            <a:r>
              <a:rPr lang="en-CA" sz="3200" b="1" dirty="0" smtClean="0">
                <a:solidFill>
                  <a:schemeClr val="tx1"/>
                </a:solidFill>
                <a:latin typeface="Calibri" pitchFamily="34" charset="0"/>
              </a:rPr>
              <a:t> 15:57, ESV</a:t>
            </a:r>
            <a:endParaRPr lang="ko-KR" altLang="en-US" sz="3200" b="1" dirty="0" smtClean="0">
              <a:solidFill>
                <a:schemeClr val="tx1"/>
              </a:solidFill>
              <a:latin typeface="Calibri" pitchFamily="34" charset="0"/>
              <a:ea typeface="Gulim" pitchFamily="34" charset="-127"/>
            </a:endParaRPr>
          </a:p>
        </p:txBody>
      </p:sp>
      <p:pic>
        <p:nvPicPr>
          <p:cNvPr id="8195" name="Picture 2" descr="http://www.bibbiablog.com/wp-content/uploads/biblicalGreek-Manuscript-of-1st-Corinthians-13.jpg"/>
          <p:cNvPicPr>
            <a:picLocks noChangeAspect="1" noChangeArrowheads="1"/>
          </p:cNvPicPr>
          <p:nvPr/>
        </p:nvPicPr>
        <p:blipFill>
          <a:blip r:embed="rId2" cstate="print"/>
          <a:srcRect l="6052" t="6818" r="5196" b="9091"/>
          <a:stretch>
            <a:fillRect/>
          </a:stretch>
        </p:blipFill>
        <p:spPr bwMode="auto">
          <a:xfrm>
            <a:off x="152400" y="1052736"/>
            <a:ext cx="3810000" cy="3203575"/>
          </a:xfrm>
          <a:prstGeom prst="rect">
            <a:avLst/>
          </a:prstGeom>
          <a:noFill/>
          <a:ln w="9525">
            <a:noFill/>
            <a:miter lim="800000"/>
            <a:headEnd/>
            <a:tailEnd/>
          </a:ln>
        </p:spPr>
      </p:pic>
      <p:pic>
        <p:nvPicPr>
          <p:cNvPr id="4" name="Picture 6" descr="shwoosh"/>
          <p:cNvPicPr>
            <a:picLocks noChangeAspect="1" noChangeArrowheads="1"/>
          </p:cNvPicPr>
          <p:nvPr/>
        </p:nvPicPr>
        <p:blipFill>
          <a:blip r:embed="rId3" cstate="print"/>
          <a:srcRect/>
          <a:stretch>
            <a:fillRect/>
          </a:stretch>
        </p:blipFill>
        <p:spPr bwMode="auto">
          <a:xfrm>
            <a:off x="611560" y="4421636"/>
            <a:ext cx="2866193" cy="879572"/>
          </a:xfrm>
          <a:prstGeom prst="rect">
            <a:avLst/>
          </a:prstGeom>
          <a:noFill/>
          <a:ln w="9525">
            <a:noFill/>
            <a:miter lim="800000"/>
            <a:headEnd/>
            <a:tailEnd/>
          </a:ln>
        </p:spPr>
      </p:pic>
      <p:sp>
        <p:nvSpPr>
          <p:cNvPr id="5" name="Text Box 7"/>
          <p:cNvSpPr txBox="1">
            <a:spLocks noChangeArrowheads="1"/>
          </p:cNvSpPr>
          <p:nvPr/>
        </p:nvSpPr>
        <p:spPr bwMode="auto">
          <a:xfrm>
            <a:off x="1475656" y="5384249"/>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tx1">
                    <a:lumMod val="65000"/>
                  </a:schemeClr>
                </a:solidFill>
                <a:latin typeface="Calibri" pitchFamily="34" charset="0"/>
              </a:rPr>
              <a:t>Copyright by Nike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098" name="AutoShape 2"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sp>
        <p:nvSpPr>
          <p:cNvPr id="4099" name="AutoShape 4"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sp>
        <p:nvSpPr>
          <p:cNvPr id="4100" name="AutoShape 6" descr="Global reach: Nike is one of the world's most recognizable bran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ltLang="ko-KR">
              <a:latin typeface="Calibri" pitchFamily="34" charset="0"/>
              <a:ea typeface="굴림" charset="-127"/>
            </a:endParaRPr>
          </a:p>
        </p:txBody>
      </p:sp>
      <p:pic>
        <p:nvPicPr>
          <p:cNvPr id="4101" name="Picture 7" descr="C:\Users\Supermike\Pictures\Misc Pics\nike article-2004273-000B0D3900000258-373_306x442.jpg"/>
          <p:cNvPicPr>
            <a:picLocks noChangeAspect="1" noChangeArrowheads="1"/>
          </p:cNvPicPr>
          <p:nvPr/>
        </p:nvPicPr>
        <p:blipFill>
          <a:blip r:embed="rId2" cstate="print"/>
          <a:srcRect t="29639" r="7407"/>
          <a:stretch>
            <a:fillRect/>
          </a:stretch>
        </p:blipFill>
        <p:spPr bwMode="auto">
          <a:xfrm>
            <a:off x="76200" y="649288"/>
            <a:ext cx="4267200" cy="4684712"/>
          </a:xfrm>
          <a:prstGeom prst="rect">
            <a:avLst/>
          </a:prstGeom>
          <a:noFill/>
          <a:ln w="9525">
            <a:noFill/>
            <a:miter lim="800000"/>
            <a:headEnd/>
            <a:tailEnd/>
          </a:ln>
        </p:spPr>
      </p:pic>
      <p:sp>
        <p:nvSpPr>
          <p:cNvPr id="4102" name="Rectangle 5"/>
          <p:cNvSpPr>
            <a:spLocks noChangeArrowheads="1"/>
          </p:cNvSpPr>
          <p:nvPr/>
        </p:nvSpPr>
        <p:spPr bwMode="auto">
          <a:xfrm>
            <a:off x="4419600" y="685800"/>
            <a:ext cx="4572000" cy="2862322"/>
          </a:xfrm>
          <a:prstGeom prst="rect">
            <a:avLst/>
          </a:prstGeom>
          <a:noFill/>
          <a:ln w="9525">
            <a:noFill/>
            <a:miter lim="800000"/>
            <a:headEnd/>
            <a:tailEnd/>
          </a:ln>
        </p:spPr>
        <p:txBody>
          <a:bodyPr>
            <a:spAutoFit/>
          </a:bodyPr>
          <a:lstStyle/>
          <a:p>
            <a:r>
              <a:rPr lang="en-US" altLang="ko-KR" sz="3600" b="1" dirty="0">
                <a:latin typeface="Calibri" pitchFamily="34" charset="0"/>
                <a:ea typeface="굴림" charset="-127"/>
              </a:rPr>
              <a:t>Youth around the world love wearing Nike shoes and shirts.</a:t>
            </a:r>
            <a:br>
              <a:rPr lang="en-US" altLang="ko-KR" sz="3600" b="1" dirty="0">
                <a:latin typeface="Calibri" pitchFamily="34" charset="0"/>
                <a:ea typeface="굴림" charset="-127"/>
              </a:rPr>
            </a:br>
            <a:r>
              <a:rPr lang="en-US" altLang="ko-KR" sz="3600" b="1" dirty="0">
                <a:latin typeface="Calibri" pitchFamily="34" charset="0"/>
                <a:ea typeface="굴림" charset="-127"/>
              </a:rPr>
              <a:t> </a:t>
            </a:r>
            <a:br>
              <a:rPr lang="en-US" altLang="ko-KR" sz="3600" b="1" dirty="0">
                <a:latin typeface="Calibri" pitchFamily="34" charset="0"/>
                <a:ea typeface="굴림" charset="-127"/>
              </a:rPr>
            </a:br>
            <a:endParaRPr lang="en-US" altLang="ko-KR" sz="3600" b="1" dirty="0">
              <a:latin typeface="Calibri" pitchFamily="34" charset="0"/>
              <a:ea typeface="굴림" charset="-127"/>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ike germany-world-cup-champs-2014 www.philstar.com crop.jpg"/>
          <p:cNvPicPr>
            <a:picLocks noChangeAspect="1"/>
          </p:cNvPicPr>
          <p:nvPr/>
        </p:nvPicPr>
        <p:blipFill>
          <a:blip r:embed="rId2" cstate="print"/>
          <a:stretch>
            <a:fillRect/>
          </a:stretch>
        </p:blipFill>
        <p:spPr>
          <a:xfrm>
            <a:off x="539552" y="620687"/>
            <a:ext cx="8136904" cy="6102679"/>
          </a:xfrm>
          <a:prstGeom prst="rect">
            <a:avLst/>
          </a:prstGeom>
        </p:spPr>
      </p:pic>
      <p:sp>
        <p:nvSpPr>
          <p:cNvPr id="5123" name="TextBox 2"/>
          <p:cNvSpPr txBox="1">
            <a:spLocks noChangeArrowheads="1"/>
          </p:cNvSpPr>
          <p:nvPr/>
        </p:nvSpPr>
        <p:spPr bwMode="auto">
          <a:xfrm>
            <a:off x="0" y="44624"/>
            <a:ext cx="9144000" cy="584775"/>
          </a:xfrm>
          <a:prstGeom prst="rect">
            <a:avLst/>
          </a:prstGeom>
          <a:solidFill>
            <a:schemeClr val="bg1"/>
          </a:solidFill>
          <a:ln w="9525">
            <a:noFill/>
            <a:miter lim="800000"/>
            <a:headEnd/>
            <a:tailEnd/>
          </a:ln>
        </p:spPr>
        <p:txBody>
          <a:bodyPr wrap="square">
            <a:spAutoFit/>
          </a:bodyPr>
          <a:lstStyle/>
          <a:p>
            <a:pPr algn="ctr"/>
            <a:r>
              <a:rPr lang="en-US" altLang="ko-KR" sz="3200" b="1" dirty="0">
                <a:latin typeface="Calibri" pitchFamily="34" charset="0"/>
                <a:ea typeface="굴림" charset="-127"/>
              </a:rPr>
              <a:t>Nike is at every major sports event</a:t>
            </a:r>
            <a:r>
              <a:rPr lang="en-US" altLang="ko-KR" sz="3200" b="1" dirty="0" smtClean="0">
                <a:latin typeface="Calibri" pitchFamily="34" charset="0"/>
                <a:ea typeface="굴림" charset="-127"/>
              </a:rPr>
              <a:t>.</a:t>
            </a:r>
          </a:p>
        </p:txBody>
      </p:sp>
      <p:sp>
        <p:nvSpPr>
          <p:cNvPr id="5" name="TextBox 4"/>
          <p:cNvSpPr txBox="1"/>
          <p:nvPr/>
        </p:nvSpPr>
        <p:spPr>
          <a:xfrm>
            <a:off x="1874764" y="6372036"/>
            <a:ext cx="5361532" cy="369332"/>
          </a:xfrm>
          <a:prstGeom prst="rect">
            <a:avLst/>
          </a:prstGeom>
          <a:noFill/>
        </p:spPr>
        <p:txBody>
          <a:bodyPr wrap="none" rtlCol="0">
            <a:spAutoFit/>
          </a:bodyPr>
          <a:lstStyle/>
          <a:p>
            <a:r>
              <a:rPr lang="en-CA" dirty="0" smtClean="0"/>
              <a:t>Germany World Cup 2014, from www.philstar.com</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10243"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10244" name="Title 3"/>
          <p:cNvSpPr>
            <a:spLocks noGrp="1"/>
          </p:cNvSpPr>
          <p:nvPr>
            <p:ph type="title"/>
          </p:nvPr>
        </p:nvSpPr>
        <p:spPr>
          <a:xfrm>
            <a:off x="539750" y="1498600"/>
            <a:ext cx="4762500" cy="3370263"/>
          </a:xfrm>
        </p:spPr>
        <p:txBody>
          <a:bodyPr/>
          <a:lstStyle/>
          <a:p>
            <a:r>
              <a:rPr lang="en-CA" altLang="ko-KR" sz="3200" b="1" dirty="0" smtClean="0">
                <a:solidFill>
                  <a:schemeClr val="tx1"/>
                </a:solidFill>
                <a:ea typeface="굴림" charset="-127"/>
              </a:rPr>
              <a:t>Nike is the Greek goddess of Victory.</a:t>
            </a:r>
            <a:br>
              <a:rPr lang="en-CA" altLang="ko-KR" sz="3200" b="1" dirty="0" smtClean="0">
                <a:solidFill>
                  <a:schemeClr val="tx1"/>
                </a:solidFill>
                <a:ea typeface="굴림" charset="-127"/>
              </a:rPr>
            </a:br>
            <a:r>
              <a:rPr lang="en-CA" altLang="ko-KR" sz="1600" b="1" dirty="0" smtClean="0">
                <a:solidFill>
                  <a:schemeClr val="tx1"/>
                </a:solidFill>
                <a:ea typeface="굴림" charset="-127"/>
              </a:rPr>
              <a:t/>
            </a:r>
            <a:br>
              <a:rPr lang="en-CA" altLang="ko-KR" sz="1600" b="1" dirty="0" smtClean="0">
                <a:solidFill>
                  <a:schemeClr val="tx1"/>
                </a:solidFill>
                <a:ea typeface="굴림" charset="-127"/>
              </a:rPr>
            </a:br>
            <a:endParaRPr lang="en-CA" altLang="ko-KR" sz="3200" b="1" dirty="0" smtClean="0">
              <a:solidFill>
                <a:schemeClr val="tx1"/>
              </a:solidFill>
              <a:ea typeface="굴림" charset="-127"/>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t_nike"/>
          <p:cNvPicPr>
            <a:picLocks noChangeAspect="1" noChangeArrowheads="1"/>
          </p:cNvPicPr>
          <p:nvPr/>
        </p:nvPicPr>
        <p:blipFill>
          <a:blip r:embed="rId2" cstate="print"/>
          <a:srcRect/>
          <a:stretch>
            <a:fillRect/>
          </a:stretch>
        </p:blipFill>
        <p:spPr bwMode="auto">
          <a:xfrm>
            <a:off x="2663825" y="0"/>
            <a:ext cx="5795963" cy="6858000"/>
          </a:xfrm>
          <a:prstGeom prst="rect">
            <a:avLst/>
          </a:prstGeom>
          <a:noFill/>
          <a:ln w="9525">
            <a:noFill/>
            <a:miter lim="800000"/>
            <a:headEnd/>
            <a:tailEnd/>
          </a:ln>
        </p:spPr>
      </p:pic>
      <p:sp>
        <p:nvSpPr>
          <p:cNvPr id="9219" name="Rectangle 6"/>
          <p:cNvSpPr>
            <a:spLocks noChangeArrowheads="1"/>
          </p:cNvSpPr>
          <p:nvPr/>
        </p:nvSpPr>
        <p:spPr bwMode="auto">
          <a:xfrm>
            <a:off x="106363" y="6021388"/>
            <a:ext cx="4321175" cy="366712"/>
          </a:xfrm>
          <a:prstGeom prst="rect">
            <a:avLst/>
          </a:prstGeom>
          <a:noFill/>
          <a:ln w="9525">
            <a:noFill/>
            <a:miter lim="800000"/>
            <a:headEnd/>
            <a:tailEnd/>
          </a:ln>
        </p:spPr>
        <p:txBody>
          <a:bodyPr anchor="ctr">
            <a:spAutoFit/>
          </a:bodyPr>
          <a:lstStyle/>
          <a:p>
            <a:r>
              <a:rPr lang="en-US" altLang="ko-KR">
                <a:ea typeface="굴림" charset="-127"/>
              </a:rPr>
              <a:t> </a:t>
            </a:r>
            <a:r>
              <a:rPr lang="en-US" altLang="ko-KR">
                <a:ea typeface="굴림" charset="-127"/>
                <a:hlinkClick r:id="rId3"/>
              </a:rPr>
              <a:t>Copyright © 1999 Jai Bhagavan Ltd.</a:t>
            </a:r>
            <a:r>
              <a:rPr lang="en-US" altLang="ko-KR">
                <a:ea typeface="굴림" charset="-127"/>
              </a:rPr>
              <a:t> </a:t>
            </a:r>
          </a:p>
        </p:txBody>
      </p:sp>
      <p:sp>
        <p:nvSpPr>
          <p:cNvPr id="9220" name="Title 3"/>
          <p:cNvSpPr>
            <a:spLocks noGrp="1"/>
          </p:cNvSpPr>
          <p:nvPr>
            <p:ph type="title"/>
          </p:nvPr>
        </p:nvSpPr>
        <p:spPr>
          <a:xfrm>
            <a:off x="539750" y="1340768"/>
            <a:ext cx="4762500" cy="3370263"/>
          </a:xfrm>
        </p:spPr>
        <p:txBody>
          <a:bodyPr/>
          <a:lstStyle/>
          <a:p>
            <a:r>
              <a:rPr lang="en-CA" altLang="ko-KR" sz="3200" b="1" dirty="0" smtClean="0">
                <a:solidFill>
                  <a:schemeClr val="tx1"/>
                </a:solidFill>
                <a:ea typeface="굴림" charset="-127"/>
              </a:rPr>
              <a:t>She is the fastest runner among the gods.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CA" sz="3200" b="1" dirty="0" smtClean="0">
                <a:solidFill>
                  <a:schemeClr val="tx1"/>
                </a:solidFill>
                <a:latin typeface="+mn-lt"/>
              </a:rPr>
              <a:t>The goddess Nike is </a:t>
            </a:r>
            <a:br>
              <a:rPr lang="en-CA" sz="3200" b="1" dirty="0" smtClean="0">
                <a:solidFill>
                  <a:schemeClr val="tx1"/>
                </a:solidFill>
                <a:latin typeface="+mn-lt"/>
              </a:rPr>
            </a:br>
            <a:r>
              <a:rPr lang="en-CA" sz="3200" b="1" dirty="0" smtClean="0">
                <a:solidFill>
                  <a:schemeClr val="tx1"/>
                </a:solidFill>
                <a:latin typeface="+mn-lt"/>
              </a:rPr>
              <a:t>on every Olympic medal.</a:t>
            </a:r>
            <a:endParaRPr lang="en-CA" sz="3200" b="1" dirty="0">
              <a:solidFill>
                <a:schemeClr val="tx1"/>
              </a:solidFill>
              <a:latin typeface="+mn-lt"/>
            </a:endParaRPr>
          </a:p>
        </p:txBody>
      </p:sp>
      <p:pic>
        <p:nvPicPr>
          <p:cNvPr id="4" name="Picture 3" descr="Nike on back of Olympic medals www.theenglishgroup.co.uk.jpg"/>
          <p:cNvPicPr>
            <a:picLocks noChangeAspect="1"/>
          </p:cNvPicPr>
          <p:nvPr/>
        </p:nvPicPr>
        <p:blipFill>
          <a:blip r:embed="rId2" cstate="print"/>
          <a:stretch>
            <a:fillRect/>
          </a:stretch>
        </p:blipFill>
        <p:spPr>
          <a:xfrm>
            <a:off x="467544" y="1196752"/>
            <a:ext cx="8443291" cy="5616624"/>
          </a:xfrm>
          <a:prstGeom prst="rect">
            <a:avLst/>
          </a:prstGeom>
        </p:spPr>
      </p:pic>
      <p:sp>
        <p:nvSpPr>
          <p:cNvPr id="5" name="TextBox 4"/>
          <p:cNvSpPr txBox="1"/>
          <p:nvPr/>
        </p:nvSpPr>
        <p:spPr>
          <a:xfrm>
            <a:off x="2411760" y="6444044"/>
            <a:ext cx="4536504" cy="369332"/>
          </a:xfrm>
          <a:prstGeom prst="rect">
            <a:avLst/>
          </a:prstGeom>
          <a:noFill/>
        </p:spPr>
        <p:txBody>
          <a:bodyPr wrap="square" rtlCol="0">
            <a:spAutoFit/>
          </a:bodyPr>
          <a:lstStyle/>
          <a:p>
            <a:pPr algn="ctr"/>
            <a:r>
              <a:rPr lang="en-CA" dirty="0" smtClean="0">
                <a:solidFill>
                  <a:schemeClr val="bg1">
                    <a:lumMod val="65000"/>
                    <a:lumOff val="35000"/>
                  </a:schemeClr>
                </a:solidFill>
              </a:rPr>
              <a:t>www.theenglishgroup.co.uk</a:t>
            </a:r>
            <a:endParaRPr lang="en-CA" dirty="0">
              <a:solidFill>
                <a:schemeClr val="bg1">
                  <a:lumMod val="65000"/>
                  <a:lumOff val="3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1267" name="Title 5"/>
          <p:cNvSpPr>
            <a:spLocks noGrp="1"/>
          </p:cNvSpPr>
          <p:nvPr>
            <p:ph type="title"/>
          </p:nvPr>
        </p:nvSpPr>
        <p:spPr>
          <a:xfrm>
            <a:off x="76200" y="-27384"/>
            <a:ext cx="8991600" cy="1524000"/>
          </a:xfrm>
        </p:spPr>
        <p:txBody>
          <a:bodyPr/>
          <a:lstStyle/>
          <a:p>
            <a:r>
              <a:rPr lang="en-CA" altLang="ko-KR" sz="3200" b="1" dirty="0" smtClean="0">
                <a:solidFill>
                  <a:schemeClr val="tx1"/>
                </a:solidFill>
                <a:latin typeface="Calibri" pitchFamily="34" charset="0"/>
                <a:ea typeface="굴림" charset="-127"/>
              </a:rPr>
              <a:t>Nike shoes are named after the goddess Nike.  </a:t>
            </a:r>
          </a:p>
        </p:txBody>
      </p:sp>
      <p:sp>
        <p:nvSpPr>
          <p:cNvPr id="5" name="TextBox 4"/>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nike article-2004273-004613C800000258-519_634x378.jpg"/>
          <p:cNvPicPr>
            <a:picLocks noChangeAspect="1"/>
          </p:cNvPicPr>
          <p:nvPr/>
        </p:nvPicPr>
        <p:blipFill>
          <a:blip r:embed="rId2" cstate="print"/>
          <a:srcRect b="2161"/>
          <a:stretch>
            <a:fillRect/>
          </a:stretch>
        </p:blipFill>
        <p:spPr bwMode="auto">
          <a:xfrm>
            <a:off x="0" y="1551384"/>
            <a:ext cx="9144000" cy="5334000"/>
          </a:xfrm>
          <a:prstGeom prst="rect">
            <a:avLst/>
          </a:prstGeom>
          <a:noFill/>
          <a:ln w="9525">
            <a:noFill/>
            <a:miter lim="800000"/>
            <a:headEnd/>
            <a:tailEnd/>
          </a:ln>
        </p:spPr>
      </p:pic>
      <p:sp>
        <p:nvSpPr>
          <p:cNvPr id="12291" name="Title 5"/>
          <p:cNvSpPr>
            <a:spLocks noGrp="1"/>
          </p:cNvSpPr>
          <p:nvPr>
            <p:ph type="title"/>
          </p:nvPr>
        </p:nvSpPr>
        <p:spPr>
          <a:xfrm>
            <a:off x="76200" y="-27384"/>
            <a:ext cx="8991600" cy="1524000"/>
          </a:xfrm>
        </p:spPr>
        <p:txBody>
          <a:bodyPr/>
          <a:lstStyle/>
          <a:p>
            <a:r>
              <a:rPr lang="en-CA" altLang="ko-KR" sz="3600" b="1" dirty="0" smtClean="0">
                <a:solidFill>
                  <a:schemeClr val="tx1"/>
                </a:solidFill>
                <a:latin typeface="Calibri" pitchFamily="34" charset="0"/>
                <a:ea typeface="굴림" charset="-127"/>
              </a:rPr>
              <a:t>Nike shoes are for victory in races.</a:t>
            </a:r>
            <a:endParaRPr lang="en-CA" altLang="ko-KR" sz="3600" b="1" dirty="0" smtClean="0">
              <a:solidFill>
                <a:schemeClr val="tx1"/>
              </a:solidFill>
              <a:ea typeface="굴림" charset="-127"/>
            </a:endParaRPr>
          </a:p>
        </p:txBody>
      </p:sp>
      <p:sp>
        <p:nvSpPr>
          <p:cNvPr id="4" name="TextBox 3"/>
          <p:cNvSpPr txBox="1"/>
          <p:nvPr/>
        </p:nvSpPr>
        <p:spPr>
          <a:xfrm>
            <a:off x="179512" y="6372036"/>
            <a:ext cx="8712968" cy="369332"/>
          </a:xfrm>
          <a:prstGeom prst="rect">
            <a:avLst/>
          </a:prstGeom>
          <a:noFill/>
        </p:spPr>
        <p:txBody>
          <a:bodyPr wrap="square" rtlCol="0">
            <a:spAutoFit/>
          </a:bodyPr>
          <a:lstStyle/>
          <a:p>
            <a:r>
              <a:rPr lang="en-CA" dirty="0" err="1" smtClean="0"/>
              <a:t>nike</a:t>
            </a:r>
            <a:r>
              <a:rPr lang="en-CA" dirty="0" smtClean="0"/>
              <a:t> article-2004273-004613C800000258-519 Techno clothing for Ami Anderson</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C:\Users\Supermike\Pictures\Misc Pics\nike Alexander the Great.jpg"/>
          <p:cNvPicPr>
            <a:picLocks noChangeAspect="1" noChangeArrowheads="1"/>
          </p:cNvPicPr>
          <p:nvPr/>
        </p:nvPicPr>
        <p:blipFill>
          <a:blip r:embed="rId2" cstate="print"/>
          <a:srcRect t="6696" b="13260"/>
          <a:stretch>
            <a:fillRect/>
          </a:stretch>
        </p:blipFill>
        <p:spPr bwMode="auto">
          <a:xfrm>
            <a:off x="1588" y="0"/>
            <a:ext cx="9107487" cy="4876800"/>
          </a:xfrm>
          <a:prstGeom prst="rect">
            <a:avLst/>
          </a:prstGeom>
          <a:noFill/>
          <a:ln w="9525">
            <a:noFill/>
            <a:miter lim="800000"/>
            <a:headEnd/>
            <a:tailEnd/>
          </a:ln>
        </p:spPr>
      </p:pic>
      <p:sp>
        <p:nvSpPr>
          <p:cNvPr id="11267" name="Title 3"/>
          <p:cNvSpPr>
            <a:spLocks noGrp="1"/>
          </p:cNvSpPr>
          <p:nvPr>
            <p:ph type="title"/>
          </p:nvPr>
        </p:nvSpPr>
        <p:spPr>
          <a:xfrm>
            <a:off x="0" y="4869160"/>
            <a:ext cx="9144000" cy="1944216"/>
          </a:xfrm>
          <a:solidFill>
            <a:schemeClr val="bg1"/>
          </a:solidFill>
          <a:ln>
            <a:noFill/>
          </a:ln>
        </p:spPr>
        <p:txBody>
          <a:bodyPr/>
          <a:lstStyle/>
          <a:p>
            <a:pPr eaLnBrk="1" hangingPunct="1"/>
            <a:r>
              <a:rPr lang="en-US" altLang="ko-KR" sz="2800" b="1" dirty="0" smtClean="0">
                <a:solidFill>
                  <a:schemeClr val="tx1"/>
                </a:solidFill>
                <a:latin typeface="Calibri" pitchFamily="34" charset="0"/>
              </a:rPr>
              <a:t>Alexander the Great conquered (</a:t>
            </a:r>
            <a:r>
              <a:rPr lang="en-US" altLang="ko-KR" sz="2800" b="1" i="1" dirty="0" err="1" smtClean="0">
                <a:solidFill>
                  <a:schemeClr val="tx1"/>
                </a:solidFill>
                <a:latin typeface="Calibri" pitchFamily="34" charset="0"/>
              </a:rPr>
              <a:t>niked</a:t>
            </a:r>
            <a:r>
              <a:rPr lang="en-US" altLang="ko-KR" sz="2800" b="1" dirty="0" smtClean="0">
                <a:solidFill>
                  <a:schemeClr val="tx1"/>
                </a:solidFill>
                <a:latin typeface="Calibri" pitchFamily="34" charset="0"/>
              </a:rPr>
              <a:t>) many nations </a:t>
            </a:r>
            <a:br>
              <a:rPr lang="en-US" altLang="ko-KR" sz="2800" b="1" dirty="0" smtClean="0">
                <a:solidFill>
                  <a:schemeClr val="tx1"/>
                </a:solidFill>
                <a:latin typeface="Calibri" pitchFamily="34" charset="0"/>
              </a:rPr>
            </a:br>
            <a:r>
              <a:rPr lang="en-US" altLang="ko-KR" sz="2800" b="1" dirty="0" smtClean="0">
                <a:solidFill>
                  <a:schemeClr val="tx1"/>
                </a:solidFill>
                <a:latin typeface="Calibri" pitchFamily="34" charset="0"/>
              </a:rPr>
              <a:t>from 336 – 323 B.C. to form the Greek Empire </a:t>
            </a:r>
            <a:br>
              <a:rPr lang="en-US" altLang="ko-KR" sz="2800" b="1" dirty="0" smtClean="0">
                <a:solidFill>
                  <a:schemeClr val="tx1"/>
                </a:solidFill>
                <a:latin typeface="Calibri" pitchFamily="34" charset="0"/>
              </a:rPr>
            </a:br>
            <a:r>
              <a:rPr lang="en-US" altLang="ko-KR" sz="2800" b="1" dirty="0" smtClean="0">
                <a:solidFill>
                  <a:schemeClr val="tx1"/>
                </a:solidFill>
                <a:latin typeface="Calibri" pitchFamily="34" charset="0"/>
              </a:rPr>
              <a:t>with Greek as the official language.</a:t>
            </a:r>
            <a:r>
              <a:rPr lang="ko-KR" altLang="ko-KR" sz="2800" dirty="0" smtClean="0">
                <a:solidFill>
                  <a:schemeClr val="tx1"/>
                </a:solidFill>
                <a:latin typeface="Calibri" pitchFamily="34" charset="0"/>
              </a:rPr>
              <a:t> </a:t>
            </a:r>
            <a:endParaRPr lang="en-CA" altLang="ko-KR" sz="2800" dirty="0" smtClean="0">
              <a:solidFill>
                <a:schemeClr val="tx1"/>
              </a:solidFill>
              <a:ea typeface="굴림" charset="-127"/>
            </a:endParaRPr>
          </a:p>
        </p:txBody>
      </p:sp>
      <p:sp>
        <p:nvSpPr>
          <p:cNvPr id="4" name="TextBox 3"/>
          <p:cNvSpPr txBox="1"/>
          <p:nvPr/>
        </p:nvSpPr>
        <p:spPr>
          <a:xfrm>
            <a:off x="755576" y="4427820"/>
            <a:ext cx="5639108" cy="369332"/>
          </a:xfrm>
          <a:prstGeom prst="rect">
            <a:avLst/>
          </a:prstGeom>
          <a:noFill/>
        </p:spPr>
        <p:txBody>
          <a:bodyPr wrap="none" rtlCol="0">
            <a:spAutoFit/>
          </a:bodyPr>
          <a:lstStyle/>
          <a:p>
            <a:r>
              <a:rPr lang="en-CA" i="1" dirty="0" smtClean="0"/>
              <a:t>Mosaic at National Archaeological Museum of Naples</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descr="C:\Users\Supermike\Pictures\Misc Pics\nike Alexander the Great.jpg"/>
          <p:cNvPicPr>
            <a:picLocks noChangeAspect="1" noChangeArrowheads="1"/>
          </p:cNvPicPr>
          <p:nvPr/>
        </p:nvPicPr>
        <p:blipFill>
          <a:blip r:embed="rId2" cstate="print"/>
          <a:srcRect t="6696" b="13260"/>
          <a:stretch>
            <a:fillRect/>
          </a:stretch>
        </p:blipFill>
        <p:spPr bwMode="auto">
          <a:xfrm>
            <a:off x="1588" y="0"/>
            <a:ext cx="9107487" cy="4876800"/>
          </a:xfrm>
          <a:prstGeom prst="rect">
            <a:avLst/>
          </a:prstGeom>
          <a:noFill/>
          <a:ln w="9525">
            <a:noFill/>
            <a:miter lim="800000"/>
            <a:headEnd/>
            <a:tailEnd/>
          </a:ln>
        </p:spPr>
      </p:pic>
      <p:sp>
        <p:nvSpPr>
          <p:cNvPr id="15363" name="Title 3"/>
          <p:cNvSpPr>
            <a:spLocks noGrp="1"/>
          </p:cNvSpPr>
          <p:nvPr>
            <p:ph type="title"/>
          </p:nvPr>
        </p:nvSpPr>
        <p:spPr>
          <a:xfrm>
            <a:off x="0" y="4869160"/>
            <a:ext cx="9144000" cy="1531640"/>
          </a:xfrm>
          <a:solidFill>
            <a:schemeClr val="bg1"/>
          </a:solidFill>
        </p:spPr>
        <p:txBody>
          <a:bodyPr/>
          <a:lstStyle/>
          <a:p>
            <a:pPr eaLnBrk="1" hangingPunct="1"/>
            <a:r>
              <a:rPr lang="en-CA" altLang="ko-KR" sz="3200" b="1" dirty="0" smtClean="0">
                <a:solidFill>
                  <a:schemeClr val="tx1"/>
                </a:solidFill>
                <a:latin typeface="Calibri" pitchFamily="34" charset="0"/>
                <a:ea typeface="굴림" charset="-127"/>
              </a:rPr>
              <a:t>Alexander  the Great means </a:t>
            </a:r>
            <a:br>
              <a:rPr lang="en-CA"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Alexander the great </a:t>
            </a:r>
            <a:r>
              <a:rPr lang="en-CA" altLang="ko-KR" sz="3200" b="1" dirty="0" err="1" smtClean="0">
                <a:solidFill>
                  <a:schemeClr val="tx1"/>
                </a:solidFill>
                <a:latin typeface="Calibri" pitchFamily="34" charset="0"/>
                <a:ea typeface="굴림" charset="-127"/>
              </a:rPr>
              <a:t>nike</a:t>
            </a:r>
            <a:r>
              <a:rPr lang="en-CA" altLang="ko-KR" sz="3200" b="1" dirty="0" smtClean="0">
                <a:solidFill>
                  <a:schemeClr val="tx1"/>
                </a:solidFill>
                <a:latin typeface="Calibri" pitchFamily="34" charset="0"/>
                <a:ea typeface="굴림" charset="-127"/>
              </a:rPr>
              <a:t> conqueror.</a:t>
            </a:r>
            <a:r>
              <a:rPr lang="en-CA" altLang="ko-KR" sz="3200" dirty="0" smtClean="0">
                <a:solidFill>
                  <a:schemeClr val="tx1"/>
                </a:solidFill>
                <a:latin typeface="Calibri" pitchFamily="34" charset="0"/>
                <a:ea typeface="굴림" charset="-127"/>
              </a:rPr>
              <a:t> </a:t>
            </a:r>
          </a:p>
        </p:txBody>
      </p:sp>
      <p:sp>
        <p:nvSpPr>
          <p:cNvPr id="4" name="TextBox 3"/>
          <p:cNvSpPr txBox="1"/>
          <p:nvPr/>
        </p:nvSpPr>
        <p:spPr>
          <a:xfrm>
            <a:off x="755576" y="4427820"/>
            <a:ext cx="5639108" cy="369332"/>
          </a:xfrm>
          <a:prstGeom prst="rect">
            <a:avLst/>
          </a:prstGeom>
          <a:noFill/>
        </p:spPr>
        <p:txBody>
          <a:bodyPr wrap="none" rtlCol="0">
            <a:spAutoFit/>
          </a:bodyPr>
          <a:lstStyle/>
          <a:p>
            <a:r>
              <a:rPr lang="en-CA" i="1" dirty="0" smtClean="0"/>
              <a:t>Mosaic at National Archaeological Museum of Naples</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6387" name="Title 1"/>
          <p:cNvSpPr>
            <a:spLocks noGrp="1"/>
          </p:cNvSpPr>
          <p:nvPr>
            <p:ph type="title"/>
          </p:nvPr>
        </p:nvSpPr>
        <p:spPr>
          <a:xfrm>
            <a:off x="3505200" y="-387424"/>
            <a:ext cx="5486400" cy="6278562"/>
          </a:xfrm>
        </p:spPr>
        <p:txBody>
          <a:bodyPr/>
          <a:lstStyle/>
          <a:p>
            <a:pPr eaLnBrk="1" hangingPunct="1"/>
            <a:r>
              <a:rPr lang="en-US" altLang="ko-KR" sz="3200" b="1" dirty="0" smtClean="0">
                <a:solidFill>
                  <a:schemeClr val="tx1"/>
                </a:solidFill>
                <a:latin typeface="Calibri" pitchFamily="34" charset="0"/>
                <a:ea typeface="굴림" charset="-127"/>
              </a:rPr>
              <a:t> In 47 B.C., Julius Caesar defeated the king of Pontus and announced his victory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in Latin with </a:t>
            </a:r>
            <a:r>
              <a:rPr lang="en-CA" altLang="ko-KR" sz="3200" b="1" dirty="0" smtClean="0">
                <a:solidFill>
                  <a:schemeClr val="tx1"/>
                </a:solidFill>
                <a:latin typeface="Calibri" pitchFamily="34" charset="0"/>
                <a:ea typeface="굴림" charset="-127"/>
              </a:rPr>
              <a:t>“</a:t>
            </a:r>
            <a:r>
              <a:rPr lang="en-CA" altLang="ko-KR" sz="3200" b="1" dirty="0" err="1" smtClean="0">
                <a:solidFill>
                  <a:schemeClr val="tx1"/>
                </a:solidFill>
                <a:latin typeface="Calibri" pitchFamily="34" charset="0"/>
                <a:ea typeface="굴림" charset="-127"/>
              </a:rPr>
              <a:t>Veni</a:t>
            </a:r>
            <a:r>
              <a:rPr lang="en-CA" altLang="ko-KR" sz="3200" b="1" dirty="0" smtClean="0">
                <a:solidFill>
                  <a:schemeClr val="tx1"/>
                </a:solidFill>
                <a:latin typeface="Calibri" pitchFamily="34" charset="0"/>
                <a:ea typeface="굴림" charset="-127"/>
              </a:rPr>
              <a:t>, </a:t>
            </a:r>
            <a:r>
              <a:rPr lang="en-CA" altLang="ko-KR" sz="3200" b="1" dirty="0" err="1" smtClean="0">
                <a:solidFill>
                  <a:schemeClr val="tx1"/>
                </a:solidFill>
                <a:latin typeface="Calibri" pitchFamily="34" charset="0"/>
                <a:ea typeface="굴림" charset="-127"/>
              </a:rPr>
              <a:t>vidi</a:t>
            </a:r>
            <a:r>
              <a:rPr lang="en-CA" altLang="ko-KR" sz="3200" b="1" dirty="0" smtClean="0">
                <a:solidFill>
                  <a:schemeClr val="tx1"/>
                </a:solidFill>
                <a:latin typeface="Calibri" pitchFamily="34" charset="0"/>
                <a:ea typeface="굴림" charset="-127"/>
              </a:rPr>
              <a:t>, </a:t>
            </a:r>
            <a:r>
              <a:rPr lang="en-CA" altLang="ko-KR" sz="3200" b="1" dirty="0" err="1" smtClean="0">
                <a:solidFill>
                  <a:schemeClr val="tx1"/>
                </a:solidFill>
                <a:latin typeface="Calibri" pitchFamily="34" charset="0"/>
                <a:ea typeface="굴림" charset="-127"/>
              </a:rPr>
              <a:t>vici</a:t>
            </a: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 which means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“I came, I saw, I conquered</a:t>
            </a:r>
            <a:r>
              <a:rPr lang="en-US" altLang="ko-KR" sz="3200" b="1" dirty="0" smtClean="0">
                <a:solidFill>
                  <a:schemeClr val="tx1"/>
                </a:solidFill>
                <a:latin typeface="Calibri" pitchFamily="34" charset="0"/>
                <a:ea typeface="굴림" charset="-127"/>
              </a:rPr>
              <a:t>.</a:t>
            </a:r>
            <a:r>
              <a:rPr lang="en-CA" altLang="ko-KR" sz="3200" b="1" dirty="0" smtClean="0">
                <a:solidFill>
                  <a:schemeClr val="tx1"/>
                </a:solidFill>
                <a:latin typeface="Calibri" pitchFamily="34" charset="0"/>
                <a:ea typeface="굴림" charset="-127"/>
              </a:rPr>
              <a:t>”</a:t>
            </a:r>
            <a:endParaRPr lang="en-US" altLang="ko-KR" sz="3200" b="1" dirty="0" smtClean="0">
              <a:solidFill>
                <a:schemeClr val="tx1"/>
              </a:solidFill>
              <a:latin typeface="Calibri" pitchFamily="34" charset="0"/>
              <a:ea typeface="굴림" charset="-127"/>
            </a:endParaRPr>
          </a:p>
        </p:txBody>
      </p:sp>
      <p:sp>
        <p:nvSpPr>
          <p:cNvPr id="5" name="TextBox 4"/>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7411" name="Title 1"/>
          <p:cNvSpPr>
            <a:spLocks noGrp="1"/>
          </p:cNvSpPr>
          <p:nvPr>
            <p:ph type="title"/>
          </p:nvPr>
        </p:nvSpPr>
        <p:spPr>
          <a:xfrm>
            <a:off x="3657600" y="274638"/>
            <a:ext cx="5105400" cy="6278562"/>
          </a:xfrm>
        </p:spPr>
        <p:txBody>
          <a:bodyPr/>
          <a:lstStyle/>
          <a:p>
            <a:pPr eaLnBrk="1" hangingPunct="1"/>
            <a:r>
              <a:rPr lang="en-US" altLang="ko-KR" sz="3200" b="1" dirty="0" smtClean="0">
                <a:solidFill>
                  <a:schemeClr val="tx1"/>
                </a:solidFill>
                <a:latin typeface="Calibri" pitchFamily="34" charset="0"/>
                <a:ea typeface="굴림" charset="-127"/>
              </a:rPr>
              <a:t>The word for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I conquered</a:t>
            </a: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 is </a:t>
            </a:r>
            <a:r>
              <a:rPr lang="en-US" altLang="ko-KR" sz="3200" b="1" i="1" dirty="0" err="1" smtClean="0">
                <a:solidFill>
                  <a:schemeClr val="tx1"/>
                </a:solidFill>
                <a:latin typeface="Calibri" pitchFamily="34" charset="0"/>
                <a:ea typeface="굴림" charset="-127"/>
              </a:rPr>
              <a:t>vici</a:t>
            </a:r>
            <a:r>
              <a:rPr lang="en-US" altLang="ko-KR" sz="3200" b="1" dirty="0" smtClean="0">
                <a:solidFill>
                  <a:schemeClr val="tx1"/>
                </a:solidFill>
                <a:latin typeface="Calibri" pitchFamily="34" charset="0"/>
                <a:ea typeface="굴림" charset="-127"/>
              </a:rPr>
              <a:t> in Latin, and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in Greek.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Romans spoke both languages.  </a:t>
            </a:r>
            <a:br>
              <a:rPr lang="en-US" altLang="ko-KR" sz="3200" b="1" dirty="0" smtClean="0">
                <a:solidFill>
                  <a:schemeClr val="tx1"/>
                </a:solidFill>
                <a:latin typeface="Calibri" pitchFamily="34" charset="0"/>
                <a:ea typeface="굴림" charset="-127"/>
              </a:rPr>
            </a:br>
            <a:r>
              <a:rPr lang="en-US" altLang="ko-KR" sz="1000" b="1" dirty="0" smtClean="0">
                <a:solidFill>
                  <a:schemeClr val="tx1"/>
                </a:solidFill>
                <a:latin typeface="Calibri" pitchFamily="34" charset="0"/>
                <a:ea typeface="굴림" charset="-127"/>
              </a:rPr>
              <a:t/>
            </a:r>
            <a:br>
              <a:rPr lang="en-US" altLang="ko-KR" sz="10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notice on the cross was in Latin, Greek and Aramaic.  John 19:20)</a:t>
            </a:r>
            <a:r>
              <a:rPr lang="en-CA" altLang="ko-KR" sz="3200" b="1" dirty="0" smtClean="0">
                <a:solidFill>
                  <a:schemeClr val="tx1"/>
                </a:solidFill>
                <a:latin typeface="Calibri" pitchFamily="34" charset="0"/>
                <a:ea typeface="굴림" charset="-127"/>
              </a:rPr>
              <a:t/>
            </a:r>
            <a:br>
              <a:rPr lang="en-CA" altLang="ko-KR" sz="3200" b="1" dirty="0" smtClean="0">
                <a:solidFill>
                  <a:schemeClr val="tx1"/>
                </a:solidFill>
                <a:latin typeface="Calibri" pitchFamily="34" charset="0"/>
                <a:ea typeface="굴림" charset="-127"/>
              </a:rPr>
            </a:br>
            <a:endParaRPr lang="en-US" altLang="ko-KR" sz="3200" b="1" dirty="0" smtClean="0">
              <a:solidFill>
                <a:schemeClr val="tx1"/>
              </a:solidFill>
              <a:latin typeface="Calibri" pitchFamily="34" charset="0"/>
              <a:ea typeface="굴림" charset="-127"/>
            </a:endParaRPr>
          </a:p>
        </p:txBody>
      </p:sp>
      <p:sp>
        <p:nvSpPr>
          <p:cNvPr id="5" name="TextBox 4"/>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8435" name="Title 1"/>
          <p:cNvSpPr>
            <a:spLocks noGrp="1"/>
          </p:cNvSpPr>
          <p:nvPr>
            <p:ph type="title"/>
          </p:nvPr>
        </p:nvSpPr>
        <p:spPr>
          <a:xfrm>
            <a:off x="3200400" y="188640"/>
            <a:ext cx="5791200" cy="6278562"/>
          </a:xfrm>
        </p:spPr>
        <p:txBody>
          <a:bodyPr/>
          <a:lstStyle/>
          <a:p>
            <a:pPr eaLnBrk="1"/>
            <a:r>
              <a:rPr lang="en-US" altLang="ko-KR" sz="3200" b="1" dirty="0" smtClean="0">
                <a:solidFill>
                  <a:schemeClr val="tx1"/>
                </a:solidFill>
                <a:latin typeface="Calibri" pitchFamily="34" charset="0"/>
                <a:ea typeface="굴림" charset="-127"/>
              </a:rPr>
              <a:t>Caesar was declaring, </a:t>
            </a:r>
            <a:br>
              <a:rPr lang="en-US" altLang="ko-KR" sz="3200" b="1" dirty="0" smtClean="0">
                <a:solidFill>
                  <a:schemeClr val="tx1"/>
                </a:solidFill>
                <a:latin typeface="Calibri" pitchFamily="34" charset="0"/>
                <a:ea typeface="굴림" charset="-127"/>
              </a:rPr>
            </a:br>
            <a:r>
              <a:rPr lang="en-CA" altLang="ko-KR" sz="3200" b="1" dirty="0" smtClean="0">
                <a:solidFill>
                  <a:schemeClr val="tx1"/>
                </a:solidFill>
                <a:latin typeface="Calibri" pitchFamily="34" charset="0"/>
                <a:ea typeface="굴림" charset="-127"/>
              </a:rPr>
              <a:t>“</a:t>
            </a:r>
            <a:r>
              <a:rPr lang="en-US" altLang="ko-KR" sz="3200" b="1" dirty="0" smtClean="0">
                <a:solidFill>
                  <a:schemeClr val="tx1"/>
                </a:solidFill>
                <a:latin typeface="Calibri" pitchFamily="34" charset="0"/>
                <a:ea typeface="굴림" charset="-127"/>
              </a:rPr>
              <a:t>I came, I saw, I </a:t>
            </a:r>
            <a:r>
              <a:rPr lang="en-US" altLang="ko-KR" sz="3200" b="1" i="1" dirty="0" err="1" smtClean="0">
                <a:solidFill>
                  <a:schemeClr val="tx1"/>
                </a:solidFill>
                <a:latin typeface="Calibri" pitchFamily="34" charset="0"/>
                <a:ea typeface="굴림" charset="-127"/>
              </a:rPr>
              <a:t>niked</a:t>
            </a:r>
            <a:r>
              <a:rPr lang="en-US" altLang="ko-KR" sz="3200" b="1" i="1" dirty="0" smtClean="0">
                <a:solidFill>
                  <a:schemeClr val="tx1"/>
                </a:solidFill>
                <a:latin typeface="Calibri" pitchFamily="34" charset="0"/>
                <a:ea typeface="굴림" charset="-127"/>
              </a:rPr>
              <a:t>.  </a:t>
            </a:r>
            <a:br>
              <a:rPr lang="en-US" altLang="ko-KR" sz="3200" b="1" i="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The Romans saw themselves as the great conquerors, the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 victors over other nations.  </a:t>
            </a:r>
            <a:br>
              <a:rPr lang="en-US" altLang="ko-KR" sz="32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“We are victorious, we conquer, we overcome, we </a:t>
            </a:r>
            <a:r>
              <a:rPr lang="en-US" altLang="ko-KR" sz="3200" b="1" i="1" dirty="0" err="1" smtClean="0">
                <a:solidFill>
                  <a:schemeClr val="tx1"/>
                </a:solidFill>
                <a:latin typeface="Calibri" pitchFamily="34" charset="0"/>
                <a:ea typeface="굴림" charset="-127"/>
              </a:rPr>
              <a:t>nike</a:t>
            </a:r>
            <a:r>
              <a:rPr lang="en-US" altLang="ko-KR" sz="3200" b="1" dirty="0" smtClean="0">
                <a:solidFill>
                  <a:schemeClr val="tx1"/>
                </a:solidFill>
                <a:latin typeface="Calibri" pitchFamily="34" charset="0"/>
                <a:ea typeface="굴림" charset="-127"/>
              </a:rPr>
              <a:t>.”</a:t>
            </a:r>
            <a:br>
              <a:rPr lang="en-US" altLang="ko-KR" sz="3200" b="1" dirty="0" smtClean="0">
                <a:solidFill>
                  <a:schemeClr val="tx1"/>
                </a:solidFill>
                <a:latin typeface="Calibri" pitchFamily="34" charset="0"/>
                <a:ea typeface="굴림" charset="-127"/>
              </a:rPr>
            </a:br>
            <a:r>
              <a:rPr lang="en-US" altLang="ko-KR" sz="1400" b="1" dirty="0" smtClean="0">
                <a:solidFill>
                  <a:schemeClr val="tx1"/>
                </a:solidFill>
                <a:latin typeface="Calibri" pitchFamily="34" charset="0"/>
                <a:ea typeface="굴림" charset="-127"/>
              </a:rPr>
              <a:t/>
            </a:r>
            <a:br>
              <a:rPr lang="en-US" altLang="ko-KR" sz="1400" b="1" dirty="0" smtClean="0">
                <a:solidFill>
                  <a:schemeClr val="tx1"/>
                </a:solidFill>
                <a:latin typeface="Calibri" pitchFamily="34" charset="0"/>
                <a:ea typeface="굴림" charset="-127"/>
              </a:rPr>
            </a:br>
            <a:r>
              <a:rPr lang="en-US" altLang="ko-KR" sz="3200" b="1" dirty="0" smtClean="0">
                <a:solidFill>
                  <a:schemeClr val="tx1"/>
                </a:solidFill>
                <a:latin typeface="Calibri" pitchFamily="34" charset="0"/>
                <a:ea typeface="굴림" charset="-127"/>
              </a:rPr>
              <a:t> </a:t>
            </a:r>
            <a:r>
              <a:rPr lang="ko-KR" altLang="en-US" sz="3200" b="1" dirty="0" smtClean="0">
                <a:solidFill>
                  <a:schemeClr val="tx1"/>
                </a:solidFill>
                <a:latin typeface="Calibri" pitchFamily="34" charset="0"/>
              </a:rPr>
              <a:t> </a:t>
            </a:r>
            <a:r>
              <a:rPr lang="en-CA" altLang="ko-KR" sz="3200" b="1" dirty="0" smtClean="0">
                <a:solidFill>
                  <a:schemeClr val="tx1"/>
                </a:solidFill>
                <a:latin typeface="Calibri" pitchFamily="34" charset="0"/>
                <a:ea typeface="굴림" charset="-127"/>
              </a:rPr>
              <a:t/>
            </a:r>
            <a:br>
              <a:rPr lang="en-CA" altLang="ko-KR" sz="3200" b="1" dirty="0" smtClean="0">
                <a:solidFill>
                  <a:schemeClr val="tx1"/>
                </a:solidFill>
                <a:latin typeface="Calibri" pitchFamily="34" charset="0"/>
                <a:ea typeface="굴림" charset="-127"/>
              </a:rPr>
            </a:br>
            <a:endParaRPr lang="en-US" altLang="ko-KR" sz="3200" b="1" dirty="0" smtClean="0">
              <a:solidFill>
                <a:schemeClr val="tx1"/>
              </a:solidFill>
              <a:latin typeface="Calibri" pitchFamily="34" charset="0"/>
              <a:ea typeface="굴림" charset="-127"/>
            </a:endParaRPr>
          </a:p>
        </p:txBody>
      </p:sp>
      <p:sp>
        <p:nvSpPr>
          <p:cNvPr id="6" name="TextBox 5"/>
          <p:cNvSpPr txBox="1"/>
          <p:nvPr/>
        </p:nvSpPr>
        <p:spPr>
          <a:xfrm>
            <a:off x="35496" y="6093296"/>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upermike\Pictures\Misc Pics\nike julius_caesar_statue.jpg"/>
          <p:cNvPicPr>
            <a:picLocks noChangeAspect="1" noChangeArrowheads="1"/>
          </p:cNvPicPr>
          <p:nvPr/>
        </p:nvPicPr>
        <p:blipFill>
          <a:blip r:embed="rId2"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pic>
        <p:nvPicPr>
          <p:cNvPr id="19460" name="Picture 3" descr="lion of Judah on throne.jpg"/>
          <p:cNvPicPr>
            <a:picLocks noChangeAspect="1"/>
          </p:cNvPicPr>
          <p:nvPr/>
        </p:nvPicPr>
        <p:blipFill>
          <a:blip r:embed="rId3" cstate="print"/>
          <a:srcRect/>
          <a:stretch>
            <a:fillRect/>
          </a:stretch>
        </p:blipFill>
        <p:spPr bwMode="auto">
          <a:xfrm>
            <a:off x="4267200" y="76200"/>
            <a:ext cx="4648200" cy="6565900"/>
          </a:xfrm>
          <a:prstGeom prst="rect">
            <a:avLst/>
          </a:prstGeom>
          <a:noFill/>
          <a:ln w="9525">
            <a:noFill/>
            <a:miter lim="800000"/>
            <a:headEnd/>
            <a:tailEnd/>
          </a:ln>
        </p:spPr>
      </p:pic>
      <p:sp>
        <p:nvSpPr>
          <p:cNvPr id="15365" name="TextBox 4"/>
          <p:cNvSpPr txBox="1">
            <a:spLocks noChangeArrowheads="1"/>
          </p:cNvSpPr>
          <p:nvPr/>
        </p:nvSpPr>
        <p:spPr bwMode="auto">
          <a:xfrm>
            <a:off x="107504" y="5346501"/>
            <a:ext cx="8839200" cy="1538883"/>
          </a:xfrm>
          <a:prstGeom prst="rect">
            <a:avLst/>
          </a:prstGeom>
          <a:solidFill>
            <a:schemeClr val="bg1"/>
          </a:solidFill>
          <a:ln w="9525">
            <a:noFill/>
            <a:miter lim="800000"/>
            <a:headEnd/>
            <a:tailEnd/>
          </a:ln>
        </p:spPr>
        <p:txBody>
          <a:bodyPr>
            <a:spAutoFit/>
          </a:bodyPr>
          <a:lstStyle/>
          <a:p>
            <a:pPr algn="ctr"/>
            <a:r>
              <a:rPr lang="en-US" altLang="ko-KR" sz="3200" b="1" dirty="0" smtClean="0">
                <a:latin typeface="Calibri" pitchFamily="34" charset="0"/>
                <a:ea typeface="굴림" charset="-127"/>
              </a:rPr>
              <a:t>The </a:t>
            </a:r>
            <a:r>
              <a:rPr lang="en-US" altLang="ko-KR" sz="3200" b="1" dirty="0">
                <a:latin typeface="Calibri" pitchFamily="34" charset="0"/>
                <a:ea typeface="굴림" charset="-127"/>
              </a:rPr>
              <a:t>New Testament presents Jesus as </a:t>
            </a:r>
          </a:p>
          <a:p>
            <a:pPr algn="ctr"/>
            <a:r>
              <a:rPr lang="en-US" altLang="ko-KR" sz="3200" b="1" dirty="0">
                <a:latin typeface="Calibri" pitchFamily="34" charset="0"/>
                <a:ea typeface="굴림" charset="-127"/>
              </a:rPr>
              <a:t>the great </a:t>
            </a:r>
            <a:r>
              <a:rPr lang="en-US" altLang="ko-KR" sz="3200" b="1" i="1" dirty="0" err="1">
                <a:latin typeface="Calibri" pitchFamily="34" charset="0"/>
                <a:ea typeface="굴림" charset="-127"/>
              </a:rPr>
              <a:t>nike</a:t>
            </a:r>
            <a:r>
              <a:rPr lang="en-US" altLang="ko-KR" sz="3200" b="1" dirty="0">
                <a:latin typeface="Calibri" pitchFamily="34" charset="0"/>
                <a:ea typeface="굴림" charset="-127"/>
              </a:rPr>
              <a:t> victor and conqueror, not Caesar.</a:t>
            </a:r>
          </a:p>
          <a:p>
            <a:pPr algn="ctr"/>
            <a:endParaRPr lang="en-US" altLang="ko-KR" sz="2000" dirty="0">
              <a:latin typeface="Calibri" pitchFamily="34" charset="0"/>
              <a:ea typeface="굴림" charset="-127"/>
            </a:endParaRPr>
          </a:p>
          <a:p>
            <a:pPr algn="ctr"/>
            <a:endParaRPr lang="en-US" altLang="ko-KR" sz="1000" b="1" dirty="0">
              <a:latin typeface="Calibri" pitchFamily="34" charset="0"/>
              <a:ea typeface="굴림" charset="-127"/>
            </a:endParaRPr>
          </a:p>
        </p:txBody>
      </p:sp>
      <p:sp>
        <p:nvSpPr>
          <p:cNvPr id="6" name="TextBox 5"/>
          <p:cNvSpPr txBox="1"/>
          <p:nvPr/>
        </p:nvSpPr>
        <p:spPr>
          <a:xfrm>
            <a:off x="5148064" y="505498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726885"/>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pic>
        <p:nvPicPr>
          <p:cNvPr id="20483" name="Picture 3" descr="lion of Judah on throne.jpg"/>
          <p:cNvPicPr>
            <a:picLocks noChangeAspect="1"/>
          </p:cNvPicPr>
          <p:nvPr/>
        </p:nvPicPr>
        <p:blipFill>
          <a:blip r:embed="rId2" cstate="print"/>
          <a:srcRect/>
          <a:stretch>
            <a:fillRect/>
          </a:stretch>
        </p:blipFill>
        <p:spPr bwMode="auto">
          <a:xfrm>
            <a:off x="4267200" y="76200"/>
            <a:ext cx="4648200" cy="6565900"/>
          </a:xfrm>
          <a:prstGeom prst="rect">
            <a:avLst/>
          </a:prstGeom>
          <a:noFill/>
          <a:ln w="9525">
            <a:noFill/>
            <a:miter lim="800000"/>
            <a:headEnd/>
            <a:tailEnd/>
          </a:ln>
        </p:spPr>
      </p:pic>
      <p:sp>
        <p:nvSpPr>
          <p:cNvPr id="16388" name="TextBox 4"/>
          <p:cNvSpPr txBox="1">
            <a:spLocks noChangeArrowheads="1"/>
          </p:cNvSpPr>
          <p:nvPr/>
        </p:nvSpPr>
        <p:spPr bwMode="auto">
          <a:xfrm>
            <a:off x="152400" y="1073056"/>
            <a:ext cx="3962400" cy="3724096"/>
          </a:xfrm>
          <a:prstGeom prst="rect">
            <a:avLst/>
          </a:prstGeom>
          <a:solidFill>
            <a:schemeClr val="bg1"/>
          </a:solidFill>
          <a:ln w="9525">
            <a:noFill/>
            <a:miter lim="800000"/>
            <a:headEnd/>
            <a:tailEnd/>
          </a:ln>
        </p:spPr>
        <p:txBody>
          <a:bodyPr>
            <a:spAutoFit/>
          </a:bodyPr>
          <a:lstStyle/>
          <a:p>
            <a:pPr algn="ctr"/>
            <a:endParaRPr lang="en-US" altLang="ko-KR" sz="1200" b="1" dirty="0" smtClean="0">
              <a:latin typeface="Calibri" pitchFamily="34" charset="0"/>
              <a:ea typeface="굴림" charset="-127"/>
            </a:endParaRPr>
          </a:p>
          <a:p>
            <a:pPr algn="ctr"/>
            <a:r>
              <a:rPr lang="en-US" altLang="ko-KR" sz="3200" b="1" dirty="0" smtClean="0">
                <a:latin typeface="Calibri" pitchFamily="34" charset="0"/>
                <a:ea typeface="굴림" charset="-127"/>
              </a:rPr>
              <a:t>For </a:t>
            </a:r>
            <a:r>
              <a:rPr lang="en-US" altLang="ko-KR" sz="3200" b="1" dirty="0">
                <a:latin typeface="Calibri" pitchFamily="34" charset="0"/>
                <a:ea typeface="굴림" charset="-127"/>
              </a:rPr>
              <a:t>centuries, </a:t>
            </a:r>
          </a:p>
          <a:p>
            <a:pPr algn="ctr"/>
            <a:r>
              <a:rPr lang="en-US" altLang="ko-KR" sz="3200" b="1" dirty="0">
                <a:latin typeface="Calibri" pitchFamily="34" charset="0"/>
                <a:ea typeface="굴림" charset="-127"/>
              </a:rPr>
              <a:t>the Latin church </a:t>
            </a:r>
          </a:p>
          <a:p>
            <a:pPr algn="ctr"/>
            <a:r>
              <a:rPr lang="en-US" altLang="ko-KR" sz="3200" b="1" dirty="0">
                <a:latin typeface="Calibri" pitchFamily="34" charset="0"/>
                <a:ea typeface="굴림" charset="-127"/>
              </a:rPr>
              <a:t>has hailed Jesus as </a:t>
            </a:r>
            <a:r>
              <a:rPr lang="en-CA" altLang="ko-KR" sz="3200" b="1" dirty="0">
                <a:latin typeface="Calibri" pitchFamily="34" charset="0"/>
                <a:ea typeface="굴림" charset="-127"/>
              </a:rPr>
              <a:t>“</a:t>
            </a:r>
            <a:r>
              <a:rPr lang="en-US" altLang="ko-KR" sz="3200" b="1" dirty="0" err="1">
                <a:latin typeface="Calibri" pitchFamily="34" charset="0"/>
                <a:ea typeface="굴림" charset="-127"/>
              </a:rPr>
              <a:t>Christus</a:t>
            </a:r>
            <a:r>
              <a:rPr lang="en-US" altLang="ko-KR" sz="3200" b="1" dirty="0">
                <a:latin typeface="Calibri" pitchFamily="34" charset="0"/>
                <a:ea typeface="굴림" charset="-127"/>
              </a:rPr>
              <a:t> Victor,</a:t>
            </a:r>
            <a:r>
              <a:rPr lang="en-CA" altLang="ko-KR" sz="3200" b="1" dirty="0">
                <a:latin typeface="Calibri" pitchFamily="34" charset="0"/>
                <a:ea typeface="굴림" charset="-127"/>
              </a:rPr>
              <a:t>”</a:t>
            </a:r>
            <a:r>
              <a:rPr lang="en-US" altLang="ko-KR" sz="3200" b="1" dirty="0">
                <a:latin typeface="Calibri" pitchFamily="34" charset="0"/>
                <a:ea typeface="굴림" charset="-127"/>
              </a:rPr>
              <a:t> Christ the Victor, </a:t>
            </a:r>
          </a:p>
          <a:p>
            <a:pPr algn="ctr"/>
            <a:r>
              <a:rPr lang="en-US" altLang="ko-KR" sz="3200" b="1" dirty="0">
                <a:latin typeface="Calibri" pitchFamily="34" charset="0"/>
                <a:ea typeface="굴림" charset="-127"/>
              </a:rPr>
              <a:t>the </a:t>
            </a:r>
            <a:r>
              <a:rPr lang="en-US" altLang="ko-KR" sz="3200" b="1" i="1" dirty="0">
                <a:latin typeface="Calibri" pitchFamily="34" charset="0"/>
                <a:ea typeface="굴림" charset="-127"/>
              </a:rPr>
              <a:t>Nike</a:t>
            </a:r>
            <a:r>
              <a:rPr lang="en-US" altLang="ko-KR" sz="3200" b="1" dirty="0">
                <a:latin typeface="Calibri" pitchFamily="34" charset="0"/>
                <a:ea typeface="굴림" charset="-127"/>
              </a:rPr>
              <a:t> Christ.</a:t>
            </a:r>
          </a:p>
          <a:p>
            <a:pPr algn="ctr"/>
            <a:r>
              <a:rPr lang="en-US" altLang="ko-KR" sz="3200" b="1" dirty="0">
                <a:latin typeface="Calibri" pitchFamily="34" charset="0"/>
                <a:ea typeface="굴림" charset="-127"/>
              </a:rPr>
              <a:t> </a:t>
            </a:r>
            <a:endParaRPr lang="en-US" altLang="ko-KR" sz="3200" b="1" dirty="0">
              <a:latin typeface="Calibri" pitchFamily="34" charset="0"/>
            </a:endParaRPr>
          </a:p>
        </p:txBody>
      </p:sp>
      <p:sp>
        <p:nvSpPr>
          <p:cNvPr id="5" name="TextBox 4"/>
          <p:cNvSpPr txBox="1"/>
          <p:nvPr/>
        </p:nvSpPr>
        <p:spPr>
          <a:xfrm>
            <a:off x="5148064" y="6351131"/>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68960"/>
            <a:ext cx="8229600" cy="1143000"/>
          </a:xfrm>
        </p:spPr>
        <p:txBody>
          <a:bodyPr/>
          <a:lstStyle/>
          <a:p>
            <a:r>
              <a:rPr lang="en-CA" sz="3200" b="1" dirty="0" smtClean="0">
                <a:solidFill>
                  <a:schemeClr val="tx1"/>
                </a:solidFill>
                <a:latin typeface="Calibri" pitchFamily="34" charset="0"/>
              </a:rPr>
              <a:t>Jesus said, “In the world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you will have tribulation.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But take heart;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have </a:t>
            </a:r>
            <a:r>
              <a:rPr lang="en-CA" sz="3200" b="1" dirty="0" smtClean="0">
                <a:solidFill>
                  <a:srgbClr val="FF0000"/>
                </a:solidFill>
                <a:latin typeface="Calibri" pitchFamily="34" charset="0"/>
              </a:rPr>
              <a:t>overcome (</a:t>
            </a:r>
            <a:r>
              <a:rPr lang="en-CA" sz="3200" b="1" dirty="0" err="1" smtClean="0">
                <a:solidFill>
                  <a:srgbClr val="FF0000"/>
                </a:solidFill>
                <a:latin typeface="Calibri" pitchFamily="34" charset="0"/>
              </a:rPr>
              <a:t>niked</a:t>
            </a:r>
            <a:r>
              <a:rPr lang="en-CA" sz="3200" b="1" dirty="0" smtClean="0">
                <a:solidFill>
                  <a:srgbClr val="FF0000"/>
                </a:solidFill>
                <a:latin typeface="Calibri" pitchFamily="34" charset="0"/>
              </a:rPr>
              <a:t>)</a:t>
            </a:r>
            <a:r>
              <a:rPr lang="en-CA" sz="3200" b="1" dirty="0" smtClean="0">
                <a:solidFill>
                  <a:schemeClr val="tx1"/>
                </a:solidFill>
                <a:latin typeface="Calibri" pitchFamily="34" charset="0"/>
              </a:rPr>
              <a:t> the world.”</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John 16:33, ESV</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endParaRPr lang="en-CA" sz="3600" b="1" dirty="0">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3870176"/>
            <a:ext cx="4392488" cy="1143000"/>
          </a:xfrm>
        </p:spPr>
        <p:txBody>
          <a:bodyPr/>
          <a:lstStyle/>
          <a:p>
            <a:r>
              <a:rPr lang="en-CA" sz="3200" b="1" dirty="0" smtClean="0">
                <a:solidFill>
                  <a:schemeClr val="tx1"/>
                </a:solidFill>
                <a:latin typeface="Calibri" pitchFamily="34" charset="0"/>
              </a:rPr>
              <a:t>In Revelation 5, which introduces Jesus as he is in heaven, the first verb describing him is </a:t>
            </a:r>
            <a:r>
              <a:rPr lang="en-CA" sz="3200" b="1" dirty="0" err="1" smtClean="0">
                <a:solidFill>
                  <a:srgbClr val="FF0000"/>
                </a:solidFill>
                <a:latin typeface="Calibri" pitchFamily="34" charset="0"/>
              </a:rPr>
              <a:t>nike</a:t>
            </a:r>
            <a:r>
              <a:rPr lang="en-CA" sz="3200" b="1" dirty="0" smtClean="0">
                <a:solidFill>
                  <a:srgbClr val="FF0000"/>
                </a:solidFill>
                <a:latin typeface="Calibri" pitchFamily="34" charset="0"/>
              </a:rPr>
              <a:t>.</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3200" b="1" dirty="0" smtClean="0">
                <a:solidFill>
                  <a:schemeClr val="tx1"/>
                </a:solidFill>
                <a:latin typeface="Calibri" pitchFamily="34" charset="0"/>
              </a:rPr>
              <a:t>“the Lion of the tribe of Judah, the Root of David, has </a:t>
            </a:r>
            <a:r>
              <a:rPr lang="en-CA" sz="3200" b="1" dirty="0" smtClean="0">
                <a:solidFill>
                  <a:srgbClr val="FF0000"/>
                </a:solidFill>
                <a:latin typeface="Calibri" pitchFamily="34" charset="0"/>
              </a:rPr>
              <a:t>conquered (</a:t>
            </a:r>
            <a:r>
              <a:rPr lang="en-CA" sz="3200" b="1" dirty="0" err="1" smtClean="0">
                <a:solidFill>
                  <a:srgbClr val="FF0000"/>
                </a:solidFill>
                <a:latin typeface="Calibri" pitchFamily="34" charset="0"/>
              </a:rPr>
              <a:t>niked</a:t>
            </a:r>
            <a:r>
              <a:rPr lang="en-CA" sz="3200" b="1" dirty="0" smtClean="0">
                <a:solidFill>
                  <a:srgbClr val="FF0000"/>
                </a:solidFill>
                <a:latin typeface="Calibri" pitchFamily="34" charset="0"/>
              </a:rPr>
              <a:t>), </a:t>
            </a:r>
            <a:br>
              <a:rPr lang="en-CA" sz="3200" b="1" dirty="0" smtClean="0">
                <a:solidFill>
                  <a:srgbClr val="FF0000"/>
                </a:solidFill>
                <a:latin typeface="Calibri" pitchFamily="34" charset="0"/>
              </a:rPr>
            </a:br>
            <a:r>
              <a:rPr lang="en-CA" sz="3200" b="1" dirty="0" smtClean="0">
                <a:solidFill>
                  <a:schemeClr val="tx1"/>
                </a:solidFill>
                <a:latin typeface="Calibri" pitchFamily="34" charset="0"/>
              </a:rPr>
              <a:t>so that he can open the scroll and its seven seals.”  Rev 5:5, ESV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600" b="1" dirty="0" smtClean="0">
                <a:latin typeface="Calibri" pitchFamily="34" charset="0"/>
              </a:rPr>
              <a:t/>
            </a:r>
            <a:br>
              <a:rPr lang="en-CA" sz="3600" b="1" dirty="0" smtClean="0">
                <a:latin typeface="Calibri" pitchFamily="34" charset="0"/>
              </a:rPr>
            </a:br>
            <a:r>
              <a:rPr lang="en-CA" sz="3600" b="1" dirty="0" smtClean="0">
                <a:latin typeface="Calibri" pitchFamily="34" charset="0"/>
              </a:rPr>
              <a:t> </a:t>
            </a:r>
            <a:br>
              <a:rPr lang="en-CA" sz="3600" b="1" dirty="0" smtClean="0">
                <a:latin typeface="Calibri" pitchFamily="34" charset="0"/>
              </a:rPr>
            </a:br>
            <a:r>
              <a:rPr lang="en-CA" sz="3600" b="1" dirty="0" smtClean="0">
                <a:latin typeface="Calibri" pitchFamily="34" charset="0"/>
              </a:rPr>
              <a:t/>
            </a:r>
            <a:br>
              <a:rPr lang="en-CA" sz="3600" b="1" dirty="0" smtClean="0">
                <a:latin typeface="Calibri" pitchFamily="34" charset="0"/>
              </a:rPr>
            </a:br>
            <a:endParaRPr lang="en-CA" sz="3600" b="1" dirty="0">
              <a:latin typeface="Calibri" pitchFamily="34" charset="0"/>
            </a:endParaRPr>
          </a:p>
        </p:txBody>
      </p:sp>
      <p:pic>
        <p:nvPicPr>
          <p:cNvPr id="3" name="Picture 3" descr="lion of Judah on throne.jpg"/>
          <p:cNvPicPr>
            <a:picLocks noChangeAspect="1"/>
          </p:cNvPicPr>
          <p:nvPr/>
        </p:nvPicPr>
        <p:blipFill>
          <a:blip r:embed="rId2" cstate="print"/>
          <a:srcRect b="26786"/>
          <a:stretch>
            <a:fillRect/>
          </a:stretch>
        </p:blipFill>
        <p:spPr bwMode="auto">
          <a:xfrm>
            <a:off x="4585119" y="-27384"/>
            <a:ext cx="4595394" cy="4752528"/>
          </a:xfrm>
          <a:prstGeom prst="rect">
            <a:avLst/>
          </a:prstGeom>
          <a:noFill/>
          <a:ln w="9525">
            <a:noFill/>
            <a:miter lim="800000"/>
            <a:headEnd/>
            <a:tailEnd/>
          </a:ln>
        </p:spPr>
      </p:pic>
      <p:sp>
        <p:nvSpPr>
          <p:cNvPr id="4" name="TextBox 3"/>
          <p:cNvSpPr txBox="1"/>
          <p:nvPr/>
        </p:nvSpPr>
        <p:spPr>
          <a:xfrm>
            <a:off x="5292080" y="4478923"/>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lion and lamb.png"/>
          <p:cNvPicPr>
            <a:picLocks noChangeAspect="1"/>
          </p:cNvPicPr>
          <p:nvPr/>
        </p:nvPicPr>
        <p:blipFill>
          <a:blip r:embed="rId2" cstate="print"/>
          <a:srcRect t="1534" r="6717" b="14202"/>
          <a:stretch>
            <a:fillRect/>
          </a:stretch>
        </p:blipFill>
        <p:spPr>
          <a:xfrm>
            <a:off x="0" y="476672"/>
            <a:ext cx="9180512" cy="6408712"/>
          </a:xfrm>
          <a:prstGeom prst="rect">
            <a:avLst/>
          </a:prstGeom>
        </p:spPr>
      </p:pic>
      <p:sp>
        <p:nvSpPr>
          <p:cNvPr id="4" name="TextBox 3"/>
          <p:cNvSpPr txBox="1"/>
          <p:nvPr/>
        </p:nvSpPr>
        <p:spPr>
          <a:xfrm>
            <a:off x="0" y="-27384"/>
            <a:ext cx="9180512" cy="1938992"/>
          </a:xfrm>
          <a:prstGeom prst="rect">
            <a:avLst/>
          </a:prstGeom>
          <a:solidFill>
            <a:srgbClr val="568523"/>
          </a:solidFill>
        </p:spPr>
        <p:txBody>
          <a:bodyPr wrap="square" rtlCol="0">
            <a:spAutoFit/>
          </a:bodyPr>
          <a:lstStyle/>
          <a:p>
            <a:endParaRPr lang="en-US" sz="800" b="1" spc="-30" dirty="0" smtClean="0">
              <a:solidFill>
                <a:schemeClr val="bg1"/>
              </a:solidFill>
            </a:endParaRPr>
          </a:p>
          <a:p>
            <a:pPr algn="ctr"/>
            <a:r>
              <a:rPr lang="en-US" sz="2800" b="1" spc="-20" dirty="0" smtClean="0"/>
              <a:t>The Lion </a:t>
            </a:r>
            <a:r>
              <a:rPr lang="en-US" sz="2800" b="1" spc="-20" dirty="0" err="1" smtClean="0">
                <a:solidFill>
                  <a:srgbClr val="FF0000"/>
                </a:solidFill>
              </a:rPr>
              <a:t>nikes</a:t>
            </a:r>
            <a:r>
              <a:rPr lang="en-US" sz="2800" b="1" spc="-20" dirty="0" smtClean="0"/>
              <a:t> by being a Lamb slain. “I </a:t>
            </a:r>
            <a:r>
              <a:rPr lang="en-US" sz="2800" b="1" spc="-20" dirty="0" smtClean="0"/>
              <a:t>saw a Lamb standing, as though it had been slain, with seven horns and with seven eyes, which are the seven spirits of God sent out into all the earth</a:t>
            </a:r>
            <a:r>
              <a:rPr lang="en-US" sz="2800" b="1" spc="-20" dirty="0" smtClean="0"/>
              <a:t>.” Rev 5:6</a:t>
            </a:r>
            <a:endParaRPr lang="en-US" b="1" spc="-20" dirty="0"/>
          </a:p>
        </p:txBody>
      </p:sp>
      <p:sp>
        <p:nvSpPr>
          <p:cNvPr id="5" name="TextBox 4"/>
          <p:cNvSpPr txBox="1"/>
          <p:nvPr/>
        </p:nvSpPr>
        <p:spPr>
          <a:xfrm>
            <a:off x="3275856" y="6525344"/>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3314" name="Picture 2" descr="C:\Users\Supermike\Pictures\Misc Pics\Rev 4.jpg"/>
          <p:cNvPicPr>
            <a:picLocks noChangeAspect="1" noChangeArrowheads="1"/>
          </p:cNvPicPr>
          <p:nvPr/>
        </p:nvPicPr>
        <p:blipFill>
          <a:blip r:embed="rId2" cstate="print"/>
          <a:srcRect/>
          <a:stretch>
            <a:fillRect/>
          </a:stretch>
        </p:blipFill>
        <p:spPr bwMode="auto">
          <a:xfrm>
            <a:off x="107504" y="188640"/>
            <a:ext cx="5616624" cy="6418278"/>
          </a:xfrm>
          <a:prstGeom prst="rect">
            <a:avLst/>
          </a:prstGeom>
          <a:noFill/>
          <a:ln w="9525">
            <a:noFill/>
            <a:miter lim="800000"/>
            <a:headEnd/>
            <a:tailEnd/>
          </a:ln>
        </p:spPr>
      </p:pic>
      <p:sp>
        <p:nvSpPr>
          <p:cNvPr id="3" name="Rectangle 2"/>
          <p:cNvSpPr>
            <a:spLocks noChangeArrowheads="1"/>
          </p:cNvSpPr>
          <p:nvPr/>
        </p:nvSpPr>
        <p:spPr bwMode="auto">
          <a:xfrm>
            <a:off x="5796136" y="1124744"/>
            <a:ext cx="3347864" cy="2246769"/>
          </a:xfrm>
          <a:prstGeom prst="rect">
            <a:avLst/>
          </a:prstGeom>
          <a:solidFill>
            <a:schemeClr val="bg1"/>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7  He went </a:t>
            </a:r>
            <a:r>
              <a:rPr lang="en-CA" sz="2800" b="1" dirty="0">
                <a:latin typeface="Calibri" pitchFamily="34" charset="0"/>
                <a:cs typeface="Calibri" pitchFamily="34" charset="0"/>
              </a:rPr>
              <a:t>and took the scroll from the right hand of him who </a:t>
            </a:r>
            <a:r>
              <a:rPr lang="en-CA" sz="2800" b="1" dirty="0" smtClean="0">
                <a:latin typeface="Calibri" pitchFamily="34" charset="0"/>
                <a:cs typeface="Calibri" pitchFamily="34" charset="0"/>
              </a:rPr>
              <a:t>was seated </a:t>
            </a:r>
            <a:r>
              <a:rPr lang="en-CA" sz="2800" b="1" dirty="0">
                <a:latin typeface="Calibri" pitchFamily="34" charset="0"/>
                <a:cs typeface="Calibri" pitchFamily="34" charset="0"/>
              </a:rPr>
              <a:t>on the throne. </a:t>
            </a:r>
          </a:p>
        </p:txBody>
      </p:sp>
      <p:sp>
        <p:nvSpPr>
          <p:cNvPr id="4" name="TextBox 3"/>
          <p:cNvSpPr txBox="1"/>
          <p:nvPr/>
        </p:nvSpPr>
        <p:spPr>
          <a:xfrm>
            <a:off x="1259632" y="5971346"/>
            <a:ext cx="2005677" cy="553998"/>
          </a:xfrm>
          <a:prstGeom prst="rect">
            <a:avLst/>
          </a:prstGeom>
          <a:noFill/>
        </p:spPr>
        <p:txBody>
          <a:bodyPr wrap="none" rtlCol="0">
            <a:spAutoFit/>
          </a:bodyPr>
          <a:lstStyle/>
          <a:p>
            <a:pPr algn="ctr"/>
            <a:r>
              <a:rPr lang="en-US" sz="1000" dirty="0" smtClean="0">
                <a:solidFill>
                  <a:schemeClr val="bg1">
                    <a:lumMod val="50000"/>
                    <a:lumOff val="50000"/>
                  </a:schemeClr>
                </a:solidFill>
              </a:rPr>
              <a:t>Original author unknown.</a:t>
            </a:r>
          </a:p>
          <a:p>
            <a:pPr algn="ctr"/>
            <a:r>
              <a:rPr lang="en-US" sz="1000" dirty="0" smtClean="0">
                <a:solidFill>
                  <a:schemeClr val="bg1">
                    <a:lumMod val="50000"/>
                    <a:lumOff val="50000"/>
                  </a:schemeClr>
                </a:solidFill>
              </a:rPr>
              <a:t>If you know, please email me at </a:t>
            </a:r>
          </a:p>
          <a:p>
            <a:pPr algn="ctr"/>
            <a:r>
              <a:rPr lang="en-US" sz="1000" dirty="0" smtClean="0">
                <a:solidFill>
                  <a:schemeClr val="bg1">
                    <a:lumMod val="50000"/>
                    <a:lumOff val="50000"/>
                  </a:schemeClr>
                </a:solidFill>
              </a:rPr>
              <a:t>johncrozieris@gmail.com</a:t>
            </a:r>
            <a:endParaRPr lang="en-US" sz="1000" dirty="0">
              <a:solidFill>
                <a:schemeClr val="bg1">
                  <a:lumMod val="50000"/>
                  <a:lumOff val="50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44016" y="404664"/>
            <a:ext cx="4860032" cy="5841599"/>
          </a:xfrm>
          <a:prstGeom prst="rect">
            <a:avLst/>
          </a:prstGeom>
          <a:noFill/>
        </p:spPr>
        <p:txBody>
          <a:bodyPr wrap="square" rtlCol="0">
            <a:spAutoFit/>
          </a:bodyPr>
          <a:lstStyle/>
          <a:p>
            <a:pPr algn="ctr" eaLnBrk="1" hangingPunct="1">
              <a:lnSpc>
                <a:spcPct val="90000"/>
              </a:lnSpc>
            </a:pPr>
            <a:r>
              <a:rPr lang="en-CA" sz="2800" b="1" dirty="0" smtClean="0">
                <a:solidFill>
                  <a:srgbClr val="FFFF00"/>
                </a:solidFill>
              </a:rPr>
              <a:t>Christ is praised for </a:t>
            </a:r>
          </a:p>
          <a:p>
            <a:pPr algn="ctr" eaLnBrk="1" hangingPunct="1">
              <a:lnSpc>
                <a:spcPct val="90000"/>
              </a:lnSpc>
            </a:pPr>
            <a:r>
              <a:rPr lang="en-CA" sz="2800" b="1" dirty="0" smtClean="0">
                <a:solidFill>
                  <a:srgbClr val="FFFF00"/>
                </a:solidFill>
              </a:rPr>
              <a:t>his </a:t>
            </a:r>
            <a:r>
              <a:rPr lang="en-CA" sz="2800" b="1" dirty="0" err="1" smtClean="0">
                <a:solidFill>
                  <a:srgbClr val="FFFF00"/>
                </a:solidFill>
              </a:rPr>
              <a:t>nike</a:t>
            </a:r>
            <a:r>
              <a:rPr lang="en-CA" sz="2800" b="1" dirty="0" smtClean="0">
                <a:solidFill>
                  <a:srgbClr val="FFFF00"/>
                </a:solidFill>
              </a:rPr>
              <a:t> victory</a:t>
            </a:r>
          </a:p>
          <a:p>
            <a:pPr algn="ctr" eaLnBrk="1" hangingPunct="1">
              <a:lnSpc>
                <a:spcPct val="90000"/>
              </a:lnSpc>
            </a:pPr>
            <a:endParaRPr lang="en-CA" sz="2800" b="1" dirty="0" smtClean="0">
              <a:solidFill>
                <a:srgbClr val="FFFF00"/>
              </a:solidFill>
            </a:endParaRPr>
          </a:p>
          <a:p>
            <a:pPr algn="ctr" eaLnBrk="1" hangingPunct="1">
              <a:spcBef>
                <a:spcPts val="0"/>
              </a:spcBef>
            </a:pPr>
            <a:r>
              <a:rPr lang="en-CA" sz="2800" b="1" dirty="0" smtClean="0">
                <a:latin typeface="Calibri" pitchFamily="34" charset="0"/>
              </a:rPr>
              <a:t>9 “Worthy are you to take the scroll and to open its seals, </a:t>
            </a:r>
          </a:p>
          <a:p>
            <a:pPr algn="ctr" eaLnBrk="1" hangingPunct="1">
              <a:spcBef>
                <a:spcPts val="0"/>
              </a:spcBef>
            </a:pPr>
            <a:r>
              <a:rPr lang="en-CA" sz="2800" b="1" dirty="0" smtClean="0">
                <a:latin typeface="Calibri" pitchFamily="34" charset="0"/>
              </a:rPr>
              <a:t>for you were slain, and by your blood you ransomed people for God from every tribe and language and people and nation, 10 and you have made them  a kingdom and priests to our God, and they shall reign on the earth.”  Rev 5:9-10, ESV</a:t>
            </a:r>
          </a:p>
          <a:p>
            <a:pPr algn="ctr"/>
            <a:endParaRPr lang="en-CA" dirty="0"/>
          </a:p>
        </p:txBody>
      </p:sp>
      <p:sp>
        <p:nvSpPr>
          <p:cNvPr id="5" name="TextBox 4"/>
          <p:cNvSpPr txBox="1"/>
          <p:nvPr/>
        </p:nvSpPr>
        <p:spPr>
          <a:xfrm>
            <a:off x="5724128" y="642313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3" descr="lion of Judah on throne.jpg"/>
          <p:cNvPicPr>
            <a:picLocks noChangeAspect="1"/>
          </p:cNvPicPr>
          <p:nvPr/>
        </p:nvPicPr>
        <p:blipFill>
          <a:blip r:embed="rId2" cstate="print"/>
          <a:srcRect b="26786"/>
          <a:stretch>
            <a:fillRect/>
          </a:stretch>
        </p:blipFill>
        <p:spPr bwMode="auto">
          <a:xfrm>
            <a:off x="5220071" y="-27384"/>
            <a:ext cx="3960441" cy="4095864"/>
          </a:xfrm>
          <a:prstGeom prst="rect">
            <a:avLst/>
          </a:prstGeom>
          <a:noFill/>
          <a:ln w="9525">
            <a:noFill/>
            <a:miter lim="800000"/>
            <a:headEnd/>
            <a:tailEnd/>
          </a:ln>
        </p:spPr>
      </p:pic>
      <p:pic>
        <p:nvPicPr>
          <p:cNvPr id="6" name="Picture 5" descr="crucified (2).jpg"/>
          <p:cNvPicPr>
            <a:picLocks noChangeAspect="1"/>
          </p:cNvPicPr>
          <p:nvPr/>
        </p:nvPicPr>
        <p:blipFill>
          <a:blip r:embed="rId3" cstate="print"/>
          <a:stretch>
            <a:fillRect/>
          </a:stretch>
        </p:blipFill>
        <p:spPr>
          <a:xfrm>
            <a:off x="5375043" y="3645024"/>
            <a:ext cx="3589445" cy="3142724"/>
          </a:xfrm>
          <a:prstGeom prst="rect">
            <a:avLst/>
          </a:prstGeom>
        </p:spPr>
      </p:pic>
      <p:sp>
        <p:nvSpPr>
          <p:cNvPr id="7" name="TextBox 6"/>
          <p:cNvSpPr txBox="1"/>
          <p:nvPr/>
        </p:nvSpPr>
        <p:spPr>
          <a:xfrm>
            <a:off x="144016" y="188640"/>
            <a:ext cx="4860032" cy="6531019"/>
          </a:xfrm>
          <a:prstGeom prst="rect">
            <a:avLst/>
          </a:prstGeom>
          <a:noFill/>
        </p:spPr>
        <p:txBody>
          <a:bodyPr wrap="square" rtlCol="0">
            <a:spAutoFit/>
          </a:bodyPr>
          <a:lstStyle/>
          <a:p>
            <a:pPr algn="ctr" eaLnBrk="1" hangingPunct="1">
              <a:lnSpc>
                <a:spcPct val="90000"/>
              </a:lnSpc>
            </a:pPr>
            <a:r>
              <a:rPr lang="en-CA" sz="2800" b="1" dirty="0" smtClean="0">
                <a:solidFill>
                  <a:srgbClr val="FFFF00"/>
                </a:solidFill>
              </a:rPr>
              <a:t>5 aspects of </a:t>
            </a:r>
          </a:p>
          <a:p>
            <a:pPr algn="ctr" eaLnBrk="1" hangingPunct="1">
              <a:lnSpc>
                <a:spcPct val="90000"/>
              </a:lnSpc>
            </a:pPr>
            <a:r>
              <a:rPr lang="en-CA" sz="2800" b="1" dirty="0" smtClean="0">
                <a:solidFill>
                  <a:srgbClr val="FFFF00"/>
                </a:solidFill>
              </a:rPr>
              <a:t>Christ’s </a:t>
            </a:r>
            <a:r>
              <a:rPr lang="en-CA" sz="2800" b="1" dirty="0" err="1" smtClean="0">
                <a:solidFill>
                  <a:srgbClr val="FFFF00"/>
                </a:solidFill>
              </a:rPr>
              <a:t>nike</a:t>
            </a:r>
            <a:r>
              <a:rPr lang="en-CA" sz="2800" b="1" dirty="0" smtClean="0">
                <a:solidFill>
                  <a:srgbClr val="FFFF00"/>
                </a:solidFill>
              </a:rPr>
              <a:t> victory </a:t>
            </a:r>
          </a:p>
          <a:p>
            <a:pPr algn="ctr" eaLnBrk="1" hangingPunct="1">
              <a:lnSpc>
                <a:spcPct val="90000"/>
              </a:lnSpc>
            </a:pPr>
            <a:endParaRPr lang="en-CA" sz="2000" b="1" dirty="0" smtClean="0">
              <a:solidFill>
                <a:srgbClr val="FFFF00"/>
              </a:solidFill>
            </a:endParaRPr>
          </a:p>
          <a:p>
            <a:pPr algn="ctr" eaLnBrk="1" hangingPunct="1">
              <a:spcBef>
                <a:spcPts val="0"/>
              </a:spcBef>
            </a:pPr>
            <a:r>
              <a:rPr lang="en-CA" sz="2800" b="1" dirty="0" smtClean="0">
                <a:latin typeface="Calibri" pitchFamily="34" charset="0"/>
              </a:rPr>
              <a:t>9 you were slain,</a:t>
            </a:r>
          </a:p>
          <a:p>
            <a:pPr algn="ctr" eaLnBrk="1" hangingPunct="1">
              <a:spcBef>
                <a:spcPts val="0"/>
              </a:spcBef>
            </a:pPr>
            <a:r>
              <a:rPr lang="en-CA" sz="2800" b="1" dirty="0" smtClean="0">
                <a:latin typeface="Calibri" pitchFamily="34" charset="0"/>
              </a:rPr>
              <a:t>by your blood you ransomed people for God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from every tribe and language and people and nation</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10 kingdom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priests to our God </a:t>
            </a:r>
          </a:p>
          <a:p>
            <a:pPr algn="ctr" eaLnBrk="1" hangingPunct="1">
              <a:spcBef>
                <a:spcPts val="0"/>
              </a:spcBef>
            </a:pPr>
            <a:endParaRPr lang="en-CA" sz="2000" b="1" dirty="0" smtClean="0">
              <a:latin typeface="Calibri" pitchFamily="34" charset="0"/>
            </a:endParaRPr>
          </a:p>
          <a:p>
            <a:pPr algn="ctr" eaLnBrk="1" hangingPunct="1">
              <a:spcBef>
                <a:spcPts val="0"/>
              </a:spcBef>
            </a:pPr>
            <a:r>
              <a:rPr lang="en-CA" sz="2800" b="1" dirty="0" smtClean="0">
                <a:latin typeface="Calibri" pitchFamily="34" charset="0"/>
              </a:rPr>
              <a:t>they shall reign on the earth  Rev 5:9-10, ESV</a:t>
            </a:r>
          </a:p>
          <a:p>
            <a:pPr algn="ctr"/>
            <a:endParaRPr lang="en-CA" dirty="0"/>
          </a:p>
        </p:txBody>
      </p:sp>
      <p:sp>
        <p:nvSpPr>
          <p:cNvPr id="5" name="TextBox 4"/>
          <p:cNvSpPr txBox="1"/>
          <p:nvPr/>
        </p:nvSpPr>
        <p:spPr>
          <a:xfrm>
            <a:off x="5724128" y="6423139"/>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crucified (2).jpg"/>
          <p:cNvPicPr>
            <a:picLocks noChangeAspect="1"/>
          </p:cNvPicPr>
          <p:nvPr/>
        </p:nvPicPr>
        <p:blipFill>
          <a:blip r:embed="rId2" cstate="print"/>
          <a:srcRect l="9621"/>
          <a:stretch>
            <a:fillRect/>
          </a:stretch>
        </p:blipFill>
        <p:spPr>
          <a:xfrm>
            <a:off x="4427984" y="44624"/>
            <a:ext cx="4608512" cy="4464496"/>
          </a:xfrm>
          <a:prstGeom prst="rect">
            <a:avLst/>
          </a:prstGeom>
        </p:spPr>
      </p:pic>
      <p:sp>
        <p:nvSpPr>
          <p:cNvPr id="6" name="TextBox 5"/>
          <p:cNvSpPr txBox="1"/>
          <p:nvPr/>
        </p:nvSpPr>
        <p:spPr>
          <a:xfrm>
            <a:off x="5076056" y="407707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pic>
        <p:nvPicPr>
          <p:cNvPr id="7" name="Picture 6" descr="ArkofCovenant2.jpg"/>
          <p:cNvPicPr>
            <a:picLocks noChangeAspect="1"/>
          </p:cNvPicPr>
          <p:nvPr/>
        </p:nvPicPr>
        <p:blipFill>
          <a:blip r:embed="rId3" cstate="print"/>
          <a:stretch>
            <a:fillRect/>
          </a:stretch>
        </p:blipFill>
        <p:spPr>
          <a:xfrm>
            <a:off x="0" y="44624"/>
            <a:ext cx="4408595" cy="4752528"/>
          </a:xfrm>
          <a:prstGeom prst="rect">
            <a:avLst/>
          </a:prstGeom>
        </p:spPr>
      </p:pic>
      <p:sp>
        <p:nvSpPr>
          <p:cNvPr id="8" name="Rectangle 7"/>
          <p:cNvSpPr/>
          <p:nvPr/>
        </p:nvSpPr>
        <p:spPr>
          <a:xfrm>
            <a:off x="2123728" y="1628800"/>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Rectangle 9"/>
          <p:cNvSpPr/>
          <p:nvPr/>
        </p:nvSpPr>
        <p:spPr>
          <a:xfrm>
            <a:off x="1547664" y="2060848"/>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Title 1"/>
          <p:cNvSpPr txBox="1">
            <a:spLocks/>
          </p:cNvSpPr>
          <p:nvPr/>
        </p:nvSpPr>
        <p:spPr>
          <a:xfrm>
            <a:off x="1403648" y="4869160"/>
            <a:ext cx="6480720" cy="1296144"/>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Ransomed for God by Christ’s blood</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
        <p:nvSpPr>
          <p:cNvPr id="9" name="TextBox 8"/>
          <p:cNvSpPr txBox="1"/>
          <p:nvPr/>
        </p:nvSpPr>
        <p:spPr>
          <a:xfrm>
            <a:off x="1907704" y="5517232"/>
            <a:ext cx="5328592" cy="954107"/>
          </a:xfrm>
          <a:prstGeom prst="rect">
            <a:avLst/>
          </a:prstGeom>
          <a:noFill/>
        </p:spPr>
        <p:txBody>
          <a:bodyPr wrap="square" rtlCol="0">
            <a:spAutoFit/>
          </a:bodyPr>
          <a:lstStyle/>
          <a:p>
            <a:pPr algn="ctr"/>
            <a:r>
              <a:rPr lang="en-CA" sz="2800" b="1" dirty="0" smtClean="0">
                <a:latin typeface="Calibri" pitchFamily="34" charset="0"/>
              </a:rPr>
              <a:t>The foundation of </a:t>
            </a:r>
            <a:r>
              <a:rPr lang="en-CA" sz="2800" b="1" dirty="0" err="1" smtClean="0">
                <a:latin typeface="Calibri" pitchFamily="34" charset="0"/>
              </a:rPr>
              <a:t>nike</a:t>
            </a:r>
            <a:r>
              <a:rPr lang="en-CA" sz="2800" b="1" dirty="0" smtClean="0">
                <a:latin typeface="Calibri" pitchFamily="34" charset="0"/>
              </a:rPr>
              <a:t> victory</a:t>
            </a:r>
          </a:p>
          <a:p>
            <a:pPr algn="ctr"/>
            <a:r>
              <a:rPr lang="en-CA" sz="2800" b="1" dirty="0" smtClean="0">
                <a:latin typeface="Calibri" pitchFamily="34" charset="0"/>
              </a:rPr>
              <a:t>The basis for all other </a:t>
            </a:r>
            <a:r>
              <a:rPr lang="en-CA" sz="2800" b="1" dirty="0" err="1" smtClean="0">
                <a:latin typeface="Calibri" pitchFamily="34" charset="0"/>
              </a:rPr>
              <a:t>nike</a:t>
            </a:r>
            <a:r>
              <a:rPr lang="en-CA" sz="2800" b="1" dirty="0" smtClean="0">
                <a:latin typeface="Calibri" pitchFamily="34" charset="0"/>
              </a:rPr>
              <a:t> victory</a:t>
            </a:r>
          </a:p>
        </p:txBody>
      </p:sp>
      <p:sp>
        <p:nvSpPr>
          <p:cNvPr id="11" name="TextBox 10"/>
          <p:cNvSpPr txBox="1"/>
          <p:nvPr/>
        </p:nvSpPr>
        <p:spPr>
          <a:xfrm>
            <a:off x="755576" y="4478923"/>
            <a:ext cx="3096344" cy="246221"/>
          </a:xfrm>
          <a:prstGeom prst="rect">
            <a:avLst/>
          </a:prstGeom>
          <a:noFill/>
        </p:spPr>
        <p:txBody>
          <a:bodyPr wrap="square" rtlCol="0">
            <a:spAutoFit/>
          </a:bodyPr>
          <a:lstStyle/>
          <a:p>
            <a:pPr algn="ctr"/>
            <a:r>
              <a:rPr lang="en-CA" sz="1000" dirty="0" smtClean="0"/>
              <a:t>p</a:t>
            </a:r>
            <a:r>
              <a:rPr lang="en-CA" sz="1000" dirty="0" smtClean="0"/>
              <a:t>hoto of replica of ark of covenant in Ethiopia</a:t>
            </a:r>
            <a:endParaRPr lang="en-CA" sz="1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on and lamb.png"/>
          <p:cNvPicPr>
            <a:picLocks noChangeAspect="1"/>
          </p:cNvPicPr>
          <p:nvPr/>
        </p:nvPicPr>
        <p:blipFill>
          <a:blip r:embed="rId2" cstate="print"/>
          <a:srcRect t="11938" b="17031"/>
          <a:stretch>
            <a:fillRect/>
          </a:stretch>
        </p:blipFill>
        <p:spPr>
          <a:xfrm>
            <a:off x="-36512" y="0"/>
            <a:ext cx="9263983" cy="5085184"/>
          </a:xfrm>
          <a:prstGeom prst="rect">
            <a:avLst/>
          </a:prstGeom>
        </p:spPr>
      </p:pic>
      <p:sp>
        <p:nvSpPr>
          <p:cNvPr id="7" name="Title 5"/>
          <p:cNvSpPr txBox="1">
            <a:spLocks/>
          </p:cNvSpPr>
          <p:nvPr/>
        </p:nvSpPr>
        <p:spPr bwMode="auto">
          <a:xfrm>
            <a:off x="0" y="5013176"/>
            <a:ext cx="9324528" cy="1872208"/>
          </a:xfrm>
          <a:prstGeom prst="rect">
            <a:avLst/>
          </a:prstGeom>
          <a:solidFill>
            <a:srgbClr val="008000"/>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Nike victory is that the Lion of Judah was slain as the Lamb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to ransom people by his blood from all nations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to belong to God as priests worshipping God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and reigning in his kingdom forever.</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000" b="1"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4" name="TextBox 3"/>
          <p:cNvSpPr txBox="1"/>
          <p:nvPr/>
        </p:nvSpPr>
        <p:spPr>
          <a:xfrm>
            <a:off x="5292080" y="116632"/>
            <a:ext cx="3779912" cy="276999"/>
          </a:xfrm>
          <a:prstGeom prst="rect">
            <a:avLst/>
          </a:prstGeom>
          <a:noFill/>
        </p:spPr>
        <p:txBody>
          <a:bodyPr wrap="square" rtlCol="0">
            <a:spAutoFit/>
          </a:bodyPr>
          <a:lstStyle/>
          <a:p>
            <a:pPr algn="ctr"/>
            <a:r>
              <a:rPr lang="en-CA" sz="1200" dirty="0" smtClean="0"/>
              <a:t>Various copies on internet, original source unknown</a:t>
            </a:r>
            <a:endParaRPr lang="en-CA" sz="1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r>
              <a:rPr lang="en-CA" sz="2800" b="1" dirty="0" smtClean="0">
                <a:solidFill>
                  <a:schemeClr val="tx1"/>
                </a:solidFill>
                <a:latin typeface="+mn-lt"/>
              </a:rPr>
              <a:t>Nike victory for Jesus includes redeeming people for God the Father from every tribe and language and people and nation</a:t>
            </a:r>
            <a:br>
              <a:rPr lang="en-CA" sz="2800" b="1" dirty="0" smtClean="0">
                <a:solidFill>
                  <a:schemeClr val="tx1"/>
                </a:solidFill>
                <a:latin typeface="+mn-lt"/>
              </a:rPr>
            </a:br>
            <a:endParaRPr lang="en-CA" sz="2800" b="1" dirty="0">
              <a:solidFill>
                <a:schemeClr val="tx1"/>
              </a:solidFill>
              <a:latin typeface="+mn-lt"/>
            </a:endParaRPr>
          </a:p>
        </p:txBody>
      </p:sp>
      <p:pic>
        <p:nvPicPr>
          <p:cNvPr id="3" name="Picture 2" descr="worlds.jpg"/>
          <p:cNvPicPr>
            <a:picLocks noChangeAspect="1"/>
          </p:cNvPicPr>
          <p:nvPr/>
        </p:nvPicPr>
        <p:blipFill>
          <a:blip r:embed="rId2" cstate="print"/>
          <a:stretch>
            <a:fillRect/>
          </a:stretch>
        </p:blipFill>
        <p:spPr>
          <a:xfrm>
            <a:off x="363556" y="1485943"/>
            <a:ext cx="8416887" cy="4895385"/>
          </a:xfrm>
          <a:prstGeom prst="rect">
            <a:avLst/>
          </a:prstGeom>
        </p:spPr>
      </p:pic>
      <p:sp>
        <p:nvSpPr>
          <p:cNvPr id="4" name="TextBox 3"/>
          <p:cNvSpPr txBox="1"/>
          <p:nvPr/>
        </p:nvSpPr>
        <p:spPr>
          <a:xfrm>
            <a:off x="3275856" y="613510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Title 1"/>
          <p:cNvSpPr txBox="1">
            <a:spLocks/>
          </p:cNvSpPr>
          <p:nvPr/>
        </p:nvSpPr>
        <p:spPr>
          <a:xfrm>
            <a:off x="0" y="53752"/>
            <a:ext cx="8686800" cy="1791072"/>
          </a:xfrm>
          <a:prstGeom prst="rect">
            <a:avLst/>
          </a:prstGeom>
          <a:solidFill>
            <a:srgbClr val="002060"/>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mn-lt"/>
                <a:ea typeface="+mj-ea"/>
                <a:cs typeface="+mj-cs"/>
              </a:rPr>
              <a:t>By</a:t>
            </a:r>
            <a:r>
              <a:rPr kumimoji="0" lang="en-CA" sz="2800" b="1" i="0" u="none" strike="noStrike" kern="0" cap="none" spc="0" normalizeH="0" baseline="0" noProof="0" dirty="0" smtClean="0">
                <a:ln>
                  <a:noFill/>
                </a:ln>
                <a:solidFill>
                  <a:schemeClr val="tx1"/>
                </a:solidFill>
                <a:effectLst/>
                <a:uLnTx/>
                <a:uFillTx/>
                <a:latin typeface="+mn-lt"/>
                <a:ea typeface="+mj-ea"/>
                <a:cs typeface="+mj-cs"/>
              </a:rPr>
              <a:t> the Spirit sent out into all the earth (Rev 5:6)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mn-lt"/>
                <a:ea typeface="+mj-ea"/>
                <a:cs typeface="+mj-cs"/>
              </a:rPr>
              <a:t>to empower witnesses to the ends of the earth (Acts 1:8), the Lamb is saving people </a:t>
            </a:r>
            <a:br>
              <a:rPr kumimoji="0" lang="en-CA" sz="2800" b="1" i="0" u="none" strike="noStrike" kern="0" cap="none" spc="0" normalizeH="0" baseline="0" noProof="0" dirty="0" smtClean="0">
                <a:ln>
                  <a:noFill/>
                </a:ln>
                <a:solidFill>
                  <a:schemeClr val="tx1"/>
                </a:solidFill>
                <a:effectLst/>
                <a:uLnTx/>
                <a:uFillTx/>
                <a:latin typeface="+mn-lt"/>
                <a:ea typeface="+mj-ea"/>
                <a:cs typeface="+mj-cs"/>
              </a:rPr>
            </a:br>
            <a:r>
              <a:rPr kumimoji="0" lang="en-CA" sz="2800" b="1" i="0" u="none" strike="noStrike" kern="0" cap="none" spc="0" normalizeH="0" baseline="0" noProof="0" dirty="0" smtClean="0">
                <a:ln>
                  <a:noFill/>
                </a:ln>
                <a:solidFill>
                  <a:schemeClr val="tx1"/>
                </a:solidFill>
                <a:effectLst/>
                <a:uLnTx/>
                <a:uFillTx/>
                <a:latin typeface="+mn-lt"/>
                <a:ea typeface="+mj-ea"/>
                <a:cs typeface="+mj-cs"/>
              </a:rPr>
              <a:t>from every tribe, language, people and nation. These are days of great </a:t>
            </a:r>
            <a:r>
              <a:rPr kumimoji="0" lang="en-CA" sz="2800" b="1" i="0" u="none" strike="noStrike" kern="0" cap="none" spc="0" normalizeH="0" baseline="0" noProof="0" dirty="0" err="1" smtClean="0">
                <a:ln>
                  <a:noFill/>
                </a:ln>
                <a:solidFill>
                  <a:schemeClr val="tx1"/>
                </a:solidFill>
                <a:effectLst/>
                <a:uLnTx/>
                <a:uFillTx/>
                <a:latin typeface="+mn-lt"/>
                <a:ea typeface="+mj-ea"/>
                <a:cs typeface="+mj-cs"/>
              </a:rPr>
              <a:t>nike</a:t>
            </a:r>
            <a:r>
              <a:rPr kumimoji="0" lang="en-CA" sz="2800" b="1" i="0" u="none" strike="noStrike" kern="0" cap="none" spc="0" normalizeH="0" baseline="0" noProof="0" dirty="0" smtClean="0">
                <a:ln>
                  <a:noFill/>
                </a:ln>
                <a:solidFill>
                  <a:schemeClr val="tx1"/>
                </a:solidFill>
                <a:effectLst/>
                <a:uLnTx/>
                <a:uFillTx/>
                <a:latin typeface="+mn-lt"/>
                <a:ea typeface="+mj-ea"/>
                <a:cs typeface="+mj-cs"/>
              </a:rPr>
              <a:t> victory for Christ!</a:t>
            </a:r>
            <a:br>
              <a:rPr kumimoji="0" lang="en-CA" sz="2800" b="1" i="0" u="none" strike="noStrike" kern="0" cap="none" spc="0" normalizeH="0" baseline="0" noProof="0" dirty="0" smtClean="0">
                <a:ln>
                  <a:noFill/>
                </a:ln>
                <a:solidFill>
                  <a:schemeClr val="tx1"/>
                </a:solidFill>
                <a:effectLst/>
                <a:uLnTx/>
                <a:uFillTx/>
                <a:latin typeface="+mn-lt"/>
                <a:ea typeface="+mj-ea"/>
                <a:cs typeface="+mj-cs"/>
              </a:rPr>
            </a:br>
            <a:endParaRPr kumimoji="0" lang="en-CA" sz="2800" b="1" i="0" u="none" strike="noStrike" kern="0" cap="none" spc="0" normalizeH="0" baseline="0" noProof="0" dirty="0">
              <a:ln>
                <a:noFill/>
              </a:ln>
              <a:solidFill>
                <a:schemeClr val="tx1"/>
              </a:solidFill>
              <a:effectLst/>
              <a:uLnTx/>
              <a:uFillTx/>
              <a:latin typeface="+mn-lt"/>
              <a:ea typeface="+mj-ea"/>
              <a:cs typeface="+mj-cs"/>
            </a:endParaRPr>
          </a:p>
        </p:txBody>
      </p:sp>
      <p:sp>
        <p:nvSpPr>
          <p:cNvPr id="115" name="Smiley Face 114"/>
          <p:cNvSpPr/>
          <p:nvPr/>
        </p:nvSpPr>
        <p:spPr>
          <a:xfrm>
            <a:off x="3851920"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8388424"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xtBox 122"/>
          <p:cNvSpPr txBox="1"/>
          <p:nvPr/>
        </p:nvSpPr>
        <p:spPr>
          <a:xfrm>
            <a:off x="3203848" y="649514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Title 1"/>
          <p:cNvSpPr txBox="1">
            <a:spLocks/>
          </p:cNvSpPr>
          <p:nvPr/>
        </p:nvSpPr>
        <p:spPr>
          <a:xfrm>
            <a:off x="457200" y="413792"/>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chemeClr val="tx1"/>
                </a:solidFill>
                <a:effectLst/>
                <a:uLnTx/>
                <a:uFillTx/>
                <a:latin typeface="+mn-lt"/>
                <a:ea typeface="+mj-ea"/>
                <a:cs typeface="+mj-cs"/>
              </a:rPr>
              <a:t>Nike victory for us includes making disciples of every tribe, language, people and nation</a:t>
            </a:r>
            <a:br>
              <a:rPr kumimoji="0" lang="en-CA" sz="2800" b="1" i="0" u="none" strike="noStrike" kern="0" cap="none" spc="0" normalizeH="0" baseline="0" noProof="0" smtClean="0">
                <a:ln>
                  <a:noFill/>
                </a:ln>
                <a:solidFill>
                  <a:schemeClr val="tx1"/>
                </a:solidFill>
                <a:effectLst/>
                <a:uLnTx/>
                <a:uFillTx/>
                <a:latin typeface="+mn-lt"/>
                <a:ea typeface="+mj-ea"/>
                <a:cs typeface="+mj-cs"/>
              </a:rPr>
            </a:br>
            <a:endParaRPr kumimoji="0" lang="en-CA" sz="2800" b="1" i="0" u="none" strike="noStrike" kern="0" cap="none" spc="0" normalizeH="0" baseline="0" noProof="0" dirty="0">
              <a:ln>
                <a:noFill/>
              </a:ln>
              <a:solidFill>
                <a:schemeClr val="tx1"/>
              </a:solidFill>
              <a:effectLst/>
              <a:uLnTx/>
              <a:uFillTx/>
              <a:latin typeface="+mn-lt"/>
              <a:ea typeface="+mj-ea"/>
              <a:cs typeface="+mj-cs"/>
            </a:endParaRPr>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Smiley Face 113"/>
          <p:cNvSpPr/>
          <p:nvPr/>
        </p:nvSpPr>
        <p:spPr>
          <a:xfrm>
            <a:off x="3851920"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8388424"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xtBox 122"/>
          <p:cNvSpPr txBox="1"/>
          <p:nvPr/>
        </p:nvSpPr>
        <p:spPr>
          <a:xfrm>
            <a:off x="3203848" y="6567155"/>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9" y="0"/>
            <a:ext cx="5101185" cy="4206240"/>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Rectangle 12"/>
          <p:cNvSpPr>
            <a:spLocks noChangeArrowheads="1"/>
          </p:cNvSpPr>
          <p:nvPr/>
        </p:nvSpPr>
        <p:spPr bwMode="auto">
          <a:xfrm>
            <a:off x="35496" y="31264"/>
            <a:ext cx="2232248" cy="2677656"/>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Priests with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
        <p:nvSpPr>
          <p:cNvPr id="19" name="Title 2"/>
          <p:cNvSpPr txBox="1">
            <a:spLocks/>
          </p:cNvSpPr>
          <p:nvPr/>
        </p:nvSpPr>
        <p:spPr>
          <a:xfrm>
            <a:off x="179388" y="4725144"/>
            <a:ext cx="8785225" cy="1152153"/>
          </a:xfrm>
          <a:prstGeom prst="rect">
            <a:avLst/>
          </a:prstGeom>
          <a:solidFill>
            <a:schemeClr val="bg1"/>
          </a:solidFill>
        </p:spPr>
        <p:txBody>
          <a:bodyPr/>
          <a:lstStyle/>
          <a:p>
            <a:pPr algn="ctr"/>
            <a:r>
              <a:rPr lang="en-CA" sz="2800" b="1" dirty="0" smtClean="0">
                <a:latin typeface="Calibri" pitchFamily="34" charset="0"/>
                <a:cs typeface="Calibri" pitchFamily="34" charset="0"/>
              </a:rPr>
              <a:t>“Jesus cried out again with a loud voice and yielded up </a:t>
            </a:r>
          </a:p>
          <a:p>
            <a:pPr algn="ctr"/>
            <a:r>
              <a:rPr lang="en-CA" sz="2800" b="1" dirty="0" smtClean="0">
                <a:latin typeface="Calibri" pitchFamily="34" charset="0"/>
                <a:cs typeface="Calibri" pitchFamily="34" charset="0"/>
              </a:rPr>
              <a:t>his spirit.  And behold, the curtain of the temple was torn in two, from top to bottom.”  Matt 27:60-61</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p:txBody>
      </p:sp>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52936"/>
            <a:ext cx="8229600" cy="1143000"/>
          </a:xfrm>
        </p:spPr>
        <p:txBody>
          <a:bodyPr/>
          <a:lstStyle/>
          <a:p>
            <a:r>
              <a:rPr lang="en-CA" sz="2800" b="1" dirty="0" smtClean="0">
                <a:solidFill>
                  <a:schemeClr val="tx1"/>
                </a:solidFill>
                <a:latin typeface="Calibri" pitchFamily="34" charset="0"/>
                <a:cs typeface="Calibri" pitchFamily="34" charset="0"/>
              </a:rPr>
              <a:t>New Testament Priests in Heb 10:19-22</a:t>
            </a:r>
            <a:br>
              <a:rPr lang="en-CA" sz="2800" b="1" dirty="0" smtClean="0">
                <a:solidFill>
                  <a:schemeClr val="tx1"/>
                </a:solidFill>
                <a:latin typeface="Calibri" pitchFamily="34" charset="0"/>
                <a:cs typeface="Calibri" pitchFamily="34" charset="0"/>
              </a:rPr>
            </a:br>
            <a:r>
              <a:rPr lang="en-CA" sz="1400" b="1" dirty="0" smtClean="0">
                <a:solidFill>
                  <a:schemeClr val="tx1"/>
                </a:solidFill>
                <a:latin typeface="Calibri" pitchFamily="34" charset="0"/>
                <a:cs typeface="Calibri" pitchFamily="34" charset="0"/>
              </a:rPr>
              <a:t/>
            </a:r>
            <a:br>
              <a:rPr lang="en-CA" sz="14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(19)  Therefore, brothers, since we have confidence to enter the holy places by the blood of Jesus,</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(20)  by the new and living way that he opened for us through the curtain, that is, through his flesh,</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(21)  and since we have a great priest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over the house of God,</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(22)  let us draw near with a true heart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in full assurance of faith, with our hearts sprinkled clean from an evil conscience and our bodies washed with pure water.</a:t>
            </a:r>
            <a:br>
              <a:rPr lang="en-CA" sz="2800" b="1" dirty="0" smtClean="0">
                <a:solidFill>
                  <a:schemeClr val="tx1"/>
                </a:solidFill>
                <a:latin typeface="Calibri" pitchFamily="34" charset="0"/>
                <a:cs typeface="Calibri" pitchFamily="34" charset="0"/>
              </a:rPr>
            </a:br>
            <a:r>
              <a:rPr lang="x-none" sz="2800" b="1" smtClean="0">
                <a:solidFill>
                  <a:schemeClr val="tx1"/>
                </a:solidFill>
                <a:latin typeface="Calibri" pitchFamily="34" charset="0"/>
                <a:cs typeface="Calibri" pitchFamily="34" charset="0"/>
              </a:rPr>
              <a:t/>
            </a:r>
            <a:br>
              <a:rPr lang="x-none" sz="2800" b="1" smtClean="0">
                <a:solidFill>
                  <a:schemeClr val="tx1"/>
                </a:solidFill>
                <a:latin typeface="Calibri" pitchFamily="34" charset="0"/>
                <a:cs typeface="Calibri" pitchFamily="34" charset="0"/>
              </a:rPr>
            </a:br>
            <a:r>
              <a:rPr lang="x-none" sz="2800" b="1" smtClean="0">
                <a:solidFill>
                  <a:schemeClr val="tx1"/>
                </a:solidFill>
                <a:latin typeface="Calibri" pitchFamily="34" charset="0"/>
                <a:cs typeface="Calibri" pitchFamily="34" charset="0"/>
              </a:rPr>
              <a:t/>
            </a:r>
            <a:br>
              <a:rPr lang="x-none" sz="2800" b="1"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4014192"/>
            <a:ext cx="8686800" cy="1143000"/>
          </a:xfrm>
        </p:spPr>
        <p:txBody>
          <a:bodyPr/>
          <a:lstStyle/>
          <a:p>
            <a:r>
              <a:rPr lang="en-CA" sz="2800" b="1" dirty="0" smtClean="0">
                <a:solidFill>
                  <a:schemeClr val="tx1"/>
                </a:solidFill>
                <a:latin typeface="Calibri" pitchFamily="34" charset="0"/>
                <a:cs typeface="Calibri" pitchFamily="34" charset="0"/>
              </a:rPr>
              <a:t>New Testament Priests in 1 Tim 2:1,4 and Rom 15:15-16</a:t>
            </a:r>
            <a:br>
              <a:rPr lang="en-CA" sz="2800" b="1" dirty="0" smtClean="0">
                <a:solidFill>
                  <a:schemeClr val="tx1"/>
                </a:solidFill>
                <a:latin typeface="Calibri" pitchFamily="34" charset="0"/>
                <a:cs typeface="Calibri" pitchFamily="34" charset="0"/>
              </a:rPr>
            </a:br>
            <a:r>
              <a:rPr lang="x-none" sz="2800" b="1" smtClean="0">
                <a:solidFill>
                  <a:schemeClr val="tx1"/>
                </a:solidFill>
                <a:latin typeface="Calibri" pitchFamily="34" charset="0"/>
                <a:cs typeface="Calibri" pitchFamily="34" charset="0"/>
              </a:rPr>
              <a:t/>
            </a:r>
            <a:br>
              <a:rPr lang="x-none" sz="2800" b="1" smtClean="0">
                <a:solidFill>
                  <a:schemeClr val="tx1"/>
                </a:solidFill>
                <a:latin typeface="Calibri" pitchFamily="34" charset="0"/>
                <a:cs typeface="Calibri" pitchFamily="34" charset="0"/>
              </a:rPr>
            </a:br>
            <a:r>
              <a:rPr lang="en-CA" sz="2800" dirty="0" smtClean="0">
                <a:solidFill>
                  <a:schemeClr val="tx1"/>
                </a:solidFill>
              </a:rPr>
              <a:t> </a:t>
            </a:r>
            <a:r>
              <a:rPr lang="en-CA" sz="2800" b="1" dirty="0" smtClean="0">
                <a:solidFill>
                  <a:schemeClr val="tx1"/>
                </a:solidFill>
                <a:latin typeface="Calibri" pitchFamily="34" charset="0"/>
                <a:cs typeface="Calibri" pitchFamily="34" charset="0"/>
              </a:rPr>
              <a:t>1 Tim 2:1,4</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(1)  First of all, then, I urge that supplications, prayers, intercessions, and thanksgivings be made for all people</a:t>
            </a:r>
            <a:r>
              <a:rPr lang="x-none" sz="2800" b="1" smtClean="0">
                <a:solidFill>
                  <a:schemeClr val="tx1"/>
                </a:solidFill>
                <a:latin typeface="Calibri" pitchFamily="34" charset="0"/>
                <a:cs typeface="Calibri" pitchFamily="34" charset="0"/>
              </a:rPr>
              <a:t/>
            </a:r>
            <a:br>
              <a:rPr lang="x-none" sz="2800" b="1"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(4)  who desires all people to be saved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and to come to the knowledge of the truth.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Rom 15:15-16</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(15) the grace given me by God</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(16) to be a minister of Christ Jesus to the Gentiles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in the priestly service of the gospel of God,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so that the offering of the Gentiles may be acceptable, sanctified by the Holy Spirit.</a:t>
            </a:r>
            <a:br>
              <a:rPr lang="en-CA" sz="2800" b="1" dirty="0" smtClean="0">
                <a:solidFill>
                  <a:schemeClr val="tx1"/>
                </a:solidFill>
                <a:latin typeface="Calibri" pitchFamily="34" charset="0"/>
                <a:cs typeface="Calibri" pitchFamily="34" charset="0"/>
              </a:rPr>
            </a:br>
            <a:r>
              <a:rPr lang="x-none" sz="2800" b="1" smtClean="0">
                <a:latin typeface="Calibri" pitchFamily="34" charset="0"/>
                <a:cs typeface="Calibri" pitchFamily="34" charset="0"/>
              </a:rPr>
              <a:t/>
            </a:r>
            <a:br>
              <a:rPr lang="x-none" sz="2800" b="1" smtClean="0">
                <a:latin typeface="Calibri" pitchFamily="34" charset="0"/>
                <a:cs typeface="Calibri" pitchFamily="34" charset="0"/>
              </a:rPr>
            </a:br>
            <a:r>
              <a:rPr lang="x-none" sz="2800" b="1" smtClean="0">
                <a:latin typeface="Calibri" pitchFamily="34" charset="0"/>
                <a:cs typeface="Calibri" pitchFamily="34" charset="0"/>
              </a:rPr>
              <a:t/>
            </a:r>
            <a:br>
              <a:rPr lang="x-none" sz="2800" b="1" smtClean="0">
                <a:latin typeface="Calibri" pitchFamily="34" charset="0"/>
                <a:cs typeface="Calibri" pitchFamily="34" charset="0"/>
              </a:rPr>
            </a:b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x-none" sz="2800" b="1" smtClean="0">
                <a:solidFill>
                  <a:schemeClr val="tx1"/>
                </a:solidFill>
                <a:latin typeface="Calibri" pitchFamily="34" charset="0"/>
                <a:cs typeface="Calibri" pitchFamily="34" charset="0"/>
              </a:rPr>
              <a:t/>
            </a:r>
            <a:br>
              <a:rPr lang="x-none" sz="2800" b="1" smtClean="0">
                <a:solidFill>
                  <a:schemeClr val="tx1"/>
                </a:solidFill>
                <a:latin typeface="Calibri" pitchFamily="34" charset="0"/>
                <a:cs typeface="Calibri" pitchFamily="34" charset="0"/>
              </a:rPr>
            </a:br>
            <a:r>
              <a:rPr lang="x-none" sz="2800" b="1" smtClean="0">
                <a:solidFill>
                  <a:schemeClr val="tx1"/>
                </a:solidFill>
                <a:latin typeface="Calibri" pitchFamily="34" charset="0"/>
                <a:cs typeface="Calibri" pitchFamily="34" charset="0"/>
              </a:rPr>
              <a:t/>
            </a:r>
            <a:br>
              <a:rPr lang="x-none" sz="2800" b="1"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510136"/>
            <a:ext cx="8229600" cy="1143000"/>
          </a:xfrm>
        </p:spPr>
        <p:txBody>
          <a:bodyPr/>
          <a:lstStyle/>
          <a:p>
            <a:r>
              <a:rPr lang="en-CA" sz="2800" b="1" dirty="0" smtClean="0">
                <a:solidFill>
                  <a:schemeClr val="bg1"/>
                </a:solidFill>
                <a:latin typeface="+mn-lt"/>
              </a:rPr>
              <a:t>Rev 5:10</a:t>
            </a:r>
            <a:br>
              <a:rPr lang="en-CA" sz="2800" b="1" dirty="0" smtClean="0">
                <a:solidFill>
                  <a:schemeClr val="bg1"/>
                </a:solidFill>
                <a:latin typeface="+mn-lt"/>
              </a:rPr>
            </a:br>
            <a:r>
              <a:rPr lang="en-CA" sz="2800" b="1" dirty="0" smtClean="0">
                <a:solidFill>
                  <a:schemeClr val="bg1"/>
                </a:solidFill>
                <a:latin typeface="+mn-lt"/>
              </a:rPr>
              <a:t> You have made them a </a:t>
            </a:r>
            <a:r>
              <a:rPr lang="en-CA" sz="2800" b="1" u="sng" dirty="0" smtClean="0">
                <a:solidFill>
                  <a:schemeClr val="bg1"/>
                </a:solidFill>
                <a:latin typeface="+mn-lt"/>
              </a:rPr>
              <a:t>kingdom</a:t>
            </a:r>
            <a:r>
              <a:rPr lang="en-CA" sz="2800" b="1" dirty="0" smtClean="0">
                <a:solidFill>
                  <a:schemeClr val="bg1"/>
                </a:solidFill>
                <a:latin typeface="+mn-lt"/>
              </a:rPr>
              <a:t> </a:t>
            </a:r>
            <a:br>
              <a:rPr lang="en-CA" sz="2800" b="1" dirty="0" smtClean="0">
                <a:solidFill>
                  <a:schemeClr val="bg1"/>
                </a:solidFill>
                <a:latin typeface="+mn-lt"/>
              </a:rPr>
            </a:br>
            <a:r>
              <a:rPr lang="en-CA" sz="2800" b="1" dirty="0" smtClean="0">
                <a:solidFill>
                  <a:schemeClr val="bg1"/>
                </a:solidFill>
                <a:latin typeface="+mn-lt"/>
              </a:rPr>
              <a:t>and priests to our God, </a:t>
            </a:r>
            <a:br>
              <a:rPr lang="en-CA" sz="2800" b="1" dirty="0" smtClean="0">
                <a:solidFill>
                  <a:schemeClr val="bg1"/>
                </a:solidFill>
                <a:latin typeface="+mn-lt"/>
              </a:rPr>
            </a:br>
            <a:r>
              <a:rPr lang="en-CA" sz="2800" b="1" dirty="0" smtClean="0">
                <a:solidFill>
                  <a:schemeClr val="bg1"/>
                </a:solidFill>
                <a:latin typeface="+mn-lt"/>
              </a:rPr>
              <a:t>and they shall </a:t>
            </a:r>
            <a:r>
              <a:rPr lang="en-CA" sz="2800" b="1" u="sng" dirty="0" smtClean="0">
                <a:solidFill>
                  <a:schemeClr val="bg1"/>
                </a:solidFill>
                <a:latin typeface="+mn-lt"/>
              </a:rPr>
              <a:t>reign</a:t>
            </a:r>
            <a:r>
              <a:rPr lang="en-CA" sz="2800" b="1" dirty="0" smtClean="0">
                <a:solidFill>
                  <a:schemeClr val="bg1"/>
                </a:solidFill>
                <a:latin typeface="+mn-lt"/>
              </a:rPr>
              <a:t> on the earth. </a:t>
            </a:r>
            <a:br>
              <a:rPr lang="en-CA" sz="2800" b="1" dirty="0" smtClean="0">
                <a:solidFill>
                  <a:schemeClr val="bg1"/>
                </a:solidFill>
                <a:latin typeface="+mn-lt"/>
              </a:rPr>
            </a:br>
            <a:r>
              <a:rPr lang="en-CA" sz="2800" b="1" dirty="0" smtClean="0">
                <a:solidFill>
                  <a:schemeClr val="bg1"/>
                </a:solidFill>
                <a:latin typeface="+mn-lt"/>
              </a:rPr>
              <a:t/>
            </a:r>
            <a:br>
              <a:rPr lang="en-CA" sz="2800" b="1" dirty="0" smtClean="0">
                <a:solidFill>
                  <a:schemeClr val="bg1"/>
                </a:solidFill>
                <a:latin typeface="+mn-lt"/>
              </a:rPr>
            </a:br>
            <a:r>
              <a:rPr lang="en-CA" sz="2800" b="1" dirty="0" smtClean="0">
                <a:solidFill>
                  <a:schemeClr val="bg1"/>
                </a:solidFill>
                <a:latin typeface="+mn-lt"/>
              </a:rPr>
              <a:t>Rev 11:15</a:t>
            </a:r>
            <a:br>
              <a:rPr lang="en-CA" sz="2800" b="1" dirty="0" smtClean="0">
                <a:solidFill>
                  <a:schemeClr val="bg1"/>
                </a:solidFill>
                <a:latin typeface="+mn-lt"/>
              </a:rPr>
            </a:br>
            <a:r>
              <a:rPr lang="en-CA" sz="2800" b="1" dirty="0" smtClean="0">
                <a:solidFill>
                  <a:schemeClr val="bg1"/>
                </a:solidFill>
                <a:latin typeface="+mn-lt"/>
              </a:rPr>
              <a:t>  Then the seventh angel blew his trumpet, </a:t>
            </a:r>
            <a:br>
              <a:rPr lang="en-CA" sz="2800" b="1" dirty="0" smtClean="0">
                <a:solidFill>
                  <a:schemeClr val="bg1"/>
                </a:solidFill>
                <a:latin typeface="+mn-lt"/>
              </a:rPr>
            </a:br>
            <a:r>
              <a:rPr lang="en-CA" sz="2800" b="1" dirty="0" smtClean="0">
                <a:solidFill>
                  <a:schemeClr val="bg1"/>
                </a:solidFill>
                <a:latin typeface="+mn-lt"/>
              </a:rPr>
              <a:t>and there were loud voices in heaven, saying, </a:t>
            </a:r>
            <a:br>
              <a:rPr lang="en-CA" sz="2800" b="1" dirty="0" smtClean="0">
                <a:solidFill>
                  <a:schemeClr val="bg1"/>
                </a:solidFill>
                <a:latin typeface="+mn-lt"/>
              </a:rPr>
            </a:br>
            <a:r>
              <a:rPr lang="en-CA" sz="2800" b="1" dirty="0" smtClean="0">
                <a:solidFill>
                  <a:schemeClr val="bg1"/>
                </a:solidFill>
                <a:latin typeface="+mn-lt"/>
              </a:rPr>
              <a:t/>
            </a:r>
            <a:br>
              <a:rPr lang="en-CA" sz="2800" b="1" dirty="0" smtClean="0">
                <a:solidFill>
                  <a:schemeClr val="bg1"/>
                </a:solidFill>
                <a:latin typeface="+mn-lt"/>
              </a:rPr>
            </a:br>
            <a:r>
              <a:rPr lang="en-CA" sz="2800" b="1" dirty="0" smtClean="0">
                <a:solidFill>
                  <a:schemeClr val="bg1"/>
                </a:solidFill>
                <a:latin typeface="+mn-lt"/>
              </a:rPr>
              <a:t>“The kingdom of the world has become the </a:t>
            </a:r>
            <a:r>
              <a:rPr lang="en-CA" sz="2800" b="1" u="sng" dirty="0" smtClean="0">
                <a:solidFill>
                  <a:schemeClr val="bg1"/>
                </a:solidFill>
                <a:latin typeface="+mn-lt"/>
              </a:rPr>
              <a:t>kingdom</a:t>
            </a:r>
            <a:r>
              <a:rPr lang="en-CA" sz="2800" b="1" dirty="0" smtClean="0">
                <a:solidFill>
                  <a:schemeClr val="bg1"/>
                </a:solidFill>
                <a:latin typeface="+mn-lt"/>
              </a:rPr>
              <a:t> of our Lord and of his Christ, </a:t>
            </a:r>
            <a:br>
              <a:rPr lang="en-CA" sz="2800" b="1" dirty="0" smtClean="0">
                <a:solidFill>
                  <a:schemeClr val="bg1"/>
                </a:solidFill>
                <a:latin typeface="+mn-lt"/>
              </a:rPr>
            </a:br>
            <a:r>
              <a:rPr lang="en-CA" sz="2800" b="1" dirty="0" smtClean="0">
                <a:solidFill>
                  <a:schemeClr val="bg1"/>
                </a:solidFill>
                <a:latin typeface="+mn-lt"/>
              </a:rPr>
              <a:t>and he shall </a:t>
            </a:r>
            <a:r>
              <a:rPr lang="en-CA" sz="2800" b="1" u="sng" dirty="0" smtClean="0">
                <a:solidFill>
                  <a:schemeClr val="bg1"/>
                </a:solidFill>
                <a:latin typeface="+mn-lt"/>
              </a:rPr>
              <a:t>reign</a:t>
            </a:r>
            <a:r>
              <a:rPr lang="en-CA" sz="2800" b="1" dirty="0" smtClean="0">
                <a:solidFill>
                  <a:schemeClr val="bg1"/>
                </a:solidFill>
                <a:latin typeface="+mn-lt"/>
              </a:rPr>
              <a:t> forever and ever.”</a:t>
            </a:r>
            <a:br>
              <a:rPr lang="en-CA" sz="2800" b="1" dirty="0" smtClean="0">
                <a:solidFill>
                  <a:schemeClr val="bg1"/>
                </a:solidFill>
                <a:latin typeface="+mn-lt"/>
              </a:rPr>
            </a:br>
            <a:r>
              <a:rPr lang="en-CA" sz="2800" b="1" dirty="0" smtClean="0">
                <a:solidFill>
                  <a:schemeClr val="bg1"/>
                </a:solidFill>
                <a:latin typeface="+mn-lt"/>
              </a:rPr>
              <a:t/>
            </a:r>
            <a:br>
              <a:rPr lang="en-CA" sz="2800" b="1" dirty="0" smtClean="0">
                <a:solidFill>
                  <a:schemeClr val="bg1"/>
                </a:solidFill>
                <a:latin typeface="+mn-lt"/>
              </a:rPr>
            </a:br>
            <a:r>
              <a:rPr lang="en-CA" sz="2800" b="1" dirty="0" smtClean="0">
                <a:solidFill>
                  <a:schemeClr val="bg1"/>
                </a:solidFill>
                <a:latin typeface="+mn-lt"/>
              </a:rPr>
              <a:t> </a:t>
            </a:r>
            <a:r>
              <a:rPr lang="en-CA" sz="3200" b="1" dirty="0" smtClean="0">
                <a:solidFill>
                  <a:schemeClr val="tx1"/>
                </a:solidFill>
              </a:rPr>
              <a:t/>
            </a:r>
            <a:br>
              <a:rPr lang="en-CA" sz="3200" b="1" dirty="0" smtClean="0">
                <a:solidFill>
                  <a:schemeClr val="tx1"/>
                </a:solidFill>
              </a:rPr>
            </a:br>
            <a:r>
              <a:rPr lang="x-none" sz="3200" b="1" smtClean="0">
                <a:solidFill>
                  <a:schemeClr val="tx1"/>
                </a:solidFill>
              </a:rPr>
              <a:t/>
            </a:r>
            <a:br>
              <a:rPr lang="x-none" sz="3200" b="1" smtClean="0">
                <a:solidFill>
                  <a:schemeClr val="tx1"/>
                </a:solidFill>
              </a:rPr>
            </a:br>
            <a:r>
              <a:rPr lang="x-none" sz="3200" b="1" smtClean="0">
                <a:solidFill>
                  <a:schemeClr val="tx1"/>
                </a:solidFill>
              </a:rPr>
              <a:t/>
            </a:r>
            <a:br>
              <a:rPr lang="x-none" sz="3200" b="1" smtClean="0">
                <a:solidFill>
                  <a:schemeClr val="tx1"/>
                </a:solidFill>
              </a:rPr>
            </a:br>
            <a:endParaRPr lang="en-CA" sz="3200" b="1" dirty="0">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descr="It is finished, all God gives is in Christ crucified and risen.jpg"/>
          <p:cNvPicPr>
            <a:picLocks noChangeAspect="1"/>
          </p:cNvPicPr>
          <p:nvPr/>
        </p:nvPicPr>
        <p:blipFill>
          <a:blip r:embed="rId2" cstate="print"/>
          <a:stretch>
            <a:fillRect/>
          </a:stretch>
        </p:blipFill>
        <p:spPr>
          <a:xfrm>
            <a:off x="107504" y="0"/>
            <a:ext cx="5145107" cy="6858000"/>
          </a:xfrm>
          <a:prstGeom prst="rect">
            <a:avLst/>
          </a:prstGeom>
        </p:spPr>
      </p:pic>
      <p:sp>
        <p:nvSpPr>
          <p:cNvPr id="3" name="Title 2"/>
          <p:cNvSpPr>
            <a:spLocks noGrp="1"/>
          </p:cNvSpPr>
          <p:nvPr>
            <p:ph type="title"/>
          </p:nvPr>
        </p:nvSpPr>
        <p:spPr>
          <a:xfrm>
            <a:off x="5220072" y="2780928"/>
            <a:ext cx="3744416" cy="1143000"/>
          </a:xfrm>
        </p:spPr>
        <p:txBody>
          <a:bodyPr/>
          <a:lstStyle/>
          <a:p>
            <a:r>
              <a:rPr lang="en-CA" sz="3200" b="1" dirty="0" smtClean="0">
                <a:solidFill>
                  <a:schemeClr val="tx1"/>
                </a:solidFill>
                <a:latin typeface="Calibri" pitchFamily="34" charset="0"/>
                <a:cs typeface="Calibri" pitchFamily="34" charset="0"/>
              </a:rPr>
              <a:t>Revelation 5:9-10 praises Jesus for five big aspects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of his </a:t>
            </a:r>
            <a:r>
              <a:rPr lang="en-CA" sz="3200" b="1" dirty="0" err="1" smtClean="0">
                <a:solidFill>
                  <a:schemeClr val="tx1"/>
                </a:solidFill>
                <a:latin typeface="Calibri" pitchFamily="34" charset="0"/>
                <a:cs typeface="Calibri" pitchFamily="34" charset="0"/>
              </a:rPr>
              <a:t>nike</a:t>
            </a:r>
            <a:r>
              <a:rPr lang="en-CA" sz="3200" b="1" dirty="0" smtClean="0">
                <a:solidFill>
                  <a:schemeClr val="tx1"/>
                </a:solidFill>
                <a:latin typeface="Calibri" pitchFamily="34" charset="0"/>
                <a:cs typeface="Calibri" pitchFamily="34" charset="0"/>
              </a:rPr>
              <a:t> victory.</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The New Testament</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praises the Lord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for Christ’s death giving us </a:t>
            </a:r>
            <a:br>
              <a:rPr lang="en-CA" sz="3200" b="1" dirty="0" smtClean="0">
                <a:solidFill>
                  <a:schemeClr val="tx1"/>
                </a:solidFill>
                <a:latin typeface="Calibri" pitchFamily="34" charset="0"/>
                <a:cs typeface="Calibri" pitchFamily="34" charset="0"/>
              </a:rPr>
            </a:br>
            <a:r>
              <a:rPr lang="en-CA" sz="3200" b="1" u="sng" dirty="0" smtClean="0">
                <a:solidFill>
                  <a:schemeClr val="tx1"/>
                </a:solidFill>
                <a:latin typeface="Calibri" pitchFamily="34" charset="0"/>
                <a:cs typeface="Calibri" pitchFamily="34" charset="0"/>
              </a:rPr>
              <a:t>every</a:t>
            </a:r>
            <a:r>
              <a:rPr lang="en-CA" sz="3200" b="1" dirty="0" smtClean="0">
                <a:solidFill>
                  <a:schemeClr val="tx1"/>
                </a:solidFill>
                <a:latin typeface="Calibri" pitchFamily="34" charset="0"/>
                <a:cs typeface="Calibri" pitchFamily="34" charset="0"/>
              </a:rPr>
              <a:t> spiritual blessing in Christ.</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All blessing and all victory is in Christ!</a:t>
            </a:r>
            <a:endParaRPr lang="en-CA" sz="3200" b="1" dirty="0">
              <a:solidFill>
                <a:schemeClr val="tx1"/>
              </a:solidFill>
              <a:latin typeface="Calibri" pitchFamily="34" charset="0"/>
              <a:cs typeface="Calibri"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descr="It is finished, all God gives is in Christ crucified and risen.jpg"/>
          <p:cNvPicPr>
            <a:picLocks noChangeAspect="1"/>
          </p:cNvPicPr>
          <p:nvPr/>
        </p:nvPicPr>
        <p:blipFill>
          <a:blip r:embed="rId2" cstate="print"/>
          <a:stretch>
            <a:fillRect/>
          </a:stretch>
        </p:blipFill>
        <p:spPr>
          <a:xfrm>
            <a:off x="107504" y="0"/>
            <a:ext cx="5145107" cy="6858000"/>
          </a:xfrm>
          <a:prstGeom prst="rect">
            <a:avLst/>
          </a:prstGeom>
        </p:spPr>
      </p:pic>
      <p:sp>
        <p:nvSpPr>
          <p:cNvPr id="3" name="Title 2"/>
          <p:cNvSpPr>
            <a:spLocks noGrp="1"/>
          </p:cNvSpPr>
          <p:nvPr>
            <p:ph type="title"/>
          </p:nvPr>
        </p:nvSpPr>
        <p:spPr>
          <a:xfrm>
            <a:off x="5220072" y="2502024"/>
            <a:ext cx="3744416" cy="1143000"/>
          </a:xfrm>
        </p:spPr>
        <p:txBody>
          <a:bodyPr/>
          <a:lstStyle/>
          <a:p>
            <a:r>
              <a:rPr lang="en-CA" sz="3200" b="1" dirty="0" smtClean="0">
                <a:solidFill>
                  <a:schemeClr val="tx1"/>
                </a:solidFill>
                <a:latin typeface="Calibri" pitchFamily="34" charset="0"/>
                <a:cs typeface="Calibri" pitchFamily="34" charset="0"/>
              </a:rPr>
              <a:t>Nike victory in Christ includes using God’s promises in his word to open and enjoy all God’s grace in Christ with faith that praises him.</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Promises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Faith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Praise!</a:t>
            </a:r>
            <a:endParaRPr lang="en-CA" sz="3200" b="1" dirty="0">
              <a:solidFill>
                <a:schemeClr val="tx1"/>
              </a:solidFill>
              <a:latin typeface="Calibri" pitchFamily="34" charset="0"/>
              <a:cs typeface="Calibri"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rucified (2).jpg"/>
          <p:cNvPicPr>
            <a:picLocks noChangeAspect="1"/>
          </p:cNvPicPr>
          <p:nvPr/>
        </p:nvPicPr>
        <p:blipFill>
          <a:blip r:embed="rId2" cstate="print"/>
          <a:srcRect l="9621"/>
          <a:stretch>
            <a:fillRect/>
          </a:stretch>
        </p:blipFill>
        <p:spPr>
          <a:xfrm>
            <a:off x="3981999" y="116632"/>
            <a:ext cx="5054497" cy="4896544"/>
          </a:xfrm>
          <a:prstGeom prst="rect">
            <a:avLst/>
          </a:prstGeom>
        </p:spPr>
      </p:pic>
      <p:pic>
        <p:nvPicPr>
          <p:cNvPr id="19458" name="Picture 2" descr="C:\Users\Supermike\Pictures\Misc Pics\nike julius_caesar_statue.jpg"/>
          <p:cNvPicPr>
            <a:picLocks noChangeAspect="1" noChangeArrowheads="1"/>
          </p:cNvPicPr>
          <p:nvPr/>
        </p:nvPicPr>
        <p:blipFill>
          <a:blip r:embed="rId3" cstate="print"/>
          <a:srcRect r="19672"/>
          <a:stretch>
            <a:fillRect/>
          </a:stretch>
        </p:blipFill>
        <p:spPr bwMode="auto">
          <a:xfrm>
            <a:off x="0" y="44450"/>
            <a:ext cx="3733800" cy="6813550"/>
          </a:xfrm>
          <a:prstGeom prst="rect">
            <a:avLst/>
          </a:prstGeom>
          <a:noFill/>
          <a:ln w="9525">
            <a:noFill/>
            <a:miter lim="800000"/>
            <a:headEnd/>
            <a:tailEnd/>
          </a:ln>
        </p:spPr>
      </p:pic>
      <p:sp>
        <p:nvSpPr>
          <p:cNvPr id="19459" name="Title 1"/>
          <p:cNvSpPr>
            <a:spLocks noGrp="1"/>
          </p:cNvSpPr>
          <p:nvPr>
            <p:ph type="title"/>
          </p:nvPr>
        </p:nvSpPr>
        <p:spPr/>
        <p:txBody>
          <a:bodyPr/>
          <a:lstStyle/>
          <a:p>
            <a:pPr eaLnBrk="1"/>
            <a:r>
              <a:rPr lang="en-CA" altLang="ko-KR" sz="1100" smtClean="0">
                <a:solidFill>
                  <a:schemeClr val="bg1"/>
                </a:solidFill>
                <a:ea typeface="굴림" charset="-127"/>
              </a:rPr>
              <a:t/>
            </a:r>
            <a:br>
              <a:rPr lang="en-CA" altLang="ko-KR" sz="1100" smtClean="0">
                <a:solidFill>
                  <a:schemeClr val="bg1"/>
                </a:solidFill>
                <a:ea typeface="굴림" charset="-127"/>
              </a:rPr>
            </a:br>
            <a:endParaRPr lang="en-US" altLang="ko-KR" sz="3200" smtClean="0">
              <a:solidFill>
                <a:schemeClr val="bg1"/>
              </a:solidFill>
              <a:ea typeface="굴림" charset="-127"/>
            </a:endParaRPr>
          </a:p>
        </p:txBody>
      </p:sp>
      <p:sp>
        <p:nvSpPr>
          <p:cNvPr id="15365" name="TextBox 4"/>
          <p:cNvSpPr txBox="1">
            <a:spLocks noChangeArrowheads="1"/>
          </p:cNvSpPr>
          <p:nvPr/>
        </p:nvSpPr>
        <p:spPr bwMode="auto">
          <a:xfrm>
            <a:off x="35496" y="5069501"/>
            <a:ext cx="9052560" cy="1828800"/>
          </a:xfrm>
          <a:prstGeom prst="rect">
            <a:avLst/>
          </a:prstGeom>
          <a:solidFill>
            <a:schemeClr val="bg1"/>
          </a:solidFill>
          <a:ln w="9525">
            <a:noFill/>
            <a:miter lim="800000"/>
            <a:headEnd/>
            <a:tailEnd/>
          </a:ln>
        </p:spPr>
        <p:txBody>
          <a:bodyPr>
            <a:spAutoFit/>
          </a:bodyPr>
          <a:lstStyle/>
          <a:p>
            <a:pPr algn="ctr"/>
            <a:r>
              <a:rPr lang="en-US" altLang="ko-KR" sz="2800" b="1" dirty="0" smtClean="0">
                <a:latin typeface="Calibri" pitchFamily="34" charset="0"/>
                <a:ea typeface="굴림" charset="-127"/>
              </a:rPr>
              <a:t>The world thinks </a:t>
            </a:r>
            <a:r>
              <a:rPr lang="en-US" altLang="ko-KR" sz="2800" b="1" dirty="0" err="1" smtClean="0">
                <a:latin typeface="Calibri" pitchFamily="34" charset="0"/>
                <a:ea typeface="굴림" charset="-127"/>
              </a:rPr>
              <a:t>nike</a:t>
            </a:r>
            <a:r>
              <a:rPr lang="en-US" altLang="ko-KR" sz="2800" b="1" dirty="0" smtClean="0">
                <a:latin typeface="Calibri" pitchFamily="34" charset="0"/>
                <a:ea typeface="굴림" charset="-127"/>
              </a:rPr>
              <a:t> victory is power to make others serve ME, ME, ME, but for Christians, </a:t>
            </a:r>
            <a:r>
              <a:rPr lang="en-US" altLang="ko-KR" sz="2800" b="1" i="1" dirty="0" err="1" smtClean="0">
                <a:latin typeface="Calibri" pitchFamily="34" charset="0"/>
                <a:ea typeface="굴림" charset="-127"/>
              </a:rPr>
              <a:t>nike</a:t>
            </a:r>
            <a:r>
              <a:rPr lang="en-US" altLang="ko-KR" sz="2800" b="1" dirty="0" smtClean="0">
                <a:latin typeface="Calibri" pitchFamily="34" charset="0"/>
                <a:ea typeface="굴림" charset="-127"/>
              </a:rPr>
              <a:t> is walking in Christ in the Spirit in YOU, YOU, YOU agape love that serves others.</a:t>
            </a:r>
            <a:endParaRPr lang="en-US" altLang="ko-KR" sz="2800" b="1" dirty="0">
              <a:latin typeface="Calibri" pitchFamily="34" charset="0"/>
              <a:ea typeface="굴림" charset="-127"/>
            </a:endParaRPr>
          </a:p>
        </p:txBody>
      </p:sp>
      <p:sp>
        <p:nvSpPr>
          <p:cNvPr id="6" name="TextBox 5"/>
          <p:cNvSpPr txBox="1"/>
          <p:nvPr/>
        </p:nvSpPr>
        <p:spPr>
          <a:xfrm>
            <a:off x="5148064" y="4653136"/>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
        <p:nvSpPr>
          <p:cNvPr id="7" name="TextBox 6"/>
          <p:cNvSpPr txBox="1"/>
          <p:nvPr/>
        </p:nvSpPr>
        <p:spPr>
          <a:xfrm>
            <a:off x="323528" y="4437112"/>
            <a:ext cx="3779912" cy="646331"/>
          </a:xfrm>
          <a:prstGeom prst="rect">
            <a:avLst/>
          </a:prstGeom>
          <a:noFill/>
        </p:spPr>
        <p:txBody>
          <a:bodyPr wrap="square" rtlCol="0">
            <a:spAutoFit/>
          </a:bodyPr>
          <a:lstStyle/>
          <a:p>
            <a:pPr algn="ctr"/>
            <a:r>
              <a:rPr lang="en-CA" sz="1200" dirty="0" smtClean="0"/>
              <a:t>Various copies on internet, original source unknown, but the statue of Julius Caesar is apparently in the Council Chamber, Capitol Hill, Rome</a:t>
            </a:r>
            <a:endParaRPr lang="en-CA" sz="1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09120"/>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140968"/>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The world’s kingdom seeks joy and satisfaction from beauty, music, smart-phones, sports, cars, money, friends, romance, sex, food, drinking, homes and jobs!  Jesus had all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12" name="TextBox 11"/>
          <p:cNvSpPr txBox="1">
            <a:spLocks noChangeArrowheads="1"/>
          </p:cNvSpPr>
          <p:nvPr/>
        </p:nvSpPr>
        <p:spPr bwMode="auto">
          <a:xfrm>
            <a:off x="72008"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Nike victory is living in Christ in the Spirit in agape love </a:t>
            </a:r>
          </a:p>
          <a:p>
            <a:pPr algn="ctr"/>
            <a:r>
              <a:rPr lang="en-CA" sz="2800" b="1" dirty="0" smtClean="0">
                <a:solidFill>
                  <a:schemeClr val="bg1"/>
                </a:solidFill>
                <a:latin typeface="Calibri" pitchFamily="34" charset="0"/>
                <a:cs typeface="Calibri" pitchFamily="34" charset="0"/>
              </a:rPr>
              <a:t>enjoying the Lord as the source of all satisfaction, </a:t>
            </a:r>
          </a:p>
          <a:p>
            <a:pPr algn="ctr"/>
            <a:r>
              <a:rPr lang="en-CA" sz="2800" b="1" dirty="0" smtClean="0">
                <a:solidFill>
                  <a:schemeClr val="bg1"/>
                </a:solidFill>
                <a:latin typeface="Calibri" pitchFamily="34" charset="0"/>
                <a:cs typeface="Calibri" pitchFamily="34" charset="0"/>
              </a:rPr>
              <a:t>and reaching every tribe, language, people and nation!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12" name="TextBox 11"/>
          <p:cNvSpPr txBox="1">
            <a:spLocks noChangeArrowheads="1"/>
          </p:cNvSpPr>
          <p:nvPr/>
        </p:nvSpPr>
        <p:spPr bwMode="auto">
          <a:xfrm>
            <a:off x="72008"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Nike victory in heaven is to eternally enjoy</a:t>
            </a:r>
          </a:p>
          <a:p>
            <a:pPr algn="ctr"/>
            <a:r>
              <a:rPr lang="en-CA" sz="2800" b="1" dirty="0" smtClean="0">
                <a:solidFill>
                  <a:schemeClr val="bg1"/>
                </a:solidFill>
                <a:latin typeface="Calibri" pitchFamily="34" charset="0"/>
              </a:rPr>
              <a:t>God the Father, Son and Spirit as all-satisfying as he shares his eternal glory with us face to face in eternal embrace</a:t>
            </a:r>
            <a:r>
              <a:rPr lang="en-CA" sz="2800" b="1" dirty="0" smtClean="0">
                <a:solidFill>
                  <a:schemeClr val="bg1"/>
                </a:solidFill>
                <a:latin typeface="Calibri" pitchFamily="34" charset="0"/>
                <a:cs typeface="Calibri" pitchFamily="34" charset="0"/>
              </a:rPr>
              <a:t>!</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3600" b="1" dirty="0" smtClean="0">
                <a:solidFill>
                  <a:schemeClr val="tx1"/>
                </a:solidFill>
              </a:rPr>
              <a:t>Jesus Christ is the real </a:t>
            </a:r>
            <a:r>
              <a:rPr lang="en-CA" sz="3600" b="1" dirty="0" err="1" smtClean="0">
                <a:solidFill>
                  <a:schemeClr val="tx1"/>
                </a:solidFill>
              </a:rPr>
              <a:t>nike</a:t>
            </a:r>
            <a:r>
              <a:rPr lang="en-CA" sz="3600" b="1" dirty="0" smtClean="0">
                <a:solidFill>
                  <a:schemeClr val="tx1"/>
                </a:solidFill>
              </a:rPr>
              <a:t> victory! Christ has </a:t>
            </a:r>
            <a:r>
              <a:rPr lang="en-CA" sz="3600" b="1" dirty="0" err="1" smtClean="0">
                <a:solidFill>
                  <a:schemeClr val="tx1"/>
                </a:solidFill>
              </a:rPr>
              <a:t>niked</a:t>
            </a:r>
            <a:r>
              <a:rPr lang="en-CA" sz="3600" b="1" dirty="0" smtClean="0">
                <a:solidFill>
                  <a:schemeClr val="tx1"/>
                </a:solidFill>
              </a:rPr>
              <a:t>, will </a:t>
            </a:r>
            <a:r>
              <a:rPr lang="en-CA" sz="3600" b="1" dirty="0" err="1" smtClean="0">
                <a:solidFill>
                  <a:schemeClr val="tx1"/>
                </a:solidFill>
              </a:rPr>
              <a:t>nike</a:t>
            </a:r>
            <a:r>
              <a:rPr lang="en-CA" sz="3600" b="1" dirty="0" smtClean="0">
                <a:solidFill>
                  <a:schemeClr val="tx1"/>
                </a:solidFill>
              </a:rPr>
              <a:t>,</a:t>
            </a:r>
            <a:br>
              <a:rPr lang="en-CA" sz="3600" b="1" dirty="0" smtClean="0">
                <a:solidFill>
                  <a:schemeClr val="tx1"/>
                </a:solidFill>
              </a:rPr>
            </a:br>
            <a:r>
              <a:rPr lang="en-CA" sz="3600" b="1" dirty="0" smtClean="0">
                <a:solidFill>
                  <a:schemeClr val="tx1"/>
                </a:solidFill>
              </a:rPr>
              <a:t>and is helping his church </a:t>
            </a:r>
            <a:r>
              <a:rPr lang="en-CA" sz="3600" b="1" dirty="0" err="1" smtClean="0">
                <a:solidFill>
                  <a:schemeClr val="tx1"/>
                </a:solidFill>
              </a:rPr>
              <a:t>nike</a:t>
            </a:r>
            <a:r>
              <a:rPr lang="en-CA" sz="3600" b="1" dirty="0" smtClean="0">
                <a:solidFill>
                  <a:schemeClr val="tx1"/>
                </a:solidFill>
              </a:rPr>
              <a:t>!</a:t>
            </a:r>
            <a:r>
              <a:rPr lang="en-CA" sz="4000" b="1" dirty="0" smtClean="0">
                <a:solidFill>
                  <a:schemeClr val="tx1"/>
                </a:solidFill>
              </a:rPr>
              <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0" y="0"/>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06080"/>
            <a:ext cx="8229600" cy="1143000"/>
          </a:xfrm>
        </p:spPr>
        <p:txBody>
          <a:bodyPr/>
          <a:lstStyle/>
          <a:p>
            <a:r>
              <a:rPr lang="en-US" altLang="ko-KR" sz="3200" b="1" dirty="0" smtClean="0">
                <a:solidFill>
                  <a:schemeClr val="tx1"/>
                </a:solidFill>
                <a:latin typeface="Calibri" pitchFamily="34" charset="0"/>
              </a:rPr>
              <a:t>“</a:t>
            </a:r>
            <a:r>
              <a:rPr lang="en-CA" sz="3200" b="1" dirty="0" smtClean="0">
                <a:solidFill>
                  <a:schemeClr val="tx1"/>
                </a:solidFill>
                <a:latin typeface="Calibri" pitchFamily="34" charset="0"/>
              </a:rPr>
              <a:t>For everyone who has been born of God </a:t>
            </a:r>
            <a:r>
              <a:rPr lang="en-CA" sz="3200" b="1" dirty="0" smtClean="0">
                <a:solidFill>
                  <a:srgbClr val="FF0000"/>
                </a:solidFill>
                <a:latin typeface="Calibri" pitchFamily="34" charset="0"/>
              </a:rPr>
              <a:t>overcomes (</a:t>
            </a:r>
            <a:r>
              <a:rPr lang="en-CA" sz="3200" b="1" dirty="0" err="1" smtClean="0">
                <a:solidFill>
                  <a:srgbClr val="FF0000"/>
                </a:solidFill>
                <a:latin typeface="Calibri" pitchFamily="34" charset="0"/>
              </a:rPr>
              <a:t>nikes</a:t>
            </a:r>
            <a:r>
              <a:rPr lang="en-CA" sz="3200" b="1" dirty="0" smtClean="0">
                <a:solidFill>
                  <a:srgbClr val="FF0000"/>
                </a:solidFill>
                <a:latin typeface="Calibri" pitchFamily="34" charset="0"/>
              </a:rPr>
              <a:t>)</a:t>
            </a:r>
            <a:r>
              <a:rPr lang="en-CA" sz="3200" b="1" dirty="0" smtClean="0">
                <a:solidFill>
                  <a:schemeClr val="tx1"/>
                </a:solidFill>
                <a:latin typeface="Calibri" pitchFamily="34" charset="0"/>
              </a:rPr>
              <a:t> the world.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And this is the </a:t>
            </a:r>
            <a:r>
              <a:rPr lang="en-CA" sz="3200" b="1" dirty="0" smtClean="0">
                <a:solidFill>
                  <a:srgbClr val="FF0000"/>
                </a:solidFill>
                <a:latin typeface="Calibri" pitchFamily="34" charset="0"/>
              </a:rPr>
              <a:t>victory (</a:t>
            </a:r>
            <a:r>
              <a:rPr lang="en-CA" sz="3200" b="1" dirty="0" err="1" smtClean="0">
                <a:solidFill>
                  <a:srgbClr val="FF0000"/>
                </a:solidFill>
                <a:latin typeface="Calibri" pitchFamily="34" charset="0"/>
              </a:rPr>
              <a:t>nike</a:t>
            </a:r>
            <a:r>
              <a:rPr lang="en-CA" sz="3200" b="1" dirty="0" smtClean="0">
                <a:solidFill>
                  <a:srgbClr val="FF0000"/>
                </a:solidFill>
                <a:latin typeface="Calibri" pitchFamily="34" charset="0"/>
              </a:rPr>
              <a:t>)</a:t>
            </a:r>
            <a:r>
              <a:rPr lang="en-CA" sz="3200" b="1" dirty="0" smtClean="0">
                <a:solidFill>
                  <a:schemeClr val="tx1"/>
                </a:solidFill>
                <a:latin typeface="Calibri" pitchFamily="34" charset="0"/>
              </a:rPr>
              <a:t>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that </a:t>
            </a:r>
            <a:r>
              <a:rPr lang="en-CA" sz="3200" b="1" dirty="0" smtClean="0">
                <a:solidFill>
                  <a:srgbClr val="FF0000"/>
                </a:solidFill>
                <a:latin typeface="Calibri" pitchFamily="34" charset="0"/>
              </a:rPr>
              <a:t>has overcome (</a:t>
            </a:r>
            <a:r>
              <a:rPr lang="en-CA" sz="3200" b="1" dirty="0" err="1" smtClean="0">
                <a:solidFill>
                  <a:srgbClr val="FF0000"/>
                </a:solidFill>
                <a:latin typeface="Calibri" pitchFamily="34" charset="0"/>
              </a:rPr>
              <a:t>niked</a:t>
            </a:r>
            <a:r>
              <a:rPr lang="en-CA" sz="3200" b="1" dirty="0" smtClean="0">
                <a:solidFill>
                  <a:srgbClr val="FF0000"/>
                </a:solidFill>
                <a:latin typeface="Calibri" pitchFamily="34" charset="0"/>
              </a:rPr>
              <a:t>)</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the world—our faith.”  1 John 5:4, ESV</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ko-KR" altLang="en-US" sz="3200" b="1" dirty="0" smtClean="0">
                <a:solidFill>
                  <a:schemeClr val="tx1"/>
                </a:solidFill>
              </a:rPr>
              <a:t/>
            </a:r>
            <a:br>
              <a:rPr lang="ko-KR" altLang="en-US" sz="3200" b="1" dirty="0" smtClean="0">
                <a:solidFill>
                  <a:schemeClr val="tx1"/>
                </a:solidFill>
              </a:rPr>
            </a:br>
            <a:endParaRPr lang="en-CA" sz="3200" b="1" dirty="0" smtClean="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636912"/>
            <a:ext cx="8496944" cy="1143000"/>
          </a:xfrm>
        </p:spPr>
        <p:txBody>
          <a:bodyPr/>
          <a:lstStyle/>
          <a:p>
            <a:r>
              <a:rPr lang="en-CA" altLang="ko-KR" sz="3200" b="1" dirty="0" smtClean="0">
                <a:solidFill>
                  <a:schemeClr val="tx1"/>
                </a:solidFill>
                <a:latin typeface="Calibri" pitchFamily="34" charset="0"/>
              </a:rPr>
              <a:t>“</a:t>
            </a:r>
            <a:r>
              <a:rPr lang="en-US" sz="3200" b="1" dirty="0" smtClean="0">
                <a:solidFill>
                  <a:schemeClr val="tx1"/>
                </a:solidFill>
                <a:latin typeface="Calibri" pitchFamily="34" charset="0"/>
              </a:rPr>
              <a:t>No, in all these things we are </a:t>
            </a:r>
            <a:r>
              <a:rPr lang="en-US" sz="3200" b="1" dirty="0" smtClean="0">
                <a:solidFill>
                  <a:srgbClr val="FF0000"/>
                </a:solidFill>
                <a:latin typeface="Calibri" pitchFamily="34" charset="0"/>
              </a:rPr>
              <a:t>more than conquerors (</a:t>
            </a:r>
            <a:r>
              <a:rPr lang="en-US" sz="3200" b="1" dirty="0" err="1" smtClean="0">
                <a:solidFill>
                  <a:srgbClr val="FF0000"/>
                </a:solidFill>
                <a:latin typeface="Calibri" pitchFamily="34" charset="0"/>
              </a:rPr>
              <a:t>supernike</a:t>
            </a:r>
            <a:r>
              <a:rPr lang="en-US" sz="3200" b="1" dirty="0" smtClean="0">
                <a:solidFill>
                  <a:srgbClr val="FF0000"/>
                </a:solidFill>
                <a:latin typeface="Calibri" pitchFamily="34" charset="0"/>
              </a:rPr>
              <a:t>)</a:t>
            </a:r>
            <a:r>
              <a:rPr lang="en-US" sz="3200" b="1" dirty="0" smtClean="0">
                <a:solidFill>
                  <a:schemeClr val="tx1"/>
                </a:solidFill>
                <a:latin typeface="Calibri" pitchFamily="34" charset="0"/>
              </a:rPr>
              <a:t> through him </a:t>
            </a:r>
            <a:br>
              <a:rPr lang="en-US" sz="3200" b="1" dirty="0" smtClean="0">
                <a:solidFill>
                  <a:schemeClr val="tx1"/>
                </a:solidFill>
                <a:latin typeface="Calibri" pitchFamily="34" charset="0"/>
              </a:rPr>
            </a:br>
            <a:r>
              <a:rPr lang="en-US" sz="3200" b="1" dirty="0" smtClean="0">
                <a:solidFill>
                  <a:schemeClr val="tx1"/>
                </a:solidFill>
                <a:latin typeface="Calibri" pitchFamily="34" charset="0"/>
              </a:rPr>
              <a:t>who loved us.”</a:t>
            </a:r>
            <a:r>
              <a:rPr lang="en-US" sz="3200" dirty="0" smtClean="0">
                <a:solidFill>
                  <a:schemeClr val="tx1"/>
                </a:solidFill>
                <a:latin typeface="Calibri" pitchFamily="34" charset="0"/>
              </a:rPr>
              <a:t>  </a:t>
            </a:r>
            <a:r>
              <a:rPr lang="en-US" sz="3200" b="1" dirty="0" smtClean="0">
                <a:solidFill>
                  <a:schemeClr val="tx1"/>
                </a:solidFill>
                <a:latin typeface="Calibri" pitchFamily="34" charset="0"/>
              </a:rPr>
              <a:t>Rom 8:37, ESV</a:t>
            </a:r>
            <a:r>
              <a:rPr lang="en-US" sz="3200" dirty="0" smtClean="0">
                <a:solidFill>
                  <a:schemeClr val="tx1"/>
                </a:solidFill>
                <a:latin typeface="Calibri" pitchFamily="34" charset="0"/>
              </a:rPr>
              <a:t/>
            </a:r>
            <a:br>
              <a:rPr lang="en-US" sz="3200" dirty="0" smtClean="0">
                <a:solidFill>
                  <a:schemeClr val="tx1"/>
                </a:solidFill>
                <a:latin typeface="Calibri" pitchFamily="34" charset="0"/>
              </a:rPr>
            </a:br>
            <a:r>
              <a:rPr lang="en-US" sz="3200" dirty="0" smtClean="0">
                <a:solidFill>
                  <a:schemeClr val="tx1"/>
                </a:solidFill>
                <a:latin typeface="Calibri" pitchFamily="34" charset="0"/>
              </a:rPr>
              <a:t/>
            </a:r>
            <a:br>
              <a:rPr lang="en-US" sz="3200" dirty="0" smtClean="0">
                <a:solidFill>
                  <a:schemeClr val="tx1"/>
                </a:solidFill>
                <a:latin typeface="Calibri" pitchFamily="34" charset="0"/>
              </a:rPr>
            </a:br>
            <a:r>
              <a:rPr lang="en-US" sz="1600" b="1" dirty="0" smtClean="0">
                <a:solidFill>
                  <a:schemeClr val="tx1"/>
                </a:solidFill>
                <a:latin typeface="Calibri" pitchFamily="34" charset="0"/>
              </a:rPr>
              <a:t/>
            </a:r>
            <a:br>
              <a:rPr lang="en-US" sz="1600" b="1" dirty="0" smtClean="0">
                <a:solidFill>
                  <a:schemeClr val="tx1"/>
                </a:solidFill>
                <a:latin typeface="Calibri" pitchFamily="34" charset="0"/>
              </a:rPr>
            </a:br>
            <a:r>
              <a:rPr lang="en-US" sz="2800" dirty="0" smtClean="0">
                <a:solidFill>
                  <a:schemeClr val="tx1"/>
                </a:solidFill>
                <a:latin typeface="Calibri" pitchFamily="34" charset="0"/>
              </a:rPr>
              <a:t>(verb – </a:t>
            </a:r>
            <a:r>
              <a:rPr lang="en-US" sz="2800" i="1" dirty="0" err="1" smtClean="0">
                <a:solidFill>
                  <a:schemeClr val="tx1"/>
                </a:solidFill>
                <a:latin typeface="Calibri" pitchFamily="34" charset="0"/>
              </a:rPr>
              <a:t>supernikao</a:t>
            </a:r>
            <a:r>
              <a:rPr lang="en-US" sz="2800" i="1" dirty="0" smtClean="0">
                <a:solidFill>
                  <a:schemeClr val="tx1"/>
                </a:solidFill>
                <a:latin typeface="Calibri" pitchFamily="34" charset="0"/>
              </a:rPr>
              <a:t>, super - </a:t>
            </a:r>
            <a:r>
              <a:rPr lang="en-US" sz="2800" dirty="0" smtClean="0">
                <a:solidFill>
                  <a:schemeClr val="tx1"/>
                </a:solidFill>
                <a:latin typeface="Calibri" pitchFamily="34" charset="0"/>
              </a:rPr>
              <a:t>more than</a:t>
            </a:r>
            <a:r>
              <a:rPr lang="en-US" sz="2800" i="1" dirty="0" smtClean="0">
                <a:solidFill>
                  <a:schemeClr val="tx1"/>
                </a:solidFill>
                <a:latin typeface="Calibri" pitchFamily="34" charset="0"/>
              </a:rPr>
              <a:t>, </a:t>
            </a:r>
            <a:r>
              <a:rPr lang="en-US" sz="2800" i="1" dirty="0" err="1" smtClean="0">
                <a:solidFill>
                  <a:schemeClr val="tx1"/>
                </a:solidFill>
                <a:latin typeface="Calibri" pitchFamily="34" charset="0"/>
              </a:rPr>
              <a:t>nike</a:t>
            </a:r>
            <a:r>
              <a:rPr lang="en-US" sz="2800" i="1" dirty="0" smtClean="0">
                <a:solidFill>
                  <a:schemeClr val="tx1"/>
                </a:solidFill>
                <a:latin typeface="Calibri" pitchFamily="34" charset="0"/>
              </a:rPr>
              <a:t> – </a:t>
            </a:r>
            <a:r>
              <a:rPr lang="en-US" sz="2800" dirty="0" smtClean="0">
                <a:solidFill>
                  <a:schemeClr val="tx1"/>
                </a:solidFill>
                <a:latin typeface="Calibri" pitchFamily="34" charset="0"/>
              </a:rPr>
              <a:t>conquer.  Note it is a verb – we more than conquer trouble, hardship, persecution, famine, nakedness, danger and sword (8:35) through Christ who loved us.  </a:t>
            </a:r>
            <a:br>
              <a:rPr lang="en-US" sz="2800" dirty="0" smtClean="0">
                <a:solidFill>
                  <a:schemeClr val="tx1"/>
                </a:solidFill>
                <a:latin typeface="Calibri" pitchFamily="34" charset="0"/>
              </a:rPr>
            </a:br>
            <a:r>
              <a:rPr lang="en-US" sz="2800" dirty="0" smtClean="0">
                <a:solidFill>
                  <a:schemeClr val="tx1"/>
                </a:solidFill>
                <a:latin typeface="Calibri" pitchFamily="34" charset="0"/>
              </a:rPr>
              <a:t>Loved in the past tense points to the cross. </a:t>
            </a:r>
            <a:br>
              <a:rPr lang="en-US" sz="2800" dirty="0" smtClean="0">
                <a:solidFill>
                  <a:schemeClr val="tx1"/>
                </a:solidFill>
                <a:latin typeface="Calibri" pitchFamily="34" charset="0"/>
              </a:rPr>
            </a:br>
            <a:r>
              <a:rPr lang="en-US" sz="2800" dirty="0" smtClean="0">
                <a:solidFill>
                  <a:schemeClr val="tx1"/>
                </a:solidFill>
                <a:latin typeface="Calibri" pitchFamily="34" charset="0"/>
              </a:rPr>
              <a:t>We </a:t>
            </a:r>
            <a:r>
              <a:rPr lang="en-US" sz="2800" dirty="0" err="1" smtClean="0">
                <a:solidFill>
                  <a:schemeClr val="tx1"/>
                </a:solidFill>
                <a:latin typeface="Calibri" pitchFamily="34" charset="0"/>
              </a:rPr>
              <a:t>supernike</a:t>
            </a:r>
            <a:r>
              <a:rPr lang="en-US" sz="2800" dirty="0" smtClean="0">
                <a:solidFill>
                  <a:schemeClr val="tx1"/>
                </a:solidFill>
                <a:latin typeface="Calibri" pitchFamily="34" charset="0"/>
              </a:rPr>
              <a:t> through the </a:t>
            </a:r>
            <a:r>
              <a:rPr lang="en-US" sz="2800" dirty="0" err="1" smtClean="0">
                <a:solidFill>
                  <a:schemeClr val="tx1"/>
                </a:solidFill>
                <a:latin typeface="Calibri" pitchFamily="34" charset="0"/>
              </a:rPr>
              <a:t>supernike</a:t>
            </a:r>
            <a:r>
              <a:rPr lang="en-US" sz="2800" dirty="0" smtClean="0">
                <a:solidFill>
                  <a:schemeClr val="tx1"/>
                </a:solidFill>
                <a:latin typeface="Calibri" pitchFamily="34" charset="0"/>
              </a:rPr>
              <a:t> grace Jesus gives based on his </a:t>
            </a:r>
            <a:r>
              <a:rPr lang="en-US" sz="2800" dirty="0" err="1" smtClean="0">
                <a:solidFill>
                  <a:schemeClr val="tx1"/>
                </a:solidFill>
                <a:latin typeface="Calibri" pitchFamily="34" charset="0"/>
              </a:rPr>
              <a:t>supernike</a:t>
            </a:r>
            <a:r>
              <a:rPr lang="en-US" sz="2800" dirty="0" smtClean="0">
                <a:solidFill>
                  <a:schemeClr val="tx1"/>
                </a:solidFill>
                <a:latin typeface="Calibri" pitchFamily="34" charset="0"/>
              </a:rPr>
              <a:t> victory at the cross!)</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2770" name="Picture 2" descr="C:\Users\Supermike\Pictures\Jesus\lord-jesus-christ-coming-293608.gif"/>
          <p:cNvPicPr>
            <a:picLocks noChangeAspect="1" noChangeArrowheads="1"/>
          </p:cNvPicPr>
          <p:nvPr/>
        </p:nvPicPr>
        <p:blipFill>
          <a:blip r:embed="rId2" cstate="print"/>
          <a:srcRect t="12222"/>
          <a:stretch>
            <a:fillRect/>
          </a:stretch>
        </p:blipFill>
        <p:spPr bwMode="auto">
          <a:xfrm>
            <a:off x="0" y="0"/>
            <a:ext cx="9144000" cy="6019800"/>
          </a:xfrm>
          <a:prstGeom prst="rect">
            <a:avLst/>
          </a:prstGeom>
          <a:noFill/>
          <a:ln w="9525">
            <a:noFill/>
            <a:miter lim="800000"/>
            <a:headEnd/>
            <a:tailEnd/>
          </a:ln>
        </p:spPr>
      </p:pic>
      <p:sp>
        <p:nvSpPr>
          <p:cNvPr id="32771" name="Title 2"/>
          <p:cNvSpPr>
            <a:spLocks noGrp="1"/>
          </p:cNvSpPr>
          <p:nvPr>
            <p:ph type="title"/>
          </p:nvPr>
        </p:nvSpPr>
        <p:spPr>
          <a:xfrm>
            <a:off x="0" y="3645024"/>
            <a:ext cx="9144000" cy="3168352"/>
          </a:xfrm>
          <a:solidFill>
            <a:srgbClr val="002060"/>
          </a:solidFill>
          <a:ln>
            <a:noFill/>
          </a:ln>
        </p:spPr>
        <p:txBody>
          <a:bodyPr/>
          <a:lstStyle/>
          <a:p>
            <a:r>
              <a:rPr lang="en-CA" altLang="ko-KR" sz="2800" b="1" dirty="0" smtClean="0">
                <a:solidFill>
                  <a:schemeClr val="tx1"/>
                </a:solidFill>
                <a:latin typeface="Calibri" pitchFamily="34" charset="0"/>
              </a:rPr>
              <a:t>Jesus </a:t>
            </a:r>
            <a:r>
              <a:rPr lang="en-CA" altLang="ko-KR" sz="2800" b="1" i="1" dirty="0" smtClean="0">
                <a:solidFill>
                  <a:schemeClr val="tx1"/>
                </a:solidFill>
                <a:latin typeface="Calibri" pitchFamily="34" charset="0"/>
              </a:rPr>
              <a:t>will</a:t>
            </a:r>
            <a:r>
              <a:rPr lang="en-CA" altLang="ko-KR" sz="2800" b="1" dirty="0" smtClean="0">
                <a:solidFill>
                  <a:schemeClr val="tx1"/>
                </a:solidFill>
                <a:latin typeface="Calibri" pitchFamily="34" charset="0"/>
              </a:rPr>
              <a:t> </a:t>
            </a:r>
            <a:r>
              <a:rPr lang="en-CA" altLang="ko-KR" sz="2800" b="1" dirty="0" err="1" smtClean="0">
                <a:solidFill>
                  <a:schemeClr val="tx1"/>
                </a:solidFill>
                <a:latin typeface="Calibri" pitchFamily="34" charset="0"/>
              </a:rPr>
              <a:t>nike</a:t>
            </a:r>
            <a:r>
              <a:rPr lang="en-CA" altLang="ko-KR" sz="2800" b="1" dirty="0" smtClean="0">
                <a:solidFill>
                  <a:schemeClr val="tx1"/>
                </a:solidFill>
                <a:latin typeface="Calibri" pitchFamily="34" charset="0"/>
              </a:rPr>
              <a:t>.</a:t>
            </a:r>
            <a:br>
              <a:rPr lang="en-CA" altLang="ko-KR" sz="2800" b="1" dirty="0" smtClean="0">
                <a:solidFill>
                  <a:schemeClr val="tx1"/>
                </a:solidFill>
                <a:latin typeface="Calibri" pitchFamily="34" charset="0"/>
              </a:rPr>
            </a:br>
            <a:r>
              <a:rPr lang="en-CA" altLang="ko-KR" sz="1400" b="1" dirty="0" smtClean="0">
                <a:solidFill>
                  <a:schemeClr val="tx1"/>
                </a:solidFill>
                <a:latin typeface="Calibri" pitchFamily="34" charset="0"/>
              </a:rPr>
              <a:t/>
            </a:r>
            <a:br>
              <a:rPr lang="en-CA" altLang="ko-KR" sz="1400" b="1" dirty="0" smtClean="0">
                <a:solidFill>
                  <a:schemeClr val="tx1"/>
                </a:solidFill>
                <a:latin typeface="Calibri" pitchFamily="34" charset="0"/>
              </a:rPr>
            </a:br>
            <a:r>
              <a:rPr lang="en-CA" altLang="ko-KR" sz="2800" b="1" dirty="0" smtClean="0">
                <a:solidFill>
                  <a:schemeClr val="tx1"/>
                </a:solidFill>
                <a:latin typeface="Calibri" pitchFamily="34" charset="0"/>
              </a:rPr>
              <a:t>“</a:t>
            </a:r>
            <a:r>
              <a:rPr lang="en-CA" altLang="ko-KR" sz="2800" b="1" dirty="0" smtClean="0">
                <a:solidFill>
                  <a:schemeClr val="tx1"/>
                </a:solidFill>
                <a:latin typeface="Calibri" pitchFamily="34" charset="0"/>
                <a:ea typeface="굴림" charset="-127"/>
              </a:rPr>
              <a:t>They will make war on the Lamb, </a:t>
            </a:r>
            <a:br>
              <a:rPr lang="en-CA" altLang="ko-KR" sz="2800" b="1" dirty="0" smtClean="0">
                <a:solidFill>
                  <a:schemeClr val="tx1"/>
                </a:solidFill>
                <a:latin typeface="Calibri" pitchFamily="34" charset="0"/>
                <a:ea typeface="굴림" charset="-127"/>
              </a:rPr>
            </a:br>
            <a:r>
              <a:rPr lang="en-CA" altLang="ko-KR" sz="2800" b="1" dirty="0" smtClean="0">
                <a:solidFill>
                  <a:schemeClr val="tx1"/>
                </a:solidFill>
                <a:latin typeface="Calibri" pitchFamily="34" charset="0"/>
                <a:ea typeface="굴림" charset="-127"/>
              </a:rPr>
              <a:t>and the Lamb will </a:t>
            </a:r>
            <a:r>
              <a:rPr lang="en-CA" altLang="ko-KR" sz="2800" b="1" dirty="0" smtClean="0">
                <a:solidFill>
                  <a:srgbClr val="FF0000"/>
                </a:solidFill>
                <a:latin typeface="Calibri" pitchFamily="34" charset="0"/>
                <a:ea typeface="굴림" charset="-127"/>
              </a:rPr>
              <a:t>conquer (</a:t>
            </a:r>
            <a:r>
              <a:rPr lang="en-CA" altLang="ko-KR" sz="2800" b="1" dirty="0" err="1" smtClean="0">
                <a:solidFill>
                  <a:srgbClr val="FF0000"/>
                </a:solidFill>
                <a:latin typeface="Calibri" pitchFamily="34" charset="0"/>
                <a:ea typeface="굴림" charset="-127"/>
              </a:rPr>
              <a:t>nike</a:t>
            </a:r>
            <a:r>
              <a:rPr lang="en-CA" altLang="ko-KR" sz="2800" b="1" dirty="0" smtClean="0">
                <a:solidFill>
                  <a:srgbClr val="FF0000"/>
                </a:solidFill>
                <a:latin typeface="Calibri" pitchFamily="34" charset="0"/>
                <a:ea typeface="굴림" charset="-127"/>
              </a:rPr>
              <a:t>) </a:t>
            </a:r>
            <a:r>
              <a:rPr lang="en-CA" altLang="ko-KR" sz="2800" b="1" dirty="0" smtClean="0">
                <a:solidFill>
                  <a:schemeClr val="tx1"/>
                </a:solidFill>
                <a:latin typeface="Calibri" pitchFamily="34" charset="0"/>
                <a:ea typeface="굴림" charset="-127"/>
              </a:rPr>
              <a:t>them, </a:t>
            </a:r>
            <a:br>
              <a:rPr lang="en-CA" altLang="ko-KR" sz="2800" b="1" dirty="0" smtClean="0">
                <a:solidFill>
                  <a:schemeClr val="tx1"/>
                </a:solidFill>
                <a:latin typeface="Calibri" pitchFamily="34" charset="0"/>
                <a:ea typeface="굴림" charset="-127"/>
              </a:rPr>
            </a:br>
            <a:r>
              <a:rPr lang="en-CA" altLang="ko-KR" sz="2800" b="1" dirty="0" smtClean="0">
                <a:solidFill>
                  <a:schemeClr val="tx1"/>
                </a:solidFill>
                <a:latin typeface="Calibri" pitchFamily="34" charset="0"/>
                <a:ea typeface="굴림" charset="-127"/>
              </a:rPr>
              <a:t>for he is Lord of lords and King of kings, and those with him are called and chosen and faithful.”   Rev 17:14, ESV</a:t>
            </a:r>
            <a:r>
              <a:rPr lang="en-US" altLang="ko-KR" sz="2800" dirty="0" smtClean="0">
                <a:solidFill>
                  <a:schemeClr val="tx1"/>
                </a:solidFill>
                <a:latin typeface="Calibri" pitchFamily="34" charset="0"/>
              </a:rPr>
              <a:t>  </a:t>
            </a:r>
            <a:endParaRPr lang="en-CA" sz="2800" b="1" dirty="0" smtClean="0">
              <a:solidFill>
                <a:srgbClr val="FFC000"/>
              </a:solidFill>
              <a:latin typeface="Calibri" pitchFamily="34" charset="0"/>
            </a:endParaRPr>
          </a:p>
        </p:txBody>
      </p:sp>
      <p:sp>
        <p:nvSpPr>
          <p:cNvPr id="5" name="TextBox 8"/>
          <p:cNvSpPr txBox="1">
            <a:spLocks noChangeArrowheads="1"/>
          </p:cNvSpPr>
          <p:nvPr/>
        </p:nvSpPr>
        <p:spPr bwMode="auto">
          <a:xfrm>
            <a:off x="1259632" y="2996952"/>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980728"/>
            <a:ext cx="4211960" cy="4585871"/>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Christ has </a:t>
            </a:r>
            <a:r>
              <a:rPr lang="en-CA" altLang="ko-KR" sz="2800" b="1" dirty="0" err="1" smtClean="0">
                <a:latin typeface="Calibri" pitchFamily="34" charset="0"/>
                <a:ea typeface="굴림" charset="-127"/>
              </a:rPr>
              <a:t>niked</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but we too must </a:t>
            </a:r>
            <a:r>
              <a:rPr lang="en-CA" altLang="ko-KR" sz="2800" b="1" dirty="0" err="1" smtClean="0">
                <a:latin typeface="Calibri" pitchFamily="34" charset="0"/>
                <a:ea typeface="굴림" charset="-127"/>
              </a:rPr>
              <a:t>nike</a:t>
            </a:r>
            <a:r>
              <a:rPr lang="en-CA" altLang="ko-KR" sz="2800" b="1" dirty="0" smtClean="0">
                <a:latin typeface="Calibri" pitchFamily="34" charset="0"/>
                <a:ea typeface="굴림" charset="-127"/>
              </a:rPr>
              <a:t>.</a:t>
            </a:r>
          </a:p>
          <a:p>
            <a:pPr algn="ctr"/>
            <a:endParaRPr lang="en-CA" altLang="ko-KR" sz="1200" b="1" dirty="0" smtClean="0">
              <a:latin typeface="Calibri" pitchFamily="34" charset="0"/>
              <a:ea typeface="굴림" charset="-127"/>
            </a:endParaRPr>
          </a:p>
          <a:p>
            <a:pPr algn="ctr"/>
            <a:r>
              <a:rPr lang="en-CA" altLang="ko-KR" sz="2800" b="1" dirty="0" smtClean="0">
                <a:latin typeface="Calibri" pitchFamily="34" charset="0"/>
                <a:ea typeface="굴림" charset="-127"/>
              </a:rPr>
              <a:t>“The one who </a:t>
            </a:r>
            <a:r>
              <a:rPr lang="en-CA" altLang="ko-KR" sz="2800" b="1" dirty="0" smtClean="0">
                <a:solidFill>
                  <a:srgbClr val="FF0000"/>
                </a:solidFill>
                <a:latin typeface="Calibri" pitchFamily="34" charset="0"/>
                <a:ea typeface="굴림" charset="-127"/>
              </a:rPr>
              <a:t>conquers</a:t>
            </a:r>
            <a:r>
              <a:rPr lang="en-CA" altLang="ko-KR" sz="2800" b="1" dirty="0" smtClean="0">
                <a:latin typeface="Calibri" pitchFamily="34" charset="0"/>
                <a:ea typeface="굴림" charset="-127"/>
              </a:rPr>
              <a:t> </a:t>
            </a:r>
            <a:r>
              <a:rPr lang="en-CA" altLang="ko-KR" sz="2800" b="1" dirty="0" smtClean="0">
                <a:solidFill>
                  <a:srgbClr val="FF0000"/>
                </a:solidFill>
                <a:latin typeface="Calibri" pitchFamily="34" charset="0"/>
                <a:ea typeface="굴림" charset="-127"/>
              </a:rPr>
              <a:t>(</a:t>
            </a:r>
            <a:r>
              <a:rPr lang="en-CA" altLang="ko-KR" sz="2800" b="1" dirty="0" err="1" smtClean="0">
                <a:solidFill>
                  <a:srgbClr val="FF0000"/>
                </a:solidFill>
                <a:latin typeface="Calibri" pitchFamily="34" charset="0"/>
                <a:ea typeface="굴림" charset="-127"/>
              </a:rPr>
              <a:t>nikes</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I </a:t>
            </a:r>
            <a:r>
              <a:rPr lang="en-CA" altLang="ko-KR" sz="2800" b="1" dirty="0">
                <a:latin typeface="Calibri" pitchFamily="34" charset="0"/>
                <a:ea typeface="굴림" charset="-127"/>
              </a:rPr>
              <a:t>will </a:t>
            </a:r>
            <a:r>
              <a:rPr lang="en-CA" altLang="ko-KR" sz="2800" b="1" dirty="0" smtClean="0">
                <a:latin typeface="Calibri" pitchFamily="34" charset="0"/>
                <a:ea typeface="굴림" charset="-127"/>
              </a:rPr>
              <a:t>grant him to </a:t>
            </a:r>
            <a:r>
              <a:rPr lang="en-CA" altLang="ko-KR" sz="2800" b="1" dirty="0">
                <a:latin typeface="Calibri" pitchFamily="34" charset="0"/>
                <a:ea typeface="굴림" charset="-127"/>
              </a:rPr>
              <a:t>sit </a:t>
            </a:r>
            <a:r>
              <a:rPr lang="en-CA" altLang="ko-KR" sz="2800" b="1" dirty="0" smtClean="0">
                <a:latin typeface="Calibri" pitchFamily="34" charset="0"/>
                <a:ea typeface="굴림" charset="-127"/>
              </a:rPr>
              <a:t>with </a:t>
            </a:r>
            <a:r>
              <a:rPr lang="en-CA" altLang="ko-KR" sz="2800" b="1" dirty="0">
                <a:latin typeface="Calibri" pitchFamily="34" charset="0"/>
                <a:ea typeface="굴림" charset="-127"/>
              </a:rPr>
              <a:t>me on my throne, </a:t>
            </a:r>
            <a:r>
              <a:rPr lang="en-CA" altLang="ko-KR" sz="2800" b="1" dirty="0" smtClean="0">
                <a:latin typeface="Calibri" pitchFamily="34" charset="0"/>
                <a:ea typeface="굴림" charset="-127"/>
              </a:rPr>
              <a:t>as I also </a:t>
            </a:r>
            <a:r>
              <a:rPr lang="en-CA" altLang="ko-KR" sz="2800" b="1" dirty="0" smtClean="0">
                <a:solidFill>
                  <a:srgbClr val="FF0000"/>
                </a:solidFill>
                <a:latin typeface="Calibri" pitchFamily="34" charset="0"/>
                <a:ea typeface="굴림" charset="-127"/>
              </a:rPr>
              <a:t>conquered (</a:t>
            </a:r>
            <a:r>
              <a:rPr lang="en-CA" altLang="ko-KR" sz="2800" b="1" dirty="0" err="1" smtClean="0">
                <a:solidFill>
                  <a:srgbClr val="FF0000"/>
                </a:solidFill>
                <a:latin typeface="Calibri" pitchFamily="34" charset="0"/>
                <a:ea typeface="굴림" charset="-127"/>
              </a:rPr>
              <a:t>niked</a:t>
            </a:r>
            <a:r>
              <a:rPr lang="en-CA" altLang="ko-KR" sz="2800" b="1" dirty="0" smtClean="0">
                <a:solidFill>
                  <a:srgbClr val="FF0000"/>
                </a:solidFill>
                <a:latin typeface="Calibri" pitchFamily="34" charset="0"/>
                <a:ea typeface="굴림" charset="-127"/>
              </a:rPr>
              <a:t>)</a:t>
            </a:r>
            <a:r>
              <a:rPr lang="en-CA" altLang="ko-KR" sz="2800" b="1" dirty="0" smtClean="0">
                <a:latin typeface="Calibri" pitchFamily="34" charset="0"/>
                <a:ea typeface="굴림" charset="-127"/>
              </a:rPr>
              <a:t> and sat </a:t>
            </a:r>
            <a:r>
              <a:rPr lang="en-CA" altLang="ko-KR" sz="2800" b="1" dirty="0">
                <a:latin typeface="Calibri" pitchFamily="34" charset="0"/>
                <a:ea typeface="굴림" charset="-127"/>
              </a:rPr>
              <a:t>down with my Father on his throne</a:t>
            </a:r>
            <a:r>
              <a:rPr lang="en-CA" altLang="ko-KR" sz="2800" b="1" dirty="0" smtClean="0">
                <a:latin typeface="Calibri" pitchFamily="34" charset="0"/>
                <a:ea typeface="굴림" charset="-127"/>
              </a:rPr>
              <a:t>.”  </a:t>
            </a:r>
          </a:p>
          <a:p>
            <a:pPr algn="ctr"/>
            <a:r>
              <a:rPr lang="en-CA" altLang="ko-KR" sz="2800" b="1" dirty="0" smtClean="0">
                <a:latin typeface="Calibri" pitchFamily="34" charset="0"/>
                <a:ea typeface="굴림" charset="-127"/>
              </a:rPr>
              <a:t>Rev 3:21, ESV</a:t>
            </a:r>
          </a:p>
          <a:p>
            <a:pPr algn="ctr"/>
            <a:endParaRPr lang="en-CA" altLang="ko-KR" sz="2800" b="1" dirty="0">
              <a:latin typeface="Calibri" pitchFamily="34" charset="0"/>
              <a:ea typeface="굴림" charset="-127"/>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0722" name="Picture 4" descr="RisenAtTomb"/>
          <p:cNvPicPr>
            <a:picLocks noChangeAspect="1" noChangeArrowheads="1"/>
          </p:cNvPicPr>
          <p:nvPr/>
        </p:nvPicPr>
        <p:blipFill>
          <a:blip r:embed="rId2" cstate="print"/>
          <a:srcRect l="11855" t="9804" r="14645" b="9804"/>
          <a:stretch>
            <a:fillRect/>
          </a:stretch>
        </p:blipFill>
        <p:spPr bwMode="auto">
          <a:xfrm>
            <a:off x="152400" y="260648"/>
            <a:ext cx="4724400" cy="6248400"/>
          </a:xfrm>
          <a:prstGeom prst="rect">
            <a:avLst/>
          </a:prstGeom>
          <a:noFill/>
          <a:ln w="9525">
            <a:noFill/>
            <a:miter lim="800000"/>
            <a:headEnd/>
            <a:tailEnd/>
          </a:ln>
        </p:spPr>
      </p:pic>
      <p:sp>
        <p:nvSpPr>
          <p:cNvPr id="30724" name="TextBox 3"/>
          <p:cNvSpPr txBox="1">
            <a:spLocks noChangeArrowheads="1"/>
          </p:cNvSpPr>
          <p:nvPr/>
        </p:nvSpPr>
        <p:spPr bwMode="auto">
          <a:xfrm>
            <a:off x="4932040" y="260648"/>
            <a:ext cx="4211960" cy="6555641"/>
          </a:xfrm>
          <a:prstGeom prst="rect">
            <a:avLst/>
          </a:prstGeom>
          <a:solidFill>
            <a:srgbClr val="002060"/>
          </a:solidFill>
          <a:ln w="9525">
            <a:noFill/>
            <a:miter lim="800000"/>
            <a:headEnd/>
            <a:tailEnd/>
          </a:ln>
        </p:spPr>
        <p:txBody>
          <a:bodyPr wrap="square">
            <a:spAutoFit/>
          </a:bodyPr>
          <a:lstStyle/>
          <a:p>
            <a:pPr algn="ctr"/>
            <a:r>
              <a:rPr lang="en-CA" altLang="ko-KR" sz="2800" b="1" dirty="0" smtClean="0">
                <a:latin typeface="Calibri" pitchFamily="34" charset="0"/>
                <a:ea typeface="굴림" charset="-127"/>
              </a:rPr>
              <a:t>In Revelation 2-3, as we live under the authority of </a:t>
            </a:r>
          </a:p>
          <a:p>
            <a:pPr algn="ctr"/>
            <a:r>
              <a:rPr lang="en-CA" altLang="ko-KR" sz="2800" b="1" dirty="0" smtClean="0">
                <a:latin typeface="Calibri" pitchFamily="34" charset="0"/>
                <a:ea typeface="굴림" charset="-127"/>
              </a:rPr>
              <a:t>Christ our King,</a:t>
            </a:r>
          </a:p>
          <a:p>
            <a:pPr algn="ctr"/>
            <a:r>
              <a:rPr lang="en-CA" altLang="ko-KR" sz="2800" b="1" dirty="0" smtClean="0">
                <a:latin typeface="Calibri" pitchFamily="34" charset="0"/>
                <a:ea typeface="굴림" charset="-127"/>
              </a:rPr>
              <a:t>the King empowers </a:t>
            </a:r>
          </a:p>
          <a:p>
            <a:pPr algn="ctr"/>
            <a:r>
              <a:rPr lang="en-CA" altLang="ko-KR" sz="2800" b="1" dirty="0" smtClean="0">
                <a:latin typeface="Calibri" pitchFamily="34" charset="0"/>
                <a:ea typeface="굴림" charset="-127"/>
              </a:rPr>
              <a:t>his church to </a:t>
            </a:r>
            <a:r>
              <a:rPr lang="en-CA" altLang="ko-KR" sz="2800" b="1" dirty="0" err="1" smtClean="0">
                <a:solidFill>
                  <a:srgbClr val="FF0000"/>
                </a:solidFill>
                <a:latin typeface="Calibri" pitchFamily="34" charset="0"/>
                <a:ea typeface="굴림" charset="-127"/>
              </a:rPr>
              <a:t>nike</a:t>
            </a:r>
            <a:endParaRPr lang="en-CA" altLang="ko-KR" sz="2800" b="1" dirty="0" smtClean="0">
              <a:solidFill>
                <a:srgbClr val="FF0000"/>
              </a:solidFill>
              <a:latin typeface="Calibri" pitchFamily="34" charset="0"/>
              <a:ea typeface="굴림" charset="-127"/>
            </a:endParaRPr>
          </a:p>
          <a:p>
            <a:pPr algn="ctr"/>
            <a:r>
              <a:rPr lang="en-CA" altLang="ko-KR" sz="2800" b="1" dirty="0" smtClean="0">
                <a:latin typeface="Calibri" pitchFamily="34" charset="0"/>
                <a:ea typeface="굴림" charset="-127"/>
              </a:rPr>
              <a:t>false teaching, </a:t>
            </a:r>
          </a:p>
          <a:p>
            <a:pPr algn="ctr"/>
            <a:r>
              <a:rPr lang="en-CA" altLang="ko-KR" sz="2800" b="1" smtClean="0">
                <a:latin typeface="Calibri" pitchFamily="34" charset="0"/>
                <a:ea typeface="굴림" charset="-127"/>
              </a:rPr>
              <a:t>idolatry</a:t>
            </a:r>
            <a:r>
              <a:rPr lang="en-CA" altLang="ko-KR" sz="2800" b="1" dirty="0" smtClean="0">
                <a:latin typeface="Calibri" pitchFamily="34" charset="0"/>
                <a:ea typeface="굴림" charset="-127"/>
              </a:rPr>
              <a:t>,</a:t>
            </a:r>
          </a:p>
          <a:p>
            <a:pPr algn="ctr"/>
            <a:r>
              <a:rPr lang="en-CA" altLang="ko-KR" sz="2800" b="1" dirty="0" smtClean="0">
                <a:latin typeface="Calibri" pitchFamily="34" charset="0"/>
                <a:ea typeface="굴림" charset="-127"/>
              </a:rPr>
              <a:t>sexual immorality, persecution, </a:t>
            </a:r>
          </a:p>
          <a:p>
            <a:pPr algn="ctr"/>
            <a:r>
              <a:rPr lang="en-CA" altLang="ko-KR" sz="2800" b="1" dirty="0" smtClean="0">
                <a:latin typeface="Calibri" pitchFamily="34" charset="0"/>
                <a:ea typeface="굴림" charset="-127"/>
              </a:rPr>
              <a:t>and leaving our first love for Christ to become lukewarm.  </a:t>
            </a:r>
          </a:p>
          <a:p>
            <a:pPr algn="ctr"/>
            <a:r>
              <a:rPr lang="en-CA" altLang="ko-KR" sz="2800" b="1" dirty="0" smtClean="0">
                <a:latin typeface="Calibri" pitchFamily="34" charset="0"/>
                <a:ea typeface="굴림" charset="-127"/>
              </a:rPr>
              <a:t>Rev 2:7, 11, 17, 26</a:t>
            </a:r>
          </a:p>
          <a:p>
            <a:pPr algn="ctr"/>
            <a:r>
              <a:rPr lang="en-CA" altLang="ko-KR" sz="2800" b="1" dirty="0" smtClean="0">
                <a:latin typeface="Calibri" pitchFamily="34" charset="0"/>
                <a:ea typeface="굴림" charset="-127"/>
              </a:rPr>
              <a:t>3:5, 12, 21</a:t>
            </a:r>
          </a:p>
          <a:p>
            <a:pPr algn="ctr"/>
            <a:endParaRPr lang="en-CA" altLang="ko-KR" sz="2800" b="1" dirty="0">
              <a:latin typeface="Calibri" pitchFamily="34" charset="0"/>
              <a:ea typeface="굴림" charset="-127"/>
            </a:endParaRPr>
          </a:p>
        </p:txBody>
      </p:sp>
      <p:sp>
        <p:nvSpPr>
          <p:cNvPr id="5" name="TextBox 4"/>
          <p:cNvSpPr txBox="1"/>
          <p:nvPr/>
        </p:nvSpPr>
        <p:spPr>
          <a:xfrm>
            <a:off x="1043608" y="6237312"/>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1061864"/>
            <a:ext cx="8229600" cy="1143000"/>
          </a:xfrm>
        </p:spPr>
        <p:txBody>
          <a:bodyPr/>
          <a:lstStyle/>
          <a:p>
            <a:pPr eaLnBrk="1" hangingPunct="1"/>
            <a:r>
              <a:rPr lang="en-CA" sz="4000" b="1" dirty="0" smtClean="0"/>
              <a:t/>
            </a:r>
            <a:br>
              <a:rPr lang="en-CA" sz="4000" b="1" dirty="0" smtClean="0"/>
            </a:br>
            <a:r>
              <a:rPr lang="en-CA" sz="3200" b="1" dirty="0" smtClean="0">
                <a:solidFill>
                  <a:schemeClr val="tx1"/>
                </a:solidFill>
              </a:rPr>
              <a:t>When we see a </a:t>
            </a:r>
            <a:r>
              <a:rPr lang="en-CA" sz="3200" b="1" dirty="0" err="1" smtClean="0">
                <a:solidFill>
                  <a:schemeClr val="tx1"/>
                </a:solidFill>
              </a:rPr>
              <a:t>nike</a:t>
            </a:r>
            <a:r>
              <a:rPr lang="en-CA" sz="3200" b="1" dirty="0" smtClean="0">
                <a:solidFill>
                  <a:schemeClr val="tx1"/>
                </a:solidFill>
              </a:rPr>
              <a:t> swoosh,</a:t>
            </a:r>
            <a:br>
              <a:rPr lang="en-CA" sz="3200" b="1" dirty="0" smtClean="0">
                <a:solidFill>
                  <a:schemeClr val="tx1"/>
                </a:solidFill>
              </a:rPr>
            </a:br>
            <a:r>
              <a:rPr lang="en-CA" sz="3200" b="1" dirty="0" smtClean="0">
                <a:solidFill>
                  <a:schemeClr val="tx1"/>
                </a:solidFill>
              </a:rPr>
              <a:t> we can praise God that Jesus Christ </a:t>
            </a:r>
            <a:br>
              <a:rPr lang="en-CA" sz="3200" b="1" dirty="0" smtClean="0">
                <a:solidFill>
                  <a:schemeClr val="tx1"/>
                </a:solidFill>
              </a:rPr>
            </a:br>
            <a:r>
              <a:rPr lang="en-CA" sz="3200" b="1" dirty="0" smtClean="0">
                <a:solidFill>
                  <a:schemeClr val="tx1"/>
                </a:solidFill>
              </a:rPr>
              <a:t>has </a:t>
            </a:r>
            <a:r>
              <a:rPr lang="en-CA" sz="3200" b="1" dirty="0" err="1" smtClean="0">
                <a:solidFill>
                  <a:schemeClr val="tx1"/>
                </a:solidFill>
              </a:rPr>
              <a:t>niked</a:t>
            </a:r>
            <a:r>
              <a:rPr lang="en-CA" sz="3200" b="1" dirty="0" smtClean="0">
                <a:solidFill>
                  <a:schemeClr val="tx1"/>
                </a:solidFill>
              </a:rPr>
              <a:t> and gives us </a:t>
            </a:r>
            <a:r>
              <a:rPr lang="en-CA" sz="3200" b="1" dirty="0" err="1" smtClean="0">
                <a:solidFill>
                  <a:schemeClr val="tx1"/>
                </a:solidFill>
              </a:rPr>
              <a:t>nike</a:t>
            </a:r>
            <a:r>
              <a:rPr lang="en-CA" sz="3200" b="1" dirty="0" smtClean="0">
                <a:solidFill>
                  <a:schemeClr val="tx1"/>
                </a:solidFill>
              </a:rPr>
              <a:t> victory!</a:t>
            </a:r>
            <a:br>
              <a:rPr lang="en-CA" sz="3200" b="1" dirty="0" smtClean="0">
                <a:solidFill>
                  <a:schemeClr val="tx1"/>
                </a:solidFill>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2635746"/>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4932363" y="4358431"/>
            <a:ext cx="2519362" cy="366713"/>
          </a:xfrm>
          <a:prstGeom prst="rect">
            <a:avLst/>
          </a:prstGeom>
          <a:noFill/>
          <a:ln w="9525">
            <a:noFill/>
            <a:miter lim="800000"/>
            <a:headEnd/>
            <a:tailEnd/>
          </a:ln>
        </p:spPr>
        <p:txBody>
          <a:bodyPr>
            <a:spAutoFit/>
          </a:bodyPr>
          <a:lstStyle/>
          <a:p>
            <a:pPr>
              <a:spcBef>
                <a:spcPct val="50000"/>
              </a:spcBef>
            </a:pPr>
            <a:r>
              <a:rPr lang="en-CA" dirty="0"/>
              <a:t>Copyright by Nike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4" descr="https://encrypted-tbn2.google.com/images?q=tbn:ANd9GcSDMCJexFU6n6yHn1MnQUaifzXjbrz6B6D0RDJvSqC3oRqNUmHbKw"/>
          <p:cNvPicPr>
            <a:picLocks noChangeAspect="1" noChangeArrowheads="1"/>
          </p:cNvPicPr>
          <p:nvPr/>
        </p:nvPicPr>
        <p:blipFill>
          <a:blip r:embed="rId2" cstate="print"/>
          <a:srcRect/>
          <a:stretch>
            <a:fillRect/>
          </a:stretch>
        </p:blipFill>
        <p:spPr bwMode="auto">
          <a:xfrm>
            <a:off x="3275856" y="4797152"/>
            <a:ext cx="2376264" cy="2376264"/>
          </a:xfrm>
          <a:prstGeom prst="rect">
            <a:avLst/>
          </a:prstGeom>
          <a:noFill/>
          <a:ln w="9525">
            <a:noFill/>
            <a:miter lim="800000"/>
            <a:headEnd/>
            <a:tailEnd/>
          </a:ln>
        </p:spPr>
      </p:pic>
      <p:pic>
        <p:nvPicPr>
          <p:cNvPr id="9218" name="Picture 10" descr="http://www.google.com/url?source=imglanding&amp;ct=img&amp;q=http://www.militarymoney.com/content/resizedImages/money%20falling%20from%20sky_660x480/money%20falling%20from%20sky_660x480.jpg&amp;sa=X&amp;ei=JenJT6n9Le7SmAWL44GNDw&amp;ved=0CAkQ8wc&amp;usg=AFQjCNGRTnvwca-aQqCWREzCvLM6NCyinQ"/>
          <p:cNvPicPr>
            <a:picLocks noChangeAspect="1" noChangeArrowheads="1"/>
          </p:cNvPicPr>
          <p:nvPr/>
        </p:nvPicPr>
        <p:blipFill>
          <a:blip r:embed="rId3" cstate="print"/>
          <a:srcRect/>
          <a:stretch>
            <a:fillRect/>
          </a:stretch>
        </p:blipFill>
        <p:spPr bwMode="auto">
          <a:xfrm>
            <a:off x="0" y="4558871"/>
            <a:ext cx="3298825" cy="2398521"/>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4" cstate="print"/>
          <a:srcRect b="8762"/>
          <a:stretch>
            <a:fillRect/>
          </a:stretch>
        </p:blipFill>
        <p:spPr bwMode="auto">
          <a:xfrm>
            <a:off x="5698659" y="936104"/>
            <a:ext cx="3409845" cy="28529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t="13651"/>
          <a:stretch>
            <a:fillRect/>
          </a:stretch>
        </p:blipFill>
        <p:spPr bwMode="auto">
          <a:xfrm>
            <a:off x="5651500" y="3789114"/>
            <a:ext cx="3417888" cy="3816350"/>
          </a:xfrm>
          <a:prstGeom prst="rect">
            <a:avLst/>
          </a:prstGeom>
          <a:noFill/>
          <a:ln w="9525">
            <a:noFill/>
            <a:miter lim="800000"/>
            <a:headEnd/>
            <a:tailEnd/>
          </a:ln>
        </p:spPr>
      </p:pic>
      <p:pic>
        <p:nvPicPr>
          <p:cNvPr id="9224" name="Picture 2" descr="http://www.google.com/+/kpop/images/promo/beast.jpg"/>
          <p:cNvPicPr>
            <a:picLocks noChangeAspect="1" noChangeArrowheads="1"/>
          </p:cNvPicPr>
          <p:nvPr/>
        </p:nvPicPr>
        <p:blipFill>
          <a:blip r:embed="rId6" cstate="print"/>
          <a:srcRect/>
          <a:stretch>
            <a:fillRect/>
          </a:stretch>
        </p:blipFill>
        <p:spPr bwMode="auto">
          <a:xfrm>
            <a:off x="1835696" y="764704"/>
            <a:ext cx="4011874" cy="2880320"/>
          </a:xfrm>
          <a:prstGeom prst="rect">
            <a:avLst/>
          </a:prstGeom>
          <a:noFill/>
          <a:ln w="9525">
            <a:noFill/>
            <a:miter lim="800000"/>
            <a:headEnd/>
            <a:tailEnd/>
          </a:ln>
        </p:spPr>
      </p:pic>
      <p:pic>
        <p:nvPicPr>
          <p:cNvPr id="9225" name="Picture 3" descr="C:\Users\Supermike\Pictures\Misc Pics\Kim Pak Yang\Korea National soccer team.jpg"/>
          <p:cNvPicPr>
            <a:picLocks noChangeAspect="1" noChangeArrowheads="1"/>
          </p:cNvPicPr>
          <p:nvPr/>
        </p:nvPicPr>
        <p:blipFill>
          <a:blip r:embed="rId7" cstate="print"/>
          <a:srcRect/>
          <a:stretch>
            <a:fillRect/>
          </a:stretch>
        </p:blipFill>
        <p:spPr bwMode="auto">
          <a:xfrm>
            <a:off x="2916238" y="3053755"/>
            <a:ext cx="2879725" cy="2103437"/>
          </a:xfrm>
          <a:prstGeom prst="rect">
            <a:avLst/>
          </a:prstGeom>
          <a:noFill/>
          <a:ln w="9525">
            <a:noFill/>
            <a:miter lim="800000"/>
            <a:headEnd/>
            <a:tailEnd/>
          </a:ln>
        </p:spPr>
      </p:pic>
      <p:sp>
        <p:nvSpPr>
          <p:cNvPr id="9226" name="Title 1"/>
          <p:cNvSpPr>
            <a:spLocks noGrp="1"/>
          </p:cNvSpPr>
          <p:nvPr>
            <p:ph type="title"/>
          </p:nvPr>
        </p:nvSpPr>
        <p:spPr>
          <a:xfrm>
            <a:off x="0" y="-27384"/>
            <a:ext cx="9144000" cy="1143000"/>
          </a:xfrm>
          <a:solidFill>
            <a:schemeClr val="bg1"/>
          </a:solidFill>
        </p:spPr>
        <p:txBody>
          <a:bodyPr/>
          <a:lstStyle/>
          <a:p>
            <a:r>
              <a:rPr lang="en-US" sz="2800" b="1" dirty="0" smtClean="0">
                <a:solidFill>
                  <a:schemeClr val="tx1"/>
                </a:solidFill>
              </a:rPr>
              <a:t>Many think beauty, music, booze, cars, sports, romance, sex, money or homes is </a:t>
            </a:r>
            <a:r>
              <a:rPr lang="en-US" sz="2800" b="1" dirty="0" err="1" smtClean="0">
                <a:solidFill>
                  <a:schemeClr val="tx1"/>
                </a:solidFill>
              </a:rPr>
              <a:t>nike</a:t>
            </a:r>
            <a:r>
              <a:rPr lang="en-US" sz="2800" b="1" dirty="0" smtClean="0">
                <a:solidFill>
                  <a:schemeClr val="tx1"/>
                </a:solidFill>
              </a:rPr>
              <a:t> victory.</a:t>
            </a:r>
          </a:p>
        </p:txBody>
      </p:sp>
      <p:pic>
        <p:nvPicPr>
          <p:cNvPr id="12" name="Picture 11" descr="Girls' Generation's Jessica Jung Soo Yeon wallpapers 1024x1024 (04).jpg"/>
          <p:cNvPicPr>
            <a:picLocks noChangeAspect="1"/>
          </p:cNvPicPr>
          <p:nvPr/>
        </p:nvPicPr>
        <p:blipFill>
          <a:blip r:embed="rId8" cstate="print"/>
          <a:srcRect l="11230" r="4547"/>
          <a:stretch>
            <a:fillRect/>
          </a:stretch>
        </p:blipFill>
        <p:spPr>
          <a:xfrm>
            <a:off x="-36512" y="1124744"/>
            <a:ext cx="2160240" cy="2564904"/>
          </a:xfrm>
          <a:prstGeom prst="rect">
            <a:avLst/>
          </a:prstGeom>
        </p:spPr>
      </p:pic>
      <p:pic>
        <p:nvPicPr>
          <p:cNvPr id="13" name="Picture 6" descr="hyundai-yf1.jpg"/>
          <p:cNvPicPr>
            <a:picLocks noChangeAspect="1"/>
          </p:cNvPicPr>
          <p:nvPr/>
        </p:nvPicPr>
        <p:blipFill>
          <a:blip r:embed="rId9" cstate="print"/>
          <a:srcRect l="12199" t="34460" r="5901" b="12688"/>
          <a:stretch>
            <a:fillRect/>
          </a:stretch>
        </p:blipFill>
        <p:spPr bwMode="auto">
          <a:xfrm>
            <a:off x="34925" y="3547790"/>
            <a:ext cx="2824163" cy="1249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 name="Rectangle 12"/>
          <p:cNvSpPr/>
          <p:nvPr/>
        </p:nvSpPr>
        <p:spPr>
          <a:xfrm>
            <a:off x="3995936" y="3658736"/>
            <a:ext cx="128016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284984"/>
            <a:ext cx="36576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3"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00500" y="3284984"/>
            <a:ext cx="1143000" cy="1333500"/>
          </a:xfrm>
          <a:prstGeom prst="rect">
            <a:avLst/>
          </a:prstGeom>
        </p:spPr>
      </p:pic>
      <p:sp>
        <p:nvSpPr>
          <p:cNvPr id="9" name="TextBox 8"/>
          <p:cNvSpPr txBox="1">
            <a:spLocks noChangeArrowheads="1"/>
          </p:cNvSpPr>
          <p:nvPr/>
        </p:nvSpPr>
        <p:spPr bwMode="auto">
          <a:xfrm>
            <a:off x="72008" y="99789"/>
            <a:ext cx="8964488" cy="1815882"/>
          </a:xfrm>
          <a:prstGeom prst="rect">
            <a:avLst/>
          </a:prstGeom>
          <a:noFill/>
          <a:ln w="9525">
            <a:noFill/>
            <a:miter lim="800000"/>
            <a:headEnd/>
            <a:tailEnd/>
          </a:ln>
        </p:spPr>
        <p:txBody>
          <a:bodyPr wrap="square">
            <a:spAutoFit/>
          </a:bodyPr>
          <a:lstStyle/>
          <a:p>
            <a:pPr algn="ctr"/>
            <a:r>
              <a:rPr lang="en-CA" sz="2800" b="1" dirty="0" smtClean="0"/>
              <a:t>Nike victory is living in Christ </a:t>
            </a:r>
          </a:p>
          <a:p>
            <a:pPr algn="ctr"/>
            <a:r>
              <a:rPr lang="en-CA" sz="2800" b="1" dirty="0" smtClean="0"/>
              <a:t>in the Spirit in Abba</a:t>
            </a:r>
          </a:p>
          <a:p>
            <a:pPr algn="ctr"/>
            <a:r>
              <a:rPr lang="en-CA" sz="2800" b="1" dirty="0" smtClean="0"/>
              <a:t>reaching the lost from every tribe, language, </a:t>
            </a:r>
          </a:p>
          <a:p>
            <a:pPr algn="ctr"/>
            <a:r>
              <a:rPr lang="en-CA" sz="2800" b="1" dirty="0" smtClean="0"/>
              <a:t>people and nation!</a:t>
            </a:r>
            <a:endParaRPr lang="en-CA" sz="2800" b="1" dirty="0"/>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worlds.jpg"/>
          <p:cNvPicPr>
            <a:picLocks noChangeAspect="1"/>
          </p:cNvPicPr>
          <p:nvPr/>
        </p:nvPicPr>
        <p:blipFill>
          <a:blip r:embed="rId2" cstate="print"/>
          <a:stretch>
            <a:fillRect/>
          </a:stretch>
        </p:blipFill>
        <p:spPr>
          <a:xfrm>
            <a:off x="363556" y="1917991"/>
            <a:ext cx="8416887" cy="4895385"/>
          </a:xfrm>
          <a:prstGeom prst="rect">
            <a:avLst/>
          </a:prstGeom>
        </p:spPr>
      </p:pic>
      <p:sp>
        <p:nvSpPr>
          <p:cNvPr id="4" name="Smiley Face 3"/>
          <p:cNvSpPr/>
          <p:nvPr/>
        </p:nvSpPr>
        <p:spPr>
          <a:xfrm>
            <a:off x="97160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8995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39552"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61156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403648"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33164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15476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1156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1187624" y="422108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395536"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Smiley Face 25"/>
          <p:cNvSpPr/>
          <p:nvPr/>
        </p:nvSpPr>
        <p:spPr>
          <a:xfrm>
            <a:off x="1691680" y="42930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miley Face 26"/>
          <p:cNvSpPr/>
          <p:nvPr/>
        </p:nvSpPr>
        <p:spPr>
          <a:xfrm>
            <a:off x="1403648"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miley Face 27"/>
          <p:cNvSpPr/>
          <p:nvPr/>
        </p:nvSpPr>
        <p:spPr>
          <a:xfrm>
            <a:off x="971600" y="45811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miley Face 28"/>
          <p:cNvSpPr/>
          <p:nvPr/>
        </p:nvSpPr>
        <p:spPr>
          <a:xfrm>
            <a:off x="1259632" y="50131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miley Face 29"/>
          <p:cNvSpPr/>
          <p:nvPr/>
        </p:nvSpPr>
        <p:spPr>
          <a:xfrm>
            <a:off x="1043608"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1691680"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Smiley Face 31"/>
          <p:cNvSpPr/>
          <p:nvPr/>
        </p:nvSpPr>
        <p:spPr>
          <a:xfrm>
            <a:off x="1115616"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827584" y="436510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Smiley Face 33"/>
          <p:cNvSpPr/>
          <p:nvPr/>
        </p:nvSpPr>
        <p:spPr>
          <a:xfrm>
            <a:off x="1691680" y="33569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Smiley Face 34"/>
          <p:cNvSpPr/>
          <p:nvPr/>
        </p:nvSpPr>
        <p:spPr>
          <a:xfrm>
            <a:off x="3419872" y="55172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3923928"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3851920" y="55892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Smiley Face 37"/>
          <p:cNvSpPr/>
          <p:nvPr/>
        </p:nvSpPr>
        <p:spPr>
          <a:xfrm>
            <a:off x="1835696"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Smiley Face 38"/>
          <p:cNvSpPr/>
          <p:nvPr/>
        </p:nvSpPr>
        <p:spPr>
          <a:xfrm>
            <a:off x="2267744"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Smiley Face 3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Smiley Face 40"/>
          <p:cNvSpPr/>
          <p:nvPr/>
        </p:nvSpPr>
        <p:spPr>
          <a:xfrm>
            <a:off x="2627784"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Smiley Face 41"/>
          <p:cNvSpPr/>
          <p:nvPr/>
        </p:nvSpPr>
        <p:spPr>
          <a:xfrm>
            <a:off x="2915816"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Smiley Face 42"/>
          <p:cNvSpPr/>
          <p:nvPr/>
        </p:nvSpPr>
        <p:spPr>
          <a:xfrm>
            <a:off x="363589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Smiley Face 43"/>
          <p:cNvSpPr/>
          <p:nvPr/>
        </p:nvSpPr>
        <p:spPr>
          <a:xfrm>
            <a:off x="327585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Smiley Face 44"/>
          <p:cNvSpPr/>
          <p:nvPr/>
        </p:nvSpPr>
        <p:spPr>
          <a:xfrm>
            <a:off x="3995936"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Smiley Face 45"/>
          <p:cNvSpPr/>
          <p:nvPr/>
        </p:nvSpPr>
        <p:spPr>
          <a:xfrm>
            <a:off x="4211960" y="32849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Smiley Face 46"/>
          <p:cNvSpPr/>
          <p:nvPr/>
        </p:nvSpPr>
        <p:spPr>
          <a:xfrm>
            <a:off x="464400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Smiley Face 47"/>
          <p:cNvSpPr/>
          <p:nvPr/>
        </p:nvSpPr>
        <p:spPr>
          <a:xfrm>
            <a:off x="4283968"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Smiley Face 48"/>
          <p:cNvSpPr/>
          <p:nvPr/>
        </p:nvSpPr>
        <p:spPr>
          <a:xfrm>
            <a:off x="2555776"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Smiley Face 49"/>
          <p:cNvSpPr/>
          <p:nvPr/>
        </p:nvSpPr>
        <p:spPr>
          <a:xfrm>
            <a:off x="2140496"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Smiley Face 50"/>
          <p:cNvSpPr/>
          <p:nvPr/>
        </p:nvSpPr>
        <p:spPr>
          <a:xfrm>
            <a:off x="1907704"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Smiley Face 51"/>
          <p:cNvSpPr/>
          <p:nvPr/>
        </p:nvSpPr>
        <p:spPr>
          <a:xfrm>
            <a:off x="1907704"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Smiley Face 52"/>
          <p:cNvSpPr/>
          <p:nvPr/>
        </p:nvSpPr>
        <p:spPr>
          <a:xfrm>
            <a:off x="2339752" y="35730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Smiley Face 53"/>
          <p:cNvSpPr/>
          <p:nvPr/>
        </p:nvSpPr>
        <p:spPr>
          <a:xfrm>
            <a:off x="269979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Smiley Face 54"/>
          <p:cNvSpPr/>
          <p:nvPr/>
        </p:nvSpPr>
        <p:spPr>
          <a:xfrm>
            <a:off x="341987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Smiley Face 55"/>
          <p:cNvSpPr/>
          <p:nvPr/>
        </p:nvSpPr>
        <p:spPr>
          <a:xfrm>
            <a:off x="29878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Smiley Face 56"/>
          <p:cNvSpPr/>
          <p:nvPr/>
        </p:nvSpPr>
        <p:spPr>
          <a:xfrm>
            <a:off x="3059832"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Smiley Face 57"/>
          <p:cNvSpPr/>
          <p:nvPr/>
        </p:nvSpPr>
        <p:spPr>
          <a:xfrm>
            <a:off x="3779912"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Smiley Face 58"/>
          <p:cNvSpPr/>
          <p:nvPr/>
        </p:nvSpPr>
        <p:spPr>
          <a:xfrm>
            <a:off x="3212232" y="35814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Smiley Face 59"/>
          <p:cNvSpPr/>
          <p:nvPr/>
        </p:nvSpPr>
        <p:spPr>
          <a:xfrm>
            <a:off x="2267744"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Smiley Face 60"/>
          <p:cNvSpPr/>
          <p:nvPr/>
        </p:nvSpPr>
        <p:spPr>
          <a:xfrm>
            <a:off x="233975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Smiley Face 61"/>
          <p:cNvSpPr/>
          <p:nvPr/>
        </p:nvSpPr>
        <p:spPr>
          <a:xfrm>
            <a:off x="2411760"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Smiley Face 62"/>
          <p:cNvSpPr/>
          <p:nvPr/>
        </p:nvSpPr>
        <p:spPr>
          <a:xfrm>
            <a:off x="2699792"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Smiley Face 63"/>
          <p:cNvSpPr/>
          <p:nvPr/>
        </p:nvSpPr>
        <p:spPr>
          <a:xfrm>
            <a:off x="3491880" y="386104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Smiley Face 64"/>
          <p:cNvSpPr/>
          <p:nvPr/>
        </p:nvSpPr>
        <p:spPr>
          <a:xfrm>
            <a:off x="35638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Smiley Face 65"/>
          <p:cNvSpPr/>
          <p:nvPr/>
        </p:nvSpPr>
        <p:spPr>
          <a:xfrm>
            <a:off x="3059832" y="39330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Smiley Face 66"/>
          <p:cNvSpPr/>
          <p:nvPr/>
        </p:nvSpPr>
        <p:spPr>
          <a:xfrm>
            <a:off x="3131840"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Smiley Face 67"/>
          <p:cNvSpPr/>
          <p:nvPr/>
        </p:nvSpPr>
        <p:spPr>
          <a:xfrm>
            <a:off x="2699792" y="41490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Smiley Face 68"/>
          <p:cNvSpPr/>
          <p:nvPr/>
        </p:nvSpPr>
        <p:spPr>
          <a:xfrm>
            <a:off x="529208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Smiley Face 69"/>
          <p:cNvSpPr/>
          <p:nvPr/>
        </p:nvSpPr>
        <p:spPr>
          <a:xfrm>
            <a:off x="2987824" y="44371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Smiley Face 70"/>
          <p:cNvSpPr/>
          <p:nvPr/>
        </p:nvSpPr>
        <p:spPr>
          <a:xfrm>
            <a:off x="3995936"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Smiley Face 71"/>
          <p:cNvSpPr/>
          <p:nvPr/>
        </p:nvSpPr>
        <p:spPr>
          <a:xfrm>
            <a:off x="3635896" y="47971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Smiley Face 72"/>
          <p:cNvSpPr/>
          <p:nvPr/>
        </p:nvSpPr>
        <p:spPr>
          <a:xfrm>
            <a:off x="3275856" y="47251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Smiley Face 73"/>
          <p:cNvSpPr/>
          <p:nvPr/>
        </p:nvSpPr>
        <p:spPr>
          <a:xfrm>
            <a:off x="2987824"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Smiley Face 74"/>
          <p:cNvSpPr/>
          <p:nvPr/>
        </p:nvSpPr>
        <p:spPr>
          <a:xfrm>
            <a:off x="34198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Smiley Face 75"/>
          <p:cNvSpPr/>
          <p:nvPr/>
        </p:nvSpPr>
        <p:spPr>
          <a:xfrm>
            <a:off x="5652120" y="29249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Smiley Face 76"/>
          <p:cNvSpPr/>
          <p:nvPr/>
        </p:nvSpPr>
        <p:spPr>
          <a:xfrm>
            <a:off x="5596880" y="322974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Smiley Face 77"/>
          <p:cNvSpPr/>
          <p:nvPr/>
        </p:nvSpPr>
        <p:spPr>
          <a:xfrm>
            <a:off x="6012160" y="28529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Smiley Face 78"/>
          <p:cNvSpPr/>
          <p:nvPr/>
        </p:nvSpPr>
        <p:spPr>
          <a:xfrm>
            <a:off x="6300192" y="278092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Smiley Face 79"/>
          <p:cNvSpPr/>
          <p:nvPr/>
        </p:nvSpPr>
        <p:spPr>
          <a:xfrm>
            <a:off x="666023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Smiley Face 80"/>
          <p:cNvSpPr/>
          <p:nvPr/>
        </p:nvSpPr>
        <p:spPr>
          <a:xfrm>
            <a:off x="7020272" y="22768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Smiley Face 81"/>
          <p:cNvSpPr/>
          <p:nvPr/>
        </p:nvSpPr>
        <p:spPr>
          <a:xfrm>
            <a:off x="752432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Smiley Face 82"/>
          <p:cNvSpPr/>
          <p:nvPr/>
        </p:nvSpPr>
        <p:spPr>
          <a:xfrm>
            <a:off x="7956376"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Smiley Face 83"/>
          <p:cNvSpPr/>
          <p:nvPr/>
        </p:nvSpPr>
        <p:spPr>
          <a:xfrm>
            <a:off x="7812360" y="263691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Smiley Face 84"/>
          <p:cNvSpPr/>
          <p:nvPr/>
        </p:nvSpPr>
        <p:spPr>
          <a:xfrm>
            <a:off x="8172400"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Smiley Face 85"/>
          <p:cNvSpPr/>
          <p:nvPr/>
        </p:nvSpPr>
        <p:spPr>
          <a:xfrm>
            <a:off x="7812360"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Smiley Face 86"/>
          <p:cNvSpPr/>
          <p:nvPr/>
        </p:nvSpPr>
        <p:spPr>
          <a:xfrm>
            <a:off x="7380312" y="465313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Smiley Face 87"/>
          <p:cNvSpPr/>
          <p:nvPr/>
        </p:nvSpPr>
        <p:spPr>
          <a:xfrm>
            <a:off x="7164288" y="48691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Smiley Face 88"/>
          <p:cNvSpPr/>
          <p:nvPr/>
        </p:nvSpPr>
        <p:spPr>
          <a:xfrm>
            <a:off x="7452320" y="508518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Smiley Face 89"/>
          <p:cNvSpPr/>
          <p:nvPr/>
        </p:nvSpPr>
        <p:spPr>
          <a:xfrm>
            <a:off x="7740352" y="49411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Smiley Face 90"/>
          <p:cNvSpPr/>
          <p:nvPr/>
        </p:nvSpPr>
        <p:spPr>
          <a:xfrm>
            <a:off x="7308304"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Smiley Face 91"/>
          <p:cNvSpPr/>
          <p:nvPr/>
        </p:nvSpPr>
        <p:spPr>
          <a:xfrm>
            <a:off x="7164288" y="60932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3" name="Smiley Face 92"/>
          <p:cNvSpPr/>
          <p:nvPr/>
        </p:nvSpPr>
        <p:spPr>
          <a:xfrm>
            <a:off x="608416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Smiley Face 93"/>
          <p:cNvSpPr/>
          <p:nvPr/>
        </p:nvSpPr>
        <p:spPr>
          <a:xfrm>
            <a:off x="5868144" y="321297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Smiley Face 94"/>
          <p:cNvSpPr/>
          <p:nvPr/>
        </p:nvSpPr>
        <p:spPr>
          <a:xfrm>
            <a:off x="6804248"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Smiley Face 95"/>
          <p:cNvSpPr/>
          <p:nvPr/>
        </p:nvSpPr>
        <p:spPr>
          <a:xfrm>
            <a:off x="6444208" y="3356992"/>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Smiley Face 96"/>
          <p:cNvSpPr/>
          <p:nvPr/>
        </p:nvSpPr>
        <p:spPr>
          <a:xfrm>
            <a:off x="6228184" y="314096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Smiley Face 97"/>
          <p:cNvSpPr/>
          <p:nvPr/>
        </p:nvSpPr>
        <p:spPr>
          <a:xfrm>
            <a:off x="6588224"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Smiley Face 98"/>
          <p:cNvSpPr/>
          <p:nvPr/>
        </p:nvSpPr>
        <p:spPr>
          <a:xfrm>
            <a:off x="7236296" y="306896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0" name="Smiley Face 99"/>
          <p:cNvSpPr/>
          <p:nvPr/>
        </p:nvSpPr>
        <p:spPr>
          <a:xfrm>
            <a:off x="7020272" y="27089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Smiley Face 100"/>
          <p:cNvSpPr/>
          <p:nvPr/>
        </p:nvSpPr>
        <p:spPr>
          <a:xfrm>
            <a:off x="7668344" y="537321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Smiley Face 101"/>
          <p:cNvSpPr/>
          <p:nvPr/>
        </p:nvSpPr>
        <p:spPr>
          <a:xfrm>
            <a:off x="7308304" y="53012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Smiley Face 102"/>
          <p:cNvSpPr/>
          <p:nvPr/>
        </p:nvSpPr>
        <p:spPr>
          <a:xfrm>
            <a:off x="622818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Smiley Face 103"/>
          <p:cNvSpPr/>
          <p:nvPr/>
        </p:nvSpPr>
        <p:spPr>
          <a:xfrm>
            <a:off x="6516216" y="400506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Smiley Face 104"/>
          <p:cNvSpPr/>
          <p:nvPr/>
        </p:nvSpPr>
        <p:spPr>
          <a:xfrm>
            <a:off x="6588224"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Smiley Face 105"/>
          <p:cNvSpPr/>
          <p:nvPr/>
        </p:nvSpPr>
        <p:spPr>
          <a:xfrm>
            <a:off x="6948264" y="378904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Smiley Face 106"/>
          <p:cNvSpPr/>
          <p:nvPr/>
        </p:nvSpPr>
        <p:spPr>
          <a:xfrm>
            <a:off x="7164288" y="3501008"/>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Smiley Face 107"/>
          <p:cNvSpPr/>
          <p:nvPr/>
        </p:nvSpPr>
        <p:spPr>
          <a:xfrm>
            <a:off x="7020272" y="450912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Smiley Face 108"/>
          <p:cNvSpPr/>
          <p:nvPr/>
        </p:nvSpPr>
        <p:spPr>
          <a:xfrm>
            <a:off x="6732240" y="4293096"/>
            <a:ext cx="432048" cy="432048"/>
          </a:xfrm>
          <a:prstGeom prst="smileyFace">
            <a:avLst>
              <a:gd name="adj" fmla="val 465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Smiley Face 109"/>
          <p:cNvSpPr/>
          <p:nvPr/>
        </p:nvSpPr>
        <p:spPr>
          <a:xfrm>
            <a:off x="7452320" y="34290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Smiley Face 110"/>
          <p:cNvSpPr/>
          <p:nvPr/>
        </p:nvSpPr>
        <p:spPr>
          <a:xfrm>
            <a:off x="899592"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Smiley Face 111"/>
          <p:cNvSpPr/>
          <p:nvPr/>
        </p:nvSpPr>
        <p:spPr>
          <a:xfrm>
            <a:off x="3563888" y="52292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Smiley Face 112"/>
          <p:cNvSpPr/>
          <p:nvPr/>
        </p:nvSpPr>
        <p:spPr>
          <a:xfrm>
            <a:off x="1124000" y="3645024"/>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Smiley Face 115"/>
          <p:cNvSpPr/>
          <p:nvPr/>
        </p:nvSpPr>
        <p:spPr>
          <a:xfrm>
            <a:off x="3347864" y="538160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Smiley Face 116"/>
          <p:cNvSpPr/>
          <p:nvPr/>
        </p:nvSpPr>
        <p:spPr>
          <a:xfrm>
            <a:off x="1547664" y="407707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Smiley Face 117"/>
          <p:cNvSpPr/>
          <p:nvPr/>
        </p:nvSpPr>
        <p:spPr>
          <a:xfrm>
            <a:off x="4499992" y="573325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Smiley Face 118"/>
          <p:cNvSpPr/>
          <p:nvPr/>
        </p:nvSpPr>
        <p:spPr>
          <a:xfrm>
            <a:off x="4716016" y="515719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Smiley Face 119"/>
          <p:cNvSpPr/>
          <p:nvPr/>
        </p:nvSpPr>
        <p:spPr>
          <a:xfrm>
            <a:off x="1043608" y="2348880"/>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Smiley Face 120"/>
          <p:cNvSpPr/>
          <p:nvPr/>
        </p:nvSpPr>
        <p:spPr>
          <a:xfrm>
            <a:off x="1979712" y="2492896"/>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TextBox 114"/>
          <p:cNvSpPr txBox="1">
            <a:spLocks noChangeArrowheads="1"/>
          </p:cNvSpPr>
          <p:nvPr/>
        </p:nvSpPr>
        <p:spPr bwMode="auto">
          <a:xfrm>
            <a:off x="72008" y="99789"/>
            <a:ext cx="8964488" cy="1815882"/>
          </a:xfrm>
          <a:prstGeom prst="rect">
            <a:avLst/>
          </a:prstGeom>
          <a:noFill/>
          <a:ln w="9525">
            <a:noFill/>
            <a:miter lim="800000"/>
            <a:headEnd/>
            <a:tailEnd/>
          </a:ln>
        </p:spPr>
        <p:txBody>
          <a:bodyPr wrap="square">
            <a:spAutoFit/>
          </a:bodyPr>
          <a:lstStyle/>
          <a:p>
            <a:pPr algn="ctr"/>
            <a:r>
              <a:rPr lang="en-CA" sz="2800" b="1" dirty="0" smtClean="0"/>
              <a:t>Nike victory is living in Christ </a:t>
            </a:r>
          </a:p>
          <a:p>
            <a:pPr algn="ctr"/>
            <a:r>
              <a:rPr lang="en-CA" sz="2800" b="1" dirty="0" smtClean="0"/>
              <a:t>in the Spirit in Abba</a:t>
            </a:r>
          </a:p>
          <a:p>
            <a:pPr algn="ctr"/>
            <a:r>
              <a:rPr lang="en-CA" sz="2800" b="1" dirty="0" smtClean="0"/>
              <a:t>reaching the lost from every tribe, language, </a:t>
            </a:r>
          </a:p>
          <a:p>
            <a:pPr algn="ctr"/>
            <a:r>
              <a:rPr lang="en-CA" sz="2800" b="1" dirty="0" smtClean="0"/>
              <a:t>people and nation!</a:t>
            </a:r>
            <a:endParaRPr lang="en-CA" sz="2800" b="1" dirty="0"/>
          </a:p>
        </p:txBody>
      </p:sp>
      <p:sp>
        <p:nvSpPr>
          <p:cNvPr id="114" name="Smiley Face 113"/>
          <p:cNvSpPr/>
          <p:nvPr/>
        </p:nvSpPr>
        <p:spPr>
          <a:xfrm>
            <a:off x="8316416" y="299695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Smiley Face 121"/>
          <p:cNvSpPr/>
          <p:nvPr/>
        </p:nvSpPr>
        <p:spPr>
          <a:xfrm>
            <a:off x="3851920" y="3717032"/>
            <a:ext cx="432048" cy="432048"/>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xtBox 122"/>
          <p:cNvSpPr txBox="1"/>
          <p:nvPr/>
        </p:nvSpPr>
        <p:spPr>
          <a:xfrm>
            <a:off x="3131840" y="6495147"/>
            <a:ext cx="3096344" cy="246221"/>
          </a:xfrm>
          <a:prstGeom prst="rect">
            <a:avLst/>
          </a:prstGeom>
          <a:noFill/>
        </p:spPr>
        <p:txBody>
          <a:bodyPr wrap="square" rtlCol="0">
            <a:spAutoFit/>
          </a:bodyPr>
          <a:lstStyle/>
          <a:p>
            <a:pPr algn="ctr"/>
            <a:r>
              <a:rPr lang="en-CA" sz="1000" dirty="0" smtClean="0"/>
              <a:t>various copies on internet, original source unknown</a:t>
            </a:r>
            <a:endParaRPr lang="en-CA"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662264"/>
            <a:ext cx="8229600" cy="1143000"/>
          </a:xfrm>
        </p:spPr>
        <p:txBody>
          <a:bodyPr/>
          <a:lstStyle/>
          <a:p>
            <a:pPr eaLnBrk="1" hangingPunct="1"/>
            <a:r>
              <a:rPr lang="en-CA" sz="4000" b="1" dirty="0" smtClean="0"/>
              <a:t/>
            </a:r>
            <a:br>
              <a:rPr lang="en-CA" sz="4000" b="1" dirty="0" smtClean="0"/>
            </a:br>
            <a:r>
              <a:rPr lang="en-CA" sz="4000" b="1" dirty="0" smtClean="0">
                <a:solidFill>
                  <a:schemeClr val="tx1"/>
                </a:solidFill>
              </a:rPr>
              <a:t>Jesus Christ is real </a:t>
            </a:r>
            <a:r>
              <a:rPr lang="en-CA" sz="4000" b="1" dirty="0" err="1" smtClean="0">
                <a:solidFill>
                  <a:schemeClr val="tx1"/>
                </a:solidFill>
              </a:rPr>
              <a:t>nike</a:t>
            </a:r>
            <a:r>
              <a:rPr lang="en-CA" sz="4000" b="1" dirty="0" smtClean="0">
                <a:solidFill>
                  <a:schemeClr val="tx1"/>
                </a:solidFill>
              </a:rPr>
              <a:t> victory.</a:t>
            </a:r>
            <a:br>
              <a:rPr lang="en-CA" sz="4000" b="1" dirty="0" smtClean="0">
                <a:solidFill>
                  <a:schemeClr val="tx1"/>
                </a:solidFill>
              </a:rPr>
            </a:br>
            <a:r>
              <a:rPr lang="en-CA" sz="4000" b="1" dirty="0" smtClean="0">
                <a:solidFill>
                  <a:schemeClr val="tx1"/>
                </a:solidFill>
              </a:rPr>
              <a:t>Jesus Christ has </a:t>
            </a:r>
            <a:r>
              <a:rPr lang="en-CA" sz="4000" b="1" dirty="0" err="1" smtClean="0">
                <a:solidFill>
                  <a:schemeClr val="tx1"/>
                </a:solidFill>
              </a:rPr>
              <a:t>niked</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and gives us </a:t>
            </a:r>
            <a:r>
              <a:rPr lang="en-CA" sz="4000" b="1" dirty="0" err="1" smtClean="0">
                <a:solidFill>
                  <a:schemeClr val="tx1"/>
                </a:solidFill>
              </a:rPr>
              <a:t>nike</a:t>
            </a:r>
            <a:r>
              <a:rPr lang="en-CA" sz="4000" b="1" dirty="0" smtClean="0">
                <a:solidFill>
                  <a:schemeClr val="tx1"/>
                </a:solidFill>
              </a:rPr>
              <a:t> victory!</a:t>
            </a:r>
            <a:br>
              <a:rPr lang="en-CA" sz="4000" b="1" dirty="0" smtClean="0">
                <a:solidFill>
                  <a:schemeClr val="tx1"/>
                </a:solidFill>
              </a:rPr>
            </a:br>
            <a:r>
              <a:rPr lang="en-CA" sz="4000" b="1" dirty="0" smtClean="0"/>
              <a:t/>
            </a:r>
            <a:br>
              <a:rPr lang="en-CA" sz="4000" b="1" dirty="0" smtClean="0"/>
            </a:br>
            <a:endParaRPr lang="en-CA" sz="4000" b="1" dirty="0" smtClean="0"/>
          </a:p>
        </p:txBody>
      </p:sp>
      <p:pic>
        <p:nvPicPr>
          <p:cNvPr id="6" name="Picture 5" descr="crucified (2).jpg"/>
          <p:cNvPicPr>
            <a:picLocks noChangeAspect="1"/>
          </p:cNvPicPr>
          <p:nvPr/>
        </p:nvPicPr>
        <p:blipFill>
          <a:blip r:embed="rId2" cstate="print"/>
          <a:srcRect l="13133"/>
          <a:stretch>
            <a:fillRect/>
          </a:stretch>
        </p:blipFill>
        <p:spPr>
          <a:xfrm>
            <a:off x="35496" y="44624"/>
            <a:ext cx="3286348" cy="3312368"/>
          </a:xfrm>
          <a:prstGeom prst="rect">
            <a:avLst/>
          </a:prstGeom>
        </p:spPr>
      </p:pic>
      <p:pic>
        <p:nvPicPr>
          <p:cNvPr id="7" name="Picture 4" descr="RisenAtTomb"/>
          <p:cNvPicPr>
            <a:picLocks noChangeAspect="1" noChangeArrowheads="1"/>
          </p:cNvPicPr>
          <p:nvPr/>
        </p:nvPicPr>
        <p:blipFill>
          <a:blip r:embed="rId3" cstate="print"/>
          <a:srcRect l="11855" t="9804" r="14645" b="9804"/>
          <a:stretch>
            <a:fillRect/>
          </a:stretch>
        </p:blipFill>
        <p:spPr bwMode="auto">
          <a:xfrm>
            <a:off x="3320752" y="0"/>
            <a:ext cx="2619400" cy="3464368"/>
          </a:xfrm>
          <a:prstGeom prst="rect">
            <a:avLst/>
          </a:prstGeom>
          <a:noFill/>
          <a:ln w="9525">
            <a:noFill/>
            <a:miter lim="800000"/>
            <a:headEnd/>
            <a:tailEnd/>
          </a:ln>
        </p:spPr>
      </p:pic>
      <p:pic>
        <p:nvPicPr>
          <p:cNvPr id="8" name="Picture 3" descr="lion of Judah on throne.jpg"/>
          <p:cNvPicPr>
            <a:picLocks noChangeAspect="1"/>
          </p:cNvPicPr>
          <p:nvPr/>
        </p:nvPicPr>
        <p:blipFill>
          <a:blip r:embed="rId4" cstate="print"/>
          <a:srcRect b="26786"/>
          <a:stretch>
            <a:fillRect/>
          </a:stretch>
        </p:blipFill>
        <p:spPr bwMode="auto">
          <a:xfrm>
            <a:off x="5838407" y="-27384"/>
            <a:ext cx="3342105" cy="3456384"/>
          </a:xfrm>
          <a:prstGeom prst="rect">
            <a:avLst/>
          </a:prstGeom>
          <a:noFill/>
          <a:ln w="9525">
            <a:noFill/>
            <a:miter lim="800000"/>
            <a:headEnd/>
            <a:tailEnd/>
          </a:ln>
        </p:spPr>
      </p:pic>
      <p:sp>
        <p:nvSpPr>
          <p:cNvPr id="9" name="TextBox 8"/>
          <p:cNvSpPr txBox="1"/>
          <p:nvPr/>
        </p:nvSpPr>
        <p:spPr>
          <a:xfrm>
            <a:off x="2987824" y="3140968"/>
            <a:ext cx="3240360" cy="246221"/>
          </a:xfrm>
          <a:prstGeom prst="rect">
            <a:avLst/>
          </a:prstGeom>
          <a:noFill/>
        </p:spPr>
        <p:txBody>
          <a:bodyPr wrap="square" rtlCol="0">
            <a:spAutoFit/>
          </a:bodyPr>
          <a:lstStyle/>
          <a:p>
            <a:pPr algn="ctr"/>
            <a:r>
              <a:rPr lang="en-CA" sz="1000" dirty="0" smtClean="0"/>
              <a:t>various copies on internet, original sources unknown</a:t>
            </a:r>
            <a:endParaRPr lang="en-CA" sz="1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236296" y="0"/>
            <a:ext cx="1944216"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lvl="0" algn="ctr" eaLnBrk="0" hangingPunct="0">
              <a:defRPr/>
            </a:pPr>
            <a:endParaRPr lang="en-CA" sz="2800" b="1" kern="0" dirty="0" smtClean="0">
              <a:solidFill>
                <a:srgbClr val="FFFF00"/>
              </a:solidFill>
            </a:endParaRPr>
          </a:p>
          <a:p>
            <a:pPr lvl="0" algn="ctr" eaLnBrk="0" hangingPunct="0">
              <a:defRPr/>
            </a:pPr>
            <a:r>
              <a:rPr lang="en-CA" sz="2800" b="1" kern="0" dirty="0" smtClean="0">
                <a:solidFill>
                  <a:srgbClr val="FFFF00"/>
                </a:solidFill>
              </a:rPr>
              <a:t>Great joy, not in the world, </a:t>
            </a:r>
          </a:p>
          <a:p>
            <a:pPr lvl="0" algn="ctr" eaLnBrk="0" hangingPunct="0">
              <a:defRPr/>
            </a:pPr>
            <a:r>
              <a:rPr lang="en-CA" sz="2800" b="1" kern="0" dirty="0" smtClean="0">
                <a:solidFill>
                  <a:srgbClr val="FFFF00"/>
                </a:solidFill>
              </a:rPr>
              <a:t>but in God and his grace in Christ,</a:t>
            </a:r>
            <a:br>
              <a:rPr lang="en-CA" sz="2800" b="1" kern="0" dirty="0" smtClean="0">
                <a:solidFill>
                  <a:srgbClr val="FFFF00"/>
                </a:solidFill>
              </a:rPr>
            </a:br>
            <a:r>
              <a:rPr lang="en-CA" sz="2800" b="1" kern="0" dirty="0" smtClean="0">
                <a:solidFill>
                  <a:srgbClr val="FFFF00"/>
                </a:solidFill>
              </a:rPr>
              <a:t>leads to  </a:t>
            </a:r>
            <a:r>
              <a:rPr lang="en-CA" sz="2800" b="1" kern="0" dirty="0" err="1" smtClean="0">
                <a:solidFill>
                  <a:srgbClr val="FFFF00"/>
                </a:solidFill>
              </a:rPr>
              <a:t>nike</a:t>
            </a:r>
            <a:r>
              <a:rPr lang="en-CA" sz="2800" b="1" kern="0" dirty="0" smtClean="0">
                <a:solidFill>
                  <a:srgbClr val="FFFF00"/>
                </a:solidFill>
              </a:rPr>
              <a:t> victory!</a:t>
            </a:r>
            <a:endParaRPr lang="en-CA" sz="2800" b="1" kern="0" dirty="0">
              <a:solidFill>
                <a:srgbClr val="FFFF00"/>
              </a:solidFill>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re MB900448748.JPG"/>
          <p:cNvPicPr>
            <a:picLocks noChangeAspect="1"/>
          </p:cNvPicPr>
          <p:nvPr/>
        </p:nvPicPr>
        <p:blipFill>
          <a:blip r:embed="rId2" cstate="print"/>
          <a:srcRect l="41310" t="14563" b="14563"/>
          <a:stretch>
            <a:fillRect/>
          </a:stretch>
        </p:blipFill>
        <p:spPr>
          <a:xfrm>
            <a:off x="107504" y="1484784"/>
            <a:ext cx="4449522" cy="5373216"/>
          </a:xfrm>
          <a:prstGeom prst="rect">
            <a:avLst/>
          </a:prstGeom>
        </p:spPr>
      </p:pic>
      <p:pic>
        <p:nvPicPr>
          <p:cNvPr id="5" name="Picture 4" descr="welcome .jpg"/>
          <p:cNvPicPr>
            <a:picLocks noChangeAspect="1"/>
          </p:cNvPicPr>
          <p:nvPr/>
        </p:nvPicPr>
        <p:blipFill>
          <a:blip r:embed="rId3" cstate="print"/>
          <a:stretch>
            <a:fillRect/>
          </a:stretch>
        </p:blipFill>
        <p:spPr>
          <a:xfrm>
            <a:off x="4795440" y="1396408"/>
            <a:ext cx="4241056" cy="5632992"/>
          </a:xfrm>
          <a:prstGeom prst="rect">
            <a:avLst/>
          </a:prstGeom>
        </p:spPr>
      </p:pic>
      <p:sp>
        <p:nvSpPr>
          <p:cNvPr id="6" name="Title 1"/>
          <p:cNvSpPr txBox="1">
            <a:spLocks/>
          </p:cNvSpPr>
          <p:nvPr/>
        </p:nvSpPr>
        <p:spPr bwMode="auto">
          <a:xfrm>
            <a:off x="395536" y="141277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3200" b="1" i="0" u="none" strike="noStrike" kern="0" cap="none" spc="0" normalizeH="0" baseline="0" noProof="0" dirty="0">
              <a:ln>
                <a:noFill/>
              </a:ln>
              <a:effectLst/>
              <a:uLnTx/>
              <a:uFillTx/>
              <a:latin typeface="Calibri" pitchFamily="34" charset="0"/>
              <a:ea typeface="+mj-ea"/>
              <a:cs typeface="+mj-cs"/>
            </a:endParaRPr>
          </a:p>
        </p:txBody>
      </p:sp>
      <p:sp>
        <p:nvSpPr>
          <p:cNvPr id="2" name="Title 1"/>
          <p:cNvSpPr>
            <a:spLocks noGrp="1"/>
          </p:cNvSpPr>
          <p:nvPr>
            <p:ph type="title"/>
          </p:nvPr>
        </p:nvSpPr>
        <p:spPr>
          <a:xfrm>
            <a:off x="144016" y="413792"/>
            <a:ext cx="8892480" cy="1143000"/>
          </a:xfrm>
          <a:solidFill>
            <a:schemeClr val="bg1"/>
          </a:solidFill>
        </p:spPr>
        <p:txBody>
          <a:bodyPr/>
          <a:lstStyle/>
          <a:p>
            <a:r>
              <a:rPr lang="en-CA" sz="3200" b="1" dirty="0" smtClean="0">
                <a:solidFill>
                  <a:schemeClr val="tx1"/>
                </a:solidFill>
                <a:latin typeface="Calibri" pitchFamily="34" charset="0"/>
              </a:rPr>
              <a:t>Will your eternity be total defeat or total victory?</a:t>
            </a:r>
            <a:br>
              <a:rPr lang="en-CA" sz="3200" b="1" dirty="0" smtClean="0">
                <a:solidFill>
                  <a:schemeClr val="tx1"/>
                </a:solidFill>
                <a:latin typeface="Calibri" pitchFamily="34" charset="0"/>
              </a:rPr>
            </a:br>
            <a:endParaRPr lang="en-CA" sz="3200" b="1" dirty="0">
              <a:solidFill>
                <a:schemeClr val="tx1"/>
              </a:solidFill>
              <a:latin typeface="Calibri" pitchFamily="34" charset="0"/>
            </a:endParaRPr>
          </a:p>
        </p:txBody>
      </p:sp>
      <p:sp>
        <p:nvSpPr>
          <p:cNvPr id="7" name="TextBox 6"/>
          <p:cNvSpPr txBox="1"/>
          <p:nvPr/>
        </p:nvSpPr>
        <p:spPr>
          <a:xfrm>
            <a:off x="4860032" y="6413266"/>
            <a:ext cx="3096344" cy="400110"/>
          </a:xfrm>
          <a:prstGeom prst="rect">
            <a:avLst/>
          </a:prstGeom>
          <a:noFill/>
        </p:spPr>
        <p:txBody>
          <a:bodyPr wrap="square" rtlCol="0">
            <a:spAutoFit/>
          </a:bodyPr>
          <a:lstStyle/>
          <a:p>
            <a:pPr algn="ctr"/>
            <a:r>
              <a:rPr lang="en-CA" sz="1000" dirty="0" smtClean="0"/>
              <a:t>various copies on internet, original source unknown</a:t>
            </a:r>
          </a:p>
          <a:p>
            <a:pPr algn="ctr"/>
            <a:r>
              <a:rPr lang="en-CA" sz="1000" dirty="0" smtClean="0"/>
              <a:t>although author’s signature is to the right</a:t>
            </a:r>
            <a:endParaRPr lang="en-CA" sz="1000" dirty="0"/>
          </a:p>
        </p:txBody>
      </p:sp>
      <p:sp>
        <p:nvSpPr>
          <p:cNvPr id="8" name="Rectangle 9"/>
          <p:cNvSpPr>
            <a:spLocks noChangeArrowheads="1"/>
          </p:cNvSpPr>
          <p:nvPr/>
        </p:nvSpPr>
        <p:spPr bwMode="auto">
          <a:xfrm>
            <a:off x="611957" y="6465267"/>
            <a:ext cx="3455987" cy="553998"/>
          </a:xfrm>
          <a:prstGeom prst="rect">
            <a:avLst/>
          </a:prstGeom>
          <a:noFill/>
          <a:ln w="9525">
            <a:noFill/>
            <a:miter lim="800000"/>
            <a:headEnd/>
            <a:tailEnd/>
          </a:ln>
        </p:spPr>
        <p:txBody>
          <a:bodyPr>
            <a:spAutoFit/>
          </a:bodyPr>
          <a:lstStyle/>
          <a:p>
            <a:pPr algn="ctr"/>
            <a:r>
              <a:rPr lang="en-CA" sz="1000" dirty="0"/>
              <a:t>Microsoft clip art © 2013 </a:t>
            </a:r>
          </a:p>
          <a:p>
            <a:pPr algn="ctr"/>
            <a:r>
              <a:rPr lang="en-CA" sz="1000" dirty="0"/>
              <a:t>Microsoft Corporation. </a:t>
            </a:r>
          </a:p>
          <a:p>
            <a:pPr algn="ctr"/>
            <a:endParaRPr lang="en-CA" sz="10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5602" name="Rectangle 5"/>
          <p:cNvSpPr>
            <a:spLocks noGrp="1" noChangeArrowheads="1"/>
          </p:cNvSpPr>
          <p:nvPr>
            <p:ph type="subTitle" idx="1"/>
          </p:nvPr>
        </p:nvSpPr>
        <p:spPr>
          <a:xfrm>
            <a:off x="143321" y="260350"/>
            <a:ext cx="8893175" cy="6597650"/>
          </a:xfrm>
        </p:spPr>
        <p:txBody>
          <a:bodyPr/>
          <a:lstStyle/>
          <a:p>
            <a:pPr eaLnBrk="1" hangingPunct="1">
              <a:lnSpc>
                <a:spcPct val="90000"/>
              </a:lnSpc>
            </a:pPr>
            <a:endParaRPr lang="en-CA" sz="2800" b="1" dirty="0" smtClean="0">
              <a:solidFill>
                <a:srgbClr val="FFFF00"/>
              </a:solidFill>
            </a:endParaRPr>
          </a:p>
          <a:p>
            <a:pPr eaLnBrk="1" hangingPunct="1">
              <a:lnSpc>
                <a:spcPct val="90000"/>
              </a:lnSpc>
            </a:pPr>
            <a:endParaRPr lang="en-CA" sz="1000" b="1" dirty="0" smtClean="0">
              <a:solidFill>
                <a:srgbClr val="FFFF00"/>
              </a:solidFill>
            </a:endParaRPr>
          </a:p>
          <a:p>
            <a:pPr eaLnBrk="1" hangingPunct="1">
              <a:lnSpc>
                <a:spcPct val="90000"/>
              </a:lnSpc>
            </a:pPr>
            <a:endParaRPr lang="en-CA" sz="1000" b="1" dirty="0" smtClean="0"/>
          </a:p>
          <a:p>
            <a:pPr eaLnBrk="1" hangingPunct="1">
              <a:spcBef>
                <a:spcPts val="0"/>
              </a:spcBef>
            </a:pPr>
            <a:r>
              <a:rPr lang="en-CA" b="1" dirty="0" smtClean="0">
                <a:latin typeface="Calibri" pitchFamily="34" charset="0"/>
              </a:rPr>
              <a:t>9 “You are worthy to take the scroll and to open its seals, because you were slain, and with your blood you purchased men for God from every tribe and language and people and nation. 10 You have made them to be a kingdom and priests to serve our God, and they will reign on the earth.”  </a:t>
            </a:r>
          </a:p>
          <a:p>
            <a:pPr eaLnBrk="1" hangingPunct="1">
              <a:spcBef>
                <a:spcPts val="0"/>
              </a:spcBef>
            </a:pPr>
            <a:r>
              <a:rPr lang="en-CA" b="1" dirty="0" smtClean="0">
                <a:latin typeface="Calibri" pitchFamily="34" charset="0"/>
              </a:rPr>
              <a:t>Rev 5:9-10, ESV</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1988840"/>
            <a:ext cx="8712968" cy="1143000"/>
          </a:xfrm>
        </p:spPr>
        <p:txBody>
          <a:bodyPr/>
          <a:lstStyle/>
          <a:p>
            <a:r>
              <a:rPr lang="en-CA" sz="3200" b="1" dirty="0" smtClean="0">
                <a:solidFill>
                  <a:schemeClr val="tx1"/>
                </a:solidFill>
                <a:latin typeface="Calibri" pitchFamily="34" charset="0"/>
              </a:rPr>
              <a:t>All praise and thanks be to you, Lord,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giving us the victory over death and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everything else through our Lord Jesus Christ!</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When Christ returns, what unimaginable new victory will be in you, the God of victory in Christ.</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AIM, Advancing Indigenous Missions (</a:t>
            </a:r>
            <a:r>
              <a:rPr lang="en-US" altLang="ko-KR" sz="2800" dirty="0" smtClean="0">
                <a:solidFill>
                  <a:schemeClr val="tx1"/>
                </a:solidFill>
                <a:latin typeface="Calibri" pitchFamily="34" charset="0"/>
                <a:cs typeface="Calibri" pitchFamily="34" charset="0"/>
                <a:hlinkClick r:id="rId4"/>
              </a:rPr>
              <a:t>www.aimi.ca</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visiting Professor at SIMTI Korea,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928"/>
            <a:ext cx="8229600" cy="1143000"/>
          </a:xfrm>
        </p:spPr>
        <p:txBody>
          <a:bodyPr/>
          <a:lstStyle/>
          <a:p>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200" b="1" dirty="0" smtClean="0">
                <a:solidFill>
                  <a:schemeClr val="tx1"/>
                </a:solidFill>
              </a:rPr>
              <a:t>“As we train missionaries at MTI Korea, the skills and experiences our veteran missionaries share are important, but secondary.  Above all, God calls us to give the nations the true Jesus in his saving fullness.  </a:t>
            </a:r>
            <a:r>
              <a:rPr lang="en-US" sz="3200" b="1" i="1" dirty="0" smtClean="0">
                <a:solidFill>
                  <a:schemeClr val="tx1"/>
                </a:solidFill>
              </a:rPr>
              <a:t>The Grace of God in Christ </a:t>
            </a:r>
            <a:r>
              <a:rPr lang="en-US" sz="3200" b="1" dirty="0" smtClean="0">
                <a:solidFill>
                  <a:schemeClr val="tx1"/>
                </a:solidFill>
              </a:rPr>
              <a:t>leads our students to Jesus on a deeper level.  Again and again, my own heart has found new freedom to relax in my Lord and Savior, even though I am busy with many things.  Wonderful!”</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err="1" smtClean="0">
                <a:solidFill>
                  <a:schemeClr val="tx1"/>
                </a:solidFill>
              </a:rPr>
              <a:t>Mihyang</a:t>
            </a:r>
            <a:r>
              <a:rPr lang="en-US" sz="3200" dirty="0" smtClean="0">
                <a:solidFill>
                  <a:schemeClr val="tx1"/>
                </a:solidFill>
              </a:rPr>
              <a:t> </a:t>
            </a:r>
            <a:r>
              <a:rPr lang="en-US" sz="3200" dirty="0" err="1" smtClean="0">
                <a:solidFill>
                  <a:schemeClr val="tx1"/>
                </a:solidFill>
              </a:rPr>
              <a:t>Choi</a:t>
            </a:r>
            <a:r>
              <a:rPr lang="en-US" sz="3200" dirty="0" smtClean="0">
                <a:solidFill>
                  <a:schemeClr val="tx1"/>
                </a:solidFill>
              </a:rPr>
              <a:t>, Director, Missionary Training Institute, </a:t>
            </a:r>
            <a:r>
              <a:rPr lang="en-US" sz="3200" dirty="0" err="1" smtClean="0">
                <a:solidFill>
                  <a:schemeClr val="tx1"/>
                </a:solidFill>
              </a:rPr>
              <a:t>Yeosu</a:t>
            </a:r>
            <a:r>
              <a:rPr lang="en-US" sz="3200" dirty="0" smtClean="0">
                <a:solidFill>
                  <a:schemeClr val="tx1"/>
                </a:solidFill>
              </a:rPr>
              <a:t>, South Korea</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1143000"/>
          </a:xfrm>
        </p:spPr>
        <p:txBody>
          <a:bodyPr/>
          <a:lstStyle/>
          <a:p>
            <a:r>
              <a:rPr lang="en-US" sz="2800" dirty="0" smtClean="0">
                <a:solidFill>
                  <a:schemeClr val="tx1"/>
                </a:solidFill>
              </a:rPr>
              <a:t>Unless otherwise indicated, </a:t>
            </a:r>
            <a:br>
              <a:rPr lang="en-US" sz="2800" dirty="0" smtClean="0">
                <a:solidFill>
                  <a:schemeClr val="tx1"/>
                </a:solidFill>
              </a:rPr>
            </a:br>
            <a:r>
              <a:rPr lang="en-US" sz="2800" dirty="0" smtClean="0">
                <a:solidFill>
                  <a:schemeClr val="tx1"/>
                </a:solidFill>
              </a:rPr>
              <a:t>all Scripture quotations are taken from </a:t>
            </a:r>
            <a:br>
              <a:rPr lang="en-US" sz="2800" dirty="0" smtClean="0">
                <a:solidFill>
                  <a:schemeClr val="tx1"/>
                </a:solidFill>
              </a:rPr>
            </a:br>
            <a:r>
              <a:rPr lang="en-US" sz="2800" dirty="0" smtClean="0">
                <a:solidFill>
                  <a:schemeClr val="tx1"/>
                </a:solidFill>
              </a:rPr>
              <a:t>The Holy Bible, English Standard Version (ESV), copyright </a:t>
            </a:r>
            <a:r>
              <a:rPr lang="en-US" sz="2800" i="1" dirty="0" smtClean="0">
                <a:solidFill>
                  <a:schemeClr val="tx1"/>
                </a:solidFill>
              </a:rPr>
              <a:t>©</a:t>
            </a:r>
            <a:r>
              <a:rPr lang="en-US" sz="2800" dirty="0" smtClean="0">
                <a:solidFill>
                  <a:schemeClr val="tx1"/>
                </a:solidFill>
              </a:rPr>
              <a:t> 2001 by Crossway Bibles, </a:t>
            </a:r>
            <a:br>
              <a:rPr lang="en-US" sz="2800" dirty="0" smtClean="0">
                <a:solidFill>
                  <a:schemeClr val="tx1"/>
                </a:solidFill>
              </a:rPr>
            </a:br>
            <a:r>
              <a:rPr lang="en-US" sz="2800" dirty="0" smtClean="0">
                <a:solidFill>
                  <a:schemeClr val="tx1"/>
                </a:solidFill>
              </a:rPr>
              <a:t>a publishing ministry of Good News Publishers.  Used by permission.  All rights reserved</a:t>
            </a:r>
            <a:r>
              <a:rPr lang="en-US" dirty="0" smtClean="0">
                <a:solidFill>
                  <a:schemeClr val="tx1"/>
                </a:solidFill>
              </a:rPr>
              <a:t>.</a:t>
            </a:r>
            <a:endParaRPr lang="en-CA" dirty="0">
              <a:solidFill>
                <a:schemeClr val="tx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8048"/>
            <a:ext cx="8229600" cy="1143000"/>
          </a:xfrm>
        </p:spPr>
        <p:txBody>
          <a:bodyPr/>
          <a:lstStyle/>
          <a:p>
            <a:r>
              <a:rPr lang="en-US" altLang="ko-KR" sz="3200" dirty="0" smtClean="0">
                <a:solidFill>
                  <a:schemeClr val="tx1"/>
                </a:solidFill>
              </a:rPr>
              <a:t>The book</a:t>
            </a:r>
            <a:br>
              <a:rPr lang="en-US" altLang="ko-KR" sz="3200" dirty="0" smtClean="0">
                <a:solidFill>
                  <a:schemeClr val="tx1"/>
                </a:solidFill>
              </a:rPr>
            </a:br>
            <a:r>
              <a:rPr lang="en-US" altLang="ko-KR" sz="3200" dirty="0" smtClean="0">
                <a:solidFill>
                  <a:schemeClr val="tx1"/>
                </a:solidFill>
              </a:rPr>
              <a:t>“God’s Riches of Grace:</a:t>
            </a:r>
            <a:br>
              <a:rPr lang="en-US" altLang="ko-KR" sz="3200" dirty="0" smtClean="0">
                <a:solidFill>
                  <a:schemeClr val="tx1"/>
                </a:solidFill>
              </a:rPr>
            </a:br>
            <a:r>
              <a:rPr lang="en-US" altLang="ko-KR" sz="3200" dirty="0" smtClean="0">
                <a:solidFill>
                  <a:schemeClr val="tx1"/>
                </a:solidFill>
              </a:rPr>
              <a:t>Sixty days of enjoying Jesus Christ and </a:t>
            </a:r>
            <a:br>
              <a:rPr lang="en-US" altLang="ko-KR" sz="3200" dirty="0" smtClean="0">
                <a:solidFill>
                  <a:schemeClr val="tx1"/>
                </a:solidFill>
              </a:rPr>
            </a:br>
            <a:r>
              <a:rPr lang="en-US" altLang="ko-KR" sz="3200" dirty="0" smtClean="0">
                <a:solidFill>
                  <a:schemeClr val="tx1"/>
                </a:solidFill>
              </a:rPr>
              <a:t>all the Lord provides in Christ” </a:t>
            </a:r>
            <a:br>
              <a:rPr lang="en-US" altLang="ko-KR" sz="3200" dirty="0" smtClean="0">
                <a:solidFill>
                  <a:schemeClr val="tx1"/>
                </a:solidFill>
              </a:rPr>
            </a:br>
            <a:r>
              <a:rPr lang="en-US" altLang="ko-KR" sz="3200" dirty="0" smtClean="0">
                <a:solidFill>
                  <a:schemeClr val="tx1"/>
                </a:solidFill>
              </a:rPr>
              <a:t>has a page on each of the riches together with a page of Bible study questions.</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It is a discipleship book for use in devotions each day for 60 days.</a:t>
            </a:r>
            <a:br>
              <a:rPr lang="en-US" altLang="ko-KR" sz="3200" dirty="0" smtClean="0">
                <a:solidFill>
                  <a:schemeClr val="tx1"/>
                </a:solidFill>
              </a:rPr>
            </a:br>
            <a:r>
              <a:rPr lang="en-US" altLang="ko-KR" sz="3200" dirty="0" smtClean="0">
                <a:solidFill>
                  <a:schemeClr val="tx1"/>
                </a:solidFill>
              </a:rPr>
              <a:t/>
            </a:r>
            <a:br>
              <a:rPr lang="en-US" altLang="ko-KR" sz="3200" dirty="0" smtClean="0">
                <a:solidFill>
                  <a:schemeClr val="tx1"/>
                </a:solidFill>
              </a:rPr>
            </a:br>
            <a:r>
              <a:rPr lang="en-US" altLang="ko-KR" sz="3200" dirty="0" smtClean="0">
                <a:solidFill>
                  <a:schemeClr val="tx1"/>
                </a:solidFill>
              </a:rPr>
              <a:t>eBook available at www.GraceGodChrist.com</a:t>
            </a:r>
            <a:endParaRPr lang="en-CA" sz="3200" dirty="0">
              <a:solidFill>
                <a:schemeClr val="tx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2020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912"/>
            <a:ext cx="8229600" cy="1143000"/>
          </a:xfrm>
        </p:spPr>
        <p:txBody>
          <a:bodyPr/>
          <a:lstStyle/>
          <a:p>
            <a:r>
              <a:rPr lang="en-CA" sz="3600" dirty="0" smtClean="0">
                <a:solidFill>
                  <a:schemeClr val="tx1"/>
                </a:solidFill>
              </a:rPr>
              <a:t>Helpful improvements and suggestions are welcome at johncrozieris@gmail.com</a:t>
            </a:r>
            <a:endParaRPr lang="en-CA" sz="36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22453</TotalTime>
  <Words>1961</Words>
  <Application>Microsoft Office PowerPoint</Application>
  <PresentationFormat>On-screen Show (4:3)</PresentationFormat>
  <Paragraphs>261</Paragraphs>
  <Slides>67</Slides>
  <Notes>7</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Default Design</vt:lpstr>
      <vt:lpstr> Jesus Christ has niked and gives us nike victory!  </vt:lpstr>
      <vt:lpstr> Jesus Christ has niked, will nike and is helping his church nike!  </vt:lpstr>
      <vt:lpstr>Slide 3</vt:lpstr>
      <vt:lpstr> The New Testament was written in Greek.  It uses nike thirty-four times.</vt:lpstr>
      <vt:lpstr>In the English  New Testament,  to nike is translated  to be victorious,  to conquer, and to overcome.    “But thanks be to God, who gives us the victory (nike) through our Lord Jesus Christ”   1 Cor 15:57, ESV</vt:lpstr>
      <vt:lpstr>Slide 6</vt:lpstr>
      <vt:lpstr>Slide 7</vt:lpstr>
      <vt:lpstr>Nike is the Greek goddess of Victory.  </vt:lpstr>
      <vt:lpstr>She is the fastest runner among the gods.</vt:lpstr>
      <vt:lpstr>The goddess Nike is  on every Olympic medal.</vt:lpstr>
      <vt:lpstr>Nike shoes are named after the goddess Nike.  </vt:lpstr>
      <vt:lpstr>Nike shoes are for victory in races.</vt:lpstr>
      <vt:lpstr>Alexander the Great conquered (niked) many nations  from 336 – 323 B.C. to form the Greek Empire  with Greek as the official language. </vt:lpstr>
      <vt:lpstr>Alexander  the Great means  Alexander the great nike conqueror. </vt:lpstr>
      <vt:lpstr> In 47 B.C., Julius Caesar defeated the king of Pontus and announced his victory  in Latin with “Veni, vidi, vici” which means  “I came, I saw, I conquered.”</vt:lpstr>
      <vt:lpstr>The word for  “I conquered” is vici in Latin, and nike in Greek.   The Romans spoke both languages.    (The notice on the cross was in Latin, Greek and Aramaic.  John 19:20) </vt:lpstr>
      <vt:lpstr>Caesar was declaring,  “I came, I saw, I niked.   The Romans saw themselves as the great conquerors, the nike victors over other nations.   “We are victorious, we conquer, we overcome, we nike.”     </vt:lpstr>
      <vt:lpstr> </vt:lpstr>
      <vt:lpstr> </vt:lpstr>
      <vt:lpstr>Jesus said, “In the world  you will have tribulation.  But take heart;  I have overcome (niked) the world.” John 16:33, ESV  </vt:lpstr>
      <vt:lpstr>In Revelation 5, which introduces Jesus as he is in heaven, the first verb describing him is nike.  “the Lion of the tribe of Judah, the Root of David, has conquered (niked),  so that he can open the scroll and its seven seals.”  Rev 5:5, ESV       </vt:lpstr>
      <vt:lpstr>Slide 22</vt:lpstr>
      <vt:lpstr>Slide 23</vt:lpstr>
      <vt:lpstr>Slide 24</vt:lpstr>
      <vt:lpstr>Slide 25</vt:lpstr>
      <vt:lpstr>Slide 26</vt:lpstr>
      <vt:lpstr>Slide 27</vt:lpstr>
      <vt:lpstr>Nike victory for Jesus includes redeeming people for God the Father from every tribe and language and people and nation </vt:lpstr>
      <vt:lpstr>Slide 29</vt:lpstr>
      <vt:lpstr>Slide 30</vt:lpstr>
      <vt:lpstr>Slide 31</vt:lpstr>
      <vt:lpstr>New Testament Priests in Heb 10:19-22  (19)  Therefore, brothers, since we have confidence to enter the holy places by the blood of Jesus, (20)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vt:lpstr>
      <vt:lpstr>New Testament Priests in 1 Tim 2:1,4 and Rom 15:15-16   1 Tim 2:1,4 (1)  First of all, then, I urge that supplications, prayers, intercessions, and thanksgivings be made for all people (4)  who desires all people to be saved  and to come to the knowledge of the truth.   Rom 15:15-16 (15) the grace given me by God (16) to be a minister of Christ Jesus to the Gentiles  in the priestly service of the gospel of God,  so that the offering of the Gentiles may be acceptable, sanctified by the Holy Spirit.      </vt:lpstr>
      <vt:lpstr>Rev 5:10  You have made them a kingdom  and priests to our God,  and they shall reign on the earth.   Rev 11:15   Then the seventh angel blew his trumpet,  and there were loud voices in heaven, saying,   “The kingdom of the world has become the kingdom of our Lord and of his Christ,  and he shall reign forever and ever.”      </vt:lpstr>
      <vt:lpstr>Revelation 5:9-10 praises Jesus for five big aspects  of his nike victory. The New Testament praises the Lord  for Christ’s death giving us  every spiritual blessing in Christ. All blessing and all victory is in Christ!</vt:lpstr>
      <vt:lpstr>Nike victory in Christ includes using God’s promises in his word to open and enjoy all God’s grace in Christ with faith that praises him.  Promises  Faith  Praise!</vt:lpstr>
      <vt:lpstr> </vt:lpstr>
      <vt:lpstr>Slide 38</vt:lpstr>
      <vt:lpstr>Slide 39</vt:lpstr>
      <vt:lpstr>Slide 40</vt:lpstr>
      <vt:lpstr> Jesus Christ is the real nike victory! Christ has niked, will nike, and is helping his church nike!  </vt:lpstr>
      <vt:lpstr>“For everyone who has been born of God overcomes (nikes) the world.  And this is the victory (nike)  that has overcome (niked)  the world—our faith.”  1 John 5:4, ESV   </vt:lpstr>
      <vt:lpstr>“No, in all these things we are more than conquerors (supernike) through him  who loved us.”  Rom 8:37, ESV   (verb – supernikao, super - more than, nike – conquer.  Note it is a verb – we more than conquer trouble, hardship, persecution, famine, nakedness, danger and sword (8:35) through Christ who loved us.   Loved in the past tense points to the cross.  We supernike through the supernike grace Jesus gives based on his supernike victory at the cross!)</vt:lpstr>
      <vt:lpstr>Jesus will nike.  “They will make war on the Lamb,  and the Lamb will conquer (nike) them,  for he is Lord of lords and King of kings, and those with him are called and chosen and faithful.”   Rev 17:14, ESV  </vt:lpstr>
      <vt:lpstr>Slide 45</vt:lpstr>
      <vt:lpstr>Slide 46</vt:lpstr>
      <vt:lpstr> When we see a nike swoosh,  we can praise God that Jesus Christ  has niked and gives us nike victory!  </vt:lpstr>
      <vt:lpstr>Many think beauty, music, booze, cars, sports, romance, sex, money or homes is nike victory.</vt:lpstr>
      <vt:lpstr>Slide 49</vt:lpstr>
      <vt:lpstr>Slide 50</vt:lpstr>
      <vt:lpstr> Jesus Christ is real nike victory. Jesus Christ has niked and gives us nike victory!  </vt:lpstr>
      <vt:lpstr>Slide 52</vt:lpstr>
      <vt:lpstr>Will your eternity be total defeat or total victory? </vt:lpstr>
      <vt:lpstr>Slide 54</vt:lpstr>
      <vt:lpstr>All praise and thanks be to you, Lord,  for giving us the victory over death and  everything else through our Lord Jesus Christ! When Christ returns, what unimaginable new victory will be in you, the God of victory in Christ.</vt:lpstr>
      <vt:lpstr>Slide 56</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AIM, Advancing Indigenous Missions (www.aimi.ca),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visiting Professor at SIMTI Korea,  former Director of SIM Benin    </vt:lpstr>
      <vt:lpstr>     “As we train missionaries at MTI Korea, the skills and experiences our veteran missionaries share are important, but secondary.  Above all, God calls us to give the nations the true Jesus in his saving fullness.  The Grace of God in Christ leads our students to Jesus on a deeper level.  Again and again, my own heart has found new freedom to relax in my Lord and Savior, even though I am busy with many things.  Wonderful!”   Mihyang Choi, Director, Missionary Training Institute, Yeosu, South Korea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Unless otherwise indicated,  all Scripture quotations are taken from  The Holy Bible, English Standard Version (ESV), copyright © 2001 by Crossway Bibles,  a publishing ministry of Good News Publishers.  Used by permission.  All rights reserved.</vt:lpstr>
      <vt:lpstr>The book “God’s Riches of Grace: Sixty days of enjoying Jesus Christ and  all the Lord provides in Christ”  has a page on each of the riches together with a page of Bible study questions.  It is a discipleship book for use in devotions each day for 60 days.  eBook available at www.GraceGodChrist.com</vt:lpstr>
      <vt:lpstr>PPT © copyright by John Crozier 2020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lpstr>Helpful improvements and suggestions are welcome at johncrozieris@gmail.com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793</cp:revision>
  <dcterms:created xsi:type="dcterms:W3CDTF">2006-01-11T13:24:15Z</dcterms:created>
  <dcterms:modified xsi:type="dcterms:W3CDTF">2021-04-20T14:06:49Z</dcterms:modified>
</cp:coreProperties>
</file>