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029" r:id="rId2"/>
    <p:sldId id="1941" r:id="rId3"/>
    <p:sldId id="2020" r:id="rId4"/>
    <p:sldId id="2023" r:id="rId5"/>
    <p:sldId id="2024" r:id="rId6"/>
    <p:sldId id="1943" r:id="rId7"/>
    <p:sldId id="1952" r:id="rId8"/>
    <p:sldId id="1985" r:id="rId9"/>
    <p:sldId id="1954" r:id="rId10"/>
    <p:sldId id="1955" r:id="rId11"/>
    <p:sldId id="1984" r:id="rId12"/>
    <p:sldId id="1956" r:id="rId13"/>
    <p:sldId id="1957" r:id="rId14"/>
    <p:sldId id="1994" r:id="rId15"/>
    <p:sldId id="1946" r:id="rId16"/>
    <p:sldId id="2037" r:id="rId17"/>
    <p:sldId id="2017" r:id="rId18"/>
    <p:sldId id="1990" r:id="rId19"/>
    <p:sldId id="1992" r:id="rId20"/>
    <p:sldId id="2010" r:id="rId21"/>
    <p:sldId id="2015" r:id="rId22"/>
    <p:sldId id="2011" r:id="rId23"/>
    <p:sldId id="2012" r:id="rId24"/>
    <p:sldId id="2025" r:id="rId25"/>
    <p:sldId id="2026" r:id="rId26"/>
    <p:sldId id="1967" r:id="rId27"/>
    <p:sldId id="2018" r:id="rId28"/>
    <p:sldId id="2019" r:id="rId29"/>
    <p:sldId id="1998" r:id="rId30"/>
    <p:sldId id="1966" r:id="rId31"/>
    <p:sldId id="1995" r:id="rId32"/>
    <p:sldId id="1997" r:id="rId33"/>
    <p:sldId id="2000" r:id="rId34"/>
    <p:sldId id="2002" r:id="rId35"/>
    <p:sldId id="2003" r:id="rId36"/>
    <p:sldId id="1944" r:id="rId37"/>
    <p:sldId id="2027" r:id="rId38"/>
    <p:sldId id="1969" r:id="rId39"/>
    <p:sldId id="2028" r:id="rId40"/>
    <p:sldId id="2005" r:id="rId41"/>
    <p:sldId id="1973" r:id="rId42"/>
    <p:sldId id="1646" r:id="rId43"/>
    <p:sldId id="1974" r:id="rId44"/>
    <p:sldId id="2030" r:id="rId45"/>
    <p:sldId id="2031" r:id="rId46"/>
    <p:sldId id="2032" r:id="rId47"/>
    <p:sldId id="2033" r:id="rId48"/>
    <p:sldId id="2034" r:id="rId49"/>
    <p:sldId id="2035" r:id="rId50"/>
    <p:sldId id="2036" r:id="rId51"/>
    <p:sldId id="1785" r:id="rId52"/>
    <p:sldId id="1789" r:id="rId53"/>
    <p:sldId id="1790" r:id="rId54"/>
    <p:sldId id="1791"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8000"/>
    <a:srgbClr val="9900CC"/>
    <a:srgbClr val="00B9FA"/>
    <a:srgbClr val="FF66FF"/>
    <a:srgbClr val="FF99FF"/>
    <a:srgbClr val="33CC33"/>
    <a:srgbClr val="0066FF"/>
    <a:srgbClr val="FFCCFF"/>
    <a:srgbClr val="00FF00"/>
    <a:srgbClr val="05BE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14" autoAdjust="0"/>
    <p:restoredTop sz="94761" autoAdjust="0"/>
  </p:normalViewPr>
  <p:slideViewPr>
    <p:cSldViewPr>
      <p:cViewPr varScale="1">
        <p:scale>
          <a:sx n="86" d="100"/>
          <a:sy n="86" d="100"/>
        </p:scale>
        <p:origin x="-1440" y="-96"/>
      </p:cViewPr>
      <p:guideLst>
        <p:guide orient="horz" pos="2160"/>
        <p:guide pos="2880"/>
      </p:guideLst>
    </p:cSldViewPr>
  </p:slideViewPr>
  <p:outlineViewPr>
    <p:cViewPr>
      <p:scale>
        <a:sx n="33" d="100"/>
        <a:sy n="33" d="100"/>
      </p:scale>
      <p:origin x="276" y="11249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4/20/2021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187623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39</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40</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8.gif"/><Relationship Id="rId5" Type="http://schemas.openxmlformats.org/officeDocument/2006/relationships/image" Target="../media/image17.gif"/><Relationship Id="rId4" Type="http://schemas.openxmlformats.org/officeDocument/2006/relationships/image" Target="../media/image16.gif"/></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www.wallpaperama.com/jesus-christ-returns-wallpaper-581728.html" TargetMode="External"/><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jpeg"/><Relationship Id="rId10" Type="http://schemas.openxmlformats.org/officeDocument/2006/relationships/image" Target="../media/image7.jpeg"/><Relationship Id="rId4" Type="http://schemas.openxmlformats.org/officeDocument/2006/relationships/image" Target="../media/image26.jpeg"/><Relationship Id="rId9"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7.gif"/><Relationship Id="rId4" Type="http://schemas.openxmlformats.org/officeDocument/2006/relationships/image" Target="../media/image16.gif"/></Relationships>
</file>

<file path=ppt/slides/_rels/slide40.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7.gif"/><Relationship Id="rId4" Type="http://schemas.openxmlformats.org/officeDocument/2006/relationships/image" Target="../media/image16.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www.aimi.ca/"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alpha val="99000"/>
          </a:srgbClr>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1062038"/>
            <a:ext cx="8229600" cy="1143000"/>
          </a:xfrm>
        </p:spPr>
        <p:txBody>
          <a:bodyPr/>
          <a:lstStyle/>
          <a:p>
            <a:pPr eaLnBrk="1" hangingPunct="1"/>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Nike in the book of Revelation</a:t>
            </a:r>
            <a:br>
              <a:rPr lang="en-CA" sz="4000" b="1" dirty="0" smtClean="0">
                <a:solidFill>
                  <a:schemeClr val="tx1"/>
                </a:solidFill>
              </a:rPr>
            </a:br>
            <a:r>
              <a:rPr lang="en-CA" sz="3200" b="1" dirty="0" smtClean="0">
                <a:solidFill>
                  <a:schemeClr val="tx1"/>
                </a:solidFill>
              </a:rPr>
              <a:t>Jesus Christ has </a:t>
            </a:r>
            <a:r>
              <a:rPr lang="en-CA" sz="3200" b="1" dirty="0" err="1" smtClean="0">
                <a:solidFill>
                  <a:schemeClr val="tx1"/>
                </a:solidFill>
              </a:rPr>
              <a:t>niked</a:t>
            </a:r>
            <a:r>
              <a:rPr lang="en-CA" sz="3200" b="1" dirty="0" smtClean="0">
                <a:solidFill>
                  <a:schemeClr val="tx1"/>
                </a:solidFill>
              </a:rPr>
              <a:t>, will </a:t>
            </a:r>
            <a:r>
              <a:rPr lang="en-CA" sz="3200" b="1" dirty="0" err="1" smtClean="0">
                <a:solidFill>
                  <a:schemeClr val="tx1"/>
                </a:solidFill>
              </a:rPr>
              <a:t>nike</a:t>
            </a:r>
            <a:r>
              <a:rPr lang="en-CA" sz="3200" b="1" dirty="0" smtClean="0">
                <a:solidFill>
                  <a:schemeClr val="tx1"/>
                </a:solidFill>
              </a:rPr>
              <a:t>, </a:t>
            </a:r>
            <a:br>
              <a:rPr lang="en-CA" sz="3200" b="1" dirty="0" smtClean="0">
                <a:solidFill>
                  <a:schemeClr val="tx1"/>
                </a:solidFill>
              </a:rPr>
            </a:br>
            <a:r>
              <a:rPr lang="en-CA" sz="3200" b="1" dirty="0" smtClean="0">
                <a:solidFill>
                  <a:schemeClr val="tx1"/>
                </a:solidFill>
              </a:rPr>
              <a:t>and is helping the church </a:t>
            </a:r>
            <a:r>
              <a:rPr lang="en-CA" sz="3200" b="1" dirty="0" err="1" smtClean="0">
                <a:solidFill>
                  <a:schemeClr val="tx1"/>
                </a:solidFill>
              </a:rPr>
              <a:t>nike</a:t>
            </a:r>
            <a:r>
              <a:rPr lang="en-CA" sz="3200" b="1" dirty="0" smtClean="0">
                <a:solidFill>
                  <a:schemeClr val="tx1"/>
                </a:solidFill>
              </a:rPr>
              <a:t>!</a:t>
            </a:r>
            <a:r>
              <a:rPr lang="en-CA" sz="4000" b="1" dirty="0" smtClean="0">
                <a:solidFill>
                  <a:schemeClr val="tx1"/>
                </a:solidFill>
              </a:rPr>
              <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2781300"/>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5004966" y="4365104"/>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6146" name="Title 3"/>
          <p:cNvSpPr>
            <a:spLocks noGrp="1"/>
          </p:cNvSpPr>
          <p:nvPr>
            <p:ph type="title"/>
          </p:nvPr>
        </p:nvSpPr>
        <p:spPr>
          <a:xfrm>
            <a:off x="4114800" y="1988840"/>
            <a:ext cx="4800600" cy="2760711"/>
          </a:xfrm>
        </p:spPr>
        <p:txBody>
          <a:bodyPr/>
          <a:lstStyle/>
          <a:p>
            <a:r>
              <a:rPr lang="en-US" altLang="ko-KR" sz="1000" b="1" dirty="0" smtClean="0">
                <a:solidFill>
                  <a:schemeClr val="tx1"/>
                </a:solidFill>
                <a:latin typeface="Calibri" pitchFamily="34" charset="0"/>
                <a:ea typeface="Gulim" pitchFamily="34" charset="-127"/>
              </a:rPr>
              <a:t/>
            </a:r>
            <a:br>
              <a:rPr lang="en-US" altLang="ko-KR" sz="10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The New Testament was written in Greek.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It uses </a:t>
            </a:r>
            <a:r>
              <a:rPr lang="en-US" altLang="ko-KR" sz="3200" b="1" i="1" dirty="0" err="1" smtClean="0">
                <a:solidFill>
                  <a:schemeClr val="tx1"/>
                </a:solidFill>
                <a:latin typeface="Calibri" pitchFamily="34" charset="0"/>
                <a:ea typeface="Gulim" pitchFamily="34" charset="-127"/>
              </a:rPr>
              <a:t>nike</a:t>
            </a:r>
            <a:r>
              <a:rPr lang="en-US" altLang="ko-KR" sz="3200" b="1" dirty="0" smtClean="0">
                <a:solidFill>
                  <a:schemeClr val="tx1"/>
                </a:solidFill>
                <a:latin typeface="Calibri" pitchFamily="34" charset="0"/>
                <a:ea typeface="Gulim" pitchFamily="34" charset="-127"/>
              </a:rPr>
              <a:t> 34 times, including 17 times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in the book of Revelation.</a:t>
            </a:r>
            <a:endParaRPr lang="ko-KR" altLang="en-US" sz="3200" b="1" dirty="0" smtClean="0">
              <a:solidFill>
                <a:schemeClr val="tx1"/>
              </a:solidFill>
              <a:latin typeface="Calibri" pitchFamily="34" charset="0"/>
              <a:ea typeface="Gulim" pitchFamily="34" charset="-127"/>
            </a:endParaRPr>
          </a:p>
        </p:txBody>
      </p:sp>
      <p:pic>
        <p:nvPicPr>
          <p:cNvPr id="6147" name="Picture 2" descr="http://www.bibbiablog.com/wp-content/uploads/biblicalGreek-Manuscript-of-1st-Corinthians-13.jpg"/>
          <p:cNvPicPr>
            <a:picLocks noChangeAspect="1" noChangeArrowheads="1"/>
          </p:cNvPicPr>
          <p:nvPr/>
        </p:nvPicPr>
        <p:blipFill>
          <a:blip r:embed="rId2" cstate="print"/>
          <a:srcRect l="6052" t="6818" r="5196" b="9091"/>
          <a:stretch>
            <a:fillRect/>
          </a:stretch>
        </p:blipFill>
        <p:spPr bwMode="auto">
          <a:xfrm>
            <a:off x="152400" y="1978025"/>
            <a:ext cx="3810000" cy="3203575"/>
          </a:xfrm>
          <a:prstGeom prst="rect">
            <a:avLst/>
          </a:prstGeom>
          <a:noFill/>
          <a:ln w="9525">
            <a:noFill/>
            <a:miter lim="800000"/>
            <a:headEnd/>
            <a:tailEnd/>
          </a:ln>
        </p:spPr>
      </p:pic>
      <p:sp>
        <p:nvSpPr>
          <p:cNvPr id="5" name="Title 3"/>
          <p:cNvSpPr txBox="1">
            <a:spLocks/>
          </p:cNvSpPr>
          <p:nvPr/>
        </p:nvSpPr>
        <p:spPr bwMode="auto">
          <a:xfrm>
            <a:off x="323528" y="168424"/>
            <a:ext cx="8534400" cy="1676400"/>
          </a:xfrm>
          <a:prstGeom prst="rect">
            <a:avLst/>
          </a:prstGeom>
          <a:noFill/>
          <a:ln w="9525">
            <a:noFill/>
            <a:miter lim="800000"/>
            <a:headEnd/>
            <a:tailEnd/>
          </a:ln>
        </p:spPr>
        <p:txBody>
          <a:bodyPr anchor="ctr"/>
          <a:lstStyle/>
          <a:p>
            <a:pPr algn="ctr"/>
            <a:endParaRPr lang="en-US" altLang="ko-KR" sz="1000" b="1" i="1" dirty="0" smtClean="0">
              <a:latin typeface="Calibri" pitchFamily="34" charset="0"/>
              <a:ea typeface="Gulim" pitchFamily="34" charset="-127"/>
            </a:endParaRPr>
          </a:p>
          <a:p>
            <a:pPr algn="ctr"/>
            <a:r>
              <a:rPr lang="en-US" altLang="ko-KR" sz="3200" b="1" i="1" dirty="0" smtClean="0">
                <a:latin typeface="Calibri" pitchFamily="34" charset="0"/>
                <a:ea typeface="Gulim" pitchFamily="34" charset="-127"/>
              </a:rPr>
              <a:t>Nike</a:t>
            </a:r>
            <a:r>
              <a:rPr lang="en-US" altLang="ko-KR" sz="3200" b="1" dirty="0" smtClean="0">
                <a:latin typeface="Calibri" pitchFamily="34" charset="0"/>
                <a:ea typeface="Gulim" pitchFamily="34" charset="-127"/>
              </a:rPr>
              <a:t> is a word from the Greek language. </a:t>
            </a:r>
            <a:r>
              <a:rPr lang="en-CA" altLang="ko-KR" sz="3200" b="1" dirty="0" smtClean="0">
                <a:latin typeface="Calibri" pitchFamily="34" charset="0"/>
              </a:rPr>
              <a:t> </a:t>
            </a:r>
            <a:endParaRPr lang="ko-KR" altLang="en-US" sz="3200" b="1" dirty="0">
              <a:latin typeface="Calibri" pitchFamily="34" charset="0"/>
              <a:ea typeface="Gulim" pitchFamily="34" charset="-127"/>
            </a:endParaRPr>
          </a:p>
        </p:txBody>
      </p:sp>
      <p:pic>
        <p:nvPicPr>
          <p:cNvPr id="6" name="Picture 6" descr="shwoosh"/>
          <p:cNvPicPr>
            <a:picLocks noChangeAspect="1" noChangeArrowheads="1"/>
          </p:cNvPicPr>
          <p:nvPr/>
        </p:nvPicPr>
        <p:blipFill>
          <a:blip r:embed="rId3" cstate="print"/>
          <a:srcRect/>
          <a:stretch>
            <a:fillRect/>
          </a:stretch>
        </p:blipFill>
        <p:spPr bwMode="auto">
          <a:xfrm>
            <a:off x="683568" y="5429748"/>
            <a:ext cx="2866193" cy="879572"/>
          </a:xfrm>
          <a:prstGeom prst="rect">
            <a:avLst/>
          </a:prstGeom>
          <a:noFill/>
          <a:ln w="9525">
            <a:noFill/>
            <a:miter lim="800000"/>
            <a:headEnd/>
            <a:tailEnd/>
          </a:ln>
        </p:spPr>
      </p:pic>
      <p:sp>
        <p:nvSpPr>
          <p:cNvPr id="7" name="Text Box 7"/>
          <p:cNvSpPr txBox="1">
            <a:spLocks noChangeArrowheads="1"/>
          </p:cNvSpPr>
          <p:nvPr/>
        </p:nvSpPr>
        <p:spPr bwMode="auto">
          <a:xfrm>
            <a:off x="1475656" y="6309320"/>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tx1">
                    <a:lumMod val="65000"/>
                  </a:schemeClr>
                </a:solidFill>
                <a:latin typeface="Calibri" pitchFamily="34" charset="0"/>
              </a:rPr>
              <a:t>Copyright by Nike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6387" name="Title 1"/>
          <p:cNvSpPr>
            <a:spLocks noGrp="1"/>
          </p:cNvSpPr>
          <p:nvPr>
            <p:ph type="title"/>
          </p:nvPr>
        </p:nvSpPr>
        <p:spPr>
          <a:xfrm>
            <a:off x="3505200" y="-387424"/>
            <a:ext cx="5486400" cy="6278562"/>
          </a:xfrm>
        </p:spPr>
        <p:txBody>
          <a:bodyPr/>
          <a:lstStyle/>
          <a:p>
            <a:pPr eaLnBrk="1" hangingPunct="1"/>
            <a:r>
              <a:rPr lang="en-US" altLang="ko-KR" sz="3200" b="1" dirty="0" smtClean="0">
                <a:solidFill>
                  <a:schemeClr val="tx1"/>
                </a:solidFill>
                <a:latin typeface="Calibri" pitchFamily="34" charset="0"/>
                <a:ea typeface="굴림" charset="-127"/>
              </a:rPr>
              <a:t> In 47 B.C., Julius Caesar declared </a:t>
            </a:r>
            <a:r>
              <a:rPr lang="en-CA" altLang="ko-KR" sz="3200" b="1" dirty="0" smtClean="0">
                <a:solidFill>
                  <a:schemeClr val="tx1"/>
                </a:solidFill>
                <a:latin typeface="Calibri" pitchFamily="34" charset="0"/>
                <a:ea typeface="굴림" charset="-127"/>
              </a:rPr>
              <a:t>“</a:t>
            </a:r>
            <a:r>
              <a:rPr lang="en-CA" altLang="ko-KR" sz="3200" b="1" dirty="0" err="1" smtClean="0">
                <a:solidFill>
                  <a:schemeClr val="tx1"/>
                </a:solidFill>
                <a:latin typeface="Calibri" pitchFamily="34" charset="0"/>
                <a:ea typeface="굴림" charset="-127"/>
              </a:rPr>
              <a:t>Veni</a:t>
            </a:r>
            <a:r>
              <a:rPr lang="en-CA" altLang="ko-KR" sz="3200" b="1" dirty="0" smtClean="0">
                <a:solidFill>
                  <a:schemeClr val="tx1"/>
                </a:solidFill>
                <a:latin typeface="Calibri" pitchFamily="34" charset="0"/>
                <a:ea typeface="굴림" charset="-127"/>
              </a:rPr>
              <a:t>, </a:t>
            </a:r>
            <a:r>
              <a:rPr lang="en-CA" altLang="ko-KR" sz="3200" b="1" dirty="0" err="1" smtClean="0">
                <a:solidFill>
                  <a:schemeClr val="tx1"/>
                </a:solidFill>
                <a:latin typeface="Calibri" pitchFamily="34" charset="0"/>
                <a:ea typeface="굴림" charset="-127"/>
              </a:rPr>
              <a:t>vidi</a:t>
            </a:r>
            <a:r>
              <a:rPr lang="en-CA" altLang="ko-KR" sz="3200" b="1" dirty="0" smtClean="0">
                <a:solidFill>
                  <a:schemeClr val="tx1"/>
                </a:solidFill>
                <a:latin typeface="Calibri" pitchFamily="34" charset="0"/>
                <a:ea typeface="굴림" charset="-127"/>
              </a:rPr>
              <a:t>, </a:t>
            </a:r>
            <a:r>
              <a:rPr lang="en-CA" altLang="ko-KR" sz="3200" b="1" dirty="0" err="1" smtClean="0">
                <a:solidFill>
                  <a:schemeClr val="tx1"/>
                </a:solidFill>
                <a:latin typeface="Calibri" pitchFamily="34" charset="0"/>
                <a:ea typeface="굴림" charset="-127"/>
              </a:rPr>
              <a:t>vici</a:t>
            </a: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  </a:t>
            </a:r>
            <a:br>
              <a:rPr lang="en-US"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“I came, I saw, I conquered</a:t>
            </a:r>
            <a:r>
              <a:rPr lang="en-US" altLang="ko-KR" sz="3200" b="1" dirty="0" smtClean="0">
                <a:solidFill>
                  <a:schemeClr val="tx1"/>
                </a:solidFill>
                <a:latin typeface="Calibri" pitchFamily="34" charset="0"/>
                <a:ea typeface="굴림" charset="-127"/>
              </a:rPr>
              <a:t>.</a:t>
            </a:r>
            <a:r>
              <a:rPr lang="en-CA" altLang="ko-KR" sz="3200" b="1" dirty="0" smtClean="0">
                <a:solidFill>
                  <a:schemeClr val="tx1"/>
                </a:solidFill>
                <a:latin typeface="Calibri" pitchFamily="34" charset="0"/>
                <a:ea typeface="굴림" charset="-127"/>
              </a:rPr>
              <a:t>”</a:t>
            </a:r>
            <a:br>
              <a:rPr lang="en-CA" altLang="ko-KR" sz="3200" b="1" dirty="0" smtClean="0">
                <a:solidFill>
                  <a:schemeClr val="tx1"/>
                </a:solidFill>
                <a:latin typeface="Calibri" pitchFamily="34" charset="0"/>
                <a:ea typeface="굴림" charset="-127"/>
              </a:rPr>
            </a:br>
            <a:r>
              <a:rPr lang="en-US" altLang="ko-KR" sz="1200" b="1" dirty="0" smtClean="0">
                <a:solidFill>
                  <a:schemeClr val="tx1"/>
                </a:solidFill>
                <a:latin typeface="Calibri" pitchFamily="34" charset="0"/>
                <a:ea typeface="굴림" charset="-127"/>
              </a:rPr>
              <a:t/>
            </a:r>
            <a:br>
              <a:rPr lang="en-US" altLang="ko-KR" sz="1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I conquered</a:t>
            </a: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 is </a:t>
            </a:r>
            <a:r>
              <a:rPr lang="en-US" altLang="ko-KR" sz="3200" b="1" i="1" dirty="0" err="1" smtClean="0">
                <a:solidFill>
                  <a:schemeClr val="tx1"/>
                </a:solidFill>
                <a:latin typeface="Calibri" pitchFamily="34" charset="0"/>
                <a:ea typeface="굴림" charset="-127"/>
              </a:rPr>
              <a:t>vici</a:t>
            </a:r>
            <a:r>
              <a:rPr lang="en-US" altLang="ko-KR" sz="3200" b="1" dirty="0" smtClean="0">
                <a:solidFill>
                  <a:schemeClr val="tx1"/>
                </a:solidFill>
                <a:latin typeface="Calibri" pitchFamily="34" charset="0"/>
                <a:ea typeface="굴림" charset="-127"/>
              </a:rPr>
              <a:t> in Latin, and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 in Greek.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Romans spoke both. </a:t>
            </a:r>
            <a:br>
              <a:rPr lang="en-US" altLang="ko-KR" sz="3200" b="1" dirty="0" smtClean="0">
                <a:solidFill>
                  <a:schemeClr val="tx1"/>
                </a:solidFill>
                <a:latin typeface="Calibri" pitchFamily="34" charset="0"/>
                <a:ea typeface="굴림" charset="-127"/>
              </a:rPr>
            </a:br>
            <a:r>
              <a:rPr lang="en-US" altLang="ko-KR" sz="1200" b="1" dirty="0" smtClean="0">
                <a:solidFill>
                  <a:schemeClr val="tx1"/>
                </a:solidFill>
                <a:latin typeface="Calibri" pitchFamily="34" charset="0"/>
                <a:ea typeface="굴림" charset="-127"/>
              </a:rPr>
              <a:t/>
            </a:r>
            <a:br>
              <a:rPr lang="en-US" altLang="ko-KR" sz="1200" b="1" dirty="0" smtClean="0">
                <a:solidFill>
                  <a:schemeClr val="tx1"/>
                </a:solidFill>
                <a:latin typeface="Calibri" pitchFamily="34" charset="0"/>
                <a:ea typeface="굴림" charset="-127"/>
              </a:rPr>
            </a:br>
            <a:r>
              <a:rPr lang="en-US" altLang="ko-KR" sz="1200" b="1" dirty="0" smtClean="0">
                <a:solidFill>
                  <a:schemeClr val="tx1"/>
                </a:solidFill>
                <a:latin typeface="Calibri" pitchFamily="34" charset="0"/>
                <a:ea typeface="굴림" charset="-127"/>
              </a:rPr>
              <a:t> </a:t>
            </a:r>
            <a:r>
              <a:rPr lang="en-US" altLang="ko-KR" sz="3200" b="1" dirty="0" smtClean="0">
                <a:solidFill>
                  <a:schemeClr val="tx1"/>
                </a:solidFill>
                <a:latin typeface="Calibri" pitchFamily="34" charset="0"/>
                <a:ea typeface="굴림" charset="-127"/>
              </a:rPr>
              <a:t>Caesar saw himself as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great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 conqueror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over other nations. </a:t>
            </a:r>
          </a:p>
        </p:txBody>
      </p:sp>
      <p:sp>
        <p:nvSpPr>
          <p:cNvPr id="5" name="TextBox 4"/>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RisenAtTomb"/>
          <p:cNvPicPr>
            <a:picLocks noChangeAspect="1" noChangeArrowheads="1"/>
          </p:cNvPicPr>
          <p:nvPr/>
        </p:nvPicPr>
        <p:blipFill>
          <a:blip r:embed="rId2" cstate="print"/>
          <a:srcRect l="11855" t="9804" r="14645" b="9804"/>
          <a:stretch>
            <a:fillRect/>
          </a:stretch>
        </p:blipFill>
        <p:spPr bwMode="auto">
          <a:xfrm>
            <a:off x="4283968" y="188640"/>
            <a:ext cx="4779640" cy="6321460"/>
          </a:xfrm>
          <a:prstGeom prst="rect">
            <a:avLst/>
          </a:prstGeom>
          <a:noFill/>
          <a:ln w="9525">
            <a:noFill/>
            <a:miter lim="800000"/>
            <a:headEnd/>
            <a:tailEnd/>
          </a:ln>
        </p:spPr>
      </p:pic>
      <p:pic>
        <p:nvPicPr>
          <p:cNvPr id="19458" name="Picture 2" descr="C:\Users\Supermike\Pictures\Misc Pics\nike julius_caesar_statue.jpg"/>
          <p:cNvPicPr>
            <a:picLocks noChangeAspect="1" noChangeArrowheads="1"/>
          </p:cNvPicPr>
          <p:nvPr/>
        </p:nvPicPr>
        <p:blipFill>
          <a:blip r:embed="rId3"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sp>
        <p:nvSpPr>
          <p:cNvPr id="15365" name="TextBox 4"/>
          <p:cNvSpPr txBox="1">
            <a:spLocks noChangeArrowheads="1"/>
          </p:cNvSpPr>
          <p:nvPr/>
        </p:nvSpPr>
        <p:spPr bwMode="auto">
          <a:xfrm>
            <a:off x="35496" y="5428379"/>
            <a:ext cx="9052560" cy="1463040"/>
          </a:xfrm>
          <a:prstGeom prst="rect">
            <a:avLst/>
          </a:prstGeom>
          <a:solidFill>
            <a:schemeClr val="bg1"/>
          </a:solidFill>
          <a:ln w="9525">
            <a:noFill/>
            <a:miter lim="800000"/>
            <a:headEnd/>
            <a:tailEnd/>
          </a:ln>
        </p:spPr>
        <p:txBody>
          <a:bodyPr>
            <a:spAutoFit/>
          </a:bodyPr>
          <a:lstStyle/>
          <a:p>
            <a:pPr algn="ctr"/>
            <a:r>
              <a:rPr lang="en-US" altLang="ko-KR" sz="2800" b="1" dirty="0" smtClean="0">
                <a:latin typeface="Calibri" pitchFamily="34" charset="0"/>
                <a:ea typeface="굴림" charset="-127"/>
              </a:rPr>
              <a:t>Romans despised Jews as nothings, losers, but Jesus dared to assert, </a:t>
            </a:r>
            <a:r>
              <a:rPr lang="en-CA" sz="2800" b="1" dirty="0" smtClean="0">
                <a:latin typeface="Calibri" pitchFamily="34" charset="0"/>
              </a:rPr>
              <a:t>“In the world you will have tribulation. But take heart; I have </a:t>
            </a:r>
            <a:r>
              <a:rPr lang="en-CA" sz="2800" b="1" dirty="0" smtClean="0">
                <a:solidFill>
                  <a:srgbClr val="FF0000"/>
                </a:solidFill>
                <a:latin typeface="Calibri" pitchFamily="34" charset="0"/>
              </a:rPr>
              <a:t>overcome (</a:t>
            </a:r>
            <a:r>
              <a:rPr lang="en-CA" sz="2800" b="1" dirty="0" err="1" smtClean="0">
                <a:solidFill>
                  <a:srgbClr val="FF0000"/>
                </a:solidFill>
                <a:latin typeface="Calibri" pitchFamily="34" charset="0"/>
              </a:rPr>
              <a:t>niked</a:t>
            </a:r>
            <a:r>
              <a:rPr lang="en-CA" sz="2800" b="1" dirty="0" smtClean="0">
                <a:solidFill>
                  <a:srgbClr val="FF0000"/>
                </a:solidFill>
                <a:latin typeface="Calibri" pitchFamily="34" charset="0"/>
              </a:rPr>
              <a:t>)</a:t>
            </a:r>
            <a:r>
              <a:rPr lang="en-CA" sz="2800" b="1" dirty="0" smtClean="0">
                <a:latin typeface="Calibri" pitchFamily="34" charset="0"/>
              </a:rPr>
              <a:t> the world.” John 16:33 ESV</a:t>
            </a:r>
            <a:endParaRPr lang="en-US" altLang="ko-KR" sz="2800" b="1" dirty="0">
              <a:latin typeface="Calibri" pitchFamily="34" charset="0"/>
              <a:ea typeface="굴림" charset="-127"/>
            </a:endParaRPr>
          </a:p>
        </p:txBody>
      </p:sp>
      <p:sp>
        <p:nvSpPr>
          <p:cNvPr id="6" name="TextBox 5"/>
          <p:cNvSpPr txBox="1"/>
          <p:nvPr/>
        </p:nvSpPr>
        <p:spPr>
          <a:xfrm>
            <a:off x="5148064" y="505498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798893"/>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pic>
        <p:nvPicPr>
          <p:cNvPr id="19460" name="Picture 3" descr="lion of Judah on throne.jpg"/>
          <p:cNvPicPr>
            <a:picLocks noChangeAspect="1"/>
          </p:cNvPicPr>
          <p:nvPr/>
        </p:nvPicPr>
        <p:blipFill>
          <a:blip r:embed="rId3" cstate="print"/>
          <a:srcRect/>
          <a:stretch>
            <a:fillRect/>
          </a:stretch>
        </p:blipFill>
        <p:spPr bwMode="auto">
          <a:xfrm>
            <a:off x="4267200" y="76200"/>
            <a:ext cx="4648200" cy="6565900"/>
          </a:xfrm>
          <a:prstGeom prst="rect">
            <a:avLst/>
          </a:prstGeom>
          <a:noFill/>
          <a:ln w="9525">
            <a:noFill/>
            <a:miter lim="800000"/>
            <a:headEnd/>
            <a:tailEnd/>
          </a:ln>
        </p:spPr>
      </p:pic>
      <p:sp>
        <p:nvSpPr>
          <p:cNvPr id="15365" name="TextBox 4"/>
          <p:cNvSpPr txBox="1">
            <a:spLocks noChangeArrowheads="1"/>
          </p:cNvSpPr>
          <p:nvPr/>
        </p:nvSpPr>
        <p:spPr bwMode="auto">
          <a:xfrm>
            <a:off x="35496" y="5346499"/>
            <a:ext cx="9052560" cy="1554480"/>
          </a:xfrm>
          <a:prstGeom prst="rect">
            <a:avLst/>
          </a:prstGeom>
          <a:solidFill>
            <a:schemeClr val="bg1"/>
          </a:solidFill>
          <a:ln w="9525">
            <a:noFill/>
            <a:miter lim="800000"/>
            <a:headEnd/>
            <a:tailEnd/>
          </a:ln>
        </p:spPr>
        <p:txBody>
          <a:bodyPr>
            <a:spAutoFit/>
          </a:bodyPr>
          <a:lstStyle/>
          <a:p>
            <a:pPr algn="ctr"/>
            <a:r>
              <a:rPr lang="en-US" altLang="ko-KR" sz="2800" b="1" dirty="0" smtClean="0">
                <a:latin typeface="Calibri" pitchFamily="34" charset="0"/>
                <a:ea typeface="굴림" charset="-127"/>
              </a:rPr>
              <a:t>In the </a:t>
            </a:r>
            <a:r>
              <a:rPr lang="en-US" altLang="ko-KR" sz="2800" b="1" dirty="0">
                <a:latin typeface="Calibri" pitchFamily="34" charset="0"/>
                <a:ea typeface="굴림" charset="-127"/>
              </a:rPr>
              <a:t>New </a:t>
            </a:r>
            <a:r>
              <a:rPr lang="en-US" altLang="ko-KR" sz="2800" b="1" dirty="0" smtClean="0">
                <a:latin typeface="Calibri" pitchFamily="34" charset="0"/>
                <a:ea typeface="굴림" charset="-127"/>
              </a:rPr>
              <a:t>Testament, Jesus is the </a:t>
            </a:r>
            <a:r>
              <a:rPr lang="en-US" altLang="ko-KR" sz="2800" b="1" dirty="0">
                <a:latin typeface="Calibri" pitchFamily="34" charset="0"/>
                <a:ea typeface="굴림" charset="-127"/>
              </a:rPr>
              <a:t>great </a:t>
            </a:r>
            <a:r>
              <a:rPr lang="en-US" altLang="ko-KR" sz="2800" b="1" i="1" dirty="0" err="1">
                <a:latin typeface="Calibri" pitchFamily="34" charset="0"/>
                <a:ea typeface="굴림" charset="-127"/>
              </a:rPr>
              <a:t>nike</a:t>
            </a:r>
            <a:r>
              <a:rPr lang="en-US" altLang="ko-KR" sz="2800" b="1" dirty="0">
                <a:latin typeface="Calibri" pitchFamily="34" charset="0"/>
                <a:ea typeface="굴림" charset="-127"/>
              </a:rPr>
              <a:t> victor and conqueror, not Caesar</a:t>
            </a:r>
            <a:r>
              <a:rPr lang="en-US" altLang="ko-KR" sz="2800" b="1" dirty="0" smtClean="0">
                <a:latin typeface="Calibri" pitchFamily="34" charset="0"/>
                <a:ea typeface="굴림" charset="-127"/>
              </a:rPr>
              <a:t>.  For Christians, </a:t>
            </a:r>
            <a:r>
              <a:rPr lang="en-US" altLang="ko-KR" sz="2800" b="1" i="1" dirty="0" err="1" smtClean="0">
                <a:latin typeface="Calibri" pitchFamily="34" charset="0"/>
                <a:ea typeface="굴림" charset="-127"/>
              </a:rPr>
              <a:t>nike</a:t>
            </a:r>
            <a:r>
              <a:rPr lang="en-US" altLang="ko-KR" sz="2800" b="1" dirty="0" smtClean="0">
                <a:latin typeface="Calibri" pitchFamily="34" charset="0"/>
                <a:ea typeface="굴림" charset="-127"/>
              </a:rPr>
              <a:t> is like a secret code word, “</a:t>
            </a:r>
            <a:r>
              <a:rPr lang="en-US" altLang="ko-KR" sz="2800" b="1" dirty="0" err="1" smtClean="0">
                <a:latin typeface="Calibri" pitchFamily="34" charset="0"/>
                <a:ea typeface="굴림" charset="-127"/>
              </a:rPr>
              <a:t>Psst</a:t>
            </a:r>
            <a:r>
              <a:rPr lang="en-US" altLang="ko-KR" sz="2800" b="1" dirty="0" smtClean="0">
                <a:latin typeface="Calibri" pitchFamily="34" charset="0"/>
                <a:ea typeface="굴림" charset="-127"/>
              </a:rPr>
              <a:t>, we know who the real </a:t>
            </a:r>
            <a:r>
              <a:rPr lang="en-US" altLang="ko-KR" sz="2800" b="1" i="1" dirty="0" err="1" smtClean="0">
                <a:latin typeface="Calibri" pitchFamily="34" charset="0"/>
                <a:ea typeface="굴림" charset="-127"/>
              </a:rPr>
              <a:t>nike</a:t>
            </a:r>
            <a:r>
              <a:rPr lang="en-US" altLang="ko-KR" sz="2800" b="1" dirty="0" smtClean="0">
                <a:latin typeface="Calibri" pitchFamily="34" charset="0"/>
                <a:ea typeface="굴림" charset="-127"/>
              </a:rPr>
              <a:t> is!”</a:t>
            </a:r>
            <a:endParaRPr lang="en-US" altLang="ko-KR" sz="2800" b="1" dirty="0">
              <a:latin typeface="Calibri" pitchFamily="34" charset="0"/>
              <a:ea typeface="굴림" charset="-127"/>
            </a:endParaRPr>
          </a:p>
        </p:txBody>
      </p:sp>
      <p:sp>
        <p:nvSpPr>
          <p:cNvPr id="6" name="TextBox 5"/>
          <p:cNvSpPr txBox="1"/>
          <p:nvPr/>
        </p:nvSpPr>
        <p:spPr>
          <a:xfrm>
            <a:off x="5148064" y="505498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726885"/>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8194" name="Title 3"/>
          <p:cNvSpPr>
            <a:spLocks noGrp="1"/>
          </p:cNvSpPr>
          <p:nvPr>
            <p:ph type="title"/>
          </p:nvPr>
        </p:nvSpPr>
        <p:spPr>
          <a:xfrm>
            <a:off x="4114800" y="476672"/>
            <a:ext cx="4800600" cy="4824536"/>
          </a:xfrm>
        </p:spPr>
        <p:txBody>
          <a:bodyPr/>
          <a:lstStyle/>
          <a:p>
            <a:pPr eaLnBrk="1" hangingPunct="1"/>
            <a:r>
              <a:rPr lang="en-US" altLang="ko-KR" sz="3200" b="1" dirty="0" smtClean="0">
                <a:solidFill>
                  <a:schemeClr val="tx1"/>
                </a:solidFill>
                <a:latin typeface="Calibri" pitchFamily="34" charset="0"/>
                <a:ea typeface="Gulim" pitchFamily="34" charset="-127"/>
              </a:rPr>
              <a:t>In the English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New Testament, </a:t>
            </a:r>
            <a:br>
              <a:rPr lang="en-US" altLang="ko-KR" sz="3200" b="1" dirty="0" smtClean="0">
                <a:solidFill>
                  <a:schemeClr val="tx1"/>
                </a:solidFill>
                <a:latin typeface="Calibri" pitchFamily="34" charset="0"/>
                <a:ea typeface="Gulim" pitchFamily="34" charset="-127"/>
              </a:rPr>
            </a:br>
            <a:r>
              <a:rPr lang="en-US" altLang="ko-KR" sz="3200" b="1" i="1" dirty="0" err="1" smtClean="0">
                <a:solidFill>
                  <a:schemeClr val="tx1"/>
                </a:solidFill>
                <a:latin typeface="Calibri" pitchFamily="34" charset="0"/>
                <a:ea typeface="Gulim" pitchFamily="34" charset="-127"/>
              </a:rPr>
              <a:t>nike</a:t>
            </a:r>
            <a:r>
              <a:rPr lang="en-US" altLang="ko-KR" sz="3200" b="1" dirty="0" smtClean="0">
                <a:solidFill>
                  <a:schemeClr val="tx1"/>
                </a:solidFill>
                <a:latin typeface="Calibri" pitchFamily="34" charset="0"/>
                <a:ea typeface="Gulim" pitchFamily="34" charset="-127"/>
              </a:rPr>
              <a:t> is translated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as  victory,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conquer, and overcome.  </a:t>
            </a:r>
            <a:br>
              <a:rPr lang="en-US" altLang="ko-KR" sz="3200" b="1" dirty="0" smtClean="0">
                <a:solidFill>
                  <a:schemeClr val="tx1"/>
                </a:solidFill>
                <a:latin typeface="Calibri" pitchFamily="34" charset="0"/>
                <a:ea typeface="Gulim" pitchFamily="34" charset="-127"/>
              </a:rPr>
            </a:br>
            <a:endParaRPr lang="ko-KR" altLang="en-US" sz="3200" b="1" dirty="0" smtClean="0">
              <a:solidFill>
                <a:schemeClr val="tx1"/>
              </a:solidFill>
              <a:latin typeface="Calibri" pitchFamily="34" charset="0"/>
              <a:ea typeface="Gulim" pitchFamily="34" charset="-127"/>
            </a:endParaRPr>
          </a:p>
        </p:txBody>
      </p:sp>
      <p:pic>
        <p:nvPicPr>
          <p:cNvPr id="8195" name="Picture 2" descr="http://www.bibbiablog.com/wp-content/uploads/biblicalGreek-Manuscript-of-1st-Corinthians-13.jpg"/>
          <p:cNvPicPr>
            <a:picLocks noChangeAspect="1" noChangeArrowheads="1"/>
          </p:cNvPicPr>
          <p:nvPr/>
        </p:nvPicPr>
        <p:blipFill>
          <a:blip r:embed="rId2" cstate="print"/>
          <a:srcRect l="6052" t="6818" r="5196" b="9091"/>
          <a:stretch>
            <a:fillRect/>
          </a:stretch>
        </p:blipFill>
        <p:spPr bwMode="auto">
          <a:xfrm>
            <a:off x="152400" y="1052736"/>
            <a:ext cx="3810000" cy="3203575"/>
          </a:xfrm>
          <a:prstGeom prst="rect">
            <a:avLst/>
          </a:prstGeom>
          <a:noFill/>
          <a:ln w="9525">
            <a:noFill/>
            <a:miter lim="800000"/>
            <a:headEnd/>
            <a:tailEnd/>
          </a:ln>
        </p:spPr>
      </p:pic>
      <p:pic>
        <p:nvPicPr>
          <p:cNvPr id="4" name="Picture 6" descr="shwoosh"/>
          <p:cNvPicPr>
            <a:picLocks noChangeAspect="1" noChangeArrowheads="1"/>
          </p:cNvPicPr>
          <p:nvPr/>
        </p:nvPicPr>
        <p:blipFill>
          <a:blip r:embed="rId3" cstate="print"/>
          <a:srcRect/>
          <a:stretch>
            <a:fillRect/>
          </a:stretch>
        </p:blipFill>
        <p:spPr bwMode="auto">
          <a:xfrm>
            <a:off x="611560" y="4421636"/>
            <a:ext cx="2866193" cy="879572"/>
          </a:xfrm>
          <a:prstGeom prst="rect">
            <a:avLst/>
          </a:prstGeom>
          <a:noFill/>
          <a:ln w="9525">
            <a:noFill/>
            <a:miter lim="800000"/>
            <a:headEnd/>
            <a:tailEnd/>
          </a:ln>
        </p:spPr>
      </p:pic>
      <p:sp>
        <p:nvSpPr>
          <p:cNvPr id="5" name="Text Box 7"/>
          <p:cNvSpPr txBox="1">
            <a:spLocks noChangeArrowheads="1"/>
          </p:cNvSpPr>
          <p:nvPr/>
        </p:nvSpPr>
        <p:spPr bwMode="auto">
          <a:xfrm>
            <a:off x="1475656" y="5384249"/>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tx1">
                    <a:lumMod val="65000"/>
                  </a:schemeClr>
                </a:solidFill>
                <a:latin typeface="Calibri" pitchFamily="34" charset="0"/>
              </a:rPr>
              <a:t>Copyright by Nike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098" name="AutoShape 2"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sp>
        <p:nvSpPr>
          <p:cNvPr id="4099" name="AutoShape 4"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sp>
        <p:nvSpPr>
          <p:cNvPr id="4100" name="AutoShape 6"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pic>
        <p:nvPicPr>
          <p:cNvPr id="4101" name="Picture 7" descr="C:\Users\Supermike\Pictures\Misc Pics\nike article-2004273-000B0D3900000258-373_306x442.jpg"/>
          <p:cNvPicPr>
            <a:picLocks noChangeAspect="1" noChangeArrowheads="1"/>
          </p:cNvPicPr>
          <p:nvPr/>
        </p:nvPicPr>
        <p:blipFill>
          <a:blip r:embed="rId2" cstate="print"/>
          <a:srcRect t="29639" r="7407"/>
          <a:stretch>
            <a:fillRect/>
          </a:stretch>
        </p:blipFill>
        <p:spPr bwMode="auto">
          <a:xfrm>
            <a:off x="76200" y="649288"/>
            <a:ext cx="4267200" cy="4684712"/>
          </a:xfrm>
          <a:prstGeom prst="rect">
            <a:avLst/>
          </a:prstGeom>
          <a:noFill/>
          <a:ln w="9525">
            <a:noFill/>
            <a:miter lim="800000"/>
            <a:headEnd/>
            <a:tailEnd/>
          </a:ln>
        </p:spPr>
      </p:pic>
      <p:sp>
        <p:nvSpPr>
          <p:cNvPr id="4102" name="Rectangle 5"/>
          <p:cNvSpPr>
            <a:spLocks noChangeArrowheads="1"/>
          </p:cNvSpPr>
          <p:nvPr/>
        </p:nvSpPr>
        <p:spPr bwMode="auto">
          <a:xfrm>
            <a:off x="4419600" y="685800"/>
            <a:ext cx="4572000" cy="2677656"/>
          </a:xfrm>
          <a:prstGeom prst="rect">
            <a:avLst/>
          </a:prstGeom>
          <a:noFill/>
          <a:ln w="9525">
            <a:noFill/>
            <a:miter lim="800000"/>
            <a:headEnd/>
            <a:tailEnd/>
          </a:ln>
        </p:spPr>
        <p:txBody>
          <a:bodyPr>
            <a:spAutoFit/>
          </a:bodyPr>
          <a:lstStyle/>
          <a:p>
            <a:r>
              <a:rPr lang="en-US" altLang="ko-KR" sz="3200" b="1" dirty="0">
                <a:latin typeface="Calibri" pitchFamily="34" charset="0"/>
                <a:ea typeface="굴림" charset="-127"/>
              </a:rPr>
              <a:t>Youth around the world love wearing Nike shoes and shirts.</a:t>
            </a:r>
            <a:br>
              <a:rPr lang="en-US" altLang="ko-KR" sz="3200" b="1" dirty="0">
                <a:latin typeface="Calibri" pitchFamily="34" charset="0"/>
                <a:ea typeface="굴림" charset="-127"/>
              </a:rPr>
            </a:br>
            <a:r>
              <a:rPr lang="en-US" altLang="ko-KR" sz="3600" b="1" dirty="0">
                <a:latin typeface="Calibri" pitchFamily="34" charset="0"/>
                <a:ea typeface="굴림" charset="-127"/>
              </a:rPr>
              <a:t> </a:t>
            </a:r>
            <a:br>
              <a:rPr lang="en-US" altLang="ko-KR" sz="3600" b="1" dirty="0">
                <a:latin typeface="Calibri" pitchFamily="34" charset="0"/>
                <a:ea typeface="굴림" charset="-127"/>
              </a:rPr>
            </a:br>
            <a:endParaRPr lang="en-US" altLang="ko-KR" sz="36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ike germany-world-cup-champs-2014 www.philstar.com crop.jpg"/>
          <p:cNvPicPr>
            <a:picLocks noChangeAspect="1"/>
          </p:cNvPicPr>
          <p:nvPr/>
        </p:nvPicPr>
        <p:blipFill>
          <a:blip r:embed="rId2" cstate="print"/>
          <a:stretch>
            <a:fillRect/>
          </a:stretch>
        </p:blipFill>
        <p:spPr>
          <a:xfrm>
            <a:off x="539552" y="620687"/>
            <a:ext cx="8136904" cy="6102679"/>
          </a:xfrm>
          <a:prstGeom prst="rect">
            <a:avLst/>
          </a:prstGeom>
        </p:spPr>
      </p:pic>
      <p:sp>
        <p:nvSpPr>
          <p:cNvPr id="5123" name="TextBox 2"/>
          <p:cNvSpPr txBox="1">
            <a:spLocks noChangeArrowheads="1"/>
          </p:cNvSpPr>
          <p:nvPr/>
        </p:nvSpPr>
        <p:spPr bwMode="auto">
          <a:xfrm>
            <a:off x="0" y="44624"/>
            <a:ext cx="9144000" cy="584775"/>
          </a:xfrm>
          <a:prstGeom prst="rect">
            <a:avLst/>
          </a:prstGeom>
          <a:solidFill>
            <a:schemeClr val="bg1"/>
          </a:solidFill>
          <a:ln w="9525">
            <a:noFill/>
            <a:miter lim="800000"/>
            <a:headEnd/>
            <a:tailEnd/>
          </a:ln>
        </p:spPr>
        <p:txBody>
          <a:bodyPr wrap="square">
            <a:spAutoFit/>
          </a:bodyPr>
          <a:lstStyle/>
          <a:p>
            <a:pPr algn="ctr"/>
            <a:r>
              <a:rPr lang="en-US" altLang="ko-KR" sz="3200" b="1" dirty="0">
                <a:latin typeface="Calibri" pitchFamily="34" charset="0"/>
                <a:ea typeface="굴림" charset="-127"/>
              </a:rPr>
              <a:t>Nike is at every major sports event</a:t>
            </a:r>
            <a:r>
              <a:rPr lang="en-US" altLang="ko-KR" sz="3200" b="1" dirty="0" smtClean="0">
                <a:latin typeface="Calibri" pitchFamily="34" charset="0"/>
                <a:ea typeface="굴림" charset="-127"/>
              </a:rPr>
              <a:t>.</a:t>
            </a:r>
          </a:p>
        </p:txBody>
      </p:sp>
      <p:sp>
        <p:nvSpPr>
          <p:cNvPr id="5" name="TextBox 4"/>
          <p:cNvSpPr txBox="1"/>
          <p:nvPr/>
        </p:nvSpPr>
        <p:spPr>
          <a:xfrm>
            <a:off x="1874764" y="6372036"/>
            <a:ext cx="5361532" cy="369332"/>
          </a:xfrm>
          <a:prstGeom prst="rect">
            <a:avLst/>
          </a:prstGeom>
          <a:noFill/>
        </p:spPr>
        <p:txBody>
          <a:bodyPr wrap="none" rtlCol="0">
            <a:spAutoFit/>
          </a:bodyPr>
          <a:lstStyle/>
          <a:p>
            <a:r>
              <a:rPr lang="en-CA" dirty="0" smtClean="0"/>
              <a:t>Germany World Cup 2014, from www.philstar.com</a:t>
            </a:r>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10243"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10244" name="Title 3"/>
          <p:cNvSpPr>
            <a:spLocks noGrp="1"/>
          </p:cNvSpPr>
          <p:nvPr>
            <p:ph type="title"/>
          </p:nvPr>
        </p:nvSpPr>
        <p:spPr>
          <a:xfrm>
            <a:off x="539750" y="1498600"/>
            <a:ext cx="4762500" cy="3370263"/>
          </a:xfrm>
        </p:spPr>
        <p:txBody>
          <a:bodyPr/>
          <a:lstStyle/>
          <a:p>
            <a:r>
              <a:rPr lang="en-CA" altLang="ko-KR" sz="3200" b="1" dirty="0" smtClean="0">
                <a:solidFill>
                  <a:schemeClr val="tx1"/>
                </a:solidFill>
                <a:ea typeface="굴림" charset="-127"/>
              </a:rPr>
              <a:t>Nike is the Greek goddess of Victory.</a:t>
            </a:r>
            <a:br>
              <a:rPr lang="en-CA" altLang="ko-KR" sz="3200" b="1" dirty="0" smtClean="0">
                <a:solidFill>
                  <a:schemeClr val="tx1"/>
                </a:solidFill>
                <a:ea typeface="굴림" charset="-127"/>
              </a:rPr>
            </a:br>
            <a:r>
              <a:rPr lang="en-CA" altLang="ko-KR" sz="1600" b="1" dirty="0" smtClean="0">
                <a:solidFill>
                  <a:schemeClr val="tx1"/>
                </a:solidFill>
                <a:ea typeface="굴림" charset="-127"/>
              </a:rPr>
              <a:t/>
            </a:r>
            <a:br>
              <a:rPr lang="en-CA" altLang="ko-KR" sz="1600" b="1" dirty="0" smtClean="0">
                <a:solidFill>
                  <a:schemeClr val="tx1"/>
                </a:solidFill>
                <a:ea typeface="굴림" charset="-127"/>
              </a:rPr>
            </a:br>
            <a:endParaRPr lang="en-CA" altLang="ko-KR" sz="3200" b="1" dirty="0" smtClean="0">
              <a:solidFill>
                <a:schemeClr val="tx1"/>
              </a:solidFill>
              <a:ea typeface="굴림" charset="-127"/>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9219"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9220" name="Title 3"/>
          <p:cNvSpPr>
            <a:spLocks noGrp="1"/>
          </p:cNvSpPr>
          <p:nvPr>
            <p:ph type="title"/>
          </p:nvPr>
        </p:nvSpPr>
        <p:spPr>
          <a:xfrm>
            <a:off x="323528" y="1498600"/>
            <a:ext cx="4978722" cy="3370263"/>
          </a:xfrm>
        </p:spPr>
        <p:txBody>
          <a:bodyPr/>
          <a:lstStyle/>
          <a:p>
            <a:r>
              <a:rPr lang="en-CA" altLang="ko-KR" sz="3200" b="1" dirty="0" smtClean="0">
                <a:solidFill>
                  <a:schemeClr val="tx1"/>
                </a:solidFill>
                <a:ea typeface="굴림" charset="-127"/>
              </a:rPr>
              <a:t>She is the fastest runner among the gods.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CA" sz="3200" b="1" dirty="0" smtClean="0">
                <a:solidFill>
                  <a:schemeClr val="tx1"/>
                </a:solidFill>
                <a:latin typeface="+mn-lt"/>
              </a:rPr>
              <a:t>The goddess Nike is </a:t>
            </a:r>
            <a:br>
              <a:rPr lang="en-CA" sz="3200" b="1" dirty="0" smtClean="0">
                <a:solidFill>
                  <a:schemeClr val="tx1"/>
                </a:solidFill>
                <a:latin typeface="+mn-lt"/>
              </a:rPr>
            </a:br>
            <a:r>
              <a:rPr lang="en-CA" sz="3200" b="1" dirty="0" smtClean="0">
                <a:solidFill>
                  <a:schemeClr val="tx1"/>
                </a:solidFill>
                <a:latin typeface="+mn-lt"/>
              </a:rPr>
              <a:t>on every Olympic medal.</a:t>
            </a:r>
            <a:endParaRPr lang="en-CA" sz="3200" b="1" dirty="0">
              <a:solidFill>
                <a:schemeClr val="tx1"/>
              </a:solidFill>
              <a:latin typeface="+mn-lt"/>
            </a:endParaRPr>
          </a:p>
        </p:txBody>
      </p:sp>
      <p:pic>
        <p:nvPicPr>
          <p:cNvPr id="4" name="Picture 3" descr="Nike on back of Olympic medals www.theenglishgroup.co.uk.jpg"/>
          <p:cNvPicPr>
            <a:picLocks noChangeAspect="1"/>
          </p:cNvPicPr>
          <p:nvPr/>
        </p:nvPicPr>
        <p:blipFill>
          <a:blip r:embed="rId2" cstate="print"/>
          <a:stretch>
            <a:fillRect/>
          </a:stretch>
        </p:blipFill>
        <p:spPr>
          <a:xfrm>
            <a:off x="467544" y="1196752"/>
            <a:ext cx="8443291" cy="5616624"/>
          </a:xfrm>
          <a:prstGeom prst="rect">
            <a:avLst/>
          </a:prstGeom>
        </p:spPr>
      </p:pic>
      <p:sp>
        <p:nvSpPr>
          <p:cNvPr id="5" name="TextBox 4"/>
          <p:cNvSpPr txBox="1"/>
          <p:nvPr/>
        </p:nvSpPr>
        <p:spPr>
          <a:xfrm>
            <a:off x="2411760" y="6444044"/>
            <a:ext cx="4536504" cy="369332"/>
          </a:xfrm>
          <a:prstGeom prst="rect">
            <a:avLst/>
          </a:prstGeom>
          <a:noFill/>
        </p:spPr>
        <p:txBody>
          <a:bodyPr wrap="square" rtlCol="0">
            <a:spAutoFit/>
          </a:bodyPr>
          <a:lstStyle/>
          <a:p>
            <a:pPr algn="ctr"/>
            <a:r>
              <a:rPr lang="en-CA" dirty="0" smtClean="0">
                <a:solidFill>
                  <a:schemeClr val="bg1">
                    <a:lumMod val="65000"/>
                    <a:lumOff val="35000"/>
                  </a:schemeClr>
                </a:solidFill>
              </a:rPr>
              <a:t>www.theenglishgroup.co.uk</a:t>
            </a:r>
            <a:endParaRPr lang="en-CA" dirty="0">
              <a:solidFill>
                <a:schemeClr val="bg1">
                  <a:lumMod val="65000"/>
                  <a:lumOff val="3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nike article-2004273-004613C800000258-519_634x378.jpg"/>
          <p:cNvPicPr>
            <a:picLocks noChangeAspect="1"/>
          </p:cNvPicPr>
          <p:nvPr/>
        </p:nvPicPr>
        <p:blipFill>
          <a:blip r:embed="rId2" cstate="print"/>
          <a:srcRect b="2161"/>
          <a:stretch>
            <a:fillRect/>
          </a:stretch>
        </p:blipFill>
        <p:spPr bwMode="auto">
          <a:xfrm>
            <a:off x="0" y="1551384"/>
            <a:ext cx="9144000" cy="5334000"/>
          </a:xfrm>
          <a:prstGeom prst="rect">
            <a:avLst/>
          </a:prstGeom>
          <a:noFill/>
          <a:ln w="9525">
            <a:noFill/>
            <a:miter lim="800000"/>
            <a:headEnd/>
            <a:tailEnd/>
          </a:ln>
        </p:spPr>
      </p:pic>
      <p:sp>
        <p:nvSpPr>
          <p:cNvPr id="11267" name="Title 5"/>
          <p:cNvSpPr>
            <a:spLocks noGrp="1"/>
          </p:cNvSpPr>
          <p:nvPr>
            <p:ph type="title"/>
          </p:nvPr>
        </p:nvSpPr>
        <p:spPr>
          <a:xfrm>
            <a:off x="76200" y="-27384"/>
            <a:ext cx="8991600" cy="1524000"/>
          </a:xfrm>
        </p:spPr>
        <p:txBody>
          <a:bodyPr/>
          <a:lstStyle/>
          <a:p>
            <a:r>
              <a:rPr lang="en-CA" altLang="ko-KR" sz="3200" b="1" dirty="0" smtClean="0">
                <a:solidFill>
                  <a:schemeClr val="tx1"/>
                </a:solidFill>
                <a:latin typeface="Calibri" pitchFamily="34" charset="0"/>
                <a:ea typeface="굴림" charset="-127"/>
              </a:rPr>
              <a:t>Nike shoes are named after the goddess Nike.  </a:t>
            </a:r>
          </a:p>
        </p:txBody>
      </p:sp>
      <p:sp>
        <p:nvSpPr>
          <p:cNvPr id="5" name="TextBox 4"/>
          <p:cNvSpPr txBox="1"/>
          <p:nvPr/>
        </p:nvSpPr>
        <p:spPr>
          <a:xfrm>
            <a:off x="179512" y="6372036"/>
            <a:ext cx="8712968" cy="369332"/>
          </a:xfrm>
          <a:prstGeom prst="rect">
            <a:avLst/>
          </a:prstGeom>
          <a:noFill/>
        </p:spPr>
        <p:txBody>
          <a:bodyPr wrap="square" rtlCol="0">
            <a:spAutoFit/>
          </a:bodyPr>
          <a:lstStyle/>
          <a:p>
            <a:r>
              <a:rPr lang="en-CA" dirty="0" err="1" smtClean="0"/>
              <a:t>nike</a:t>
            </a:r>
            <a:r>
              <a:rPr lang="en-CA" dirty="0" smtClean="0"/>
              <a:t> article-2004273-004613C800000258-519 Techno clothing for Ami Anderson</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nike article-2004273-004613C800000258-519_634x378.jpg"/>
          <p:cNvPicPr>
            <a:picLocks noChangeAspect="1"/>
          </p:cNvPicPr>
          <p:nvPr/>
        </p:nvPicPr>
        <p:blipFill>
          <a:blip r:embed="rId2" cstate="print"/>
          <a:srcRect b="2161"/>
          <a:stretch>
            <a:fillRect/>
          </a:stretch>
        </p:blipFill>
        <p:spPr bwMode="auto">
          <a:xfrm>
            <a:off x="0" y="1551384"/>
            <a:ext cx="9144000" cy="5334000"/>
          </a:xfrm>
          <a:prstGeom prst="rect">
            <a:avLst/>
          </a:prstGeom>
          <a:noFill/>
          <a:ln w="9525">
            <a:noFill/>
            <a:miter lim="800000"/>
            <a:headEnd/>
            <a:tailEnd/>
          </a:ln>
        </p:spPr>
      </p:pic>
      <p:sp>
        <p:nvSpPr>
          <p:cNvPr id="12291" name="Title 5"/>
          <p:cNvSpPr>
            <a:spLocks noGrp="1"/>
          </p:cNvSpPr>
          <p:nvPr>
            <p:ph type="title"/>
          </p:nvPr>
        </p:nvSpPr>
        <p:spPr>
          <a:xfrm>
            <a:off x="76200" y="-27384"/>
            <a:ext cx="8991600" cy="1524000"/>
          </a:xfrm>
        </p:spPr>
        <p:txBody>
          <a:bodyPr/>
          <a:lstStyle/>
          <a:p>
            <a:r>
              <a:rPr lang="en-CA" altLang="ko-KR" sz="3600" b="1" dirty="0" smtClean="0">
                <a:solidFill>
                  <a:schemeClr val="tx1"/>
                </a:solidFill>
                <a:latin typeface="Calibri" pitchFamily="34" charset="0"/>
                <a:ea typeface="굴림" charset="-127"/>
              </a:rPr>
              <a:t>Nike shoes are for victory in races.</a:t>
            </a:r>
            <a:endParaRPr lang="en-CA" altLang="ko-KR" sz="3600" b="1" dirty="0" smtClean="0">
              <a:solidFill>
                <a:schemeClr val="tx1"/>
              </a:solidFill>
              <a:ea typeface="굴림" charset="-127"/>
            </a:endParaRPr>
          </a:p>
        </p:txBody>
      </p:sp>
      <p:sp>
        <p:nvSpPr>
          <p:cNvPr id="4" name="TextBox 3"/>
          <p:cNvSpPr txBox="1"/>
          <p:nvPr/>
        </p:nvSpPr>
        <p:spPr>
          <a:xfrm>
            <a:off x="179512" y="6372036"/>
            <a:ext cx="8712968" cy="369332"/>
          </a:xfrm>
          <a:prstGeom prst="rect">
            <a:avLst/>
          </a:prstGeom>
          <a:noFill/>
        </p:spPr>
        <p:txBody>
          <a:bodyPr wrap="square" rtlCol="0">
            <a:spAutoFit/>
          </a:bodyPr>
          <a:lstStyle/>
          <a:p>
            <a:r>
              <a:rPr lang="en-CA" dirty="0" err="1" smtClean="0"/>
              <a:t>nike</a:t>
            </a:r>
            <a:r>
              <a:rPr lang="en-CA" dirty="0" smtClean="0"/>
              <a:t> article-2004273-004613C800000258-519 Techno clothing for Ami Anderson</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0" y="4662264"/>
            <a:ext cx="9144000" cy="1143000"/>
          </a:xfrm>
        </p:spPr>
        <p:txBody>
          <a:bodyPr/>
          <a:lstStyle/>
          <a:p>
            <a:pPr eaLnBrk="1" hangingPunct="1"/>
            <a:r>
              <a:rPr lang="en-CA" sz="3200" b="1" dirty="0" smtClean="0">
                <a:solidFill>
                  <a:schemeClr val="tx1"/>
                </a:solidFill>
              </a:rPr>
              <a:t/>
            </a:r>
            <a:br>
              <a:rPr lang="en-CA" sz="3200" b="1" dirty="0" smtClean="0">
                <a:solidFill>
                  <a:schemeClr val="tx1"/>
                </a:solidFill>
              </a:rPr>
            </a:br>
            <a:r>
              <a:rPr lang="en-CA" sz="3200" b="1" dirty="0" smtClean="0">
                <a:solidFill>
                  <a:schemeClr val="tx1"/>
                </a:solidFill>
              </a:rPr>
              <a:t>In the New Testament, </a:t>
            </a:r>
            <a:br>
              <a:rPr lang="en-CA" sz="3200" b="1" dirty="0" smtClean="0">
                <a:solidFill>
                  <a:schemeClr val="tx1"/>
                </a:solidFill>
              </a:rPr>
            </a:br>
            <a:r>
              <a:rPr lang="en-CA" sz="3200" b="1" dirty="0" smtClean="0">
                <a:solidFill>
                  <a:schemeClr val="tx1"/>
                </a:solidFill>
              </a:rPr>
              <a:t>Jesus Christ is the great victorious </a:t>
            </a:r>
            <a:r>
              <a:rPr lang="en-CA" sz="3200" b="1" i="1" dirty="0" err="1" smtClean="0">
                <a:solidFill>
                  <a:schemeClr val="tx1"/>
                </a:solidFill>
              </a:rPr>
              <a:t>nike</a:t>
            </a:r>
            <a:r>
              <a:rPr lang="en-CA" sz="3200" b="1" dirty="0" smtClean="0">
                <a:solidFill>
                  <a:schemeClr val="tx1"/>
                </a:solidFill>
              </a:rPr>
              <a:t>!</a:t>
            </a:r>
            <a:br>
              <a:rPr lang="en-CA" sz="3200" b="1" dirty="0" smtClean="0">
                <a:solidFill>
                  <a:schemeClr val="tx1"/>
                </a:solidFill>
              </a:rPr>
            </a:br>
            <a:r>
              <a:rPr lang="en-CA" sz="3200" b="1" dirty="0" smtClean="0">
                <a:solidFill>
                  <a:schemeClr val="tx1"/>
                </a:solidFill>
              </a:rPr>
              <a:t>Jesus Christ is the key to </a:t>
            </a:r>
            <a:r>
              <a:rPr lang="en-CA" sz="3200" b="1" i="1" dirty="0" err="1" smtClean="0">
                <a:solidFill>
                  <a:schemeClr val="tx1"/>
                </a:solidFill>
              </a:rPr>
              <a:t>nike</a:t>
            </a:r>
            <a:r>
              <a:rPr lang="en-CA" sz="3200" b="1" dirty="0" smtClean="0">
                <a:solidFill>
                  <a:schemeClr val="tx1"/>
                </a:solidFill>
              </a:rPr>
              <a:t> victory for us. </a:t>
            </a:r>
            <a:br>
              <a:rPr lang="en-CA" sz="3200" b="1" dirty="0" smtClean="0">
                <a:solidFill>
                  <a:schemeClr val="tx1"/>
                </a:solidFill>
              </a:rPr>
            </a:br>
            <a:r>
              <a:rPr lang="en-CA" sz="3200" b="1" dirty="0" smtClean="0">
                <a:solidFill>
                  <a:schemeClr val="tx1"/>
                </a:solidFill>
              </a:rPr>
              <a:t>Christ has </a:t>
            </a:r>
            <a:r>
              <a:rPr lang="en-CA" sz="3200" b="1" i="1" dirty="0" err="1" smtClean="0">
                <a:solidFill>
                  <a:schemeClr val="tx1"/>
                </a:solidFill>
              </a:rPr>
              <a:t>niked</a:t>
            </a:r>
            <a:r>
              <a:rPr lang="en-CA" sz="3200" b="1" dirty="0" smtClean="0">
                <a:solidFill>
                  <a:schemeClr val="tx1"/>
                </a:solidFill>
              </a:rPr>
              <a:t>, will </a:t>
            </a:r>
            <a:r>
              <a:rPr lang="en-CA" sz="3200" b="1" i="1" dirty="0" err="1" smtClean="0">
                <a:solidFill>
                  <a:schemeClr val="tx1"/>
                </a:solidFill>
              </a:rPr>
              <a:t>nike</a:t>
            </a:r>
            <a:r>
              <a:rPr lang="en-CA" sz="3200" b="1" dirty="0" smtClean="0">
                <a:solidFill>
                  <a:schemeClr val="tx1"/>
                </a:solidFill>
              </a:rPr>
              <a:t>,</a:t>
            </a:r>
            <a:br>
              <a:rPr lang="en-CA" sz="3200" b="1" dirty="0" smtClean="0">
                <a:solidFill>
                  <a:schemeClr val="tx1"/>
                </a:solidFill>
              </a:rPr>
            </a:br>
            <a:r>
              <a:rPr lang="en-CA" sz="3200" b="1" dirty="0" smtClean="0">
                <a:solidFill>
                  <a:schemeClr val="tx1"/>
                </a:solidFill>
              </a:rPr>
              <a:t>and is helping his people </a:t>
            </a:r>
            <a:r>
              <a:rPr lang="en-CA" sz="3200" b="1" i="1" dirty="0" err="1" smtClean="0">
                <a:solidFill>
                  <a:schemeClr val="tx1"/>
                </a:solidFill>
              </a:rPr>
              <a:t>nike</a:t>
            </a:r>
            <a:r>
              <a:rPr lang="en-CA" sz="3200" b="1" dirty="0" smtClean="0">
                <a:solidFill>
                  <a:schemeClr val="tx1"/>
                </a:solidFill>
              </a:rPr>
              <a:t>!</a:t>
            </a:r>
            <a:br>
              <a:rPr lang="en-CA" sz="3200" b="1" dirty="0" smtClean="0">
                <a:solidFill>
                  <a:schemeClr val="tx1"/>
                </a:solidFill>
              </a:rPr>
            </a:br>
            <a:r>
              <a:rPr lang="en-CA" sz="3200" b="1" dirty="0" smtClean="0">
                <a:solidFill>
                  <a:schemeClr val="tx1"/>
                </a:solidFill>
              </a:rPr>
              <a:t/>
            </a:r>
            <a:br>
              <a:rPr lang="en-CA" sz="3200" b="1" dirty="0" smtClean="0">
                <a:solidFill>
                  <a:schemeClr val="tx1"/>
                </a:solidFill>
              </a:rPr>
            </a:br>
            <a:endParaRPr lang="en-CA" sz="3200" b="1" dirty="0" smtClean="0">
              <a:solidFill>
                <a:schemeClr val="tx1"/>
              </a:solidFill>
            </a:endParaRPr>
          </a:p>
        </p:txBody>
      </p:sp>
      <p:pic>
        <p:nvPicPr>
          <p:cNvPr id="6" name="Picture 5" descr="crucified (2).jpg"/>
          <p:cNvPicPr>
            <a:picLocks noChangeAspect="1"/>
          </p:cNvPicPr>
          <p:nvPr/>
        </p:nvPicPr>
        <p:blipFill>
          <a:blip r:embed="rId2" cstate="print"/>
          <a:srcRect l="13133"/>
          <a:stretch>
            <a:fillRect/>
          </a:stretch>
        </p:blipFill>
        <p:spPr>
          <a:xfrm>
            <a:off x="-468560" y="0"/>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04" y="3870176"/>
            <a:ext cx="4392488" cy="1143000"/>
          </a:xfrm>
        </p:spPr>
        <p:txBody>
          <a:bodyPr/>
          <a:lstStyle/>
          <a:p>
            <a:r>
              <a:rPr lang="en-CA" sz="3200" b="1" dirty="0" smtClean="0">
                <a:solidFill>
                  <a:schemeClr val="tx1"/>
                </a:solidFill>
                <a:latin typeface="Calibri" pitchFamily="34" charset="0"/>
              </a:rPr>
              <a:t>In Revelation 5, which introduces Jesus as he is in heaven, the first verb describing him is </a:t>
            </a:r>
            <a:r>
              <a:rPr lang="en-CA" sz="3200" b="1" dirty="0" err="1" smtClean="0">
                <a:solidFill>
                  <a:srgbClr val="FF0000"/>
                </a:solidFill>
                <a:latin typeface="Calibri" pitchFamily="34" charset="0"/>
              </a:rPr>
              <a:t>nike</a:t>
            </a:r>
            <a:r>
              <a:rPr lang="en-CA" sz="3200" b="1" dirty="0" smtClean="0">
                <a:solidFill>
                  <a:srgbClr val="FF0000"/>
                </a:solidFill>
                <a:latin typeface="Calibri" pitchFamily="34" charset="0"/>
              </a:rPr>
              <a:t>.</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3200" b="1" dirty="0" smtClean="0">
                <a:solidFill>
                  <a:schemeClr val="tx1"/>
                </a:solidFill>
                <a:latin typeface="Calibri" pitchFamily="34" charset="0"/>
              </a:rPr>
              <a:t>“the Lion of the tribe of Judah, the Root of David, has </a:t>
            </a:r>
            <a:r>
              <a:rPr lang="en-CA" sz="3200" b="1" dirty="0" smtClean="0">
                <a:solidFill>
                  <a:srgbClr val="FF0000"/>
                </a:solidFill>
                <a:latin typeface="Calibri" pitchFamily="34" charset="0"/>
              </a:rPr>
              <a:t>conquered (</a:t>
            </a:r>
            <a:r>
              <a:rPr lang="en-CA" sz="3200" b="1" dirty="0" err="1" smtClean="0">
                <a:solidFill>
                  <a:srgbClr val="FF0000"/>
                </a:solidFill>
                <a:latin typeface="Calibri" pitchFamily="34" charset="0"/>
              </a:rPr>
              <a:t>niked</a:t>
            </a:r>
            <a:r>
              <a:rPr lang="en-CA" sz="3200" b="1" dirty="0" smtClean="0">
                <a:solidFill>
                  <a:srgbClr val="FF0000"/>
                </a:solidFill>
                <a:latin typeface="Calibri" pitchFamily="34" charset="0"/>
              </a:rPr>
              <a:t>), </a:t>
            </a:r>
            <a:br>
              <a:rPr lang="en-CA" sz="3200" b="1" dirty="0" smtClean="0">
                <a:solidFill>
                  <a:srgbClr val="FF0000"/>
                </a:solidFill>
                <a:latin typeface="Calibri" pitchFamily="34" charset="0"/>
              </a:rPr>
            </a:br>
            <a:r>
              <a:rPr lang="en-CA" sz="3200" b="1" dirty="0" smtClean="0">
                <a:solidFill>
                  <a:schemeClr val="tx1"/>
                </a:solidFill>
                <a:latin typeface="Calibri" pitchFamily="34" charset="0"/>
              </a:rPr>
              <a:t>so that he can open the scroll and its seven seals.”  Rev 5:5, ESV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600" b="1" dirty="0" smtClean="0">
                <a:latin typeface="Calibri" pitchFamily="34" charset="0"/>
              </a:rPr>
              <a:t/>
            </a:r>
            <a:br>
              <a:rPr lang="en-CA" sz="3600" b="1" dirty="0" smtClean="0">
                <a:latin typeface="Calibri" pitchFamily="34" charset="0"/>
              </a:rPr>
            </a:br>
            <a:r>
              <a:rPr lang="en-CA" sz="3600" b="1" dirty="0" smtClean="0">
                <a:latin typeface="Calibri" pitchFamily="34" charset="0"/>
              </a:rPr>
              <a:t> </a:t>
            </a:r>
            <a:br>
              <a:rPr lang="en-CA" sz="3600" b="1" dirty="0" smtClean="0">
                <a:latin typeface="Calibri" pitchFamily="34" charset="0"/>
              </a:rPr>
            </a:br>
            <a:r>
              <a:rPr lang="en-CA" sz="3600" b="1" dirty="0" smtClean="0">
                <a:latin typeface="Calibri" pitchFamily="34" charset="0"/>
              </a:rPr>
              <a:t/>
            </a:r>
            <a:br>
              <a:rPr lang="en-CA" sz="3600" b="1" dirty="0" smtClean="0">
                <a:latin typeface="Calibri" pitchFamily="34" charset="0"/>
              </a:rPr>
            </a:br>
            <a:endParaRPr lang="en-CA" sz="3600" b="1" dirty="0">
              <a:latin typeface="Calibri" pitchFamily="34" charset="0"/>
            </a:endParaRPr>
          </a:p>
        </p:txBody>
      </p:sp>
      <p:pic>
        <p:nvPicPr>
          <p:cNvPr id="3" name="Picture 3" descr="lion of Judah on throne.jpg"/>
          <p:cNvPicPr>
            <a:picLocks noChangeAspect="1"/>
          </p:cNvPicPr>
          <p:nvPr/>
        </p:nvPicPr>
        <p:blipFill>
          <a:blip r:embed="rId2" cstate="print"/>
          <a:srcRect b="26786"/>
          <a:stretch>
            <a:fillRect/>
          </a:stretch>
        </p:blipFill>
        <p:spPr bwMode="auto">
          <a:xfrm>
            <a:off x="4585119" y="-27384"/>
            <a:ext cx="4595394" cy="4752528"/>
          </a:xfrm>
          <a:prstGeom prst="rect">
            <a:avLst/>
          </a:prstGeom>
          <a:noFill/>
          <a:ln w="9525">
            <a:noFill/>
            <a:miter lim="800000"/>
            <a:headEnd/>
            <a:tailEnd/>
          </a:ln>
        </p:spPr>
      </p:pic>
      <p:sp>
        <p:nvSpPr>
          <p:cNvPr id="4" name="TextBox 3"/>
          <p:cNvSpPr txBox="1"/>
          <p:nvPr/>
        </p:nvSpPr>
        <p:spPr>
          <a:xfrm>
            <a:off x="5292080" y="4478923"/>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lion and lamb.png"/>
          <p:cNvPicPr>
            <a:picLocks noChangeAspect="1"/>
          </p:cNvPicPr>
          <p:nvPr/>
        </p:nvPicPr>
        <p:blipFill>
          <a:blip r:embed="rId2" cstate="print"/>
          <a:srcRect t="1534" r="6717" b="14202"/>
          <a:stretch>
            <a:fillRect/>
          </a:stretch>
        </p:blipFill>
        <p:spPr>
          <a:xfrm>
            <a:off x="0" y="476672"/>
            <a:ext cx="9180512" cy="6408712"/>
          </a:xfrm>
          <a:prstGeom prst="rect">
            <a:avLst/>
          </a:prstGeom>
        </p:spPr>
      </p:pic>
      <p:sp>
        <p:nvSpPr>
          <p:cNvPr id="4" name="TextBox 3"/>
          <p:cNvSpPr txBox="1"/>
          <p:nvPr/>
        </p:nvSpPr>
        <p:spPr>
          <a:xfrm>
            <a:off x="0" y="-27384"/>
            <a:ext cx="9180512" cy="1938992"/>
          </a:xfrm>
          <a:prstGeom prst="rect">
            <a:avLst/>
          </a:prstGeom>
          <a:solidFill>
            <a:srgbClr val="568523"/>
          </a:solidFill>
        </p:spPr>
        <p:txBody>
          <a:bodyPr wrap="square" rtlCol="0">
            <a:spAutoFit/>
          </a:bodyPr>
          <a:lstStyle/>
          <a:p>
            <a:endParaRPr lang="en-US" sz="800" b="1" spc="-30" dirty="0" smtClean="0">
              <a:solidFill>
                <a:schemeClr val="bg1"/>
              </a:solidFill>
            </a:endParaRPr>
          </a:p>
          <a:p>
            <a:pPr algn="ctr"/>
            <a:r>
              <a:rPr lang="en-US" sz="2800" b="1" spc="-20" dirty="0" smtClean="0"/>
              <a:t>The Lion </a:t>
            </a:r>
            <a:r>
              <a:rPr lang="en-US" sz="2800" b="1" spc="-20" dirty="0" err="1" smtClean="0">
                <a:solidFill>
                  <a:srgbClr val="FF0000"/>
                </a:solidFill>
              </a:rPr>
              <a:t>nikes</a:t>
            </a:r>
            <a:r>
              <a:rPr lang="en-US" sz="2800" b="1" spc="-20" dirty="0" smtClean="0"/>
              <a:t> by being a Lamb slain. “I </a:t>
            </a:r>
            <a:r>
              <a:rPr lang="en-US" sz="2800" b="1" spc="-20" dirty="0" smtClean="0"/>
              <a:t>saw a Lamb standing, as though it had been slain, with seven horns and with seven eyes, which are the seven spirits of God sent out into all the earth</a:t>
            </a:r>
            <a:r>
              <a:rPr lang="en-US" sz="2800" b="1" spc="-20" dirty="0" smtClean="0"/>
              <a:t>.” Rev 5:6</a:t>
            </a:r>
            <a:endParaRPr lang="en-US" b="1" spc="-20" dirty="0"/>
          </a:p>
        </p:txBody>
      </p:sp>
      <p:sp>
        <p:nvSpPr>
          <p:cNvPr id="5" name="TextBox 4"/>
          <p:cNvSpPr txBox="1"/>
          <p:nvPr/>
        </p:nvSpPr>
        <p:spPr>
          <a:xfrm>
            <a:off x="3275856" y="642313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Supermike\Pictures\Misc Pics\Rev 4.jpg"/>
          <p:cNvPicPr>
            <a:picLocks noChangeAspect="1" noChangeArrowheads="1"/>
          </p:cNvPicPr>
          <p:nvPr/>
        </p:nvPicPr>
        <p:blipFill>
          <a:blip r:embed="rId2" cstate="print"/>
          <a:srcRect/>
          <a:stretch>
            <a:fillRect/>
          </a:stretch>
        </p:blipFill>
        <p:spPr bwMode="auto">
          <a:xfrm>
            <a:off x="179512" y="188640"/>
            <a:ext cx="5616624" cy="6418278"/>
          </a:xfrm>
          <a:prstGeom prst="rect">
            <a:avLst/>
          </a:prstGeom>
          <a:noFill/>
          <a:ln w="9525">
            <a:noFill/>
            <a:miter lim="800000"/>
            <a:headEnd/>
            <a:tailEnd/>
          </a:ln>
        </p:spPr>
      </p:pic>
      <p:sp>
        <p:nvSpPr>
          <p:cNvPr id="3" name="Rectangle 2"/>
          <p:cNvSpPr>
            <a:spLocks noChangeArrowheads="1"/>
          </p:cNvSpPr>
          <p:nvPr/>
        </p:nvSpPr>
        <p:spPr bwMode="auto">
          <a:xfrm>
            <a:off x="5796136" y="1124744"/>
            <a:ext cx="3347864" cy="2246769"/>
          </a:xfrm>
          <a:prstGeom prst="rect">
            <a:avLst/>
          </a:prstGeom>
          <a:solidFill>
            <a:schemeClr val="bg1"/>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7  He went </a:t>
            </a:r>
            <a:r>
              <a:rPr lang="en-CA" sz="2800" b="1" dirty="0">
                <a:latin typeface="Calibri" pitchFamily="34" charset="0"/>
                <a:cs typeface="Calibri" pitchFamily="34" charset="0"/>
              </a:rPr>
              <a:t>and took the scroll from the right hand of him who </a:t>
            </a:r>
            <a:r>
              <a:rPr lang="en-CA" sz="2800" b="1" dirty="0" smtClean="0">
                <a:latin typeface="Calibri" pitchFamily="34" charset="0"/>
                <a:cs typeface="Calibri" pitchFamily="34" charset="0"/>
              </a:rPr>
              <a:t>was seated </a:t>
            </a:r>
            <a:r>
              <a:rPr lang="en-CA" sz="2800" b="1" dirty="0">
                <a:latin typeface="Calibri" pitchFamily="34" charset="0"/>
                <a:cs typeface="Calibri" pitchFamily="34" charset="0"/>
              </a:rPr>
              <a:t>on the throne. </a:t>
            </a:r>
          </a:p>
        </p:txBody>
      </p:sp>
      <p:sp>
        <p:nvSpPr>
          <p:cNvPr id="4" name="TextBox 3"/>
          <p:cNvSpPr txBox="1"/>
          <p:nvPr/>
        </p:nvSpPr>
        <p:spPr>
          <a:xfrm>
            <a:off x="1259632" y="5971346"/>
            <a:ext cx="2005677" cy="553998"/>
          </a:xfrm>
          <a:prstGeom prst="rect">
            <a:avLst/>
          </a:prstGeom>
          <a:noFill/>
        </p:spPr>
        <p:txBody>
          <a:bodyPr wrap="none" rtlCol="0">
            <a:spAutoFit/>
          </a:bodyPr>
          <a:lstStyle/>
          <a:p>
            <a:pPr algn="ctr"/>
            <a:r>
              <a:rPr lang="en-US" sz="1000" dirty="0" smtClean="0">
                <a:solidFill>
                  <a:schemeClr val="bg1">
                    <a:lumMod val="50000"/>
                    <a:lumOff val="50000"/>
                  </a:schemeClr>
                </a:solidFill>
              </a:rPr>
              <a:t>Original author unknown.</a:t>
            </a:r>
          </a:p>
          <a:p>
            <a:pPr algn="ctr"/>
            <a:r>
              <a:rPr lang="en-US" sz="1000" dirty="0" smtClean="0">
                <a:solidFill>
                  <a:schemeClr val="bg1">
                    <a:lumMod val="50000"/>
                    <a:lumOff val="50000"/>
                  </a:schemeClr>
                </a:solidFill>
              </a:rPr>
              <a:t>If you know, please email me at </a:t>
            </a:r>
          </a:p>
          <a:p>
            <a:pPr algn="ctr"/>
            <a:r>
              <a:rPr lang="en-US" sz="1000" dirty="0" smtClean="0">
                <a:solidFill>
                  <a:schemeClr val="bg1">
                    <a:lumMod val="50000"/>
                    <a:lumOff val="50000"/>
                  </a:schemeClr>
                </a:solidFill>
              </a:rPr>
              <a:t>johncrozieris@gmail.com</a:t>
            </a:r>
            <a:endParaRPr lang="en-US" sz="1000" dirty="0">
              <a:solidFill>
                <a:schemeClr val="bg1">
                  <a:lumMod val="50000"/>
                  <a:lumOff val="5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3" descr="lion of Judah on throne.jpg"/>
          <p:cNvPicPr>
            <a:picLocks noChangeAspect="1"/>
          </p:cNvPicPr>
          <p:nvPr/>
        </p:nvPicPr>
        <p:blipFill>
          <a:blip r:embed="rId2" cstate="print"/>
          <a:srcRect b="26786"/>
          <a:stretch>
            <a:fillRect/>
          </a:stretch>
        </p:blipFill>
        <p:spPr bwMode="auto">
          <a:xfrm>
            <a:off x="5220071" y="-27384"/>
            <a:ext cx="3960441" cy="4095864"/>
          </a:xfrm>
          <a:prstGeom prst="rect">
            <a:avLst/>
          </a:prstGeom>
          <a:noFill/>
          <a:ln w="9525">
            <a:noFill/>
            <a:miter lim="800000"/>
            <a:headEnd/>
            <a:tailEnd/>
          </a:ln>
        </p:spPr>
      </p:pic>
      <p:pic>
        <p:nvPicPr>
          <p:cNvPr id="6" name="Picture 5" descr="crucified (2).jpg"/>
          <p:cNvPicPr>
            <a:picLocks noChangeAspect="1"/>
          </p:cNvPicPr>
          <p:nvPr/>
        </p:nvPicPr>
        <p:blipFill>
          <a:blip r:embed="rId3" cstate="print"/>
          <a:stretch>
            <a:fillRect/>
          </a:stretch>
        </p:blipFill>
        <p:spPr>
          <a:xfrm>
            <a:off x="5375043" y="3645024"/>
            <a:ext cx="3589445" cy="3142724"/>
          </a:xfrm>
          <a:prstGeom prst="rect">
            <a:avLst/>
          </a:prstGeom>
        </p:spPr>
      </p:pic>
      <p:sp>
        <p:nvSpPr>
          <p:cNvPr id="7" name="TextBox 6"/>
          <p:cNvSpPr txBox="1"/>
          <p:nvPr/>
        </p:nvSpPr>
        <p:spPr>
          <a:xfrm>
            <a:off x="144016" y="404664"/>
            <a:ext cx="4860032" cy="5841599"/>
          </a:xfrm>
          <a:prstGeom prst="rect">
            <a:avLst/>
          </a:prstGeom>
          <a:noFill/>
        </p:spPr>
        <p:txBody>
          <a:bodyPr wrap="square" rtlCol="0">
            <a:spAutoFit/>
          </a:bodyPr>
          <a:lstStyle/>
          <a:p>
            <a:pPr algn="ctr" eaLnBrk="1" hangingPunct="1">
              <a:lnSpc>
                <a:spcPct val="90000"/>
              </a:lnSpc>
            </a:pPr>
            <a:r>
              <a:rPr lang="en-CA" sz="2800" b="1" dirty="0" smtClean="0">
                <a:solidFill>
                  <a:srgbClr val="FFFF00"/>
                </a:solidFill>
              </a:rPr>
              <a:t>Christ is praised for his  </a:t>
            </a:r>
            <a:r>
              <a:rPr lang="en-CA" sz="2800" b="1" i="1" dirty="0" err="1" smtClean="0">
                <a:solidFill>
                  <a:srgbClr val="FFFF00"/>
                </a:solidFill>
              </a:rPr>
              <a:t>nike</a:t>
            </a:r>
            <a:r>
              <a:rPr lang="en-CA" sz="2800" b="1" dirty="0" smtClean="0">
                <a:solidFill>
                  <a:srgbClr val="FFFF00"/>
                </a:solidFill>
              </a:rPr>
              <a:t> victory </a:t>
            </a:r>
          </a:p>
          <a:p>
            <a:pPr algn="ctr" eaLnBrk="1" hangingPunct="1">
              <a:lnSpc>
                <a:spcPct val="90000"/>
              </a:lnSpc>
            </a:pPr>
            <a:endParaRPr lang="en-CA" sz="2800" b="1" dirty="0" smtClean="0">
              <a:solidFill>
                <a:srgbClr val="FFFF00"/>
              </a:solidFill>
            </a:endParaRPr>
          </a:p>
          <a:p>
            <a:pPr algn="ctr" eaLnBrk="1" hangingPunct="1">
              <a:spcBef>
                <a:spcPts val="0"/>
              </a:spcBef>
            </a:pPr>
            <a:r>
              <a:rPr lang="en-CA" sz="2800" b="1" dirty="0" smtClean="0">
                <a:latin typeface="Calibri" pitchFamily="34" charset="0"/>
              </a:rPr>
              <a:t>9 “Worthy are you to take the scroll and to open its seals, </a:t>
            </a:r>
          </a:p>
          <a:p>
            <a:pPr algn="ctr" eaLnBrk="1" hangingPunct="1">
              <a:spcBef>
                <a:spcPts val="0"/>
              </a:spcBef>
            </a:pPr>
            <a:r>
              <a:rPr lang="en-CA" sz="2800" b="1" dirty="0" smtClean="0">
                <a:latin typeface="Calibri" pitchFamily="34" charset="0"/>
              </a:rPr>
              <a:t>for you were slain, and by your blood you ransomed people for God from every tribe and language and people and nation, 10 and you have made them  a kingdom and priests to our God, and they shall reign on the earth.”  Rev 5:9-10, ESV</a:t>
            </a:r>
          </a:p>
          <a:p>
            <a:pPr algn="ctr"/>
            <a:endParaRPr lang="en-CA" dirty="0"/>
          </a:p>
        </p:txBody>
      </p:sp>
      <p:sp>
        <p:nvSpPr>
          <p:cNvPr id="5" name="TextBox 4"/>
          <p:cNvSpPr txBox="1"/>
          <p:nvPr/>
        </p:nvSpPr>
        <p:spPr>
          <a:xfrm>
            <a:off x="5652120" y="6453336"/>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8" name="TextBox 7"/>
          <p:cNvSpPr txBox="1"/>
          <p:nvPr/>
        </p:nvSpPr>
        <p:spPr>
          <a:xfrm>
            <a:off x="5652120" y="328498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3" descr="lion of Judah on throne.jpg"/>
          <p:cNvPicPr>
            <a:picLocks noChangeAspect="1"/>
          </p:cNvPicPr>
          <p:nvPr/>
        </p:nvPicPr>
        <p:blipFill>
          <a:blip r:embed="rId2" cstate="print"/>
          <a:srcRect b="26786"/>
          <a:stretch>
            <a:fillRect/>
          </a:stretch>
        </p:blipFill>
        <p:spPr bwMode="auto">
          <a:xfrm>
            <a:off x="5220071" y="-27384"/>
            <a:ext cx="3960441" cy="4095864"/>
          </a:xfrm>
          <a:prstGeom prst="rect">
            <a:avLst/>
          </a:prstGeom>
          <a:noFill/>
          <a:ln w="9525">
            <a:noFill/>
            <a:miter lim="800000"/>
            <a:headEnd/>
            <a:tailEnd/>
          </a:ln>
        </p:spPr>
      </p:pic>
      <p:pic>
        <p:nvPicPr>
          <p:cNvPr id="6" name="Picture 5" descr="crucified (2).jpg"/>
          <p:cNvPicPr>
            <a:picLocks noChangeAspect="1"/>
          </p:cNvPicPr>
          <p:nvPr/>
        </p:nvPicPr>
        <p:blipFill>
          <a:blip r:embed="rId3" cstate="print"/>
          <a:stretch>
            <a:fillRect/>
          </a:stretch>
        </p:blipFill>
        <p:spPr>
          <a:xfrm>
            <a:off x="5375043" y="3645024"/>
            <a:ext cx="3589445" cy="3142724"/>
          </a:xfrm>
          <a:prstGeom prst="rect">
            <a:avLst/>
          </a:prstGeom>
        </p:spPr>
      </p:pic>
      <p:sp>
        <p:nvSpPr>
          <p:cNvPr id="7" name="TextBox 6"/>
          <p:cNvSpPr txBox="1"/>
          <p:nvPr/>
        </p:nvSpPr>
        <p:spPr>
          <a:xfrm>
            <a:off x="144016" y="188640"/>
            <a:ext cx="4860032" cy="6531019"/>
          </a:xfrm>
          <a:prstGeom prst="rect">
            <a:avLst/>
          </a:prstGeom>
          <a:noFill/>
        </p:spPr>
        <p:txBody>
          <a:bodyPr wrap="square" rtlCol="0">
            <a:spAutoFit/>
          </a:bodyPr>
          <a:lstStyle/>
          <a:p>
            <a:pPr algn="ctr" eaLnBrk="1" hangingPunct="1">
              <a:lnSpc>
                <a:spcPct val="90000"/>
              </a:lnSpc>
            </a:pPr>
            <a:r>
              <a:rPr lang="en-CA" sz="2800" b="1" dirty="0" smtClean="0">
                <a:solidFill>
                  <a:srgbClr val="FFFF00"/>
                </a:solidFill>
              </a:rPr>
              <a:t>5 aspects of </a:t>
            </a:r>
          </a:p>
          <a:p>
            <a:pPr algn="ctr" eaLnBrk="1" hangingPunct="1">
              <a:lnSpc>
                <a:spcPct val="90000"/>
              </a:lnSpc>
            </a:pPr>
            <a:r>
              <a:rPr lang="en-CA" sz="2800" b="1" dirty="0" smtClean="0">
                <a:solidFill>
                  <a:srgbClr val="FFFF00"/>
                </a:solidFill>
              </a:rPr>
              <a:t>Christ’s </a:t>
            </a:r>
            <a:r>
              <a:rPr lang="en-CA" sz="2800" b="1" dirty="0" err="1" smtClean="0">
                <a:solidFill>
                  <a:srgbClr val="FFFF00"/>
                </a:solidFill>
              </a:rPr>
              <a:t>nike</a:t>
            </a:r>
            <a:r>
              <a:rPr lang="en-CA" sz="2800" b="1" dirty="0" smtClean="0">
                <a:solidFill>
                  <a:srgbClr val="FFFF00"/>
                </a:solidFill>
              </a:rPr>
              <a:t> victory </a:t>
            </a:r>
          </a:p>
          <a:p>
            <a:pPr algn="ctr" eaLnBrk="1" hangingPunct="1">
              <a:lnSpc>
                <a:spcPct val="90000"/>
              </a:lnSpc>
            </a:pPr>
            <a:endParaRPr lang="en-CA" sz="2000" b="1" dirty="0" smtClean="0">
              <a:solidFill>
                <a:srgbClr val="FFFF00"/>
              </a:solidFill>
            </a:endParaRPr>
          </a:p>
          <a:p>
            <a:pPr algn="ctr" eaLnBrk="1" hangingPunct="1">
              <a:spcBef>
                <a:spcPts val="0"/>
              </a:spcBef>
            </a:pPr>
            <a:r>
              <a:rPr lang="en-CA" sz="2800" b="1" dirty="0" smtClean="0">
                <a:latin typeface="Calibri" pitchFamily="34" charset="0"/>
              </a:rPr>
              <a:t>9 you were slain,</a:t>
            </a:r>
          </a:p>
          <a:p>
            <a:pPr algn="ctr" eaLnBrk="1" hangingPunct="1">
              <a:spcBef>
                <a:spcPts val="0"/>
              </a:spcBef>
            </a:pPr>
            <a:r>
              <a:rPr lang="en-CA" sz="2800" b="1" dirty="0" smtClean="0">
                <a:latin typeface="Calibri" pitchFamily="34" charset="0"/>
              </a:rPr>
              <a:t>by your blood you ransomed people for God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from every tribe and language and people and nation</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10 kingdom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priests to our God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they shall reign on the earth  Rev 5:9-10, ESV</a:t>
            </a:r>
          </a:p>
          <a:p>
            <a:pPr algn="ctr"/>
            <a:endParaRPr lang="en-CA" dirty="0"/>
          </a:p>
        </p:txBody>
      </p:sp>
      <p:sp>
        <p:nvSpPr>
          <p:cNvPr id="5" name="TextBox 4"/>
          <p:cNvSpPr txBox="1"/>
          <p:nvPr/>
        </p:nvSpPr>
        <p:spPr>
          <a:xfrm>
            <a:off x="5652120" y="328498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8" name="TextBox 7"/>
          <p:cNvSpPr txBox="1"/>
          <p:nvPr/>
        </p:nvSpPr>
        <p:spPr>
          <a:xfrm>
            <a:off x="5652120" y="6453336"/>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rucified (2).jpg"/>
          <p:cNvPicPr>
            <a:picLocks noChangeAspect="1"/>
          </p:cNvPicPr>
          <p:nvPr/>
        </p:nvPicPr>
        <p:blipFill>
          <a:blip r:embed="rId2" cstate="print"/>
          <a:srcRect l="9621"/>
          <a:stretch>
            <a:fillRect/>
          </a:stretch>
        </p:blipFill>
        <p:spPr>
          <a:xfrm>
            <a:off x="4427984" y="44624"/>
            <a:ext cx="4608512" cy="4464496"/>
          </a:xfrm>
          <a:prstGeom prst="rect">
            <a:avLst/>
          </a:prstGeom>
        </p:spPr>
      </p:pic>
      <p:sp>
        <p:nvSpPr>
          <p:cNvPr id="6" name="TextBox 5"/>
          <p:cNvSpPr txBox="1"/>
          <p:nvPr/>
        </p:nvSpPr>
        <p:spPr>
          <a:xfrm>
            <a:off x="5076056" y="407707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pic>
        <p:nvPicPr>
          <p:cNvPr id="7" name="Picture 6" descr="ArkofCovenant2.jpg"/>
          <p:cNvPicPr>
            <a:picLocks noChangeAspect="1"/>
          </p:cNvPicPr>
          <p:nvPr/>
        </p:nvPicPr>
        <p:blipFill>
          <a:blip r:embed="rId3" cstate="print"/>
          <a:stretch>
            <a:fillRect/>
          </a:stretch>
        </p:blipFill>
        <p:spPr>
          <a:xfrm>
            <a:off x="0" y="44624"/>
            <a:ext cx="4408595" cy="4752528"/>
          </a:xfrm>
          <a:prstGeom prst="rect">
            <a:avLst/>
          </a:prstGeom>
        </p:spPr>
      </p:pic>
      <p:sp>
        <p:nvSpPr>
          <p:cNvPr id="8" name="Rectangle 7"/>
          <p:cNvSpPr/>
          <p:nvPr/>
        </p:nvSpPr>
        <p:spPr>
          <a:xfrm>
            <a:off x="2123728" y="1628800"/>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Rectangle 9"/>
          <p:cNvSpPr/>
          <p:nvPr/>
        </p:nvSpPr>
        <p:spPr>
          <a:xfrm>
            <a:off x="1547664" y="2060848"/>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Title 1"/>
          <p:cNvSpPr txBox="1">
            <a:spLocks/>
          </p:cNvSpPr>
          <p:nvPr/>
        </p:nvSpPr>
        <p:spPr>
          <a:xfrm>
            <a:off x="1403648" y="4869160"/>
            <a:ext cx="6480720" cy="1296144"/>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Ransomed for God by Christ’s blood</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13" name="TextBox 12"/>
          <p:cNvSpPr txBox="1"/>
          <p:nvPr/>
        </p:nvSpPr>
        <p:spPr>
          <a:xfrm>
            <a:off x="1907704" y="5517232"/>
            <a:ext cx="5328592" cy="523220"/>
          </a:xfrm>
          <a:prstGeom prst="rect">
            <a:avLst/>
          </a:prstGeom>
          <a:noFill/>
        </p:spPr>
        <p:txBody>
          <a:bodyPr wrap="square" rtlCol="0">
            <a:spAutoFit/>
          </a:bodyPr>
          <a:lstStyle/>
          <a:p>
            <a:pPr algn="ctr"/>
            <a:r>
              <a:rPr lang="en-CA" sz="2800" b="1" dirty="0" smtClean="0">
                <a:latin typeface="Calibri" pitchFamily="34" charset="0"/>
              </a:rPr>
              <a:t>The foundation of </a:t>
            </a:r>
            <a:r>
              <a:rPr lang="en-CA" sz="2800" b="1" dirty="0" err="1" smtClean="0">
                <a:latin typeface="Calibri" pitchFamily="34" charset="0"/>
              </a:rPr>
              <a:t>nike</a:t>
            </a:r>
            <a:r>
              <a:rPr lang="en-CA" sz="2800" b="1" dirty="0" smtClean="0">
                <a:latin typeface="Calibri" pitchFamily="34" charset="0"/>
              </a:rPr>
              <a:t> victory</a:t>
            </a:r>
          </a:p>
        </p:txBody>
      </p:sp>
      <p:sp>
        <p:nvSpPr>
          <p:cNvPr id="9" name="TextBox 8"/>
          <p:cNvSpPr txBox="1"/>
          <p:nvPr/>
        </p:nvSpPr>
        <p:spPr>
          <a:xfrm>
            <a:off x="755576" y="4478923"/>
            <a:ext cx="3096344" cy="246221"/>
          </a:xfrm>
          <a:prstGeom prst="rect">
            <a:avLst/>
          </a:prstGeom>
          <a:noFill/>
        </p:spPr>
        <p:txBody>
          <a:bodyPr wrap="square" rtlCol="0">
            <a:spAutoFit/>
          </a:bodyPr>
          <a:lstStyle/>
          <a:p>
            <a:pPr algn="ctr"/>
            <a:r>
              <a:rPr lang="en-CA" sz="1000" dirty="0" smtClean="0"/>
              <a:t>p</a:t>
            </a:r>
            <a:r>
              <a:rPr lang="en-CA" sz="1000" dirty="0" smtClean="0"/>
              <a:t>hoto of replica of ark of covenant in Ethiopia</a:t>
            </a:r>
            <a:endParaRPr lang="en-CA" sz="1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9" y="0"/>
            <a:ext cx="5101185" cy="4206240"/>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3" name="Rectangle 12"/>
          <p:cNvSpPr>
            <a:spLocks noChangeArrowheads="1"/>
          </p:cNvSpPr>
          <p:nvPr/>
        </p:nvSpPr>
        <p:spPr bwMode="auto">
          <a:xfrm>
            <a:off x="35496" y="31264"/>
            <a:ext cx="2232248" cy="2677656"/>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Priests with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
        <p:nvSpPr>
          <p:cNvPr id="19" name="Title 2"/>
          <p:cNvSpPr txBox="1">
            <a:spLocks/>
          </p:cNvSpPr>
          <p:nvPr/>
        </p:nvSpPr>
        <p:spPr>
          <a:xfrm>
            <a:off x="179388" y="4725144"/>
            <a:ext cx="8785225" cy="1152153"/>
          </a:xfrm>
          <a:prstGeom prst="rect">
            <a:avLst/>
          </a:prstGeom>
          <a:solidFill>
            <a:schemeClr val="bg1"/>
          </a:solidFill>
        </p:spPr>
        <p:txBody>
          <a:bodyPr/>
          <a:lstStyle/>
          <a:p>
            <a:pPr algn="ctr"/>
            <a:r>
              <a:rPr lang="en-CA" sz="2800" b="1" dirty="0" smtClean="0">
                <a:latin typeface="Calibri" pitchFamily="34" charset="0"/>
                <a:cs typeface="Calibri" pitchFamily="34" charset="0"/>
              </a:rPr>
              <a:t>“Jesus cried out again with a loud voice and yielded up </a:t>
            </a:r>
          </a:p>
          <a:p>
            <a:pPr algn="ctr"/>
            <a:r>
              <a:rPr lang="en-CA" sz="2800" b="1" dirty="0" smtClean="0">
                <a:latin typeface="Calibri" pitchFamily="34" charset="0"/>
                <a:cs typeface="Calibri" pitchFamily="34" charset="0"/>
              </a:rPr>
              <a:t>his spirit.  And behold, the curtain of the temple was torn in two, from top to bottom.”  Matt 27:60-61</a:t>
            </a: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p:txBody>
      </p:sp>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Title 1"/>
          <p:cNvSpPr txBox="1">
            <a:spLocks/>
          </p:cNvSpPr>
          <p:nvPr/>
        </p:nvSpPr>
        <p:spPr>
          <a:xfrm>
            <a:off x="457200" y="260648"/>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mn-lt"/>
                <a:ea typeface="+mj-ea"/>
                <a:cs typeface="+mj-cs"/>
              </a:rPr>
              <a:t>Nike victory for Jesus includes redeeming people for God the Father from every tribe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mn-lt"/>
                <a:ea typeface="+mj-ea"/>
                <a:cs typeface="+mj-cs"/>
              </a:rPr>
              <a:t>and language and people and nation</a:t>
            </a:r>
            <a:br>
              <a:rPr kumimoji="0" lang="en-CA" sz="2800" b="1" i="0" u="none" strike="noStrike" kern="0" cap="none" spc="0" normalizeH="0" baseline="0" noProof="0" dirty="0" smtClean="0">
                <a:ln>
                  <a:noFill/>
                </a:ln>
                <a:solidFill>
                  <a:schemeClr val="tx1"/>
                </a:solidFill>
                <a:effectLst/>
                <a:uLnTx/>
                <a:uFillTx/>
                <a:latin typeface="+mn-lt"/>
                <a:ea typeface="+mj-ea"/>
                <a:cs typeface="+mj-cs"/>
              </a:rPr>
            </a:br>
            <a:endParaRPr kumimoji="0" lang="en-CA" sz="2800" b="1" i="0" u="none" strike="noStrike" kern="0" cap="none" spc="0" normalizeH="0" baseline="0" noProof="0" dirty="0">
              <a:ln>
                <a:noFill/>
              </a:ln>
              <a:solidFill>
                <a:schemeClr val="tx1"/>
              </a:solidFill>
              <a:effectLst/>
              <a:uLnTx/>
              <a:uFillTx/>
              <a:latin typeface="+mn-lt"/>
              <a:ea typeface="+mj-ea"/>
              <a:cs typeface="+mj-cs"/>
            </a:endParaRPr>
          </a:p>
        </p:txBody>
      </p:sp>
      <p:sp>
        <p:nvSpPr>
          <p:cNvPr id="122" name="Smiley Face 121"/>
          <p:cNvSpPr/>
          <p:nvPr/>
        </p:nvSpPr>
        <p:spPr>
          <a:xfrm>
            <a:off x="3923928"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Smiley Face 122"/>
          <p:cNvSpPr/>
          <p:nvPr/>
        </p:nvSpPr>
        <p:spPr>
          <a:xfrm>
            <a:off x="83884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TextBox 114"/>
          <p:cNvSpPr txBox="1"/>
          <p:nvPr/>
        </p:nvSpPr>
        <p:spPr>
          <a:xfrm>
            <a:off x="3059832" y="649514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Title 1"/>
          <p:cNvSpPr txBox="1">
            <a:spLocks/>
          </p:cNvSpPr>
          <p:nvPr/>
        </p:nvSpPr>
        <p:spPr>
          <a:xfrm>
            <a:off x="457200" y="413792"/>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chemeClr val="tx1"/>
                </a:solidFill>
                <a:effectLst/>
                <a:uLnTx/>
                <a:uFillTx/>
                <a:latin typeface="+mn-lt"/>
                <a:ea typeface="+mj-ea"/>
                <a:cs typeface="+mj-cs"/>
              </a:rPr>
              <a:t>Nike victory for us includes making disciples of every tribe, language, people and nation</a:t>
            </a:r>
            <a:br>
              <a:rPr kumimoji="0" lang="en-CA" sz="2800" b="1" i="0" u="none" strike="noStrike" kern="0" cap="none" spc="0" normalizeH="0" baseline="0" noProof="0" smtClean="0">
                <a:ln>
                  <a:noFill/>
                </a:ln>
                <a:solidFill>
                  <a:schemeClr val="tx1"/>
                </a:solidFill>
                <a:effectLst/>
                <a:uLnTx/>
                <a:uFillTx/>
                <a:latin typeface="+mn-lt"/>
                <a:ea typeface="+mj-ea"/>
                <a:cs typeface="+mj-cs"/>
              </a:rPr>
            </a:br>
            <a:endParaRPr kumimoji="0" lang="en-CA" sz="2800" b="1" i="0" u="none" strike="noStrike" kern="0" cap="none" spc="0" normalizeH="0" baseline="0" noProof="0" dirty="0">
              <a:ln>
                <a:noFill/>
              </a:ln>
              <a:solidFill>
                <a:schemeClr val="tx1"/>
              </a:solidFill>
              <a:effectLst/>
              <a:uLnTx/>
              <a:uFillTx/>
              <a:latin typeface="+mn-lt"/>
              <a:ea typeface="+mj-ea"/>
              <a:cs typeface="+mj-cs"/>
            </a:endParaRPr>
          </a:p>
        </p:txBody>
      </p:sp>
      <p:sp>
        <p:nvSpPr>
          <p:cNvPr id="122" name="Smiley Face 121"/>
          <p:cNvSpPr/>
          <p:nvPr/>
        </p:nvSpPr>
        <p:spPr>
          <a:xfrm>
            <a:off x="3923928"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Smiley Face 122"/>
          <p:cNvSpPr/>
          <p:nvPr/>
        </p:nvSpPr>
        <p:spPr>
          <a:xfrm>
            <a:off x="83884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TextBox 114"/>
          <p:cNvSpPr txBox="1"/>
          <p:nvPr/>
        </p:nvSpPr>
        <p:spPr>
          <a:xfrm>
            <a:off x="3059832" y="649514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t is finished, all God gives is in Christ crucified and risen.jpg"/>
          <p:cNvPicPr>
            <a:picLocks noChangeAspect="1"/>
          </p:cNvPicPr>
          <p:nvPr/>
        </p:nvPicPr>
        <p:blipFill>
          <a:blip r:embed="rId2" cstate="print"/>
          <a:stretch>
            <a:fillRect/>
          </a:stretch>
        </p:blipFill>
        <p:spPr>
          <a:xfrm>
            <a:off x="107504" y="0"/>
            <a:ext cx="5145107" cy="6858000"/>
          </a:xfrm>
          <a:prstGeom prst="rect">
            <a:avLst/>
          </a:prstGeom>
        </p:spPr>
      </p:pic>
      <p:sp>
        <p:nvSpPr>
          <p:cNvPr id="3" name="Title 2"/>
          <p:cNvSpPr>
            <a:spLocks noGrp="1"/>
          </p:cNvSpPr>
          <p:nvPr>
            <p:ph type="title"/>
          </p:nvPr>
        </p:nvSpPr>
        <p:spPr>
          <a:xfrm>
            <a:off x="5220072" y="2780928"/>
            <a:ext cx="3744416" cy="1143000"/>
          </a:xfrm>
        </p:spPr>
        <p:txBody>
          <a:bodyPr/>
          <a:lstStyle/>
          <a:p>
            <a:r>
              <a:rPr lang="en-CA" sz="3200" b="1" dirty="0" smtClean="0">
                <a:solidFill>
                  <a:schemeClr val="tx1"/>
                </a:solidFill>
                <a:latin typeface="Calibri" pitchFamily="34" charset="0"/>
                <a:cs typeface="Calibri" pitchFamily="34" charset="0"/>
              </a:rPr>
              <a:t>Revelation 5:9-10 praises Jesus for five big aspects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of his </a:t>
            </a:r>
            <a:r>
              <a:rPr lang="en-CA" sz="3200" b="1" dirty="0" err="1" smtClean="0">
                <a:solidFill>
                  <a:schemeClr val="tx1"/>
                </a:solidFill>
                <a:latin typeface="Calibri" pitchFamily="34" charset="0"/>
                <a:cs typeface="Calibri" pitchFamily="34" charset="0"/>
              </a:rPr>
              <a:t>nike</a:t>
            </a:r>
            <a:r>
              <a:rPr lang="en-CA" sz="3200" b="1" dirty="0" smtClean="0">
                <a:solidFill>
                  <a:schemeClr val="tx1"/>
                </a:solidFill>
                <a:latin typeface="Calibri" pitchFamily="34" charset="0"/>
                <a:cs typeface="Calibri" pitchFamily="34" charset="0"/>
              </a:rPr>
              <a:t> victory.</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The New Testament</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praises the Lord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for Christ’s death giving us </a:t>
            </a:r>
            <a:br>
              <a:rPr lang="en-CA" sz="3200" b="1" dirty="0" smtClean="0">
                <a:solidFill>
                  <a:schemeClr val="tx1"/>
                </a:solidFill>
                <a:latin typeface="Calibri" pitchFamily="34" charset="0"/>
                <a:cs typeface="Calibri" pitchFamily="34" charset="0"/>
              </a:rPr>
            </a:br>
            <a:r>
              <a:rPr lang="en-CA" sz="3200" b="1" u="sng" dirty="0" smtClean="0">
                <a:solidFill>
                  <a:schemeClr val="tx1"/>
                </a:solidFill>
                <a:latin typeface="Calibri" pitchFamily="34" charset="0"/>
                <a:cs typeface="Calibri" pitchFamily="34" charset="0"/>
              </a:rPr>
              <a:t>every</a:t>
            </a:r>
            <a:r>
              <a:rPr lang="en-CA" sz="3200" b="1" dirty="0" smtClean="0">
                <a:solidFill>
                  <a:schemeClr val="tx1"/>
                </a:solidFill>
                <a:latin typeface="Calibri" pitchFamily="34" charset="0"/>
                <a:cs typeface="Calibri" pitchFamily="34" charset="0"/>
              </a:rPr>
              <a:t> spiritual blessing in Christ.</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All blessing and all victory is in Christ!</a:t>
            </a:r>
            <a:endParaRPr lang="en-CA" sz="3200" b="1" dirty="0">
              <a:solidFill>
                <a:schemeClr val="tx1"/>
              </a:solidFill>
              <a:latin typeface="Calibri" pitchFamily="34" charset="0"/>
              <a:cs typeface="Calibri"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t is finished, all God gives is in Christ crucified and risen.jpg"/>
          <p:cNvPicPr>
            <a:picLocks noChangeAspect="1"/>
          </p:cNvPicPr>
          <p:nvPr/>
        </p:nvPicPr>
        <p:blipFill>
          <a:blip r:embed="rId2" cstate="print"/>
          <a:stretch>
            <a:fillRect/>
          </a:stretch>
        </p:blipFill>
        <p:spPr>
          <a:xfrm>
            <a:off x="107504" y="0"/>
            <a:ext cx="5145107" cy="6858000"/>
          </a:xfrm>
          <a:prstGeom prst="rect">
            <a:avLst/>
          </a:prstGeom>
        </p:spPr>
      </p:pic>
      <p:sp>
        <p:nvSpPr>
          <p:cNvPr id="3" name="Title 2"/>
          <p:cNvSpPr>
            <a:spLocks noGrp="1"/>
          </p:cNvSpPr>
          <p:nvPr>
            <p:ph type="title"/>
          </p:nvPr>
        </p:nvSpPr>
        <p:spPr>
          <a:xfrm>
            <a:off x="5220072" y="2502024"/>
            <a:ext cx="3744416" cy="1143000"/>
          </a:xfrm>
        </p:spPr>
        <p:txBody>
          <a:bodyPr/>
          <a:lstStyle/>
          <a:p>
            <a:r>
              <a:rPr lang="en-CA" sz="3200" b="1" dirty="0" smtClean="0">
                <a:solidFill>
                  <a:schemeClr val="tx1"/>
                </a:solidFill>
                <a:latin typeface="Calibri" pitchFamily="34" charset="0"/>
                <a:cs typeface="Calibri" pitchFamily="34" charset="0"/>
              </a:rPr>
              <a:t>Nike victory in Christ includes using God’s promises in his word to open and enjoy all God’s grace in Christ with faith that praises him.</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Promises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Faith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Praise!</a:t>
            </a:r>
            <a:endParaRPr lang="en-CA" sz="3200" b="1" dirty="0">
              <a:solidFill>
                <a:schemeClr val="tx1"/>
              </a:solidFill>
              <a:latin typeface="Calibri" pitchFamily="34" charset="0"/>
              <a:cs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2770" name="Picture 2" descr="C:\Users\Supermike\Pictures\Jesus\lord-jesus-christ-coming-293608.gif"/>
          <p:cNvPicPr>
            <a:picLocks noChangeAspect="1" noChangeArrowheads="1"/>
          </p:cNvPicPr>
          <p:nvPr/>
        </p:nvPicPr>
        <p:blipFill>
          <a:blip r:embed="rId2" cstate="print"/>
          <a:srcRect t="12222"/>
          <a:stretch>
            <a:fillRect/>
          </a:stretch>
        </p:blipFill>
        <p:spPr bwMode="auto">
          <a:xfrm>
            <a:off x="0" y="0"/>
            <a:ext cx="9144000" cy="6019800"/>
          </a:xfrm>
          <a:prstGeom prst="rect">
            <a:avLst/>
          </a:prstGeom>
          <a:noFill/>
          <a:ln w="9525">
            <a:noFill/>
            <a:miter lim="800000"/>
            <a:headEnd/>
            <a:tailEnd/>
          </a:ln>
        </p:spPr>
      </p:pic>
      <p:sp>
        <p:nvSpPr>
          <p:cNvPr id="32771" name="Title 2"/>
          <p:cNvSpPr>
            <a:spLocks noGrp="1"/>
          </p:cNvSpPr>
          <p:nvPr>
            <p:ph type="title"/>
          </p:nvPr>
        </p:nvSpPr>
        <p:spPr>
          <a:xfrm>
            <a:off x="0" y="4077072"/>
            <a:ext cx="9144000" cy="2808312"/>
          </a:xfrm>
          <a:solidFill>
            <a:srgbClr val="002060"/>
          </a:solidFill>
          <a:ln>
            <a:noFill/>
          </a:ln>
        </p:spPr>
        <p:txBody>
          <a:bodyPr/>
          <a:lstStyle/>
          <a:p>
            <a:r>
              <a:rPr lang="en-CA" altLang="ko-KR" sz="2800" b="1" dirty="0" smtClean="0">
                <a:solidFill>
                  <a:schemeClr val="tx1"/>
                </a:solidFill>
                <a:latin typeface="Calibri" pitchFamily="34" charset="0"/>
              </a:rPr>
              <a:t>Jesus </a:t>
            </a:r>
            <a:r>
              <a:rPr lang="en-CA" altLang="ko-KR" sz="2800" b="1" i="1" dirty="0" smtClean="0">
                <a:solidFill>
                  <a:schemeClr val="tx1"/>
                </a:solidFill>
                <a:latin typeface="Calibri" pitchFamily="34" charset="0"/>
              </a:rPr>
              <a:t>will</a:t>
            </a:r>
            <a:r>
              <a:rPr lang="en-CA" altLang="ko-KR" sz="2800" b="1" dirty="0" smtClean="0">
                <a:solidFill>
                  <a:schemeClr val="tx1"/>
                </a:solidFill>
                <a:latin typeface="Calibri" pitchFamily="34" charset="0"/>
              </a:rPr>
              <a:t> </a:t>
            </a:r>
            <a:r>
              <a:rPr lang="en-CA" altLang="ko-KR" sz="2800" b="1" dirty="0" err="1" smtClean="0">
                <a:solidFill>
                  <a:schemeClr val="tx1"/>
                </a:solidFill>
                <a:latin typeface="Calibri" pitchFamily="34" charset="0"/>
              </a:rPr>
              <a:t>nike</a:t>
            </a:r>
            <a:r>
              <a:rPr lang="en-CA" altLang="ko-KR" sz="2800" b="1" dirty="0" smtClean="0">
                <a:solidFill>
                  <a:schemeClr val="tx1"/>
                </a:solidFill>
                <a:latin typeface="Calibri" pitchFamily="34" charset="0"/>
              </a:rPr>
              <a:t>.</a:t>
            </a:r>
            <a:br>
              <a:rPr lang="en-CA" altLang="ko-KR" sz="2800" b="1" dirty="0" smtClean="0">
                <a:solidFill>
                  <a:schemeClr val="tx1"/>
                </a:solidFill>
                <a:latin typeface="Calibri" pitchFamily="34" charset="0"/>
              </a:rPr>
            </a:br>
            <a:r>
              <a:rPr lang="en-CA" altLang="ko-KR" sz="1400" b="1" dirty="0" smtClean="0">
                <a:solidFill>
                  <a:schemeClr val="tx1"/>
                </a:solidFill>
                <a:latin typeface="Calibri" pitchFamily="34" charset="0"/>
              </a:rPr>
              <a:t/>
            </a:r>
            <a:br>
              <a:rPr lang="en-CA" altLang="ko-KR" sz="1400" b="1" dirty="0" smtClean="0">
                <a:solidFill>
                  <a:schemeClr val="tx1"/>
                </a:solidFill>
                <a:latin typeface="Calibri" pitchFamily="34" charset="0"/>
              </a:rPr>
            </a:br>
            <a:r>
              <a:rPr lang="en-CA" altLang="ko-KR" sz="2800" b="1" dirty="0" smtClean="0">
                <a:solidFill>
                  <a:schemeClr val="tx1"/>
                </a:solidFill>
                <a:latin typeface="Calibri" pitchFamily="34" charset="0"/>
              </a:rPr>
              <a:t>“</a:t>
            </a:r>
            <a:r>
              <a:rPr lang="en-CA" altLang="ko-KR" sz="2800" b="1" dirty="0" smtClean="0">
                <a:solidFill>
                  <a:schemeClr val="tx1"/>
                </a:solidFill>
                <a:latin typeface="Calibri" pitchFamily="34" charset="0"/>
                <a:ea typeface="굴림" charset="-127"/>
              </a:rPr>
              <a:t>They will make war on the Lamb, </a:t>
            </a:r>
            <a:br>
              <a:rPr lang="en-CA" altLang="ko-KR" sz="2800" b="1" dirty="0" smtClean="0">
                <a:solidFill>
                  <a:schemeClr val="tx1"/>
                </a:solidFill>
                <a:latin typeface="Calibri" pitchFamily="34" charset="0"/>
                <a:ea typeface="굴림" charset="-127"/>
              </a:rPr>
            </a:br>
            <a:r>
              <a:rPr lang="en-CA" altLang="ko-KR" sz="2800" b="1" dirty="0" smtClean="0">
                <a:solidFill>
                  <a:schemeClr val="tx1"/>
                </a:solidFill>
                <a:latin typeface="Calibri" pitchFamily="34" charset="0"/>
                <a:ea typeface="굴림" charset="-127"/>
              </a:rPr>
              <a:t>and the Lamb will </a:t>
            </a:r>
            <a:r>
              <a:rPr lang="en-CA" altLang="ko-KR" sz="2800" b="1" dirty="0" smtClean="0">
                <a:solidFill>
                  <a:srgbClr val="FF0000"/>
                </a:solidFill>
                <a:latin typeface="Calibri" pitchFamily="34" charset="0"/>
                <a:ea typeface="굴림" charset="-127"/>
              </a:rPr>
              <a:t>conquer (</a:t>
            </a:r>
            <a:r>
              <a:rPr lang="en-CA" altLang="ko-KR" sz="2800" b="1" dirty="0" err="1" smtClean="0">
                <a:solidFill>
                  <a:srgbClr val="FF0000"/>
                </a:solidFill>
                <a:latin typeface="Calibri" pitchFamily="34" charset="0"/>
                <a:ea typeface="굴림" charset="-127"/>
              </a:rPr>
              <a:t>nike</a:t>
            </a:r>
            <a:r>
              <a:rPr lang="en-CA" altLang="ko-KR" sz="2800" b="1" dirty="0" smtClean="0">
                <a:solidFill>
                  <a:srgbClr val="FF0000"/>
                </a:solidFill>
                <a:latin typeface="Calibri" pitchFamily="34" charset="0"/>
                <a:ea typeface="굴림" charset="-127"/>
              </a:rPr>
              <a:t>) </a:t>
            </a:r>
            <a:r>
              <a:rPr lang="en-CA" altLang="ko-KR" sz="2800" b="1" dirty="0" smtClean="0">
                <a:solidFill>
                  <a:schemeClr val="tx1"/>
                </a:solidFill>
                <a:latin typeface="Calibri" pitchFamily="34" charset="0"/>
                <a:ea typeface="굴림" charset="-127"/>
              </a:rPr>
              <a:t>them, </a:t>
            </a:r>
            <a:br>
              <a:rPr lang="en-CA" altLang="ko-KR" sz="2800" b="1" dirty="0" smtClean="0">
                <a:solidFill>
                  <a:schemeClr val="tx1"/>
                </a:solidFill>
                <a:latin typeface="Calibri" pitchFamily="34" charset="0"/>
                <a:ea typeface="굴림" charset="-127"/>
              </a:rPr>
            </a:br>
            <a:r>
              <a:rPr lang="en-CA" altLang="ko-KR" sz="2800" b="1" dirty="0" smtClean="0">
                <a:solidFill>
                  <a:schemeClr val="tx1"/>
                </a:solidFill>
                <a:latin typeface="Calibri" pitchFamily="34" charset="0"/>
                <a:ea typeface="굴림" charset="-127"/>
              </a:rPr>
              <a:t>for he is Lord of lords and King of kings, and those with him are called and chosen and faithful.”   Rev 17:14, ESV</a:t>
            </a:r>
            <a:r>
              <a:rPr lang="en-US" altLang="ko-KR" sz="2800" dirty="0" smtClean="0">
                <a:solidFill>
                  <a:schemeClr val="tx1"/>
                </a:solidFill>
                <a:latin typeface="Calibri" pitchFamily="34" charset="0"/>
              </a:rPr>
              <a:t>  </a:t>
            </a:r>
            <a:endParaRPr lang="en-CA" sz="2800" b="1" dirty="0" smtClean="0">
              <a:solidFill>
                <a:srgbClr val="FFC000"/>
              </a:solidFill>
              <a:latin typeface="Calibri" pitchFamily="34" charset="0"/>
            </a:endParaRPr>
          </a:p>
        </p:txBody>
      </p:sp>
      <p:sp>
        <p:nvSpPr>
          <p:cNvPr id="5" name="TextBox 8"/>
          <p:cNvSpPr txBox="1">
            <a:spLocks noChangeArrowheads="1"/>
          </p:cNvSpPr>
          <p:nvPr/>
        </p:nvSpPr>
        <p:spPr bwMode="auto">
          <a:xfrm>
            <a:off x="1259632" y="2996952"/>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Supermike\Pictures\Jesus\lord-jesus-christ-coming-293608.gif"/>
          <p:cNvPicPr>
            <a:picLocks noChangeAspect="1" noChangeArrowheads="1"/>
          </p:cNvPicPr>
          <p:nvPr/>
        </p:nvPicPr>
        <p:blipFill>
          <a:blip r:embed="rId2" cstate="print"/>
          <a:srcRect t="12222"/>
          <a:stretch>
            <a:fillRect/>
          </a:stretch>
        </p:blipFill>
        <p:spPr bwMode="auto">
          <a:xfrm>
            <a:off x="0" y="0"/>
            <a:ext cx="9144000" cy="6019800"/>
          </a:xfrm>
          <a:prstGeom prst="rect">
            <a:avLst/>
          </a:prstGeom>
          <a:noFill/>
          <a:ln w="9525">
            <a:noFill/>
            <a:miter lim="800000"/>
            <a:headEnd/>
            <a:tailEnd/>
          </a:ln>
        </p:spPr>
      </p:pic>
      <p:sp>
        <p:nvSpPr>
          <p:cNvPr id="32771" name="Title 2"/>
          <p:cNvSpPr>
            <a:spLocks noGrp="1"/>
          </p:cNvSpPr>
          <p:nvPr>
            <p:ph type="title"/>
          </p:nvPr>
        </p:nvSpPr>
        <p:spPr>
          <a:xfrm>
            <a:off x="0" y="4077072"/>
            <a:ext cx="9144000" cy="2808312"/>
          </a:xfrm>
          <a:solidFill>
            <a:srgbClr val="002060"/>
          </a:solidFill>
          <a:ln>
            <a:noFill/>
          </a:ln>
        </p:spPr>
        <p:txBody>
          <a:bodyPr/>
          <a:lstStyle/>
          <a:p>
            <a:r>
              <a:rPr lang="en-CA" sz="2800" b="1" dirty="0" smtClean="0">
                <a:solidFill>
                  <a:schemeClr val="tx1"/>
                </a:solidFill>
                <a:latin typeface="Calibri" pitchFamily="34" charset="0"/>
                <a:cs typeface="Calibri" pitchFamily="34" charset="0"/>
              </a:rPr>
              <a:t>“From his mouth comes a sharp sword with which to strike down the nations, and he will rule them with a rod of iron. He will tread the winepress of the fury of the wrath of God the Almighty.” Rev 19:15</a:t>
            </a:r>
            <a:endParaRPr lang="en-CA" sz="2800" b="1" dirty="0" smtClean="0">
              <a:solidFill>
                <a:srgbClr val="FFC000"/>
              </a:solidFill>
              <a:latin typeface="Calibri" pitchFamily="34" charset="0"/>
            </a:endParaRPr>
          </a:p>
        </p:txBody>
      </p:sp>
      <p:sp>
        <p:nvSpPr>
          <p:cNvPr id="5" name="TextBox 8"/>
          <p:cNvSpPr txBox="1">
            <a:spLocks noChangeArrowheads="1"/>
          </p:cNvSpPr>
          <p:nvPr/>
        </p:nvSpPr>
        <p:spPr bwMode="auto">
          <a:xfrm>
            <a:off x="1259632" y="2996952"/>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662264"/>
            <a:ext cx="8229600" cy="1143000"/>
          </a:xfrm>
        </p:spPr>
        <p:txBody>
          <a:bodyPr/>
          <a:lstStyle/>
          <a:p>
            <a:pPr eaLnBrk="1" hangingPunct="1"/>
            <a:r>
              <a:rPr lang="en-CA" sz="4000" b="1" dirty="0" smtClean="0"/>
              <a:t/>
            </a:r>
            <a:br>
              <a:rPr lang="en-CA" sz="4000" b="1" dirty="0" smtClean="0"/>
            </a:br>
            <a:r>
              <a:rPr lang="en-CA" sz="4000" b="1" dirty="0" smtClean="0">
                <a:solidFill>
                  <a:schemeClr val="tx1"/>
                </a:solidFill>
              </a:rPr>
              <a:t>Jesus Christ has </a:t>
            </a:r>
            <a:r>
              <a:rPr lang="en-CA" sz="4000" b="1" dirty="0" err="1" smtClean="0">
                <a:solidFill>
                  <a:schemeClr val="tx1"/>
                </a:solidFill>
              </a:rPr>
              <a:t>niked</a:t>
            </a:r>
            <a:r>
              <a:rPr lang="en-CA" sz="4000" b="1" dirty="0" smtClean="0">
                <a:solidFill>
                  <a:schemeClr val="tx1"/>
                </a:solidFill>
              </a:rPr>
              <a:t>, will </a:t>
            </a:r>
            <a:r>
              <a:rPr lang="en-CA" sz="4000" b="1" dirty="0" err="1" smtClean="0">
                <a:solidFill>
                  <a:schemeClr val="tx1"/>
                </a:solidFill>
              </a:rPr>
              <a:t>nike</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and is helping his church </a:t>
            </a:r>
            <a:r>
              <a:rPr lang="en-CA" sz="4000" b="1" dirty="0" err="1" smtClean="0">
                <a:solidFill>
                  <a:schemeClr val="tx1"/>
                </a:solidFill>
              </a:rPr>
              <a:t>nike</a:t>
            </a:r>
            <a:r>
              <a:rPr lang="en-CA" sz="4000" b="1" dirty="0" smtClean="0">
                <a:solidFill>
                  <a:schemeClr val="tx1"/>
                </a:solidFill>
              </a:rPr>
              <a:t>!</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6" name="Picture 5" descr="crucified (2).jpg"/>
          <p:cNvPicPr>
            <a:picLocks noChangeAspect="1"/>
          </p:cNvPicPr>
          <p:nvPr/>
        </p:nvPicPr>
        <p:blipFill>
          <a:blip r:embed="rId2" cstate="print"/>
          <a:srcRect l="13133"/>
          <a:stretch>
            <a:fillRect/>
          </a:stretch>
        </p:blipFill>
        <p:spPr>
          <a:xfrm>
            <a:off x="-468560" y="0"/>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980728"/>
            <a:ext cx="4211960" cy="4832092"/>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In Revelation 2-3</a:t>
            </a:r>
          </a:p>
          <a:p>
            <a:pPr algn="ctr"/>
            <a:r>
              <a:rPr lang="en-CA" altLang="ko-KR" sz="2800" b="1" dirty="0" smtClean="0">
                <a:latin typeface="Calibri" pitchFamily="34" charset="0"/>
                <a:ea typeface="굴림" charset="-127"/>
              </a:rPr>
              <a:t>Jesus Christ is helping his church </a:t>
            </a:r>
            <a:r>
              <a:rPr lang="en-CA" altLang="ko-KR" sz="2800" b="1" dirty="0" err="1" smtClean="0">
                <a:solidFill>
                  <a:srgbClr val="FF0000"/>
                </a:solidFill>
                <a:latin typeface="Calibri" pitchFamily="34" charset="0"/>
                <a:ea typeface="굴림" charset="-127"/>
              </a:rPr>
              <a:t>nike</a:t>
            </a:r>
            <a:endParaRPr lang="en-CA" altLang="ko-KR" sz="2800" b="1" dirty="0" smtClean="0">
              <a:solidFill>
                <a:srgbClr val="FF0000"/>
              </a:solidFill>
              <a:latin typeface="Calibri" pitchFamily="34" charset="0"/>
              <a:ea typeface="굴림" charset="-127"/>
            </a:endParaRPr>
          </a:p>
          <a:p>
            <a:pPr algn="ctr"/>
            <a:r>
              <a:rPr lang="en-CA" altLang="ko-KR" sz="2800" b="1" dirty="0" smtClean="0">
                <a:latin typeface="Calibri" pitchFamily="34" charset="0"/>
                <a:ea typeface="굴림" charset="-127"/>
              </a:rPr>
              <a:t>false teaching, </a:t>
            </a:r>
          </a:p>
          <a:p>
            <a:pPr algn="ctr"/>
            <a:r>
              <a:rPr lang="en-CA" altLang="ko-KR" sz="2800" b="1" smtClean="0">
                <a:latin typeface="Calibri" pitchFamily="34" charset="0"/>
                <a:ea typeface="굴림" charset="-127"/>
              </a:rPr>
              <a:t>idolatry</a:t>
            </a:r>
            <a:r>
              <a:rPr lang="en-CA" altLang="ko-KR" sz="2800" b="1" dirty="0" smtClean="0">
                <a:latin typeface="Calibri" pitchFamily="34" charset="0"/>
                <a:ea typeface="굴림" charset="-127"/>
              </a:rPr>
              <a:t>,</a:t>
            </a:r>
          </a:p>
          <a:p>
            <a:pPr algn="ctr"/>
            <a:r>
              <a:rPr lang="en-CA" altLang="ko-KR" sz="2800" b="1" dirty="0" smtClean="0">
                <a:latin typeface="Calibri" pitchFamily="34" charset="0"/>
                <a:ea typeface="굴림" charset="-127"/>
              </a:rPr>
              <a:t>sexual immorality, persecution, </a:t>
            </a:r>
          </a:p>
          <a:p>
            <a:pPr algn="ctr"/>
            <a:r>
              <a:rPr lang="en-CA" altLang="ko-KR" sz="2800" b="1" dirty="0" smtClean="0">
                <a:latin typeface="Calibri" pitchFamily="34" charset="0"/>
                <a:ea typeface="굴림" charset="-127"/>
              </a:rPr>
              <a:t>and being lukewarm.  </a:t>
            </a:r>
          </a:p>
          <a:p>
            <a:pPr algn="ctr"/>
            <a:r>
              <a:rPr lang="en-CA" altLang="ko-KR" sz="2800" b="1" dirty="0" smtClean="0">
                <a:latin typeface="Calibri" pitchFamily="34" charset="0"/>
                <a:ea typeface="굴림" charset="-127"/>
              </a:rPr>
              <a:t>Rev 2:7, 11, 17, 26</a:t>
            </a:r>
          </a:p>
          <a:p>
            <a:pPr algn="ctr"/>
            <a:r>
              <a:rPr lang="en-CA" altLang="ko-KR" sz="2800" b="1" dirty="0" smtClean="0">
                <a:latin typeface="Calibri" pitchFamily="34" charset="0"/>
                <a:ea typeface="굴림" charset="-127"/>
              </a:rPr>
              <a:t>3:5, 12, 21</a:t>
            </a:r>
          </a:p>
          <a:p>
            <a:pPr algn="ctr"/>
            <a:endParaRPr lang="en-CA" altLang="ko-KR" sz="2800" b="1" dirty="0">
              <a:latin typeface="Calibri" pitchFamily="34" charset="0"/>
              <a:ea typeface="굴림" charset="-127"/>
            </a:endParaRP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980728"/>
            <a:ext cx="4211960" cy="3539430"/>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“The one who </a:t>
            </a:r>
            <a:r>
              <a:rPr lang="en-CA" altLang="ko-KR" sz="2800" b="1" dirty="0" smtClean="0">
                <a:solidFill>
                  <a:srgbClr val="FF0000"/>
                </a:solidFill>
                <a:latin typeface="Calibri" pitchFamily="34" charset="0"/>
                <a:ea typeface="굴림" charset="-127"/>
              </a:rPr>
              <a:t>conquers</a:t>
            </a:r>
            <a:r>
              <a:rPr lang="en-CA" altLang="ko-KR" sz="2800" b="1" dirty="0" smtClean="0">
                <a:latin typeface="Calibri" pitchFamily="34" charset="0"/>
                <a:ea typeface="굴림" charset="-127"/>
              </a:rPr>
              <a:t>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I </a:t>
            </a:r>
            <a:r>
              <a:rPr lang="en-CA" altLang="ko-KR" sz="2800" b="1" dirty="0">
                <a:latin typeface="Calibri" pitchFamily="34" charset="0"/>
                <a:ea typeface="굴림" charset="-127"/>
              </a:rPr>
              <a:t>will </a:t>
            </a:r>
            <a:r>
              <a:rPr lang="en-CA" altLang="ko-KR" sz="2800" b="1" dirty="0" smtClean="0">
                <a:latin typeface="Calibri" pitchFamily="34" charset="0"/>
                <a:ea typeface="굴림" charset="-127"/>
              </a:rPr>
              <a:t>grant him to </a:t>
            </a:r>
            <a:r>
              <a:rPr lang="en-CA" altLang="ko-KR" sz="2800" b="1" dirty="0">
                <a:latin typeface="Calibri" pitchFamily="34" charset="0"/>
                <a:ea typeface="굴림" charset="-127"/>
              </a:rPr>
              <a:t>sit </a:t>
            </a:r>
            <a:r>
              <a:rPr lang="en-CA" altLang="ko-KR" sz="2800" b="1" dirty="0" smtClean="0">
                <a:latin typeface="Calibri" pitchFamily="34" charset="0"/>
                <a:ea typeface="굴림" charset="-127"/>
              </a:rPr>
              <a:t>with </a:t>
            </a:r>
            <a:r>
              <a:rPr lang="en-CA" altLang="ko-KR" sz="2800" b="1" dirty="0">
                <a:latin typeface="Calibri" pitchFamily="34" charset="0"/>
                <a:ea typeface="굴림" charset="-127"/>
              </a:rPr>
              <a:t>me on my throne, </a:t>
            </a:r>
            <a:r>
              <a:rPr lang="en-CA" altLang="ko-KR" sz="2800" b="1" dirty="0" smtClean="0">
                <a:latin typeface="Calibri" pitchFamily="34" charset="0"/>
                <a:ea typeface="굴림" charset="-127"/>
              </a:rPr>
              <a:t>as I also </a:t>
            </a:r>
            <a:r>
              <a:rPr lang="en-CA" altLang="ko-KR" sz="2800" b="1" dirty="0" smtClean="0">
                <a:solidFill>
                  <a:srgbClr val="FF0000"/>
                </a:solidFill>
                <a:latin typeface="Calibri" pitchFamily="34" charset="0"/>
                <a:ea typeface="굴림" charset="-127"/>
              </a:rPr>
              <a:t>conquered (</a:t>
            </a:r>
            <a:r>
              <a:rPr lang="en-CA" altLang="ko-KR" sz="2800" b="1" dirty="0" err="1" smtClean="0">
                <a:solidFill>
                  <a:srgbClr val="FF0000"/>
                </a:solidFill>
                <a:latin typeface="Calibri" pitchFamily="34" charset="0"/>
                <a:ea typeface="굴림" charset="-127"/>
              </a:rPr>
              <a:t>niked</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and sat </a:t>
            </a:r>
            <a:r>
              <a:rPr lang="en-CA" altLang="ko-KR" sz="2800" b="1" dirty="0">
                <a:latin typeface="Calibri" pitchFamily="34" charset="0"/>
                <a:ea typeface="굴림" charset="-127"/>
              </a:rPr>
              <a:t>down with my Father on his throne</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Rev 3:21, ESV</a:t>
            </a:r>
          </a:p>
          <a:p>
            <a:pPr algn="ctr"/>
            <a:endParaRPr lang="en-CA" altLang="ko-KR" sz="2800" b="1" dirty="0">
              <a:latin typeface="Calibri" pitchFamily="34" charset="0"/>
              <a:ea typeface="굴림" charset="-127"/>
            </a:endParaRP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260648"/>
            <a:ext cx="4211960" cy="6186309"/>
          </a:xfrm>
          <a:prstGeom prst="rect">
            <a:avLst/>
          </a:prstGeom>
          <a:solidFill>
            <a:srgbClr val="002060"/>
          </a:solidFill>
          <a:ln w="9525">
            <a:noFill/>
            <a:miter lim="800000"/>
            <a:headEnd/>
            <a:tailEnd/>
          </a:ln>
        </p:spPr>
        <p:txBody>
          <a:bodyPr wrap="square">
            <a:spAutoFit/>
          </a:bodyPr>
          <a:lstStyle/>
          <a:p>
            <a:pPr marL="91440"/>
            <a:r>
              <a:rPr lang="en-CA" sz="2800" b="1" dirty="0" smtClean="0">
                <a:latin typeface="Calibri" pitchFamily="34" charset="0"/>
                <a:cs typeface="Calibri" pitchFamily="34" charset="0"/>
              </a:rPr>
              <a:t>Rev 12:9, 11</a:t>
            </a:r>
          </a:p>
          <a:p>
            <a:endParaRPr lang="x-none" sz="1600" b="1" smtClean="0">
              <a:latin typeface="Calibri" pitchFamily="34" charset="0"/>
              <a:cs typeface="Calibri" pitchFamily="34" charset="0"/>
            </a:endParaRPr>
          </a:p>
          <a:p>
            <a:pPr marL="514350" indent="-514350">
              <a:buAutoNum type="arabicParenBoth" startAt="9"/>
            </a:pPr>
            <a:r>
              <a:rPr lang="en-CA" sz="2800" b="1" dirty="0" smtClean="0">
                <a:latin typeface="Calibri" pitchFamily="34" charset="0"/>
                <a:cs typeface="Calibri" pitchFamily="34" charset="0"/>
              </a:rPr>
              <a:t>And the great dragon </a:t>
            </a:r>
          </a:p>
          <a:p>
            <a:r>
              <a:rPr lang="en-CA" sz="2800" b="1" dirty="0" smtClean="0">
                <a:latin typeface="Calibri" pitchFamily="34" charset="0"/>
                <a:cs typeface="Calibri" pitchFamily="34" charset="0"/>
              </a:rPr>
              <a:t>. . . Satan . . . was thrown down to the earth, and his angels were thrown down with him.</a:t>
            </a:r>
          </a:p>
          <a:p>
            <a:pPr marL="91440"/>
            <a:endParaRPr lang="x-none" sz="1600" b="1" smtClean="0">
              <a:latin typeface="Calibri" pitchFamily="34" charset="0"/>
              <a:cs typeface="Calibri" pitchFamily="34" charset="0"/>
            </a:endParaRPr>
          </a:p>
          <a:p>
            <a:pPr marL="91440">
              <a:buAutoNum type="arabicParenBoth" startAt="11"/>
            </a:pPr>
            <a:r>
              <a:rPr lang="en-CA" sz="2800" b="1" dirty="0" smtClean="0">
                <a:latin typeface="Calibri" pitchFamily="34" charset="0"/>
                <a:cs typeface="Calibri" pitchFamily="34" charset="0"/>
              </a:rPr>
              <a:t> They overcame </a:t>
            </a:r>
            <a:r>
              <a:rPr lang="en-CA" sz="2800" b="1" dirty="0" err="1" smtClean="0">
                <a:solidFill>
                  <a:srgbClr val="FF0000"/>
                </a:solidFill>
                <a:latin typeface="Calibri" pitchFamily="34" charset="0"/>
                <a:cs typeface="Calibri" pitchFamily="34" charset="0"/>
              </a:rPr>
              <a:t>niked</a:t>
            </a:r>
            <a:r>
              <a:rPr lang="en-CA" sz="2800" b="1" dirty="0" smtClean="0">
                <a:solidFill>
                  <a:srgbClr val="FF0000"/>
                </a:solidFill>
                <a:latin typeface="Calibri" pitchFamily="34" charset="0"/>
                <a:cs typeface="Calibri" pitchFamily="34" charset="0"/>
              </a:rPr>
              <a:t> </a:t>
            </a:r>
            <a:r>
              <a:rPr lang="en-CA" sz="2800" b="1" dirty="0" smtClean="0">
                <a:latin typeface="Calibri" pitchFamily="34" charset="0"/>
                <a:cs typeface="Calibri" pitchFamily="34" charset="0"/>
              </a:rPr>
              <a:t>him </a:t>
            </a:r>
          </a:p>
          <a:p>
            <a:pPr marL="91440"/>
            <a:r>
              <a:rPr lang="en-CA" sz="2800" b="1" dirty="0" smtClean="0">
                <a:latin typeface="Calibri" pitchFamily="34" charset="0"/>
                <a:cs typeface="Calibri" pitchFamily="34" charset="0"/>
              </a:rPr>
              <a:t>by the blood of the Lamb and by the word of their testimony, for they loved not their lives even unto death.</a:t>
            </a: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260648"/>
            <a:ext cx="4211960" cy="5078313"/>
          </a:xfrm>
          <a:prstGeom prst="rect">
            <a:avLst/>
          </a:prstGeom>
          <a:solidFill>
            <a:srgbClr val="002060"/>
          </a:solidFill>
          <a:ln w="9525">
            <a:noFill/>
            <a:miter lim="800000"/>
            <a:headEnd/>
            <a:tailEnd/>
          </a:ln>
        </p:spPr>
        <p:txBody>
          <a:bodyPr wrap="square">
            <a:spAutoFit/>
          </a:bodyPr>
          <a:lstStyle/>
          <a:p>
            <a:pPr marL="91440"/>
            <a:r>
              <a:rPr lang="en-CA" sz="2800" b="1" dirty="0" smtClean="0">
                <a:latin typeface="Calibri" pitchFamily="34" charset="0"/>
                <a:cs typeface="Calibri" pitchFamily="34" charset="0"/>
              </a:rPr>
              <a:t>Three key ways </a:t>
            </a:r>
          </a:p>
          <a:p>
            <a:pPr marL="91440"/>
            <a:r>
              <a:rPr lang="en-CA" sz="2800" b="1" dirty="0" smtClean="0">
                <a:latin typeface="Calibri" pitchFamily="34" charset="0"/>
                <a:cs typeface="Calibri" pitchFamily="34" charset="0"/>
              </a:rPr>
              <a:t>to </a:t>
            </a:r>
            <a:r>
              <a:rPr lang="en-CA" sz="2800" b="1" i="1" dirty="0" err="1" smtClean="0">
                <a:solidFill>
                  <a:srgbClr val="FF0000"/>
                </a:solidFill>
                <a:latin typeface="Calibri" pitchFamily="34" charset="0"/>
                <a:cs typeface="Calibri" pitchFamily="34" charset="0"/>
              </a:rPr>
              <a:t>nike</a:t>
            </a:r>
            <a:r>
              <a:rPr lang="en-CA" sz="2800" b="1" dirty="0" smtClean="0">
                <a:latin typeface="Calibri" pitchFamily="34" charset="0"/>
                <a:cs typeface="Calibri" pitchFamily="34" charset="0"/>
              </a:rPr>
              <a:t> Satan (12:11)</a:t>
            </a:r>
          </a:p>
          <a:p>
            <a:pPr marL="91440"/>
            <a:endParaRPr lang="x-none" sz="1600" b="1" smtClean="0">
              <a:latin typeface="Calibri" pitchFamily="34" charset="0"/>
              <a:cs typeface="Calibri" pitchFamily="34" charset="0"/>
            </a:endParaRPr>
          </a:p>
          <a:p>
            <a:pPr marL="91440"/>
            <a:r>
              <a:rPr lang="en-CA" sz="2800" b="1" dirty="0" smtClean="0">
                <a:latin typeface="Calibri" pitchFamily="34" charset="0"/>
                <a:cs typeface="Calibri" pitchFamily="34" charset="0"/>
              </a:rPr>
              <a:t>they </a:t>
            </a:r>
            <a:r>
              <a:rPr lang="en-CA" sz="2800" b="1" dirty="0" err="1" smtClean="0">
                <a:solidFill>
                  <a:srgbClr val="FF0000"/>
                </a:solidFill>
                <a:latin typeface="Calibri" pitchFamily="34" charset="0"/>
                <a:cs typeface="Calibri" pitchFamily="34" charset="0"/>
              </a:rPr>
              <a:t>niked</a:t>
            </a:r>
            <a:r>
              <a:rPr lang="en-CA" sz="2800" b="1" dirty="0" smtClean="0">
                <a:solidFill>
                  <a:srgbClr val="FF0000"/>
                </a:solidFill>
                <a:latin typeface="Calibri" pitchFamily="34" charset="0"/>
                <a:cs typeface="Calibri" pitchFamily="34" charset="0"/>
              </a:rPr>
              <a:t> </a:t>
            </a:r>
            <a:r>
              <a:rPr lang="en-CA" sz="2800" b="1" dirty="0" smtClean="0">
                <a:latin typeface="Calibri" pitchFamily="34" charset="0"/>
                <a:cs typeface="Calibri" pitchFamily="34" charset="0"/>
              </a:rPr>
              <a:t>him </a:t>
            </a:r>
          </a:p>
          <a:p>
            <a:pPr marL="91440"/>
            <a:endParaRPr lang="en-CA" sz="2800" b="1" dirty="0" smtClean="0">
              <a:latin typeface="Calibri" pitchFamily="34" charset="0"/>
              <a:cs typeface="Calibri" pitchFamily="34" charset="0"/>
            </a:endParaRPr>
          </a:p>
          <a:p>
            <a:pPr marL="91440"/>
            <a:r>
              <a:rPr lang="en-CA" sz="2800" b="1" dirty="0" smtClean="0">
                <a:latin typeface="Calibri" pitchFamily="34" charset="0"/>
                <a:cs typeface="Calibri" pitchFamily="34" charset="0"/>
              </a:rPr>
              <a:t>by the blood of the Lamb </a:t>
            </a:r>
          </a:p>
          <a:p>
            <a:pPr marL="91440"/>
            <a:endParaRPr lang="en-CA" sz="2800" b="1" dirty="0" smtClean="0">
              <a:latin typeface="Calibri" pitchFamily="34" charset="0"/>
              <a:cs typeface="Calibri" pitchFamily="34" charset="0"/>
            </a:endParaRPr>
          </a:p>
          <a:p>
            <a:pPr marL="91440"/>
            <a:r>
              <a:rPr lang="en-CA" sz="2800" b="1" dirty="0" smtClean="0">
                <a:latin typeface="Calibri" pitchFamily="34" charset="0"/>
                <a:cs typeface="Calibri" pitchFamily="34" charset="0"/>
              </a:rPr>
              <a:t>by the word of their testimony</a:t>
            </a:r>
          </a:p>
          <a:p>
            <a:pPr marL="91440"/>
            <a:endParaRPr lang="en-CA" sz="2800" b="1" dirty="0" smtClean="0">
              <a:latin typeface="Calibri" pitchFamily="34" charset="0"/>
              <a:cs typeface="Calibri" pitchFamily="34" charset="0"/>
            </a:endParaRPr>
          </a:p>
          <a:p>
            <a:pPr marL="91440"/>
            <a:r>
              <a:rPr lang="en-CA" sz="2800" b="1" dirty="0" smtClean="0">
                <a:latin typeface="Calibri" pitchFamily="34" charset="0"/>
                <a:cs typeface="Calibri" pitchFamily="34" charset="0"/>
              </a:rPr>
              <a:t>they loved not their lives even unto death.</a:t>
            </a: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Text Box 6"/>
          <p:cNvSpPr txBox="1">
            <a:spLocks noChangeArrowheads="1"/>
          </p:cNvSpPr>
          <p:nvPr/>
        </p:nvSpPr>
        <p:spPr bwMode="auto">
          <a:xfrm>
            <a:off x="5580063" y="325438"/>
            <a:ext cx="3563937" cy="366712"/>
          </a:xfrm>
          <a:prstGeom prst="rect">
            <a:avLst/>
          </a:prstGeom>
          <a:noFill/>
          <a:ln w="9525">
            <a:noFill/>
            <a:miter lim="800000"/>
            <a:headEnd/>
            <a:tailEnd/>
          </a:ln>
          <a:effectLst/>
        </p:spPr>
        <p:txBody>
          <a:bodyPr>
            <a:spAutoFit/>
          </a:bodyPr>
          <a:lstStyle/>
          <a:p>
            <a:pPr>
              <a:spcBef>
                <a:spcPct val="50000"/>
              </a:spcBef>
            </a:pPr>
            <a:r>
              <a:rPr lang="en-US">
                <a:solidFill>
                  <a:schemeClr val="bg1"/>
                </a:solidFill>
              </a:rPr>
              <a:t>David Miles</a:t>
            </a:r>
          </a:p>
        </p:txBody>
      </p:sp>
      <p:sp>
        <p:nvSpPr>
          <p:cNvPr id="4" name="Oval 3"/>
          <p:cNvSpPr/>
          <p:nvPr/>
        </p:nvSpPr>
        <p:spPr>
          <a:xfrm rot="1549755">
            <a:off x="4009829" y="3045272"/>
            <a:ext cx="2016224" cy="3501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251520" y="3573016"/>
            <a:ext cx="8640960" cy="3108543"/>
          </a:xfrm>
          <a:prstGeom prst="rect">
            <a:avLst/>
          </a:prstGeom>
          <a:noFill/>
        </p:spPr>
        <p:txBody>
          <a:bodyPr wrap="square" rtlCol="0">
            <a:spAutoFit/>
          </a:bodyPr>
          <a:lstStyle/>
          <a:p>
            <a:r>
              <a:rPr lang="en-CA" sz="2800" b="1" dirty="0" smtClean="0">
                <a:latin typeface="Calibri" pitchFamily="34" charset="0"/>
                <a:cs typeface="Calibri" pitchFamily="34" charset="0"/>
              </a:rPr>
              <a:t>1    And I saw a beast rising out of the sea . . .  </a:t>
            </a:r>
          </a:p>
          <a:p>
            <a:pPr marL="514350" indent="-514350">
              <a:buAutoNum type="arabicPlain" startAt="7"/>
            </a:pPr>
            <a:r>
              <a:rPr lang="en-CA" sz="2800" b="1" dirty="0" smtClean="0">
                <a:latin typeface="Calibri" pitchFamily="34" charset="0"/>
                <a:cs typeface="Calibri" pitchFamily="34" charset="0"/>
              </a:rPr>
              <a:t>it was allowed to make war on the saints and to </a:t>
            </a:r>
            <a:r>
              <a:rPr lang="en-CA" sz="2800" b="1" dirty="0" err="1" smtClean="0">
                <a:solidFill>
                  <a:srgbClr val="FF0000"/>
                </a:solidFill>
                <a:latin typeface="Calibri" pitchFamily="34" charset="0"/>
                <a:cs typeface="Calibri" pitchFamily="34" charset="0"/>
              </a:rPr>
              <a:t>nike</a:t>
            </a:r>
            <a:r>
              <a:rPr lang="en-CA" sz="2800" b="1" dirty="0" smtClean="0">
                <a:solidFill>
                  <a:srgbClr val="FF0000"/>
                </a:solidFill>
                <a:latin typeface="Calibri" pitchFamily="34" charset="0"/>
                <a:cs typeface="Calibri" pitchFamily="34" charset="0"/>
              </a:rPr>
              <a:t> </a:t>
            </a:r>
            <a:r>
              <a:rPr lang="en-CA" sz="2800" b="1" dirty="0" smtClean="0">
                <a:latin typeface="Calibri" pitchFamily="34" charset="0"/>
                <a:cs typeface="Calibri" pitchFamily="34" charset="0"/>
              </a:rPr>
              <a:t>conquer them.</a:t>
            </a:r>
          </a:p>
          <a:p>
            <a:pPr marL="514350" indent="-514350"/>
            <a:r>
              <a:rPr lang="en-CA" sz="2800" b="1" dirty="0" smtClean="0">
                <a:latin typeface="Calibri" pitchFamily="34" charset="0"/>
                <a:cs typeface="Calibri" pitchFamily="34" charset="0"/>
              </a:rPr>
              <a:t>10  If anyone is to be taken captive, to captivity he goes; if anyone is to be slain with the sword, with the sword must he be slain. Here is a call for the </a:t>
            </a:r>
            <a:r>
              <a:rPr lang="en-CA" sz="2800" b="1" u="sng" dirty="0" smtClean="0">
                <a:latin typeface="Calibri" pitchFamily="34" charset="0"/>
                <a:cs typeface="Calibri" pitchFamily="34" charset="0"/>
              </a:rPr>
              <a:t>endurance</a:t>
            </a:r>
            <a:r>
              <a:rPr lang="en-CA" sz="2800" b="1" dirty="0" smtClean="0">
                <a:latin typeface="Calibri" pitchFamily="34" charset="0"/>
                <a:cs typeface="Calibri" pitchFamily="34" charset="0"/>
              </a:rPr>
              <a:t> and </a:t>
            </a:r>
            <a:r>
              <a:rPr lang="en-CA" sz="2800" b="1" u="sng" dirty="0" smtClean="0">
                <a:latin typeface="Calibri" pitchFamily="34" charset="0"/>
                <a:cs typeface="Calibri" pitchFamily="34" charset="0"/>
              </a:rPr>
              <a:t>faith</a:t>
            </a:r>
            <a:r>
              <a:rPr lang="en-CA" sz="2800" b="1" dirty="0" smtClean="0">
                <a:latin typeface="Calibri" pitchFamily="34" charset="0"/>
                <a:cs typeface="Calibri" pitchFamily="34" charset="0"/>
              </a:rPr>
              <a:t> of the saints.  Rev 13:1,7,10</a:t>
            </a:r>
          </a:p>
        </p:txBody>
      </p:sp>
      <p:pic>
        <p:nvPicPr>
          <p:cNvPr id="6" name="Picture 31" descr="devil-earth-satan crop.jpg"/>
          <p:cNvPicPr>
            <a:picLocks noChangeAspect="1"/>
          </p:cNvPicPr>
          <p:nvPr/>
        </p:nvPicPr>
        <p:blipFill>
          <a:blip r:embed="rId2" cstate="print"/>
          <a:srcRect/>
          <a:stretch>
            <a:fillRect/>
          </a:stretch>
        </p:blipFill>
        <p:spPr bwMode="auto">
          <a:xfrm>
            <a:off x="2987824" y="116632"/>
            <a:ext cx="3211513" cy="3279775"/>
          </a:xfrm>
          <a:prstGeom prst="rect">
            <a:avLst/>
          </a:prstGeom>
          <a:noFill/>
          <a:ln w="9525">
            <a:noFill/>
            <a:miter lim="800000"/>
            <a:headEnd/>
            <a:tailEnd/>
          </a:ln>
        </p:spPr>
      </p:pic>
      <p:sp>
        <p:nvSpPr>
          <p:cNvPr id="7" name="TextBox 6"/>
          <p:cNvSpPr txBox="1"/>
          <p:nvPr/>
        </p:nvSpPr>
        <p:spPr>
          <a:xfrm>
            <a:off x="2987824" y="86435"/>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75778" name="Picture 2" descr="jesus christ returns Wallpaper">
            <a:hlinkClick r:id="rId3" tooltip="jesus christ returns Wallpaper"/>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
        <p:nvSpPr>
          <p:cNvPr id="3" name="Rectangle 2"/>
          <p:cNvSpPr/>
          <p:nvPr/>
        </p:nvSpPr>
        <p:spPr>
          <a:xfrm>
            <a:off x="611560" y="116632"/>
            <a:ext cx="7920880" cy="2092881"/>
          </a:xfrm>
          <a:prstGeom prst="rect">
            <a:avLst/>
          </a:prstGeom>
        </p:spPr>
        <p:txBody>
          <a:bodyPr wrap="square">
            <a:spAutoFit/>
          </a:bodyPr>
          <a:lstStyle/>
          <a:p>
            <a:r>
              <a:rPr lang="en-CA" sz="2800" b="1" dirty="0" smtClean="0">
                <a:solidFill>
                  <a:schemeClr val="bg1"/>
                </a:solidFill>
                <a:latin typeface="Calibri" pitchFamily="34" charset="0"/>
                <a:cs typeface="Calibri" pitchFamily="34" charset="0"/>
              </a:rPr>
              <a:t>Rev 15:2  I saw . . . those who had </a:t>
            </a:r>
            <a:r>
              <a:rPr lang="en-CA" sz="2800" b="1" dirty="0" err="1" smtClean="0">
                <a:solidFill>
                  <a:srgbClr val="FF0000"/>
                </a:solidFill>
                <a:latin typeface="Calibri" pitchFamily="34" charset="0"/>
                <a:cs typeface="Calibri" pitchFamily="34" charset="0"/>
              </a:rPr>
              <a:t>niked</a:t>
            </a:r>
            <a:r>
              <a:rPr lang="en-CA" sz="2800" b="1" dirty="0" smtClean="0">
                <a:solidFill>
                  <a:schemeClr val="bg1"/>
                </a:solidFill>
                <a:latin typeface="Calibri" pitchFamily="34" charset="0"/>
                <a:cs typeface="Calibri" pitchFamily="34" charset="0"/>
              </a:rPr>
              <a:t> conquered the beast and its image and the number of its name . . . with harps of God in their hands.</a:t>
            </a:r>
          </a:p>
          <a:p>
            <a:endParaRPr lang="x-none" sz="2800" b="1" smtClean="0">
              <a:latin typeface="Calibri" pitchFamily="34" charset="0"/>
              <a:cs typeface="Calibri" pitchFamily="34" charset="0"/>
            </a:endParaRPr>
          </a:p>
          <a:p>
            <a:endParaRPr lang="x-none"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7878" t="9804" r="14645" b="9804"/>
          <a:stretch>
            <a:fillRect/>
          </a:stretch>
        </p:blipFill>
        <p:spPr bwMode="auto">
          <a:xfrm>
            <a:off x="35496" y="420960"/>
            <a:ext cx="4337248" cy="6248400"/>
          </a:xfrm>
          <a:prstGeom prst="rect">
            <a:avLst/>
          </a:prstGeom>
          <a:noFill/>
          <a:ln w="9525">
            <a:noFill/>
            <a:miter lim="800000"/>
            <a:headEnd/>
            <a:tailEnd/>
          </a:ln>
        </p:spPr>
      </p:pic>
      <p:sp>
        <p:nvSpPr>
          <p:cNvPr id="30724" name="TextBox 3"/>
          <p:cNvSpPr txBox="1">
            <a:spLocks noChangeArrowheads="1"/>
          </p:cNvSpPr>
          <p:nvPr/>
        </p:nvSpPr>
        <p:spPr bwMode="auto">
          <a:xfrm>
            <a:off x="4355976" y="44624"/>
            <a:ext cx="4788024" cy="6986528"/>
          </a:xfrm>
          <a:prstGeom prst="rect">
            <a:avLst/>
          </a:prstGeom>
          <a:solidFill>
            <a:srgbClr val="002060"/>
          </a:solidFill>
          <a:ln w="9525">
            <a:noFill/>
            <a:miter lim="800000"/>
            <a:headEnd/>
            <a:tailEnd/>
          </a:ln>
        </p:spPr>
        <p:txBody>
          <a:bodyPr wrap="square">
            <a:spAutoFit/>
          </a:bodyPr>
          <a:lstStyle/>
          <a:p>
            <a:r>
              <a:rPr lang="en-CA" sz="2800" b="1" dirty="0" smtClean="0">
                <a:latin typeface="Calibri" pitchFamily="34" charset="0"/>
                <a:cs typeface="Calibri" pitchFamily="34" charset="0"/>
              </a:rPr>
              <a:t>Rev 21:6-8</a:t>
            </a:r>
          </a:p>
          <a:p>
            <a:r>
              <a:rPr lang="en-CA" sz="2800" b="1" dirty="0" smtClean="0">
                <a:latin typeface="Calibri" pitchFamily="34" charset="0"/>
                <a:cs typeface="Calibri" pitchFamily="34" charset="0"/>
              </a:rPr>
              <a:t>(6)  “It is done! I am the Alpha and the Omega, the beginning and the end. . . . </a:t>
            </a:r>
            <a:endParaRPr lang="x-none" sz="2800" b="1" smtClean="0">
              <a:latin typeface="Calibri" pitchFamily="34" charset="0"/>
              <a:cs typeface="Calibri" pitchFamily="34" charset="0"/>
            </a:endParaRPr>
          </a:p>
          <a:p>
            <a:r>
              <a:rPr lang="en-CA" sz="2800" b="1" dirty="0" smtClean="0">
                <a:latin typeface="Calibri" pitchFamily="34" charset="0"/>
                <a:cs typeface="Calibri" pitchFamily="34" charset="0"/>
              </a:rPr>
              <a:t>(7)  The one who </a:t>
            </a:r>
            <a:r>
              <a:rPr lang="en-CA" sz="2800" b="1" dirty="0" err="1" smtClean="0">
                <a:solidFill>
                  <a:srgbClr val="FF0000"/>
                </a:solidFill>
                <a:latin typeface="Calibri" pitchFamily="34" charset="0"/>
                <a:cs typeface="Calibri" pitchFamily="34" charset="0"/>
              </a:rPr>
              <a:t>nikes</a:t>
            </a:r>
            <a:r>
              <a:rPr lang="en-CA" sz="2800" b="1" dirty="0" smtClean="0">
                <a:latin typeface="Calibri" pitchFamily="34" charset="0"/>
                <a:cs typeface="Calibri" pitchFamily="34" charset="0"/>
              </a:rPr>
              <a:t> conquers will have this heritage, and I will be his God and he will be my son.</a:t>
            </a:r>
          </a:p>
          <a:p>
            <a:r>
              <a:rPr lang="en-CA" sz="2800" b="1" dirty="0" smtClean="0">
                <a:latin typeface="Calibri" pitchFamily="34" charset="0"/>
                <a:cs typeface="Calibri" pitchFamily="34" charset="0"/>
              </a:rPr>
              <a:t>(8)  But as for the cowardly, the faithless, the detestable, as for murderers, the sexually immoral, sorcerers, idolaters, and all liars, their portion will be in the lake that burns with fire and sulfur”</a:t>
            </a:r>
            <a:endParaRPr lang="x-none" sz="2800" b="1" smtClean="0">
              <a:latin typeface="Calibri" pitchFamily="34" charset="0"/>
              <a:cs typeface="Calibri" pitchFamily="34" charset="0"/>
            </a:endParaRPr>
          </a:p>
          <a:p>
            <a:endParaRPr lang="x-none" sz="2800" smtClean="0"/>
          </a:p>
        </p:txBody>
      </p:sp>
      <p:sp>
        <p:nvSpPr>
          <p:cNvPr id="5" name="TextBox 4"/>
          <p:cNvSpPr txBox="1"/>
          <p:nvPr/>
        </p:nvSpPr>
        <p:spPr>
          <a:xfrm>
            <a:off x="611560"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1061864"/>
            <a:ext cx="8229600" cy="1143000"/>
          </a:xfrm>
        </p:spPr>
        <p:txBody>
          <a:bodyPr/>
          <a:lstStyle/>
          <a:p>
            <a:pPr eaLnBrk="1" hangingPunct="1"/>
            <a:r>
              <a:rPr lang="en-CA" sz="4000" b="1" dirty="0" smtClean="0"/>
              <a:t/>
            </a:r>
            <a:br>
              <a:rPr lang="en-CA" sz="4000" b="1" dirty="0" smtClean="0"/>
            </a:br>
            <a:r>
              <a:rPr lang="en-CA" sz="3200" b="1" dirty="0" smtClean="0">
                <a:solidFill>
                  <a:schemeClr val="tx1"/>
                </a:solidFill>
              </a:rPr>
              <a:t>When we see a </a:t>
            </a:r>
            <a:r>
              <a:rPr lang="en-CA" sz="3200" b="1" dirty="0" err="1" smtClean="0">
                <a:solidFill>
                  <a:schemeClr val="tx1"/>
                </a:solidFill>
              </a:rPr>
              <a:t>nike</a:t>
            </a:r>
            <a:r>
              <a:rPr lang="en-CA" sz="3200" b="1" dirty="0" smtClean="0">
                <a:solidFill>
                  <a:schemeClr val="tx1"/>
                </a:solidFill>
              </a:rPr>
              <a:t> swoosh,</a:t>
            </a:r>
            <a:br>
              <a:rPr lang="en-CA" sz="3200" b="1" dirty="0" smtClean="0">
                <a:solidFill>
                  <a:schemeClr val="tx1"/>
                </a:solidFill>
              </a:rPr>
            </a:br>
            <a:r>
              <a:rPr lang="en-CA" sz="3200" b="1" dirty="0" smtClean="0">
                <a:solidFill>
                  <a:schemeClr val="tx1"/>
                </a:solidFill>
              </a:rPr>
              <a:t> we can praise God that Jesus Christ </a:t>
            </a:r>
            <a:br>
              <a:rPr lang="en-CA" sz="3200" b="1" dirty="0" smtClean="0">
                <a:solidFill>
                  <a:schemeClr val="tx1"/>
                </a:solidFill>
              </a:rPr>
            </a:br>
            <a:r>
              <a:rPr lang="en-CA" sz="3200" b="1" dirty="0" smtClean="0">
                <a:solidFill>
                  <a:schemeClr val="tx1"/>
                </a:solidFill>
              </a:rPr>
              <a:t>has </a:t>
            </a:r>
            <a:r>
              <a:rPr lang="en-CA" sz="3200" b="1" dirty="0" err="1" smtClean="0">
                <a:solidFill>
                  <a:schemeClr val="tx1"/>
                </a:solidFill>
              </a:rPr>
              <a:t>niked</a:t>
            </a:r>
            <a:r>
              <a:rPr lang="en-CA" sz="3200" b="1" dirty="0" smtClean="0">
                <a:solidFill>
                  <a:schemeClr val="tx1"/>
                </a:solidFill>
              </a:rPr>
              <a:t>, will </a:t>
            </a:r>
            <a:r>
              <a:rPr lang="en-CA" sz="3200" b="1" dirty="0" err="1" smtClean="0">
                <a:solidFill>
                  <a:schemeClr val="tx1"/>
                </a:solidFill>
              </a:rPr>
              <a:t>nike</a:t>
            </a:r>
            <a:r>
              <a:rPr lang="en-CA" sz="3200" b="1" dirty="0" smtClean="0">
                <a:solidFill>
                  <a:schemeClr val="tx1"/>
                </a:solidFill>
              </a:rPr>
              <a:t>, </a:t>
            </a:r>
            <a:br>
              <a:rPr lang="en-CA" sz="3200" b="1" dirty="0" smtClean="0">
                <a:solidFill>
                  <a:schemeClr val="tx1"/>
                </a:solidFill>
              </a:rPr>
            </a:br>
            <a:r>
              <a:rPr lang="en-CA" sz="3200" b="1" dirty="0" smtClean="0">
                <a:solidFill>
                  <a:schemeClr val="tx1"/>
                </a:solidFill>
              </a:rPr>
              <a:t>and is helping us </a:t>
            </a:r>
            <a:r>
              <a:rPr lang="en-CA" sz="3200" b="1" dirty="0" err="1" smtClean="0">
                <a:solidFill>
                  <a:schemeClr val="tx1"/>
                </a:solidFill>
              </a:rPr>
              <a:t>nike</a:t>
            </a:r>
            <a:r>
              <a:rPr lang="en-CA" sz="3200" b="1" dirty="0" smtClean="0">
                <a:solidFill>
                  <a:schemeClr val="tx1"/>
                </a:solidFill>
              </a:rPr>
              <a:t>!</a:t>
            </a:r>
            <a:br>
              <a:rPr lang="en-CA" sz="3200" b="1" dirty="0" smtClean="0">
                <a:solidFill>
                  <a:schemeClr val="tx1"/>
                </a:solidFill>
              </a:rPr>
            </a:br>
            <a:r>
              <a:rPr lang="en-CA" sz="4000" b="1" dirty="0" smtClean="0"/>
              <a:t/>
            </a:r>
            <a:br>
              <a:rPr lang="en-CA" sz="4000" b="1" dirty="0" smtClean="0"/>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2635746"/>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4932363" y="4358431"/>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rucified (2).jpg"/>
          <p:cNvPicPr>
            <a:picLocks noChangeAspect="1"/>
          </p:cNvPicPr>
          <p:nvPr/>
        </p:nvPicPr>
        <p:blipFill>
          <a:blip r:embed="rId2" cstate="print"/>
          <a:srcRect l="9621"/>
          <a:stretch>
            <a:fillRect/>
          </a:stretch>
        </p:blipFill>
        <p:spPr>
          <a:xfrm>
            <a:off x="3981999" y="116632"/>
            <a:ext cx="5054497" cy="4896544"/>
          </a:xfrm>
          <a:prstGeom prst="rect">
            <a:avLst/>
          </a:prstGeom>
        </p:spPr>
      </p:pic>
      <p:pic>
        <p:nvPicPr>
          <p:cNvPr id="19458" name="Picture 2" descr="C:\Users\Supermike\Pictures\Misc Pics\nike julius_caesar_statue.jpg"/>
          <p:cNvPicPr>
            <a:picLocks noChangeAspect="1" noChangeArrowheads="1"/>
          </p:cNvPicPr>
          <p:nvPr/>
        </p:nvPicPr>
        <p:blipFill>
          <a:blip r:embed="rId3"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sp>
        <p:nvSpPr>
          <p:cNvPr id="15365" name="TextBox 4"/>
          <p:cNvSpPr txBox="1">
            <a:spLocks noChangeArrowheads="1"/>
          </p:cNvSpPr>
          <p:nvPr/>
        </p:nvSpPr>
        <p:spPr bwMode="auto">
          <a:xfrm>
            <a:off x="35496" y="5069501"/>
            <a:ext cx="9052560" cy="1828800"/>
          </a:xfrm>
          <a:prstGeom prst="rect">
            <a:avLst/>
          </a:prstGeom>
          <a:solidFill>
            <a:schemeClr val="bg1"/>
          </a:solidFill>
          <a:ln w="9525">
            <a:noFill/>
            <a:miter lim="800000"/>
            <a:headEnd/>
            <a:tailEnd/>
          </a:ln>
        </p:spPr>
        <p:txBody>
          <a:bodyPr>
            <a:spAutoFit/>
          </a:bodyPr>
          <a:lstStyle/>
          <a:p>
            <a:pPr algn="ctr"/>
            <a:r>
              <a:rPr lang="en-US" altLang="ko-KR" sz="2800" b="1" dirty="0" smtClean="0">
                <a:latin typeface="Calibri" pitchFamily="34" charset="0"/>
                <a:ea typeface="굴림" charset="-127"/>
              </a:rPr>
              <a:t>The world thinks </a:t>
            </a:r>
            <a:r>
              <a:rPr lang="en-US" altLang="ko-KR" sz="2800" b="1" dirty="0" err="1" smtClean="0">
                <a:latin typeface="Calibri" pitchFamily="34" charset="0"/>
                <a:ea typeface="굴림" charset="-127"/>
              </a:rPr>
              <a:t>nike</a:t>
            </a:r>
            <a:r>
              <a:rPr lang="en-US" altLang="ko-KR" sz="2800" b="1" dirty="0" smtClean="0">
                <a:latin typeface="Calibri" pitchFamily="34" charset="0"/>
                <a:ea typeface="굴림" charset="-127"/>
              </a:rPr>
              <a:t> victory is power to make others serve ME, ME, ME, but for Christians, </a:t>
            </a:r>
            <a:r>
              <a:rPr lang="en-US" altLang="ko-KR" sz="2800" b="1" i="1" dirty="0" err="1" smtClean="0">
                <a:latin typeface="Calibri" pitchFamily="34" charset="0"/>
                <a:ea typeface="굴림" charset="-127"/>
              </a:rPr>
              <a:t>nike</a:t>
            </a:r>
            <a:r>
              <a:rPr lang="en-US" altLang="ko-KR" sz="2800" b="1" dirty="0" smtClean="0">
                <a:latin typeface="Calibri" pitchFamily="34" charset="0"/>
                <a:ea typeface="굴림" charset="-127"/>
              </a:rPr>
              <a:t> is walking in Christ in the Spirit in YOU, YOU, YOU agape love that serves others.</a:t>
            </a:r>
            <a:endParaRPr lang="en-US" altLang="ko-KR" sz="2800" b="1" dirty="0">
              <a:latin typeface="Calibri" pitchFamily="34" charset="0"/>
              <a:ea typeface="굴림" charset="-127"/>
            </a:endParaRPr>
          </a:p>
        </p:txBody>
      </p:sp>
      <p:sp>
        <p:nvSpPr>
          <p:cNvPr id="6" name="TextBox 5"/>
          <p:cNvSpPr txBox="1"/>
          <p:nvPr/>
        </p:nvSpPr>
        <p:spPr>
          <a:xfrm>
            <a:off x="5148064" y="4653136"/>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437112"/>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4" descr="https://encrypted-tbn2.google.com/images?q=tbn:ANd9GcSDMCJexFU6n6yHn1MnQUaifzXjbrz6B6D0RDJvSqC3oRqNUmHbKw"/>
          <p:cNvPicPr>
            <a:picLocks noChangeAspect="1" noChangeArrowheads="1"/>
          </p:cNvPicPr>
          <p:nvPr/>
        </p:nvPicPr>
        <p:blipFill>
          <a:blip r:embed="rId3" cstate="print"/>
          <a:srcRect/>
          <a:stretch>
            <a:fillRect/>
          </a:stretch>
        </p:blipFill>
        <p:spPr bwMode="auto">
          <a:xfrm>
            <a:off x="3275856" y="4797152"/>
            <a:ext cx="2376264" cy="2376264"/>
          </a:xfrm>
          <a:prstGeom prst="rect">
            <a:avLst/>
          </a:prstGeom>
          <a:noFill/>
          <a:ln w="9525">
            <a:noFill/>
            <a:miter lim="800000"/>
            <a:headEnd/>
            <a:tailEnd/>
          </a:ln>
        </p:spPr>
      </p:pic>
      <p:pic>
        <p:nvPicPr>
          <p:cNvPr id="9218" name="Picture 10" descr="http://www.google.com/url?source=imglanding&amp;ct=img&amp;q=http://www.militarymoney.com/content/resizedImages/money%20falling%20from%20sky_660x480/money%20falling%20from%20sky_660x480.jpg&amp;sa=X&amp;ei=JenJT6n9Le7SmAWL44GNDw&amp;ved=0CAkQ8wc&amp;usg=AFQjCNGRTnvwca-aQqCWREzCvLM6NCyinQ"/>
          <p:cNvPicPr>
            <a:picLocks noChangeAspect="1" noChangeArrowheads="1"/>
          </p:cNvPicPr>
          <p:nvPr/>
        </p:nvPicPr>
        <p:blipFill>
          <a:blip r:embed="rId4" cstate="print"/>
          <a:srcRect/>
          <a:stretch>
            <a:fillRect/>
          </a:stretch>
        </p:blipFill>
        <p:spPr bwMode="auto">
          <a:xfrm>
            <a:off x="0" y="4558871"/>
            <a:ext cx="3298825" cy="2398521"/>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5" cstate="print"/>
          <a:srcRect b="8762"/>
          <a:stretch>
            <a:fillRect/>
          </a:stretch>
        </p:blipFill>
        <p:spPr bwMode="auto">
          <a:xfrm>
            <a:off x="5698659" y="936104"/>
            <a:ext cx="3409845" cy="28529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t="13651"/>
          <a:stretch>
            <a:fillRect/>
          </a:stretch>
        </p:blipFill>
        <p:spPr bwMode="auto">
          <a:xfrm>
            <a:off x="5651500" y="3789114"/>
            <a:ext cx="3417888" cy="3816350"/>
          </a:xfrm>
          <a:prstGeom prst="rect">
            <a:avLst/>
          </a:prstGeom>
          <a:noFill/>
          <a:ln w="9525">
            <a:noFill/>
            <a:miter lim="800000"/>
            <a:headEnd/>
            <a:tailEnd/>
          </a:ln>
        </p:spPr>
      </p:pic>
      <p:pic>
        <p:nvPicPr>
          <p:cNvPr id="9224" name="Picture 2" descr="http://www.google.com/+/kpop/images/promo/beast.jpg"/>
          <p:cNvPicPr>
            <a:picLocks noChangeAspect="1" noChangeArrowheads="1"/>
          </p:cNvPicPr>
          <p:nvPr/>
        </p:nvPicPr>
        <p:blipFill>
          <a:blip r:embed="rId7" cstate="print"/>
          <a:srcRect/>
          <a:stretch>
            <a:fillRect/>
          </a:stretch>
        </p:blipFill>
        <p:spPr bwMode="auto">
          <a:xfrm>
            <a:off x="1835696" y="764704"/>
            <a:ext cx="4011874" cy="2880320"/>
          </a:xfrm>
          <a:prstGeom prst="rect">
            <a:avLst/>
          </a:prstGeom>
          <a:noFill/>
          <a:ln w="9525">
            <a:noFill/>
            <a:miter lim="800000"/>
            <a:headEnd/>
            <a:tailEnd/>
          </a:ln>
        </p:spPr>
      </p:pic>
      <p:sp>
        <p:nvSpPr>
          <p:cNvPr id="9226" name="Title 1"/>
          <p:cNvSpPr>
            <a:spLocks noGrp="1"/>
          </p:cNvSpPr>
          <p:nvPr>
            <p:ph type="title"/>
          </p:nvPr>
        </p:nvSpPr>
        <p:spPr>
          <a:xfrm>
            <a:off x="0" y="-27384"/>
            <a:ext cx="9144000" cy="1143000"/>
          </a:xfrm>
          <a:solidFill>
            <a:schemeClr val="bg1"/>
          </a:solidFill>
        </p:spPr>
        <p:txBody>
          <a:bodyPr/>
          <a:lstStyle/>
          <a:p>
            <a:r>
              <a:rPr lang="en-US" sz="2800" b="1" dirty="0" smtClean="0">
                <a:solidFill>
                  <a:schemeClr val="tx1"/>
                </a:solidFill>
              </a:rPr>
              <a:t>Nike victory is not in beauty, music, booze, cars, sports, romance, sex, money or homes!</a:t>
            </a:r>
          </a:p>
        </p:txBody>
      </p:sp>
      <p:pic>
        <p:nvPicPr>
          <p:cNvPr id="12" name="Picture 11" descr="Girls' Generation's Jessica Jung Soo Yeon wallpapers 1024x1024 (04).jpg"/>
          <p:cNvPicPr>
            <a:picLocks noChangeAspect="1"/>
          </p:cNvPicPr>
          <p:nvPr/>
        </p:nvPicPr>
        <p:blipFill>
          <a:blip r:embed="rId8" cstate="print"/>
          <a:srcRect l="11230" r="4547"/>
          <a:stretch>
            <a:fillRect/>
          </a:stretch>
        </p:blipFill>
        <p:spPr>
          <a:xfrm>
            <a:off x="-36512" y="1124744"/>
            <a:ext cx="2160240" cy="2564904"/>
          </a:xfrm>
          <a:prstGeom prst="rect">
            <a:avLst/>
          </a:prstGeom>
        </p:spPr>
      </p:pic>
      <p:pic>
        <p:nvPicPr>
          <p:cNvPr id="13" name="Picture 6" descr="hyundai-yf1.jpg"/>
          <p:cNvPicPr>
            <a:picLocks noChangeAspect="1"/>
          </p:cNvPicPr>
          <p:nvPr/>
        </p:nvPicPr>
        <p:blipFill>
          <a:blip r:embed="rId9" cstate="print"/>
          <a:srcRect l="12199" t="34460" r="5901" b="12688"/>
          <a:stretch>
            <a:fillRect/>
          </a:stretch>
        </p:blipFill>
        <p:spPr bwMode="auto">
          <a:xfrm>
            <a:off x="34925" y="3547790"/>
            <a:ext cx="2824163" cy="1249362"/>
          </a:xfrm>
          <a:prstGeom prst="rect">
            <a:avLst/>
          </a:prstGeom>
          <a:noFill/>
          <a:ln w="9525">
            <a:noFill/>
            <a:miter lim="800000"/>
            <a:headEnd/>
            <a:tailEnd/>
          </a:ln>
        </p:spPr>
      </p:pic>
      <p:pic>
        <p:nvPicPr>
          <p:cNvPr id="11" name="Picture 10" descr="Nike germany-world-cup-champs-2014 www.philstar.com crop.jpg"/>
          <p:cNvPicPr>
            <a:picLocks noChangeAspect="1"/>
          </p:cNvPicPr>
          <p:nvPr/>
        </p:nvPicPr>
        <p:blipFill>
          <a:blip r:embed="rId10" cstate="print"/>
          <a:stretch>
            <a:fillRect/>
          </a:stretch>
        </p:blipFill>
        <p:spPr>
          <a:xfrm>
            <a:off x="2987824" y="3140968"/>
            <a:ext cx="2952328" cy="221424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12" name="TextBox 11"/>
          <p:cNvSpPr txBox="1">
            <a:spLocks noChangeArrowheads="1"/>
          </p:cNvSpPr>
          <p:nvPr/>
        </p:nvSpPr>
        <p:spPr bwMode="auto">
          <a:xfrm>
            <a:off x="72008"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Nike victory is living in Christ in the Spirit in agape love </a:t>
            </a:r>
          </a:p>
          <a:p>
            <a:pPr algn="ctr"/>
            <a:r>
              <a:rPr lang="en-CA" sz="2800" b="1" dirty="0" smtClean="0">
                <a:solidFill>
                  <a:schemeClr val="bg1"/>
                </a:solidFill>
                <a:latin typeface="Calibri" pitchFamily="34" charset="0"/>
                <a:cs typeface="Calibri" pitchFamily="34" charset="0"/>
              </a:rPr>
              <a:t>enjoying the Lord as the source of all satisfaction, </a:t>
            </a:r>
          </a:p>
          <a:p>
            <a:pPr algn="ctr"/>
            <a:r>
              <a:rPr lang="en-CA" sz="2800" b="1" dirty="0" smtClean="0">
                <a:solidFill>
                  <a:schemeClr val="bg1"/>
                </a:solidFill>
                <a:latin typeface="Calibri" pitchFamily="34" charset="0"/>
                <a:cs typeface="Calibri" pitchFamily="34" charset="0"/>
              </a:rPr>
              <a:t>and reaching every tribe, language, people and nation!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12" name="TextBox 11"/>
          <p:cNvSpPr txBox="1">
            <a:spLocks noChangeArrowheads="1"/>
          </p:cNvSpPr>
          <p:nvPr/>
        </p:nvSpPr>
        <p:spPr bwMode="auto">
          <a:xfrm>
            <a:off x="72008"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Nike victory in heaven is to eternally enjoy</a:t>
            </a:r>
          </a:p>
          <a:p>
            <a:pPr algn="ctr"/>
            <a:r>
              <a:rPr lang="en-CA" sz="2800" b="1" dirty="0" smtClean="0">
                <a:solidFill>
                  <a:schemeClr val="bg1"/>
                </a:solidFill>
                <a:latin typeface="Calibri" pitchFamily="34" charset="0"/>
              </a:rPr>
              <a:t>God the Father, Son and Spirit as all-satisfying as he shares his eternal glory with us face to face in eternal embrace</a:t>
            </a:r>
            <a:r>
              <a:rPr lang="en-CA" sz="2800" b="1" dirty="0" smtClean="0">
                <a:solidFill>
                  <a:schemeClr val="bg1"/>
                </a:solidFill>
                <a:latin typeface="Calibri" pitchFamily="34" charset="0"/>
                <a:cs typeface="Calibri" pitchFamily="34" charset="0"/>
              </a:rPr>
              <a:t>!</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5602" name="Rectangle 5"/>
          <p:cNvSpPr>
            <a:spLocks noGrp="1" noChangeArrowheads="1"/>
          </p:cNvSpPr>
          <p:nvPr>
            <p:ph type="subTitle" idx="1"/>
          </p:nvPr>
        </p:nvSpPr>
        <p:spPr>
          <a:xfrm>
            <a:off x="143321" y="260350"/>
            <a:ext cx="8893175" cy="6597650"/>
          </a:xfrm>
        </p:spPr>
        <p:txBody>
          <a:bodyPr/>
          <a:lstStyle/>
          <a:p>
            <a:pPr eaLnBrk="1" hangingPunct="1">
              <a:lnSpc>
                <a:spcPct val="90000"/>
              </a:lnSpc>
            </a:pPr>
            <a:endParaRPr lang="en-CA" sz="2800" b="1" dirty="0" smtClean="0">
              <a:solidFill>
                <a:srgbClr val="FFFF00"/>
              </a:solidFill>
            </a:endParaRPr>
          </a:p>
          <a:p>
            <a:pPr eaLnBrk="1" hangingPunct="1">
              <a:lnSpc>
                <a:spcPct val="90000"/>
              </a:lnSpc>
            </a:pPr>
            <a:endParaRPr lang="en-CA" sz="1000" b="1" dirty="0" smtClean="0">
              <a:solidFill>
                <a:srgbClr val="FFFF00"/>
              </a:solidFill>
            </a:endParaRPr>
          </a:p>
          <a:p>
            <a:pPr eaLnBrk="1" hangingPunct="1">
              <a:lnSpc>
                <a:spcPct val="90000"/>
              </a:lnSpc>
            </a:pPr>
            <a:endParaRPr lang="en-CA" sz="1000" b="1" dirty="0" smtClean="0"/>
          </a:p>
          <a:p>
            <a:pPr eaLnBrk="1" hangingPunct="1">
              <a:spcBef>
                <a:spcPts val="0"/>
              </a:spcBef>
            </a:pPr>
            <a:r>
              <a:rPr lang="en-CA" b="1" dirty="0" smtClean="0">
                <a:latin typeface="Calibri" pitchFamily="34" charset="0"/>
              </a:rPr>
              <a:t>9 “You are worthy to take the scroll and to open its seals, because you were slain, and with your blood you purchased men for God from every tribe and language and people and nation. 10 You have made them to be a kingdom and priests to serve our God, and they will reign on the earth.”  </a:t>
            </a:r>
          </a:p>
          <a:p>
            <a:pPr eaLnBrk="1" hangingPunct="1">
              <a:spcBef>
                <a:spcPts val="0"/>
              </a:spcBef>
            </a:pPr>
            <a:r>
              <a:rPr lang="en-CA" b="1" dirty="0" smtClean="0">
                <a:latin typeface="Calibri" pitchFamily="34" charset="0"/>
              </a:rPr>
              <a:t>Rev 5:9-10, ESV</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1988840"/>
            <a:ext cx="8712968" cy="1143000"/>
          </a:xfrm>
        </p:spPr>
        <p:txBody>
          <a:bodyPr/>
          <a:lstStyle/>
          <a:p>
            <a:r>
              <a:rPr lang="en-CA" sz="3200" b="1" dirty="0" smtClean="0">
                <a:solidFill>
                  <a:schemeClr val="tx1"/>
                </a:solidFill>
                <a:latin typeface="Calibri" pitchFamily="34" charset="0"/>
              </a:rPr>
              <a:t>All praise and thanks be to you, Lord,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giving us the victory over death and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everything else through our Lord Jesus Christ!</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When Christ returns, what unimaginable new victory will be in you, the God of victory in Christ.</a:t>
            </a: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From the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and God’s riches of grace in Christ”  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AIM, Advancing Indigenous Missions (</a:t>
            </a:r>
            <a:r>
              <a:rPr lang="en-US" altLang="ko-KR" sz="2800" dirty="0" smtClean="0">
                <a:solidFill>
                  <a:schemeClr val="tx1"/>
                </a:solidFill>
                <a:latin typeface="Calibri" pitchFamily="34" charset="0"/>
                <a:cs typeface="Calibri" pitchFamily="34" charset="0"/>
                <a:hlinkClick r:id="rId4"/>
              </a:rPr>
              <a:t>www.aimi.ca</a:t>
            </a:r>
            <a:r>
              <a:rPr lang="en-US" altLang="ko-KR" sz="2800" dirty="0" smtClean="0">
                <a:solidFill>
                  <a:schemeClr val="tx1"/>
                </a:solidFill>
                <a:latin typeface="Calibri" pitchFamily="34" charset="0"/>
                <a:cs typeface="Calibri" pitchFamily="34" charset="0"/>
              </a:rPr>
              <a:t>), with the privilege of encouraging indigenous leaders in India, Bangladesh, Myanmar, Nepal and Indonesia.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visiting Professor at SIMTI Korea,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80928"/>
            <a:ext cx="8229600" cy="1143000"/>
          </a:xfrm>
        </p:spPr>
        <p:txBody>
          <a:bodyPr/>
          <a:lstStyle/>
          <a:p>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200" b="1" dirty="0" smtClean="0">
                <a:solidFill>
                  <a:schemeClr val="tx1"/>
                </a:solidFill>
              </a:rPr>
              <a:t>“As we train missionaries at MTI Korea, the skills and experiences our veteran missionaries share are important, but secondary.  Above all, God calls us to give the nations the true Jesus in his saving fullness.  </a:t>
            </a:r>
            <a:r>
              <a:rPr lang="en-US" sz="3200" b="1" i="1" dirty="0" smtClean="0">
                <a:solidFill>
                  <a:schemeClr val="tx1"/>
                </a:solidFill>
              </a:rPr>
              <a:t>The Grace of God in Christ </a:t>
            </a:r>
            <a:r>
              <a:rPr lang="en-US" sz="3200" b="1" dirty="0" smtClean="0">
                <a:solidFill>
                  <a:schemeClr val="tx1"/>
                </a:solidFill>
              </a:rPr>
              <a:t>leads our students to Jesus on a deeper level.  Again and again, my own heart has found new freedom to relax in my Lord and Savior, even though I am busy with many things.  Wonderful!”</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err="1" smtClean="0">
                <a:solidFill>
                  <a:schemeClr val="tx1"/>
                </a:solidFill>
              </a:rPr>
              <a:t>Mihyang</a:t>
            </a:r>
            <a:r>
              <a:rPr lang="en-US" sz="3200" dirty="0" smtClean="0">
                <a:solidFill>
                  <a:schemeClr val="tx1"/>
                </a:solidFill>
              </a:rPr>
              <a:t> </a:t>
            </a:r>
            <a:r>
              <a:rPr lang="en-US" sz="3200" dirty="0" err="1" smtClean="0">
                <a:solidFill>
                  <a:schemeClr val="tx1"/>
                </a:solidFill>
              </a:rPr>
              <a:t>Choi</a:t>
            </a:r>
            <a:r>
              <a:rPr lang="en-US" sz="3200" dirty="0" smtClean="0">
                <a:solidFill>
                  <a:schemeClr val="tx1"/>
                </a:solidFill>
              </a:rPr>
              <a:t>, Director, Missionary Training Institute, </a:t>
            </a:r>
            <a:r>
              <a:rPr lang="en-US" sz="3200" dirty="0" err="1" smtClean="0">
                <a:solidFill>
                  <a:schemeClr val="tx1"/>
                </a:solidFill>
              </a:rPr>
              <a:t>Yeosu</a:t>
            </a:r>
            <a:r>
              <a:rPr lang="en-US" sz="3200" dirty="0" smtClean="0">
                <a:solidFill>
                  <a:schemeClr val="tx1"/>
                </a:solidFill>
              </a:rPr>
              <a:t>, South Korea</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a:t>
            </a:r>
            <a:br>
              <a:rPr lang="en-US" sz="3200" dirty="0" smtClean="0">
                <a:solidFill>
                  <a:schemeClr val="tx1"/>
                </a:solidFill>
              </a:rPr>
            </a:br>
            <a:r>
              <a:rPr lang="en-US" sz="3200" dirty="0" smtClean="0">
                <a:solidFill>
                  <a:schemeClr val="tx1"/>
                </a:solidFill>
              </a:rPr>
              <a:t>former Director of SIM Korea</a:t>
            </a:r>
            <a:endParaRPr lang="en-CA" sz="3600" dirty="0">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1143000"/>
          </a:xfrm>
        </p:spPr>
        <p:txBody>
          <a:bodyPr/>
          <a:lstStyle/>
          <a:p>
            <a:r>
              <a:rPr lang="en-US" sz="2800" dirty="0" smtClean="0">
                <a:solidFill>
                  <a:schemeClr val="tx1"/>
                </a:solidFill>
              </a:rPr>
              <a:t>Unless otherwise indicated, </a:t>
            </a:r>
            <a:br>
              <a:rPr lang="en-US" sz="2800" dirty="0" smtClean="0">
                <a:solidFill>
                  <a:schemeClr val="tx1"/>
                </a:solidFill>
              </a:rPr>
            </a:br>
            <a:r>
              <a:rPr lang="en-US" sz="2800" dirty="0" smtClean="0">
                <a:solidFill>
                  <a:schemeClr val="tx1"/>
                </a:solidFill>
              </a:rPr>
              <a:t>all Scripture quotations are taken from </a:t>
            </a:r>
            <a:br>
              <a:rPr lang="en-US" sz="2800" dirty="0" smtClean="0">
                <a:solidFill>
                  <a:schemeClr val="tx1"/>
                </a:solidFill>
              </a:rPr>
            </a:br>
            <a:r>
              <a:rPr lang="en-US" sz="2800" dirty="0" smtClean="0">
                <a:solidFill>
                  <a:schemeClr val="tx1"/>
                </a:solidFill>
              </a:rPr>
              <a:t>The Holy Bible, English Standard Version (ESV), copyright </a:t>
            </a:r>
            <a:r>
              <a:rPr lang="en-US" sz="2800" i="1" dirty="0" smtClean="0">
                <a:solidFill>
                  <a:schemeClr val="tx1"/>
                </a:solidFill>
              </a:rPr>
              <a:t>©</a:t>
            </a:r>
            <a:r>
              <a:rPr lang="en-US" sz="2800" dirty="0" smtClean="0">
                <a:solidFill>
                  <a:schemeClr val="tx1"/>
                </a:solidFill>
              </a:rPr>
              <a:t> 2001 by Crossway Bibles, </a:t>
            </a:r>
            <a:br>
              <a:rPr lang="en-US" sz="2800" dirty="0" smtClean="0">
                <a:solidFill>
                  <a:schemeClr val="tx1"/>
                </a:solidFill>
              </a:rPr>
            </a:br>
            <a:r>
              <a:rPr lang="en-US" sz="2800" dirty="0" smtClean="0">
                <a:solidFill>
                  <a:schemeClr val="tx1"/>
                </a:solidFill>
              </a:rPr>
              <a:t>a publishing ministry of Good News Publishers.  Used by permission.  All rights reserved</a:t>
            </a:r>
            <a:r>
              <a:rPr lang="en-US" dirty="0" smtClean="0">
                <a:solidFill>
                  <a:schemeClr val="tx1"/>
                </a:solidFill>
              </a:rPr>
              <a:t>.</a:t>
            </a:r>
            <a:endParaRPr lang="en-CA" dirty="0">
              <a:solidFill>
                <a:schemeClr val="tx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8048"/>
            <a:ext cx="8229600" cy="1143000"/>
          </a:xfrm>
        </p:spPr>
        <p:txBody>
          <a:bodyPr/>
          <a:lstStyle/>
          <a:p>
            <a:r>
              <a:rPr lang="en-US" altLang="ko-KR" sz="3200" dirty="0" smtClean="0">
                <a:solidFill>
                  <a:schemeClr val="tx1"/>
                </a:solidFill>
              </a:rPr>
              <a:t>The book</a:t>
            </a:r>
            <a:br>
              <a:rPr lang="en-US" altLang="ko-KR" sz="3200" dirty="0" smtClean="0">
                <a:solidFill>
                  <a:schemeClr val="tx1"/>
                </a:solidFill>
              </a:rPr>
            </a:br>
            <a:r>
              <a:rPr lang="en-US" altLang="ko-KR" sz="3200" dirty="0" smtClean="0">
                <a:solidFill>
                  <a:schemeClr val="tx1"/>
                </a:solidFill>
              </a:rPr>
              <a:t>“God’s Riches of Grace:</a:t>
            </a:r>
            <a:br>
              <a:rPr lang="en-US" altLang="ko-KR" sz="3200" dirty="0" smtClean="0">
                <a:solidFill>
                  <a:schemeClr val="tx1"/>
                </a:solidFill>
              </a:rPr>
            </a:br>
            <a:r>
              <a:rPr lang="en-US" altLang="ko-KR" sz="3200" dirty="0" smtClean="0">
                <a:solidFill>
                  <a:schemeClr val="tx1"/>
                </a:solidFill>
              </a:rPr>
              <a:t>Sixty days of enjoying Jesus Christ and </a:t>
            </a:r>
            <a:br>
              <a:rPr lang="en-US" altLang="ko-KR" sz="3200" dirty="0" smtClean="0">
                <a:solidFill>
                  <a:schemeClr val="tx1"/>
                </a:solidFill>
              </a:rPr>
            </a:br>
            <a:r>
              <a:rPr lang="en-US" altLang="ko-KR" sz="3200" dirty="0" smtClean="0">
                <a:solidFill>
                  <a:schemeClr val="tx1"/>
                </a:solidFill>
              </a:rPr>
              <a:t>all the Lord provides in Christ” </a:t>
            </a:r>
            <a:br>
              <a:rPr lang="en-US" altLang="ko-KR" sz="3200" dirty="0" smtClean="0">
                <a:solidFill>
                  <a:schemeClr val="tx1"/>
                </a:solidFill>
              </a:rPr>
            </a:br>
            <a:r>
              <a:rPr lang="en-US" altLang="ko-KR" sz="3200" dirty="0" smtClean="0">
                <a:solidFill>
                  <a:schemeClr val="tx1"/>
                </a:solidFill>
              </a:rPr>
              <a:t>has a page on each of the riches together with a page of Bible study questions.</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It is a discipleship book for use in devotions each day for 60 days.</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eBook available at www.GraceGodChrist.com</a:t>
            </a: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4944"/>
            <a:ext cx="8229600" cy="1143000"/>
          </a:xfrm>
        </p:spPr>
        <p:txBody>
          <a:bodyPr/>
          <a:lstStyle/>
          <a:p>
            <a:pPr>
              <a:defRPr/>
            </a:pPr>
            <a:r>
              <a:rPr lang="en-CA" sz="3600" dirty="0" smtClean="0">
                <a:solidFill>
                  <a:schemeClr val="tx1"/>
                </a:solidFill>
              </a:rPr>
              <a:t>PPT © copyright </a:t>
            </a:r>
            <a:br>
              <a:rPr lang="en-CA" sz="3600" dirty="0" smtClean="0">
                <a:solidFill>
                  <a:schemeClr val="tx1"/>
                </a:solidFill>
              </a:rPr>
            </a:br>
            <a:r>
              <a:rPr lang="en-CA" sz="3600" dirty="0" smtClean="0">
                <a:solidFill>
                  <a:schemeClr val="tx1"/>
                </a:solidFill>
              </a:rPr>
              <a:t>by John </a:t>
            </a:r>
            <a:r>
              <a:rPr lang="en-CA" sz="3600" dirty="0" err="1" smtClean="0">
                <a:solidFill>
                  <a:schemeClr val="tx1"/>
                </a:solidFill>
              </a:rPr>
              <a:t>Crozier</a:t>
            </a:r>
            <a:r>
              <a:rPr lang="en-CA" sz="3600" dirty="0" smtClean="0">
                <a:solidFill>
                  <a:schemeClr val="tx1"/>
                </a:solidFill>
              </a:rPr>
              <a:t/>
            </a:r>
            <a:br>
              <a:rPr lang="en-CA" sz="3600" dirty="0" smtClean="0">
                <a:solidFill>
                  <a:schemeClr val="tx1"/>
                </a:solidFill>
              </a:rPr>
            </a:br>
            <a:r>
              <a:rPr lang="en-CA" sz="3600" dirty="0" smtClean="0">
                <a:solidFill>
                  <a:schemeClr val="tx1"/>
                </a:solidFill>
              </a:rPr>
              <a:t>2020 </a:t>
            </a:r>
            <a:br>
              <a:rPr lang="en-CA" sz="3600" dirty="0" smtClean="0">
                <a:solidFill>
                  <a:schemeClr val="tx1"/>
                </a:solidFill>
              </a:rPr>
            </a:br>
            <a:r>
              <a:rPr lang="en-CA" sz="3600" dirty="0" smtClean="0">
                <a:solidFill>
                  <a:schemeClr val="tx1"/>
                </a:solidFill>
              </a:rPr>
              <a:t/>
            </a:r>
            <a:br>
              <a:rPr lang="en-CA" sz="3600" dirty="0" smtClean="0">
                <a:solidFill>
                  <a:schemeClr val="tx1"/>
                </a:solidFill>
              </a:rPr>
            </a:br>
            <a:r>
              <a:rPr lang="en-CA" sz="3600" dirty="0" smtClean="0">
                <a:solidFill>
                  <a:schemeClr val="tx1"/>
                </a:solidFill>
              </a:rPr>
              <a:t>available without cost</a:t>
            </a:r>
            <a:br>
              <a:rPr lang="en-CA" sz="3600" dirty="0" smtClean="0">
                <a:solidFill>
                  <a:schemeClr val="tx1"/>
                </a:solidFill>
              </a:rPr>
            </a:br>
            <a:r>
              <a:rPr lang="en-CA" sz="3600" dirty="0" smtClean="0">
                <a:solidFill>
                  <a:schemeClr val="tx1"/>
                </a:solidFill>
              </a:rPr>
              <a:t/>
            </a:r>
            <a:br>
              <a:rPr lang="en-CA" sz="3600" dirty="0" smtClean="0">
                <a:solidFill>
                  <a:schemeClr val="tx1"/>
                </a:solidFill>
              </a:rPr>
            </a:br>
            <a:r>
              <a:rPr lang="en-CA" sz="3600" dirty="0" smtClean="0">
                <a:solidFill>
                  <a:schemeClr val="tx1"/>
                </a:solidFill>
              </a:rPr>
              <a:t>If you know of the original source </a:t>
            </a:r>
            <a:br>
              <a:rPr lang="en-CA" sz="3600" dirty="0" smtClean="0">
                <a:solidFill>
                  <a:schemeClr val="tx1"/>
                </a:solidFill>
              </a:rPr>
            </a:br>
            <a:r>
              <a:rPr lang="en-CA" sz="3600" dirty="0" smtClean="0">
                <a:solidFill>
                  <a:schemeClr val="tx1"/>
                </a:solidFill>
              </a:rPr>
              <a:t>of any diagrams that say</a:t>
            </a:r>
            <a:br>
              <a:rPr lang="en-CA" sz="3600" dirty="0" smtClean="0">
                <a:solidFill>
                  <a:schemeClr val="tx1"/>
                </a:solidFill>
              </a:rPr>
            </a:br>
            <a:r>
              <a:rPr lang="en-CA" sz="3600" dirty="0" smtClean="0">
                <a:solidFill>
                  <a:schemeClr val="tx1"/>
                </a:solidFill>
              </a:rPr>
              <a:t>“various copies on internet, </a:t>
            </a:r>
            <a:br>
              <a:rPr lang="en-CA" sz="3600" dirty="0" smtClean="0">
                <a:solidFill>
                  <a:schemeClr val="tx1"/>
                </a:solidFill>
              </a:rPr>
            </a:br>
            <a:r>
              <a:rPr lang="en-CA" sz="3600" dirty="0" smtClean="0">
                <a:solidFill>
                  <a:schemeClr val="tx1"/>
                </a:solidFill>
              </a:rPr>
              <a:t>original source unknown”</a:t>
            </a:r>
            <a:br>
              <a:rPr lang="en-CA" sz="3600" dirty="0" smtClean="0">
                <a:solidFill>
                  <a:schemeClr val="tx1"/>
                </a:solidFill>
              </a:rPr>
            </a:br>
            <a:r>
              <a:rPr lang="en-CA" sz="3600" dirty="0" smtClean="0">
                <a:solidFill>
                  <a:schemeClr val="tx1"/>
                </a:solidFill>
              </a:rPr>
              <a:t>please let me know.</a:t>
            </a:r>
            <a:br>
              <a:rPr lang="en-CA" sz="3600" dirty="0" smtClean="0">
                <a:solidFill>
                  <a:schemeClr val="tx1"/>
                </a:solidFill>
              </a:rPr>
            </a:br>
            <a:r>
              <a:rPr lang="en-CA" sz="3600" dirty="0" smtClean="0">
                <a:solidFill>
                  <a:schemeClr val="tx1"/>
                </a:solidFill>
              </a:rPr>
              <a:t> </a:t>
            </a:r>
            <a:endParaRPr lang="en-CA" sz="3600" dirty="0">
              <a:solidFill>
                <a:schemeClr val="tx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912"/>
            <a:ext cx="8229600" cy="1143000"/>
          </a:xfrm>
        </p:spPr>
        <p:txBody>
          <a:bodyPr/>
          <a:lstStyle/>
          <a:p>
            <a:r>
              <a:rPr lang="en-CA" sz="3600" dirty="0" smtClean="0">
                <a:solidFill>
                  <a:schemeClr val="tx1"/>
                </a:solidFill>
              </a:rPr>
              <a:t>Helpful improvements and suggestions are welcome at johncrozieris@gmail.com</a:t>
            </a:r>
            <a:endParaRPr lang="en-CA" sz="3600"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23080</TotalTime>
  <Words>1701</Words>
  <Application>Microsoft Office PowerPoint</Application>
  <PresentationFormat>On-screen Show (4:3)</PresentationFormat>
  <Paragraphs>177</Paragraphs>
  <Slides>54</Slides>
  <Notes>5</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Default Design</vt:lpstr>
      <vt:lpstr> Nike in the book of Revelation Jesus Christ has niked, will nike,  and is helping the church nike!  </vt:lpstr>
      <vt:lpstr> The New Testament was written in Greek.  It uses nike 34 times, including 17 times  in the book of Revelation.</vt:lpstr>
      <vt:lpstr> In 47 B.C., Julius Caesar declared “Veni, vidi, vici”   “I came, I saw, I conquered.”  “I conquered” is vici in Latin, and nike in Greek.   The Romans spoke both.    Caesar saw himself as  the great nike conqueror  over other nations. </vt:lpstr>
      <vt:lpstr> </vt:lpstr>
      <vt:lpstr> </vt:lpstr>
      <vt:lpstr>In the English  New Testament,  nike is translated  as  victory,  conquer, and overcome.   </vt:lpstr>
      <vt:lpstr>Slide 7</vt:lpstr>
      <vt:lpstr>Slide 8</vt:lpstr>
      <vt:lpstr>Nike is the Greek goddess of Victory.  </vt:lpstr>
      <vt:lpstr>She is the fastest runner among the gods.</vt:lpstr>
      <vt:lpstr>The goddess Nike is  on every Olympic medal.</vt:lpstr>
      <vt:lpstr>Nike shoes are named after the goddess Nike.  </vt:lpstr>
      <vt:lpstr>Nike shoes are for victory in races.</vt:lpstr>
      <vt:lpstr> In the New Testament,  Jesus Christ is the great victorious nike! Jesus Christ is the key to nike victory for us.  Christ has niked, will nike, and is helping his people nike!  </vt:lpstr>
      <vt:lpstr>In Revelation 5, which introduces Jesus as he is in heaven, the first verb describing him is nike.  “the Lion of the tribe of Judah, the Root of David, has conquered (niked),  so that he can open the scroll and its seven seals.”  Rev 5:5, ESV       </vt:lpstr>
      <vt:lpstr>Slide 16</vt:lpstr>
      <vt:lpstr>Slide 17</vt:lpstr>
      <vt:lpstr>Slide 18</vt:lpstr>
      <vt:lpstr>Slide 19</vt:lpstr>
      <vt:lpstr>Slide 20</vt:lpstr>
      <vt:lpstr>Slide 21</vt:lpstr>
      <vt:lpstr>Slide 22</vt:lpstr>
      <vt:lpstr>Slide 23</vt:lpstr>
      <vt:lpstr>Revelation 5:9-10 praises Jesus for five big aspects  of his nike victory. The New Testament praises the Lord  for Christ’s death giving us  every spiritual blessing in Christ. All blessing and all victory is in Christ!</vt:lpstr>
      <vt:lpstr>Nike victory in Christ includes using God’s promises in his word to open and enjoy all God’s grace in Christ with faith that praises him.  Promises  Faith  Praise!</vt:lpstr>
      <vt:lpstr>Jesus will nike.  “They will make war on the Lamb,  and the Lamb will conquer (nike) them,  for he is Lord of lords and King of kings, and those with him are called and chosen and faithful.”   Rev 17:14, ESV  </vt:lpstr>
      <vt:lpstr>“From his mouth comes a sharp sword with which to strike down the nations, and he will rule them with a rod of iron. He will tread the winepress of the fury of the wrath of God the Almighty.” Rev 19:15</vt:lpstr>
      <vt:lpstr> Jesus Christ has niked, will nike and is helping his church nike!  </vt:lpstr>
      <vt:lpstr>Slide 29</vt:lpstr>
      <vt:lpstr>Slide 30</vt:lpstr>
      <vt:lpstr>Slide 31</vt:lpstr>
      <vt:lpstr>Slide 32</vt:lpstr>
      <vt:lpstr>Slide 33</vt:lpstr>
      <vt:lpstr>Slide 34</vt:lpstr>
      <vt:lpstr>Slide 35</vt:lpstr>
      <vt:lpstr> When we see a nike swoosh,  we can praise God that Jesus Christ  has niked, will nike,  and is helping us nike!  </vt:lpstr>
      <vt:lpstr> </vt:lpstr>
      <vt:lpstr>Nike victory is not in beauty, music, booze, cars, sports, romance, sex, money or homes!</vt:lpstr>
      <vt:lpstr>Slide 39</vt:lpstr>
      <vt:lpstr>Slide 40</vt:lpstr>
      <vt:lpstr>Slide 41</vt:lpstr>
      <vt:lpstr>All praise and thanks be to you, Lord,  for giving us the victory over death and  everything else through our Lord Jesus Christ! When Christ returns, what unimaginable new victory will be in you, the God of victory in Christ.</vt:lpstr>
      <vt:lpstr>Slide 43</vt:lpstr>
      <vt:lpstr>From the eBook,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AIM, Advancing Indigenous Missions (www.aimi.ca), with the privilege of encouraging indigenous leaders in India, Bangladesh, Myanmar, Nepal and Indonesia.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visiting Professor at SIMTI Korea,  former Director of SIM Benin    </vt:lpstr>
      <vt:lpstr>     “As we train missionaries at MTI Korea, the skills and experiences our veteran missionaries share are important, but secondary.  Above all, God calls us to give the nations the true Jesus in his saving fullness.  The Grace of God in Christ leads our students to Jesus on a deeper level.  Again and again, my own heart has found new freedom to relax in my Lord and Savior, even though I am busy with many things.  Wonderful!”   Mihyang Choi, Director, Missionary Training Institute, Yeosu, South Korea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former Director of SIM Korea</vt:lpstr>
      <vt:lpstr>Unless otherwise indicated,  all Scripture quotations are taken from  The Holy Bible, English Standard Version (ESV), copyright © 2001 by Crossway Bibles,  a publishing ministry of Good News Publishers.  Used by permission.  All rights reserved.</vt:lpstr>
      <vt:lpstr>The book “God’s Riches of Grace: Sixty days of enjoying Jesus Christ and  all the Lord provides in Christ”  has a page on each of the riches together with a page of Bible study questions.  It is a discipleship book for use in devotions each day for 60 days.  eBook available at www.GraceGodChrist.com</vt:lpstr>
      <vt:lpstr>PPT © copyright  by John Crozier 2020   available without cost  If you know of the original source  of any diagrams that say “various copies on internet,  original source unknown” please let me know.  </vt:lpstr>
      <vt:lpstr>Helpful improvements and suggestions are welcome at johncrozieris@gmail.com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857</cp:revision>
  <dcterms:created xsi:type="dcterms:W3CDTF">2006-01-11T13:24:15Z</dcterms:created>
  <dcterms:modified xsi:type="dcterms:W3CDTF">2021-04-20T14:07:39Z</dcterms:modified>
</cp:coreProperties>
</file>