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7" r:id="rId2"/>
    <p:sldId id="315" r:id="rId3"/>
    <p:sldId id="312" r:id="rId4"/>
    <p:sldId id="288" r:id="rId5"/>
    <p:sldId id="256" r:id="rId6"/>
    <p:sldId id="260" r:id="rId7"/>
    <p:sldId id="258" r:id="rId8"/>
    <p:sldId id="313" r:id="rId9"/>
    <p:sldId id="314" r:id="rId10"/>
    <p:sldId id="289" r:id="rId11"/>
    <p:sldId id="259" r:id="rId12"/>
    <p:sldId id="290" r:id="rId13"/>
    <p:sldId id="284" r:id="rId14"/>
    <p:sldId id="291" r:id="rId15"/>
    <p:sldId id="276" r:id="rId16"/>
    <p:sldId id="302" r:id="rId17"/>
    <p:sldId id="263" r:id="rId18"/>
    <p:sldId id="300" r:id="rId19"/>
    <p:sldId id="292" r:id="rId20"/>
    <p:sldId id="295" r:id="rId21"/>
    <p:sldId id="294" r:id="rId22"/>
    <p:sldId id="264" r:id="rId23"/>
    <p:sldId id="296" r:id="rId24"/>
    <p:sldId id="266" r:id="rId25"/>
    <p:sldId id="297" r:id="rId26"/>
    <p:sldId id="298" r:id="rId27"/>
    <p:sldId id="267" r:id="rId28"/>
    <p:sldId id="286" r:id="rId29"/>
    <p:sldId id="303" r:id="rId30"/>
    <p:sldId id="272" r:id="rId31"/>
    <p:sldId id="311" r:id="rId32"/>
    <p:sldId id="316" r:id="rId33"/>
    <p:sldId id="309" r:id="rId34"/>
    <p:sldId id="310"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000FF"/>
    <a:srgbClr val="66FF33"/>
    <a:srgbClr val="99FF33"/>
    <a:srgbClr val="CCFF33"/>
    <a:srgbClr val="66FF66"/>
    <a:srgbClr val="CCFFFF"/>
    <a:srgbClr val="FFFFCC"/>
    <a:srgbClr val="00CC00"/>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22" autoAdjust="0"/>
  </p:normalViewPr>
  <p:slideViewPr>
    <p:cSldViewPr>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397EE6-AF23-4508-BE76-A33C31C90925}" type="datetimeFigureOut">
              <a:rPr lang="en-CA" smtClean="0"/>
              <a:pPr/>
              <a:t>2023-03-22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6550F9-A57A-44E9-A48E-AB07545EF9EE}"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13</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17</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18</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19</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20</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21</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23</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25</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26</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27</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32</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5C5A8A9-AC4F-400C-8367-70B5240A3D23}" type="datetimeFigureOut">
              <a:rPr lang="en-CA" smtClean="0"/>
              <a:pPr/>
              <a:t>2023-03-22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57ABA7-FBEA-4F7F-A799-4652A5AB63E6}"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C5A8A9-AC4F-400C-8367-70B5240A3D23}" type="datetimeFigureOut">
              <a:rPr lang="en-CA" smtClean="0"/>
              <a:pPr/>
              <a:t>2023-03-22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7ABA7-FBEA-4F7F-A799-4652A5AB63E6}"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gif"/><Relationship Id="rId3" Type="http://schemas.openxmlformats.org/officeDocument/2006/relationships/image" Target="../media/image8.gif"/><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notesSlide" Target="../notesSlides/notesSlide20.xml"/><Relationship Id="rId16" Type="http://schemas.openxmlformats.org/officeDocument/2006/relationships/image" Target="../media/image4.gif"/><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jpeg"/><Relationship Id="rId15" Type="http://schemas.openxmlformats.org/officeDocument/2006/relationships/image" Target="../media/image3.gif"/><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9.jpeg"/></Relationships>
</file>

<file path=ppt/slides/_rels/slide3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st cropped 0394.JPG"/>
          <p:cNvPicPr>
            <a:picLocks noChangeAspect="1"/>
          </p:cNvPicPr>
          <p:nvPr/>
        </p:nvPicPr>
        <p:blipFill>
          <a:blip r:embed="rId2" cstate="print"/>
          <a:stretch>
            <a:fillRect/>
          </a:stretch>
        </p:blipFill>
        <p:spPr>
          <a:xfrm>
            <a:off x="0" y="0"/>
            <a:ext cx="9143999" cy="6858000"/>
          </a:xfrm>
          <a:prstGeom prst="rect">
            <a:avLst/>
          </a:prstGeom>
        </p:spPr>
      </p:pic>
      <p:sp>
        <p:nvSpPr>
          <p:cNvPr id="6" name="TextBox 5"/>
          <p:cNvSpPr txBox="1"/>
          <p:nvPr/>
        </p:nvSpPr>
        <p:spPr>
          <a:xfrm>
            <a:off x="304800" y="2768025"/>
            <a:ext cx="3733800" cy="1077218"/>
          </a:xfrm>
          <a:prstGeom prst="rect">
            <a:avLst/>
          </a:prstGeom>
          <a:noFill/>
        </p:spPr>
        <p:txBody>
          <a:bodyPr wrap="square" rtlCol="0">
            <a:spAutoFit/>
          </a:bodyPr>
          <a:lstStyle/>
          <a:p>
            <a:pPr algn="ctr"/>
            <a:r>
              <a:rPr lang="en-US" sz="3200" b="1" dirty="0" smtClean="0">
                <a:solidFill>
                  <a:schemeClr val="bg1"/>
                </a:solidFill>
              </a:rPr>
              <a:t>Daily praise for 100  gifts we receive </a:t>
            </a:r>
          </a:p>
        </p:txBody>
      </p:sp>
      <p:sp>
        <p:nvSpPr>
          <p:cNvPr id="7" name="TextBox 6"/>
          <p:cNvSpPr txBox="1"/>
          <p:nvPr/>
        </p:nvSpPr>
        <p:spPr>
          <a:xfrm>
            <a:off x="5181600" y="2743200"/>
            <a:ext cx="3810000" cy="1077218"/>
          </a:xfrm>
          <a:prstGeom prst="rect">
            <a:avLst/>
          </a:prstGeom>
          <a:noFill/>
        </p:spPr>
        <p:txBody>
          <a:bodyPr wrap="square" rtlCol="0">
            <a:spAutoFit/>
          </a:bodyPr>
          <a:lstStyle/>
          <a:p>
            <a:pPr algn="ctr"/>
            <a:r>
              <a:rPr lang="en-US" sz="3200" b="1" dirty="0" smtClean="0">
                <a:solidFill>
                  <a:schemeClr val="bg1"/>
                </a:solidFill>
              </a:rPr>
              <a:t>in the gift of Christ </a:t>
            </a:r>
            <a:r>
              <a:rPr lang="en-US" sz="3200" b="1" spc="-20" dirty="0" smtClean="0">
                <a:solidFill>
                  <a:schemeClr val="bg1"/>
                </a:solidFill>
              </a:rPr>
              <a:t>crucified and reigning</a:t>
            </a:r>
            <a:endParaRPr lang="en-US" sz="3200" b="1" spc="-2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82064"/>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369332"/>
          </a:xfrm>
          <a:prstGeom prst="rect">
            <a:avLst/>
          </a:prstGeom>
          <a:noFill/>
        </p:spPr>
        <p:txBody>
          <a:bodyPr wrap="square" rtlCol="0">
            <a:spAutoFit/>
          </a:bodyPr>
          <a:lstStyle/>
          <a:p>
            <a:pPr algn="ctr"/>
            <a:r>
              <a:rPr lang="en-US" b="1" dirty="0" smtClean="0">
                <a:solidFill>
                  <a:schemeClr val="bg1"/>
                </a:solidFill>
              </a:rPr>
              <a:t>I DO 4 U</a:t>
            </a:r>
            <a:endParaRPr lang="en-US" b="1" dirty="0">
              <a:solidFill>
                <a:schemeClr val="bg1"/>
              </a:solidFill>
            </a:endParaRPr>
          </a:p>
        </p:txBody>
      </p:sp>
      <p:sp>
        <p:nvSpPr>
          <p:cNvPr id="9" name="Text Box 5"/>
          <p:cNvSpPr txBox="1">
            <a:spLocks noChangeArrowheads="1"/>
          </p:cNvSpPr>
          <p:nvPr/>
        </p:nvSpPr>
        <p:spPr bwMode="auto">
          <a:xfrm>
            <a:off x="35496" y="7620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joined to Christ       	                                                                                                                          </a:t>
            </a:r>
            <a:r>
              <a:rPr lang="en-CA" altLang="ko-KR" sz="1600" dirty="0" smtClean="0">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and God’s love poured out                                                                                                       </a:t>
            </a:r>
            <a:r>
              <a:rPr lang="en-CA" altLang="ko-KR" sz="1600" dirty="0" smtClean="0">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saved  </a:t>
            </a:r>
            <a:r>
              <a:rPr lang="en-CA" altLang="ko-KR" sz="1600" b="1" dirty="0" smtClean="0">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n  the  New  Covenant</a:t>
            </a:r>
            <a:endParaRPr kumimoji="0" lang="en-CA" altLang="ko-KR" sz="16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rgbClr val="FF0000"/>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the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 name="TextBox 3"/>
          <p:cNvSpPr txBox="1"/>
          <p:nvPr/>
        </p:nvSpPr>
        <p:spPr>
          <a:xfrm>
            <a:off x="152400" y="76200"/>
            <a:ext cx="8915400" cy="6771084"/>
          </a:xfrm>
          <a:prstGeom prst="rect">
            <a:avLst/>
          </a:prstGeom>
          <a:noFill/>
        </p:spPr>
        <p:txBody>
          <a:bodyPr wrap="square" rtlCol="0">
            <a:spAutoFit/>
          </a:bodyPr>
          <a:lstStyle/>
          <a:p>
            <a:r>
              <a:rPr lang="en-US" sz="2800" b="1" dirty="0" smtClean="0">
                <a:solidFill>
                  <a:schemeClr val="bg1"/>
                </a:solidFill>
                <a:cs typeface="Arial" pitchFamily="34" charset="0"/>
              </a:rPr>
              <a:t>Highly recommended</a:t>
            </a:r>
          </a:p>
          <a:p>
            <a:endParaRPr lang="en-US" sz="1000" b="1" dirty="0">
              <a:solidFill>
                <a:schemeClr val="bg1"/>
              </a:solidFill>
              <a:cs typeface="Arial" pitchFamily="34" charset="0"/>
            </a:endParaRPr>
          </a:p>
          <a:p>
            <a:r>
              <a:rPr lang="en-US" sz="2800" b="1" dirty="0" smtClean="0">
                <a:solidFill>
                  <a:schemeClr val="bg1"/>
                </a:solidFill>
              </a:rPr>
              <a:t>The book, “Happiness is a Choice” said years ago that what we choose to focus on largely determines our happiness.</a:t>
            </a:r>
          </a:p>
          <a:p>
            <a:endParaRPr lang="en-US" sz="1200" b="1" dirty="0" smtClean="0">
              <a:solidFill>
                <a:schemeClr val="bg1"/>
              </a:solidFill>
            </a:endParaRPr>
          </a:p>
          <a:p>
            <a:r>
              <a:rPr lang="en-US" sz="2800" b="1" dirty="0" smtClean="0">
                <a:solidFill>
                  <a:schemeClr val="bg1"/>
                </a:solidFill>
              </a:rPr>
              <a:t>To enjoy Christ and develop eyes that see God’s riches of grace in Christ in each NT book, during prayer time each of the seven days of the week, praise the Lord through section 1 on Day 1, two on Day 2, . . . seven on Day 7!</a:t>
            </a:r>
            <a:endParaRPr lang="en-CA" sz="2800" b="1" dirty="0" smtClean="0">
              <a:solidFill>
                <a:schemeClr val="bg1"/>
              </a:solidFill>
            </a:endParaRPr>
          </a:p>
          <a:p>
            <a:endParaRPr lang="en-US" sz="1000" b="1" dirty="0" smtClean="0">
              <a:solidFill>
                <a:schemeClr val="bg1"/>
              </a:solidFill>
              <a:latin typeface="Arial" pitchFamily="34" charset="0"/>
              <a:cs typeface="Arial" pitchFamily="34" charset="0"/>
            </a:endParaRPr>
          </a:p>
          <a:p>
            <a:r>
              <a:rPr lang="en-US" sz="2800" b="1" dirty="0" smtClean="0">
                <a:solidFill>
                  <a:schemeClr val="bg1"/>
                </a:solidFill>
                <a:cs typeface="Arial" pitchFamily="34" charset="0"/>
              </a:rPr>
              <a:t>	Monday – Section 1		Tuesday – Section 2</a:t>
            </a:r>
          </a:p>
          <a:p>
            <a:r>
              <a:rPr lang="en-US" sz="2800" b="1" dirty="0" smtClean="0">
                <a:solidFill>
                  <a:schemeClr val="bg1"/>
                </a:solidFill>
                <a:cs typeface="Arial" pitchFamily="34" charset="0"/>
              </a:rPr>
              <a:t>	Wednesday – Section 3		Thursday – Section 4</a:t>
            </a:r>
          </a:p>
          <a:p>
            <a:r>
              <a:rPr lang="en-US" sz="2800" b="1" dirty="0" smtClean="0">
                <a:solidFill>
                  <a:schemeClr val="bg1"/>
                </a:solidFill>
                <a:cs typeface="Arial" pitchFamily="34" charset="0"/>
              </a:rPr>
              <a:t>	Friday – Section 5			Saturday – Section 6</a:t>
            </a:r>
          </a:p>
          <a:p>
            <a:r>
              <a:rPr lang="en-US" sz="2800" b="1" dirty="0" smtClean="0">
                <a:solidFill>
                  <a:schemeClr val="bg1"/>
                </a:solidFill>
                <a:cs typeface="Arial" pitchFamily="34" charset="0"/>
              </a:rPr>
              <a:t>	Sunday – Section 7</a:t>
            </a:r>
          </a:p>
          <a:p>
            <a:endParaRPr lang="en-US" sz="1000" b="1" dirty="0" smtClean="0">
              <a:solidFill>
                <a:schemeClr val="bg1"/>
              </a:solidFill>
              <a:cs typeface="Arial" pitchFamily="34" charset="0"/>
            </a:endParaRPr>
          </a:p>
          <a:p>
            <a:pPr algn="ctr"/>
            <a:r>
              <a:rPr lang="en-US" sz="2800" b="1" dirty="0" smtClean="0">
                <a:solidFill>
                  <a:schemeClr val="bg1"/>
                </a:solidFill>
                <a:cs typeface="Arial" pitchFamily="34" charset="0"/>
              </a:rPr>
              <a:t>If we repeat this for a few weeks, we will develop wonderful new confidence and gratitude </a:t>
            </a:r>
          </a:p>
          <a:p>
            <a:pPr algn="ctr"/>
            <a:r>
              <a:rPr lang="en-US" sz="2800" b="1" dirty="0" smtClean="0">
                <a:solidFill>
                  <a:schemeClr val="bg1"/>
                </a:solidFill>
                <a:cs typeface="Arial" pitchFamily="34" charset="0"/>
              </a:rPr>
              <a:t>to walk in Christ in the Spirit in God’s love!</a:t>
            </a:r>
            <a:endParaRPr lang="en-US" sz="28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The Grace of God in Christ			</a:t>
            </a:r>
            <a:r>
              <a:rPr lang="en-US" sz="2800" b="1" dirty="0" smtClean="0">
                <a:solidFill>
                  <a:srgbClr val="FF0000"/>
                </a:solidFill>
                <a:cs typeface="Arial" pitchFamily="34" charset="0"/>
              </a:rPr>
              <a:t>Monday praise</a:t>
            </a:r>
          </a:p>
          <a:p>
            <a:endParaRPr lang="en-US" sz="1400" b="1" dirty="0" smtClean="0">
              <a:cs typeface="Arial" pitchFamily="34" charset="0"/>
            </a:endParaRPr>
          </a:p>
          <a:p>
            <a:r>
              <a:rPr lang="en-US" sz="2800" b="1" dirty="0" smtClean="0">
                <a:cs typeface="Arial" pitchFamily="34" charset="0"/>
              </a:rPr>
              <a:t>100 </a:t>
            </a:r>
            <a:r>
              <a:rPr lang="en-US" sz="2800" b="1" dirty="0">
                <a:cs typeface="Arial" pitchFamily="34" charset="0"/>
              </a:rPr>
              <a:t>gifts of delight we receive in the Lord’s gift of </a:t>
            </a:r>
            <a:r>
              <a:rPr lang="en-US" sz="2800" b="1" dirty="0" smtClean="0">
                <a:cs typeface="Arial" pitchFamily="34" charset="0"/>
              </a:rPr>
              <a:t>Christ </a:t>
            </a:r>
            <a:r>
              <a:rPr lang="en-US" sz="2800" b="1" dirty="0">
                <a:cs typeface="Arial" pitchFamily="34" charset="0"/>
              </a:rPr>
              <a:t>crucified and risen</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Section 1.	Gifts </a:t>
            </a:r>
            <a:r>
              <a:rPr lang="en-US" sz="2800" b="1" dirty="0">
                <a:cs typeface="Arial" pitchFamily="34" charset="0"/>
              </a:rPr>
              <a:t>that are a Firm </a:t>
            </a:r>
            <a:r>
              <a:rPr lang="en-US" sz="2800" b="1" dirty="0" smtClean="0">
                <a:cs typeface="Arial" pitchFamily="34" charset="0"/>
              </a:rPr>
              <a:t>Foundation 1-14	    	</a:t>
            </a:r>
          </a:p>
          <a:p>
            <a:r>
              <a:rPr lang="en-US" sz="1400" b="1" dirty="0" smtClean="0">
                <a:cs typeface="Arial" pitchFamily="34" charset="0"/>
              </a:rPr>
              <a:t>	</a:t>
            </a:r>
            <a:endParaRPr lang="en-CA" sz="2800" b="1" dirty="0">
              <a:cs typeface="Arial" pitchFamily="34" charset="0"/>
            </a:endParaRPr>
          </a:p>
          <a:p>
            <a:pPr marL="342900" indent="-342900"/>
            <a:r>
              <a:rPr lang="en-US" sz="2800" b="1" dirty="0" smtClean="0">
                <a:cs typeface="Arial" pitchFamily="34" charset="0"/>
              </a:rPr>
              <a:t>1. justified </a:t>
            </a:r>
            <a:r>
              <a:rPr lang="en-US" sz="2800" b="1" dirty="0">
                <a:cs typeface="Arial" pitchFamily="34" charset="0"/>
              </a:rPr>
              <a:t>in Christ the righteousness of God.  </a:t>
            </a:r>
            <a:endParaRPr lang="en-US" sz="2800" b="1" dirty="0" smtClean="0">
              <a:cs typeface="Arial" pitchFamily="34" charset="0"/>
            </a:endParaRPr>
          </a:p>
          <a:p>
            <a:pPr marL="342900" indent="-342900"/>
            <a:r>
              <a:rPr lang="en-US" sz="2800" b="1" dirty="0" smtClean="0">
                <a:cs typeface="Arial" pitchFamily="34" charset="0"/>
              </a:rPr>
              <a:t>		Rom </a:t>
            </a:r>
            <a:r>
              <a:rPr lang="en-US" sz="2800" b="1" dirty="0">
                <a:cs typeface="Arial" pitchFamily="34" charset="0"/>
              </a:rPr>
              <a:t>3:20-24</a:t>
            </a:r>
            <a:r>
              <a:rPr lang="en-US" sz="2800" b="1" dirty="0" smtClean="0">
                <a:cs typeface="Arial" pitchFamily="34" charset="0"/>
              </a:rPr>
              <a:t>; 4:25; 2 </a:t>
            </a:r>
            <a:r>
              <a:rPr lang="en-US" sz="2800" b="1" dirty="0" err="1">
                <a:cs typeface="Arial" pitchFamily="34" charset="0"/>
              </a:rPr>
              <a:t>Cor</a:t>
            </a:r>
            <a:r>
              <a:rPr lang="en-US" sz="2800" b="1" dirty="0">
                <a:cs typeface="Arial" pitchFamily="34" charset="0"/>
              </a:rPr>
              <a:t> 5:21; Gal 2:16; </a:t>
            </a:r>
            <a:r>
              <a:rPr lang="en-US" sz="2800" b="1" dirty="0" smtClean="0">
                <a:cs typeface="Arial" pitchFamily="34" charset="0"/>
              </a:rPr>
              <a:t>Phil </a:t>
            </a:r>
            <a:r>
              <a:rPr lang="en-US" sz="2800" b="1" dirty="0">
                <a:cs typeface="Arial" pitchFamily="34" charset="0"/>
              </a:rPr>
              <a:t>3:8-9; </a:t>
            </a:r>
            <a:endParaRPr lang="en-US" sz="2800" b="1" dirty="0" smtClean="0">
              <a:cs typeface="Arial" pitchFamily="34" charset="0"/>
            </a:endParaRPr>
          </a:p>
          <a:p>
            <a:pPr marL="342900" indent="-342900"/>
            <a:r>
              <a:rPr lang="en-US" sz="2800" b="1" dirty="0" smtClean="0">
                <a:cs typeface="Arial" pitchFamily="34" charset="0"/>
              </a:rPr>
              <a:t>		Acts </a:t>
            </a:r>
            <a:r>
              <a:rPr lang="en-US" sz="2800" b="1" dirty="0">
                <a:cs typeface="Arial" pitchFamily="34" charset="0"/>
              </a:rPr>
              <a:t>13:38-39; </a:t>
            </a:r>
            <a:r>
              <a:rPr lang="en-US" sz="2800" b="1" dirty="0" err="1">
                <a:cs typeface="Arial" pitchFamily="34" charset="0"/>
              </a:rPr>
              <a:t>Jer</a:t>
            </a:r>
            <a:r>
              <a:rPr lang="en-US" sz="2800" b="1" dirty="0">
                <a:cs typeface="Arial" pitchFamily="34" charset="0"/>
              </a:rPr>
              <a:t> 23:5-6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a:t>
            </a:r>
            <a:r>
              <a:rPr lang="en-US" sz="2800" b="1" dirty="0">
                <a:cs typeface="Arial" pitchFamily="34" charset="0"/>
              </a:rPr>
              <a:t>. ransom and redemption</a:t>
            </a:r>
            <a:r>
              <a:rPr lang="en-US" sz="2800" b="1" spc="-100" dirty="0">
                <a:cs typeface="Arial" pitchFamily="34" charset="0"/>
              </a:rPr>
              <a:t>.  </a:t>
            </a:r>
            <a:endParaRPr lang="en-US" sz="2800" b="1" spc="-100" dirty="0" smtClean="0">
              <a:cs typeface="Arial" pitchFamily="34" charset="0"/>
            </a:endParaRPr>
          </a:p>
          <a:p>
            <a:r>
              <a:rPr lang="en-US" sz="2800" b="1" spc="-100" dirty="0" smtClean="0">
                <a:cs typeface="Arial" pitchFamily="34" charset="0"/>
              </a:rPr>
              <a:t>	</a:t>
            </a:r>
            <a:r>
              <a:rPr lang="en-US" sz="2800" b="1" dirty="0" smtClean="0">
                <a:cs typeface="Arial" pitchFamily="34" charset="0"/>
              </a:rPr>
              <a:t>Rom </a:t>
            </a:r>
            <a:r>
              <a:rPr lang="en-US" sz="2800" b="1" dirty="0">
                <a:cs typeface="Arial" pitchFamily="34" charset="0"/>
              </a:rPr>
              <a:t>3:24; Matt 20:28; Eph 1:7; 1 Pet 1:18-19; </a:t>
            </a:r>
            <a:endParaRPr lang="en-US" sz="2800" b="1" dirty="0" smtClean="0">
              <a:cs typeface="Arial" pitchFamily="34" charset="0"/>
            </a:endParaRPr>
          </a:p>
          <a:p>
            <a:r>
              <a:rPr lang="en-US" sz="2800" b="1" dirty="0" smtClean="0">
                <a:cs typeface="Arial" pitchFamily="34" charset="0"/>
              </a:rPr>
              <a:t>	Titus </a:t>
            </a:r>
            <a:r>
              <a:rPr lang="en-US" sz="2800" b="1" dirty="0">
                <a:cs typeface="Arial" pitchFamily="34" charset="0"/>
              </a:rPr>
              <a:t>2:14; Gal 3:13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3</a:t>
            </a:r>
            <a:r>
              <a:rPr lang="en-US" sz="2800" b="1" dirty="0">
                <a:cs typeface="Arial" pitchFamily="34" charset="0"/>
              </a:rPr>
              <a:t>. </a:t>
            </a:r>
            <a:r>
              <a:rPr lang="en-US" sz="2800" b="1" dirty="0" smtClean="0">
                <a:cs typeface="Arial" pitchFamily="34" charset="0"/>
              </a:rPr>
              <a:t>Passover Lamb, sin atoned, </a:t>
            </a:r>
            <a:r>
              <a:rPr lang="en-US" sz="2800" b="1" dirty="0">
                <a:cs typeface="Arial" pitchFamily="34" charset="0"/>
              </a:rPr>
              <a:t>God’s wrath turned away.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3:25; </a:t>
            </a:r>
            <a:r>
              <a:rPr lang="en-US" sz="2800" b="1" dirty="0" smtClean="0">
                <a:cs typeface="Arial" pitchFamily="34" charset="0"/>
              </a:rPr>
              <a:t>1 </a:t>
            </a:r>
            <a:r>
              <a:rPr lang="en-US" sz="2800" b="1" dirty="0" err="1" smtClean="0">
                <a:cs typeface="Arial" pitchFamily="34" charset="0"/>
              </a:rPr>
              <a:t>Cor</a:t>
            </a:r>
            <a:r>
              <a:rPr lang="en-US" sz="2800" b="1" dirty="0" smtClean="0">
                <a:cs typeface="Arial" pitchFamily="34" charset="0"/>
              </a:rPr>
              <a:t> 5:7; Heb </a:t>
            </a:r>
            <a:r>
              <a:rPr lang="en-US" sz="2800" b="1" dirty="0">
                <a:cs typeface="Arial" pitchFamily="34" charset="0"/>
              </a:rPr>
              <a:t>2:17; </a:t>
            </a:r>
            <a:r>
              <a:rPr lang="en-US" sz="2800" b="1" dirty="0" smtClean="0">
                <a:cs typeface="Arial" pitchFamily="34" charset="0"/>
              </a:rPr>
              <a:t>1 </a:t>
            </a:r>
            <a:r>
              <a:rPr lang="en-US" sz="2800" b="1" dirty="0">
                <a:cs typeface="Arial" pitchFamily="34" charset="0"/>
              </a:rPr>
              <a:t>John 4:10; Gal </a:t>
            </a:r>
            <a:r>
              <a:rPr lang="en-US" sz="2800" b="1" dirty="0" smtClean="0">
                <a:cs typeface="Arial" pitchFamily="34" charset="0"/>
              </a:rPr>
              <a:t>3:13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solidFill>
                  <a:srgbClr val="FF0000"/>
                </a:solidFill>
                <a:cs typeface="Arial" pitchFamily="34" charset="0"/>
              </a:rPr>
              <a:t>Monday praise cont’d </a:t>
            </a:r>
            <a:r>
              <a:rPr lang="en-US" sz="2800" b="1" dirty="0" smtClean="0">
                <a:cs typeface="Arial" pitchFamily="34" charset="0"/>
              </a:rPr>
              <a:t>Gifts that are a Firm Foundation 1-14</a:t>
            </a:r>
            <a:endParaRPr lang="en-CA" sz="2800" dirty="0" smtClean="0">
              <a:cs typeface="Arial" pitchFamily="34" charset="0"/>
            </a:endParaRPr>
          </a:p>
          <a:p>
            <a:endParaRPr lang="en-US" sz="1400" b="1" dirty="0" smtClean="0">
              <a:cs typeface="Arial" pitchFamily="34" charset="0"/>
            </a:endParaRPr>
          </a:p>
          <a:p>
            <a:r>
              <a:rPr lang="en-US" sz="2800" b="1" dirty="0" smtClean="0">
                <a:cs typeface="Arial" pitchFamily="34" charset="0"/>
              </a:rPr>
              <a:t>4</a:t>
            </a:r>
            <a:r>
              <a:rPr lang="en-US" sz="2800" b="1" dirty="0">
                <a:cs typeface="Arial" pitchFamily="34" charset="0"/>
              </a:rPr>
              <a:t>. forgiven.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4:7-8; Eph 1:7; Acts 5:31; 1 John 1:9</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a:t>
            </a:r>
            <a:r>
              <a:rPr lang="en-US" sz="2800" b="1" dirty="0">
                <a:cs typeface="Arial" pitchFamily="34" charset="0"/>
              </a:rPr>
              <a:t>. peace with God.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5:1; Acts 10:36; John 16:33</a:t>
            </a:r>
            <a:r>
              <a:rPr lang="en-US" sz="2800" b="1" dirty="0" smtClean="0">
                <a:cs typeface="Arial" pitchFamily="34" charset="0"/>
              </a:rPr>
              <a:t>; Col </a:t>
            </a:r>
            <a:r>
              <a:rPr lang="en-US" sz="2800" b="1" dirty="0">
                <a:cs typeface="Arial" pitchFamily="34" charset="0"/>
              </a:rPr>
              <a:t>1:20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6</a:t>
            </a:r>
            <a:r>
              <a:rPr lang="en-US" sz="2800" b="1" dirty="0">
                <a:cs typeface="Arial" pitchFamily="34" charset="0"/>
              </a:rPr>
              <a:t>. reconciled to God.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5:10; 2 </a:t>
            </a:r>
            <a:r>
              <a:rPr lang="en-US" sz="2800" b="1" dirty="0" err="1">
                <a:cs typeface="Arial" pitchFamily="34" charset="0"/>
              </a:rPr>
              <a:t>Cor</a:t>
            </a:r>
            <a:r>
              <a:rPr lang="en-US" sz="2800" b="1" dirty="0">
                <a:cs typeface="Arial" pitchFamily="34" charset="0"/>
              </a:rPr>
              <a:t> 5:17-20; Eph 2:16; Col 1:21-22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7. eternal life.  </a:t>
            </a:r>
          </a:p>
          <a:p>
            <a:r>
              <a:rPr lang="en-US" sz="2800" b="1" dirty="0" smtClean="0">
                <a:cs typeface="Arial" pitchFamily="34" charset="0"/>
              </a:rPr>
              <a:t>	</a:t>
            </a:r>
            <a:r>
              <a:rPr lang="en-US" sz="2800" b="1" spc="-20" dirty="0" smtClean="0">
                <a:cs typeface="Arial" pitchFamily="34" charset="0"/>
              </a:rPr>
              <a:t>John 3:16; 3:36; 10:28; 17:3; Rom 6:23; 1 John 5:11-12</a:t>
            </a:r>
            <a:endParaRPr lang="en-CA" sz="2800" b="1" spc="-20" dirty="0" smtClean="0">
              <a:cs typeface="Arial" pitchFamily="34" charset="0"/>
            </a:endParaRPr>
          </a:p>
          <a:p>
            <a:endParaRPr lang="en-US" sz="1400" b="1" dirty="0" smtClean="0">
              <a:cs typeface="Arial" pitchFamily="34" charset="0"/>
            </a:endParaRPr>
          </a:p>
          <a:p>
            <a:r>
              <a:rPr lang="en-US" sz="2800" b="1" dirty="0" smtClean="0">
                <a:cs typeface="Arial" pitchFamily="34" charset="0"/>
              </a:rPr>
              <a:t>8. adopted as sons with the Spirit of the Son in our hearts.</a:t>
            </a:r>
          </a:p>
          <a:p>
            <a:r>
              <a:rPr lang="en-US" sz="2800" b="1" dirty="0" smtClean="0">
                <a:cs typeface="Arial" pitchFamily="34" charset="0"/>
              </a:rPr>
              <a:t>	Gal 4:4-7;  Rom 8:15-16; 2 </a:t>
            </a:r>
            <a:r>
              <a:rPr lang="en-US" sz="2800" b="1" dirty="0" err="1" smtClean="0">
                <a:cs typeface="Arial" pitchFamily="34" charset="0"/>
              </a:rPr>
              <a:t>Cor</a:t>
            </a:r>
            <a:r>
              <a:rPr lang="en-US" sz="2800" b="1" dirty="0" smtClean="0">
                <a:cs typeface="Arial" pitchFamily="34" charset="0"/>
              </a:rPr>
              <a:t> 6:18;  Eph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solidFill>
                  <a:srgbClr val="FF0000"/>
                </a:solidFill>
                <a:cs typeface="Arial" pitchFamily="34" charset="0"/>
              </a:rPr>
              <a:t>Monday praise cont’d</a:t>
            </a:r>
            <a:r>
              <a:rPr lang="en-US" sz="2800" b="1" dirty="0" smtClean="0">
                <a:cs typeface="Arial" pitchFamily="34" charset="0"/>
              </a:rPr>
              <a:t> Gifts </a:t>
            </a:r>
            <a:r>
              <a:rPr lang="en-US" sz="2800" b="1" dirty="0">
                <a:cs typeface="Arial" pitchFamily="34" charset="0"/>
              </a:rPr>
              <a:t>that are a Firm </a:t>
            </a:r>
            <a:r>
              <a:rPr lang="en-US" sz="2800" b="1" dirty="0" smtClean="0">
                <a:cs typeface="Arial" pitchFamily="34" charset="0"/>
              </a:rPr>
              <a:t>Foundation 1-14</a:t>
            </a:r>
            <a:endParaRPr lang="en-CA" sz="2800" b="1" dirty="0">
              <a:cs typeface="Arial" pitchFamily="34" charset="0"/>
            </a:endParaRPr>
          </a:p>
          <a:p>
            <a:pPr marL="342900" indent="-342900"/>
            <a:endParaRPr lang="en-CA" sz="1400" b="1" dirty="0">
              <a:cs typeface="Arial" pitchFamily="34" charset="0"/>
            </a:endParaRPr>
          </a:p>
          <a:p>
            <a:r>
              <a:rPr lang="en-US" sz="2800" b="1" dirty="0" smtClean="0">
                <a:cs typeface="Arial" pitchFamily="34" charset="0"/>
              </a:rPr>
              <a:t>9</a:t>
            </a:r>
            <a:r>
              <a:rPr lang="en-US" sz="2800" b="1" dirty="0">
                <a:cs typeface="Arial" pitchFamily="34" charset="0"/>
              </a:rPr>
              <a:t>. welcomed and accepted.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14:3; 15:7; 11:15</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10</a:t>
            </a:r>
            <a:r>
              <a:rPr lang="en-US" sz="2800" b="1" dirty="0">
                <a:cs typeface="Arial" pitchFamily="34" charset="0"/>
              </a:rPr>
              <a:t>. filled and complete in Christ in whom God’s fullness </a:t>
            </a:r>
            <a:endParaRPr lang="en-US" sz="2800" b="1" dirty="0" smtClean="0">
              <a:cs typeface="Arial" pitchFamily="34" charset="0"/>
            </a:endParaRPr>
          </a:p>
          <a:p>
            <a:r>
              <a:rPr lang="en-US" sz="2800" b="1" dirty="0" smtClean="0">
                <a:cs typeface="Arial" pitchFamily="34" charset="0"/>
              </a:rPr>
              <a:t>	dwells</a:t>
            </a:r>
            <a:r>
              <a:rPr lang="en-US" sz="2800" b="1" dirty="0">
                <a:cs typeface="Arial" pitchFamily="34" charset="0"/>
              </a:rPr>
              <a:t>.  Col 2:9-10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11</a:t>
            </a:r>
            <a:r>
              <a:rPr lang="en-US" sz="2800" b="1" dirty="0">
                <a:cs typeface="Arial" pitchFamily="34" charset="0"/>
              </a:rPr>
              <a:t>. blessed in Christ with every spiritual blessing.  </a:t>
            </a:r>
            <a:endParaRPr lang="en-US" sz="2800" b="1" dirty="0" smtClean="0">
              <a:cs typeface="Arial" pitchFamily="34" charset="0"/>
            </a:endParaRPr>
          </a:p>
          <a:p>
            <a:r>
              <a:rPr lang="en-US" sz="2800" b="1" dirty="0" smtClean="0">
                <a:cs typeface="Arial" pitchFamily="34" charset="0"/>
              </a:rPr>
              <a:t>	Eph </a:t>
            </a:r>
            <a:r>
              <a:rPr lang="en-US" sz="2800" b="1" dirty="0">
                <a:cs typeface="Arial" pitchFamily="34" charset="0"/>
              </a:rPr>
              <a:t>1:3; Rom 8:32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12</a:t>
            </a:r>
            <a:r>
              <a:rPr lang="en-US" sz="2800" b="1" dirty="0">
                <a:cs typeface="Arial" pitchFamily="34" charset="0"/>
              </a:rPr>
              <a:t>. wisdom from God, Christ our righteousness, </a:t>
            </a:r>
            <a:r>
              <a:rPr lang="en-US" sz="2800" b="1" dirty="0" smtClean="0">
                <a:cs typeface="Arial" pitchFamily="34" charset="0"/>
              </a:rPr>
              <a:t>	sanctification </a:t>
            </a:r>
            <a:r>
              <a:rPr lang="en-US" sz="2800" b="1" dirty="0">
                <a:cs typeface="Arial" pitchFamily="34" charset="0"/>
              </a:rPr>
              <a:t>and redemption.  </a:t>
            </a:r>
            <a:r>
              <a:rPr lang="en-US" sz="2800" b="1" dirty="0" smtClean="0">
                <a:cs typeface="Arial" pitchFamily="34" charset="0"/>
              </a:rPr>
              <a:t>1 </a:t>
            </a:r>
            <a:r>
              <a:rPr lang="en-US" sz="2800" b="1" dirty="0" err="1">
                <a:cs typeface="Arial" pitchFamily="34" charset="0"/>
              </a:rPr>
              <a:t>Cor</a:t>
            </a:r>
            <a:r>
              <a:rPr lang="en-US" sz="2800" b="1" dirty="0">
                <a:cs typeface="Arial" pitchFamily="34" charset="0"/>
              </a:rPr>
              <a:t> 1:30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13-14</a:t>
            </a:r>
            <a:r>
              <a:rPr lang="en-US" sz="2800" b="1" dirty="0">
                <a:cs typeface="Arial" pitchFamily="34" charset="0"/>
              </a:rPr>
              <a:t>. delivered from the domain of darkness and </a:t>
            </a:r>
            <a:r>
              <a:rPr lang="en-US" sz="2800" b="1" dirty="0" smtClean="0">
                <a:cs typeface="Arial" pitchFamily="34" charset="0"/>
              </a:rPr>
              <a:t>	transferred </a:t>
            </a:r>
            <a:r>
              <a:rPr lang="en-US" sz="2800" b="1" dirty="0">
                <a:cs typeface="Arial" pitchFamily="34" charset="0"/>
              </a:rPr>
              <a:t>to the light of the </a:t>
            </a:r>
            <a:r>
              <a:rPr lang="en-US" sz="2800" b="1" dirty="0" smtClean="0">
                <a:cs typeface="Arial" pitchFamily="34" charset="0"/>
              </a:rPr>
              <a:t>kingdom </a:t>
            </a:r>
            <a:r>
              <a:rPr lang="en-US" sz="2800" b="1" dirty="0">
                <a:cs typeface="Arial" pitchFamily="34" charset="0"/>
              </a:rPr>
              <a:t>of the Son.  </a:t>
            </a:r>
            <a:r>
              <a:rPr lang="en-US" sz="2800" b="1" dirty="0" smtClean="0">
                <a:cs typeface="Arial" pitchFamily="34" charset="0"/>
              </a:rPr>
              <a:t>	Col </a:t>
            </a:r>
            <a:r>
              <a:rPr lang="en-US" sz="2800" b="1" dirty="0">
                <a:cs typeface="Arial" pitchFamily="34" charset="0"/>
              </a:rPr>
              <a:t>1:13; Col 2:15; </a:t>
            </a:r>
            <a:r>
              <a:rPr lang="en-US" sz="2800" b="1" dirty="0" smtClean="0">
                <a:cs typeface="Arial" pitchFamily="34" charset="0"/>
              </a:rPr>
              <a:t>Acts </a:t>
            </a:r>
            <a:r>
              <a:rPr lang="en-US" sz="2800" b="1" dirty="0">
                <a:cs typeface="Arial" pitchFamily="34" charset="0"/>
              </a:rPr>
              <a:t>26:17-18; 1 Pet 2:9 </a:t>
            </a:r>
            <a:endParaRPr lang="en-CA" sz="2800" b="1" dirty="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2.	Gifts </a:t>
            </a:r>
            <a:r>
              <a:rPr lang="en-US" sz="2800" b="1" dirty="0">
                <a:cs typeface="Arial" pitchFamily="34" charset="0"/>
              </a:rPr>
              <a:t>of connection with the Father, Son and </a:t>
            </a:r>
            <a:r>
              <a:rPr lang="en-US" sz="2800" b="1" dirty="0" smtClean="0">
                <a:cs typeface="Arial" pitchFamily="34" charset="0"/>
              </a:rPr>
              <a:t>		Spirit  15-23  		          </a:t>
            </a:r>
            <a:r>
              <a:rPr lang="en-US" sz="2800" b="1" dirty="0" smtClean="0">
                <a:solidFill>
                  <a:srgbClr val="FF0000"/>
                </a:solidFill>
                <a:cs typeface="Arial" pitchFamily="34" charset="0"/>
              </a:rPr>
              <a:t>Tuesday praise</a:t>
            </a:r>
          </a:p>
          <a:p>
            <a:endParaRPr lang="en-US" sz="1400" b="1" dirty="0" smtClean="0">
              <a:cs typeface="Arial" pitchFamily="34" charset="0"/>
            </a:endParaRPr>
          </a:p>
          <a:p>
            <a:r>
              <a:rPr lang="en-US" sz="2800" b="1" dirty="0" smtClean="0">
                <a:cs typeface="Arial" pitchFamily="34" charset="0"/>
              </a:rPr>
              <a:t>15-16</a:t>
            </a:r>
            <a:r>
              <a:rPr lang="en-US" sz="2800" b="1" dirty="0">
                <a:cs typeface="Arial" pitchFamily="34" charset="0"/>
              </a:rPr>
              <a:t>. in Christ and Christ in us.  </a:t>
            </a:r>
            <a:r>
              <a:rPr lang="en-US" sz="2800" b="1" dirty="0" smtClean="0">
                <a:cs typeface="Arial" pitchFamily="34" charset="0"/>
              </a:rPr>
              <a:t>Eph </a:t>
            </a:r>
            <a:r>
              <a:rPr lang="en-US" sz="2800" b="1" dirty="0">
                <a:cs typeface="Arial" pitchFamily="34" charset="0"/>
              </a:rPr>
              <a:t>1:13; 3:17; Col 1:2,27; </a:t>
            </a:r>
            <a:r>
              <a:rPr lang="en-US" sz="2800" b="1" dirty="0" smtClean="0">
                <a:cs typeface="Arial" pitchFamily="34" charset="0"/>
              </a:rPr>
              <a:t>	1 </a:t>
            </a:r>
            <a:r>
              <a:rPr lang="en-US" sz="2800" b="1" dirty="0" err="1">
                <a:cs typeface="Arial" pitchFamily="34" charset="0"/>
              </a:rPr>
              <a:t>Thess</a:t>
            </a:r>
            <a:r>
              <a:rPr lang="en-US" sz="2800" b="1" dirty="0">
                <a:cs typeface="Arial" pitchFamily="34" charset="0"/>
              </a:rPr>
              <a:t> 1:1; 1 Pet 5:14; </a:t>
            </a:r>
            <a:r>
              <a:rPr lang="en-US" sz="2800" b="1" dirty="0" smtClean="0">
                <a:cs typeface="Arial" pitchFamily="34" charset="0"/>
              </a:rPr>
              <a:t>Rev 3:20; Rom </a:t>
            </a:r>
            <a:r>
              <a:rPr lang="en-US" sz="2800" b="1" dirty="0">
                <a:cs typeface="Arial" pitchFamily="34" charset="0"/>
              </a:rPr>
              <a:t>8:10; Gal </a:t>
            </a:r>
            <a:r>
              <a:rPr lang="en-US" sz="2800" b="1" dirty="0" smtClean="0">
                <a:cs typeface="Arial" pitchFamily="34" charset="0"/>
              </a:rPr>
              <a:t>2:20</a:t>
            </a:r>
          </a:p>
          <a:p>
            <a:endParaRPr lang="en-CA" sz="1400" b="1" dirty="0">
              <a:cs typeface="Arial" pitchFamily="34" charset="0"/>
            </a:endParaRPr>
          </a:p>
          <a:p>
            <a:r>
              <a:rPr lang="en-US" sz="2800" b="1" dirty="0">
                <a:cs typeface="Arial" pitchFamily="34" charset="0"/>
              </a:rPr>
              <a:t>17-19. in the Spirit and the Spirit in us, </a:t>
            </a:r>
            <a:r>
              <a:rPr lang="en-US" sz="2800" b="1" dirty="0" smtClean="0">
                <a:cs typeface="Arial" pitchFamily="34" charset="0"/>
              </a:rPr>
              <a:t>made </a:t>
            </a:r>
            <a:r>
              <a:rPr lang="en-US" sz="2800" b="1" dirty="0">
                <a:cs typeface="Arial" pitchFamily="34" charset="0"/>
              </a:rPr>
              <a:t>God’s temple.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8:9; 1 </a:t>
            </a:r>
            <a:r>
              <a:rPr lang="en-US" sz="2800" b="1" dirty="0" err="1">
                <a:cs typeface="Arial" pitchFamily="34" charset="0"/>
              </a:rPr>
              <a:t>Cor</a:t>
            </a:r>
            <a:r>
              <a:rPr lang="en-US" sz="2800" b="1" dirty="0">
                <a:cs typeface="Arial" pitchFamily="34" charset="0"/>
              </a:rPr>
              <a:t> 3:16; </a:t>
            </a:r>
            <a:r>
              <a:rPr lang="en-US" sz="2800" b="1" dirty="0" smtClean="0">
                <a:cs typeface="Arial" pitchFamily="34" charset="0"/>
              </a:rPr>
              <a:t>1 </a:t>
            </a:r>
            <a:r>
              <a:rPr lang="en-US" sz="2800" b="1" dirty="0" err="1" smtClean="0">
                <a:cs typeface="Arial" pitchFamily="34" charset="0"/>
              </a:rPr>
              <a:t>Cor</a:t>
            </a:r>
            <a:r>
              <a:rPr lang="en-US" sz="2800" b="1" dirty="0" smtClean="0">
                <a:cs typeface="Arial" pitchFamily="34" charset="0"/>
              </a:rPr>
              <a:t> 6:19</a:t>
            </a:r>
            <a:r>
              <a:rPr lang="en-US" sz="2800" b="1" dirty="0">
                <a:cs typeface="Arial" pitchFamily="34" charset="0"/>
              </a:rPr>
              <a:t>; Gal 3:3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20-21</a:t>
            </a:r>
            <a:r>
              <a:rPr lang="en-US" sz="2800" b="1" dirty="0">
                <a:cs typeface="Arial" pitchFamily="34" charset="0"/>
              </a:rPr>
              <a:t>. in God the Father and the Father in us.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John </a:t>
            </a:r>
            <a:r>
              <a:rPr lang="en-US" sz="2800" b="1" dirty="0">
                <a:cs typeface="Arial" pitchFamily="34" charset="0"/>
              </a:rPr>
              <a:t>14:23; Rom 8:9-11; 1 </a:t>
            </a:r>
            <a:r>
              <a:rPr lang="en-US" sz="2800" b="1" dirty="0" err="1">
                <a:cs typeface="Arial" pitchFamily="34" charset="0"/>
              </a:rPr>
              <a:t>Thess</a:t>
            </a:r>
            <a:r>
              <a:rPr lang="en-US" sz="2800" b="1" dirty="0">
                <a:cs typeface="Arial" pitchFamily="34" charset="0"/>
              </a:rPr>
              <a:t> 1:1</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22</a:t>
            </a:r>
            <a:r>
              <a:rPr lang="en-US" sz="2800" b="1" dirty="0">
                <a:cs typeface="Arial" pitchFamily="34" charset="0"/>
              </a:rPr>
              <a:t>. immersed in the Father, Son and Holy Spirit.  </a:t>
            </a:r>
            <a:endParaRPr lang="en-US" sz="2800" b="1" dirty="0" smtClean="0">
              <a:cs typeface="Arial" pitchFamily="34" charset="0"/>
            </a:endParaRPr>
          </a:p>
          <a:p>
            <a:r>
              <a:rPr lang="en-US" sz="2800" b="1" dirty="0" smtClean="0">
                <a:cs typeface="Arial" pitchFamily="34" charset="0"/>
              </a:rPr>
              <a:t>	Mat </a:t>
            </a:r>
            <a:r>
              <a:rPr lang="en-US" sz="2800" b="1" dirty="0">
                <a:cs typeface="Arial" pitchFamily="34" charset="0"/>
              </a:rPr>
              <a:t>28:19</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23</a:t>
            </a:r>
            <a:r>
              <a:rPr lang="en-US" sz="2800" b="1" dirty="0">
                <a:cs typeface="Arial" pitchFamily="34" charset="0"/>
              </a:rPr>
              <a:t>. Father, Son and Spirit fellowship with us and we with </a:t>
            </a:r>
            <a:r>
              <a:rPr lang="en-US" sz="2800" b="1" dirty="0" smtClean="0">
                <a:cs typeface="Arial" pitchFamily="34" charset="0"/>
              </a:rPr>
              <a:t>	them</a:t>
            </a:r>
            <a:r>
              <a:rPr lang="en-US" sz="2800" b="1" dirty="0">
                <a:cs typeface="Arial" pitchFamily="34" charset="0"/>
              </a:rPr>
              <a:t>.  </a:t>
            </a:r>
            <a:r>
              <a:rPr lang="en-US" sz="2800" b="1" dirty="0" smtClean="0">
                <a:cs typeface="Arial" pitchFamily="34" charset="0"/>
              </a:rPr>
              <a:t>1 </a:t>
            </a:r>
            <a:r>
              <a:rPr lang="en-US" sz="2800" b="1" dirty="0" err="1">
                <a:cs typeface="Arial" pitchFamily="34" charset="0"/>
              </a:rPr>
              <a:t>Cor</a:t>
            </a:r>
            <a:r>
              <a:rPr lang="en-US" sz="2800" b="1" dirty="0">
                <a:cs typeface="Arial" pitchFamily="34" charset="0"/>
              </a:rPr>
              <a:t> 1:9; </a:t>
            </a:r>
            <a:r>
              <a:rPr lang="en-US" sz="2800" b="1" dirty="0" smtClean="0">
                <a:cs typeface="Arial" pitchFamily="34" charset="0"/>
              </a:rPr>
              <a:t>2 </a:t>
            </a:r>
            <a:r>
              <a:rPr lang="en-US" sz="2800" b="1" dirty="0" err="1">
                <a:cs typeface="Arial" pitchFamily="34" charset="0"/>
              </a:rPr>
              <a:t>Cor</a:t>
            </a:r>
            <a:r>
              <a:rPr lang="en-US" sz="2800" b="1" dirty="0">
                <a:cs typeface="Arial" pitchFamily="34" charset="0"/>
              </a:rPr>
              <a:t> 13:14; 1 John 1:3</a:t>
            </a:r>
            <a:endParaRPr lang="en-CA" sz="2800" b="1" dirty="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1" name="Rectangle 20"/>
          <p:cNvSpPr/>
          <p:nvPr/>
        </p:nvSpPr>
        <p:spPr>
          <a:xfrm>
            <a:off x="2286000" y="335280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1569720" y="3810000"/>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2068049" y="3928052"/>
            <a:ext cx="2560320" cy="1523998"/>
          </a:xfrm>
          <a:prstGeom prst="rect">
            <a:avLst/>
          </a:prstGeom>
        </p:spPr>
      </p:pic>
      <p:pic>
        <p:nvPicPr>
          <p:cNvPr id="3" name="Picture 2" descr="egyptian.gif"/>
          <p:cNvPicPr>
            <a:picLocks noChangeAspect="1"/>
          </p:cNvPicPr>
          <p:nvPr/>
        </p:nvPicPr>
        <p:blipFill>
          <a:blip r:embed="rId3" cstate="print"/>
          <a:stretch>
            <a:fillRect/>
          </a:stretch>
        </p:blipFill>
        <p:spPr>
          <a:xfrm>
            <a:off x="1219200" y="2590800"/>
            <a:ext cx="2560320" cy="152399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77031" y="3928052"/>
            <a:ext cx="2560320" cy="1523998"/>
          </a:xfrm>
          <a:prstGeom prst="rect">
            <a:avLst/>
          </a:prstGeom>
        </p:spPr>
      </p:pic>
      <p:sp>
        <p:nvSpPr>
          <p:cNvPr id="16" name="WordArt 2"/>
          <p:cNvSpPr>
            <a:spLocks noChangeArrowheads="1" noChangeShapeType="1" noTextEdit="1"/>
          </p:cNvSpPr>
          <p:nvPr/>
        </p:nvSpPr>
        <p:spPr bwMode="auto">
          <a:xfrm>
            <a:off x="533400" y="2286000"/>
            <a:ext cx="4104456" cy="3672408"/>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C000"/>
                </a:solidFill>
                <a:effectLst/>
              </a:rPr>
              <a:t>THE LORD</a:t>
            </a: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cooperation</a:t>
            </a:r>
            <a:endParaRPr lang="en-CA" sz="1200" kern="10" spc="0" dirty="0">
              <a:ln w="9525">
                <a:solidFill>
                  <a:srgbClr val="000000"/>
                </a:solidFill>
                <a:round/>
                <a:headEnd/>
                <a:tailEnd/>
              </a:ln>
              <a:solidFill>
                <a:srgbClr val="FFC000"/>
              </a:solidFill>
              <a:effectLst/>
            </a:endParaRPr>
          </a:p>
        </p:txBody>
      </p:sp>
      <p:sp>
        <p:nvSpPr>
          <p:cNvPr id="12" name="TextBox 11"/>
          <p:cNvSpPr txBox="1"/>
          <p:nvPr/>
        </p:nvSpPr>
        <p:spPr>
          <a:xfrm>
            <a:off x="179512" y="6381690"/>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13" name="TextBox 12"/>
          <p:cNvSpPr txBox="1">
            <a:spLocks noChangeArrowheads="1"/>
          </p:cNvSpPr>
          <p:nvPr/>
        </p:nvSpPr>
        <p:spPr bwMode="auto">
          <a:xfrm>
            <a:off x="107504" y="116632"/>
            <a:ext cx="8964488" cy="954107"/>
          </a:xfrm>
          <a:prstGeom prst="rect">
            <a:avLst/>
          </a:prstGeom>
          <a:noFill/>
          <a:ln w="9525">
            <a:noFill/>
            <a:miter lim="800000"/>
            <a:headEnd/>
            <a:tailEnd/>
          </a:ln>
        </p:spPr>
        <p:txBody>
          <a:bodyPr wrap="square">
            <a:spAutoFit/>
          </a:bodyPr>
          <a:lstStyle/>
          <a:p>
            <a:pPr algn="ctr"/>
            <a:r>
              <a:rPr lang="en-US" sz="2800" b="1" dirty="0" smtClean="0">
                <a:latin typeface="+mn-lt"/>
              </a:rPr>
              <a:t>Jesus completely changed our understanding</a:t>
            </a:r>
          </a:p>
          <a:p>
            <a:pPr algn="ctr"/>
            <a:r>
              <a:rPr lang="en-US" sz="2800" b="1" dirty="0" smtClean="0">
                <a:latin typeface="+mn-lt"/>
              </a:rPr>
              <a:t>of the one true God, the LORD.</a:t>
            </a:r>
            <a:endParaRPr lang="en-US" sz="2800" b="1" dirty="0" smtClean="0">
              <a:latin typeface="Preeti" pitchFamily="2" charset="0"/>
            </a:endParaRPr>
          </a:p>
        </p:txBody>
      </p:sp>
      <p:sp>
        <p:nvSpPr>
          <p:cNvPr id="14" name="TextBox 13"/>
          <p:cNvSpPr txBox="1"/>
          <p:nvPr/>
        </p:nvSpPr>
        <p:spPr>
          <a:xfrm>
            <a:off x="4953000" y="1416308"/>
            <a:ext cx="3962400" cy="4832092"/>
          </a:xfrm>
          <a:prstGeom prst="rect">
            <a:avLst/>
          </a:prstGeom>
          <a:noFill/>
        </p:spPr>
        <p:txBody>
          <a:bodyPr wrap="square" rtlCol="0">
            <a:spAutoFit/>
          </a:bodyPr>
          <a:lstStyle/>
          <a:p>
            <a:pPr algn="ctr"/>
            <a:r>
              <a:rPr lang="en-US" sz="2800" b="1" dirty="0" smtClean="0"/>
              <a:t>The LORD alone is Father, Son and Spirit </a:t>
            </a:r>
          </a:p>
          <a:p>
            <a:pPr algn="ctr"/>
            <a:r>
              <a:rPr lang="en-US" sz="2800" b="1" dirty="0" smtClean="0"/>
              <a:t>in one being of infinite perfections fully dwelling in each unique person, by eternal nature enjoying within himself perfect, all-satisfying relationships of love, fellowship and cooperation. </a:t>
            </a:r>
            <a:endParaRPr lang="en-US" sz="2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1" name="Rectangle 20"/>
          <p:cNvSpPr/>
          <p:nvPr/>
        </p:nvSpPr>
        <p:spPr>
          <a:xfrm>
            <a:off x="2286000" y="335280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1569720" y="3810000"/>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2068049" y="3928052"/>
            <a:ext cx="2560320" cy="1523998"/>
          </a:xfrm>
          <a:prstGeom prst="rect">
            <a:avLst/>
          </a:prstGeom>
        </p:spPr>
      </p:pic>
      <p:pic>
        <p:nvPicPr>
          <p:cNvPr id="3" name="Picture 2" descr="egyptian.gif"/>
          <p:cNvPicPr>
            <a:picLocks noChangeAspect="1"/>
          </p:cNvPicPr>
          <p:nvPr/>
        </p:nvPicPr>
        <p:blipFill>
          <a:blip r:embed="rId3" cstate="print"/>
          <a:stretch>
            <a:fillRect/>
          </a:stretch>
        </p:blipFill>
        <p:spPr>
          <a:xfrm>
            <a:off x="1219200" y="2590800"/>
            <a:ext cx="2560320" cy="152399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77031" y="3928052"/>
            <a:ext cx="2560320" cy="1523998"/>
          </a:xfrm>
          <a:prstGeom prst="rect">
            <a:avLst/>
          </a:prstGeom>
        </p:spPr>
      </p:pic>
      <p:sp>
        <p:nvSpPr>
          <p:cNvPr id="16" name="WordArt 2"/>
          <p:cNvSpPr>
            <a:spLocks noChangeArrowheads="1" noChangeShapeType="1" noTextEdit="1"/>
          </p:cNvSpPr>
          <p:nvPr/>
        </p:nvSpPr>
        <p:spPr bwMode="auto">
          <a:xfrm>
            <a:off x="533400" y="2286000"/>
            <a:ext cx="4104456" cy="3672408"/>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C000"/>
                </a:solidFill>
                <a:effectLst/>
              </a:rPr>
              <a:t>THE LORD</a:t>
            </a: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cooperation</a:t>
            </a:r>
            <a:endParaRPr lang="en-CA" sz="1200" kern="10" spc="0" dirty="0">
              <a:ln w="9525">
                <a:solidFill>
                  <a:srgbClr val="000000"/>
                </a:solidFill>
                <a:round/>
                <a:headEnd/>
                <a:tailEnd/>
              </a:ln>
              <a:solidFill>
                <a:srgbClr val="FFC000"/>
              </a:solidFill>
              <a:effectLst/>
            </a:endParaRPr>
          </a:p>
        </p:txBody>
      </p:sp>
      <p:pic>
        <p:nvPicPr>
          <p:cNvPr id="11" name="Picture 10" descr="www.fg-a.com valentine 2-jumping-heart.gif"/>
          <p:cNvPicPr>
            <a:picLocks noChangeAspect="1"/>
          </p:cNvPicPr>
          <p:nvPr/>
        </p:nvPicPr>
        <p:blipFill>
          <a:blip r:embed="rId4" cstate="print"/>
          <a:stretch>
            <a:fillRect/>
          </a:stretch>
        </p:blipFill>
        <p:spPr>
          <a:xfrm>
            <a:off x="1828800" y="3352800"/>
            <a:ext cx="1359024" cy="1585528"/>
          </a:xfrm>
          <a:prstGeom prst="rect">
            <a:avLst/>
          </a:prstGeom>
        </p:spPr>
      </p:pic>
      <p:sp>
        <p:nvSpPr>
          <p:cNvPr id="12" name="TextBox 11"/>
          <p:cNvSpPr txBox="1"/>
          <p:nvPr/>
        </p:nvSpPr>
        <p:spPr>
          <a:xfrm>
            <a:off x="179512" y="638169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
        <p:nvSpPr>
          <p:cNvPr id="13" name="TextBox 12"/>
          <p:cNvSpPr txBox="1">
            <a:spLocks noChangeArrowheads="1"/>
          </p:cNvSpPr>
          <p:nvPr/>
        </p:nvSpPr>
        <p:spPr bwMode="auto">
          <a:xfrm>
            <a:off x="107504" y="116632"/>
            <a:ext cx="8964488" cy="954107"/>
          </a:xfrm>
          <a:prstGeom prst="rect">
            <a:avLst/>
          </a:prstGeom>
          <a:noFill/>
          <a:ln w="9525">
            <a:noFill/>
            <a:miter lim="800000"/>
            <a:headEnd/>
            <a:tailEnd/>
          </a:ln>
        </p:spPr>
        <p:txBody>
          <a:bodyPr wrap="square">
            <a:spAutoFit/>
          </a:bodyPr>
          <a:lstStyle/>
          <a:p>
            <a:pPr algn="ctr"/>
            <a:r>
              <a:rPr lang="en-US" sz="2800" b="1" dirty="0" smtClean="0">
                <a:latin typeface="+mn-lt"/>
              </a:rPr>
              <a:t>Jesus also completely changed our understanding</a:t>
            </a:r>
          </a:p>
          <a:p>
            <a:pPr algn="ctr"/>
            <a:r>
              <a:rPr lang="en-US" sz="2800" b="1" dirty="0" smtClean="0">
                <a:latin typeface="+mn-lt"/>
              </a:rPr>
              <a:t>of human relationship with the one true God, the LORD.</a:t>
            </a:r>
            <a:endParaRPr lang="en-US" sz="2800" b="1" dirty="0" smtClean="0">
              <a:latin typeface="Preeti" pitchFamily="2" charset="0"/>
            </a:endParaRPr>
          </a:p>
        </p:txBody>
      </p:sp>
      <p:sp>
        <p:nvSpPr>
          <p:cNvPr id="14" name="TextBox 13"/>
          <p:cNvSpPr txBox="1"/>
          <p:nvPr/>
        </p:nvSpPr>
        <p:spPr>
          <a:xfrm>
            <a:off x="5181600" y="1219200"/>
            <a:ext cx="3733800" cy="5262979"/>
          </a:xfrm>
          <a:prstGeom prst="rect">
            <a:avLst/>
          </a:prstGeom>
          <a:noFill/>
        </p:spPr>
        <p:txBody>
          <a:bodyPr wrap="square" rtlCol="0">
            <a:spAutoFit/>
          </a:bodyPr>
          <a:lstStyle/>
          <a:p>
            <a:pPr algn="ctr"/>
            <a:r>
              <a:rPr lang="en-US" sz="2800" b="1" dirty="0" smtClean="0"/>
              <a:t>If we are forgiven and reconciled to God by faith in Christ as our once-for-all atoning sacrifice for all our sins, </a:t>
            </a:r>
          </a:p>
          <a:p>
            <a:pPr algn="ctr"/>
            <a:r>
              <a:rPr lang="en-US" sz="2800" b="1" dirty="0" smtClean="0"/>
              <a:t>we are reconciled to God the Father, Son and  Spirit, no longer separated by our sins, but connected, united, immersed in God the Father, Son and Spirit.  </a:t>
            </a:r>
            <a:endParaRPr lang="en-US" sz="2800" b="1" dirty="0" smtClean="0">
              <a:latin typeface="Preeti" pitchFamily="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FF33">
            <a:alpha val="98824"/>
          </a:srgbClr>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3. 	Gifts </a:t>
            </a:r>
            <a:r>
              <a:rPr lang="en-US" sz="2800" b="1" dirty="0">
                <a:cs typeface="Arial" pitchFamily="34" charset="0"/>
              </a:rPr>
              <a:t>of life at God’s </a:t>
            </a:r>
            <a:r>
              <a:rPr lang="en-US" sz="2800" b="1" dirty="0" smtClean="0">
                <a:cs typeface="Arial" pitchFamily="34" charset="0"/>
              </a:rPr>
              <a:t>Throne  24-31	    							      </a:t>
            </a:r>
            <a:r>
              <a:rPr lang="en-US" sz="2800" b="1" dirty="0" smtClean="0">
                <a:solidFill>
                  <a:srgbClr val="FF0000"/>
                </a:solidFill>
                <a:cs typeface="Arial" pitchFamily="34" charset="0"/>
              </a:rPr>
              <a:t>Wednesday praise</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24</a:t>
            </a:r>
            <a:r>
              <a:rPr lang="en-US" sz="2800" b="1" dirty="0">
                <a:cs typeface="Arial" pitchFamily="34" charset="0"/>
              </a:rPr>
              <a:t>. access to God and his grace in </a:t>
            </a:r>
            <a:r>
              <a:rPr lang="en-US" sz="2800" b="1" dirty="0" smtClean="0">
                <a:cs typeface="Arial" pitchFamily="34" charset="0"/>
              </a:rPr>
              <a:t>Christ in one Spirit.  </a:t>
            </a:r>
          </a:p>
          <a:p>
            <a:r>
              <a:rPr lang="en-US" sz="2800" b="1" dirty="0" smtClean="0">
                <a:cs typeface="Arial" pitchFamily="34" charset="0"/>
              </a:rPr>
              <a:t>	Mat 27:50-51; Eph </a:t>
            </a:r>
            <a:r>
              <a:rPr lang="en-US" sz="2800" b="1" dirty="0">
                <a:cs typeface="Arial" pitchFamily="34" charset="0"/>
              </a:rPr>
              <a:t>2:18; 3:12; Heb 10:19-22; Rom 5:2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25</a:t>
            </a:r>
            <a:r>
              <a:rPr lang="en-US" sz="2800" b="1" dirty="0">
                <a:cs typeface="Arial" pitchFamily="34" charset="0"/>
              </a:rPr>
              <a:t>. </a:t>
            </a:r>
            <a:r>
              <a:rPr lang="en-US" sz="2800" b="1" dirty="0" smtClean="0">
                <a:cs typeface="Arial" pitchFamily="34" charset="0"/>
              </a:rPr>
              <a:t>answered prayer in </a:t>
            </a:r>
            <a:r>
              <a:rPr lang="en-US" sz="2800" b="1" dirty="0">
                <a:cs typeface="Arial" pitchFamily="34" charset="0"/>
              </a:rPr>
              <a:t>Jesus’ </a:t>
            </a:r>
            <a:r>
              <a:rPr lang="en-US" sz="2800" b="1" dirty="0" smtClean="0">
                <a:cs typeface="Arial" pitchFamily="34" charset="0"/>
              </a:rPr>
              <a:t>name.  </a:t>
            </a:r>
          </a:p>
          <a:p>
            <a:r>
              <a:rPr lang="en-US" sz="2800" b="1" dirty="0" smtClean="0">
                <a:cs typeface="Arial" pitchFamily="34" charset="0"/>
              </a:rPr>
              <a:t>	John 15:6; 16:24</a:t>
            </a:r>
            <a:r>
              <a:rPr lang="en-US" sz="2800" b="1" dirty="0">
                <a:cs typeface="Arial" pitchFamily="34" charset="0"/>
              </a:rPr>
              <a:t>; Luke 11:9-10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26</a:t>
            </a:r>
            <a:r>
              <a:rPr lang="en-US" sz="2800" b="1" dirty="0">
                <a:cs typeface="Arial" pitchFamily="34" charset="0"/>
              </a:rPr>
              <a:t>. receive mercy, grace, and help at the throne of grace.  </a:t>
            </a:r>
            <a:endParaRPr lang="en-US" sz="2800" b="1" dirty="0" smtClean="0">
              <a:cs typeface="Arial" pitchFamily="34" charset="0"/>
            </a:endParaRPr>
          </a:p>
          <a:p>
            <a:r>
              <a:rPr lang="en-US" sz="2800" b="1" dirty="0" smtClean="0">
                <a:cs typeface="Arial" pitchFamily="34" charset="0"/>
              </a:rPr>
              <a:t>	Heb 2:18; 4:14-16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27</a:t>
            </a:r>
            <a:r>
              <a:rPr lang="en-US" sz="2800" b="1" dirty="0">
                <a:cs typeface="Arial" pitchFamily="34" charset="0"/>
              </a:rPr>
              <a:t>. every need supplied.  Phil 4:13, 19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28-29</a:t>
            </a:r>
            <a:r>
              <a:rPr lang="en-US" sz="2800" b="1" dirty="0">
                <a:cs typeface="Arial" pitchFamily="34" charset="0"/>
              </a:rPr>
              <a:t>. the Spirit prays for us and helps us pray in the Spirit </a:t>
            </a:r>
            <a:r>
              <a:rPr lang="en-US" sz="2800" b="1" dirty="0" smtClean="0">
                <a:cs typeface="Arial" pitchFamily="34" charset="0"/>
              </a:rPr>
              <a:t>	using </a:t>
            </a:r>
            <a:r>
              <a:rPr lang="en-US" sz="2800" b="1" dirty="0">
                <a:cs typeface="Arial" pitchFamily="34" charset="0"/>
              </a:rPr>
              <a:t>God’s word.  </a:t>
            </a:r>
            <a:r>
              <a:rPr lang="en-US" sz="2800" b="1" dirty="0" smtClean="0">
                <a:cs typeface="Arial" pitchFamily="34" charset="0"/>
              </a:rPr>
              <a:t>Rom </a:t>
            </a:r>
            <a:r>
              <a:rPr lang="en-US" sz="2800" b="1" dirty="0">
                <a:cs typeface="Arial" pitchFamily="34" charset="0"/>
              </a:rPr>
              <a:t>8:26-27; Eph 5:18-20; </a:t>
            </a:r>
            <a:endParaRPr lang="en-US" sz="2800" b="1" dirty="0" smtClean="0">
              <a:cs typeface="Arial" pitchFamily="34" charset="0"/>
            </a:endParaRPr>
          </a:p>
          <a:p>
            <a:r>
              <a:rPr lang="en-US" sz="2800" b="1" dirty="0" smtClean="0">
                <a:cs typeface="Arial" pitchFamily="34" charset="0"/>
              </a:rPr>
              <a:t>	Eph 6:17-18</a:t>
            </a:r>
            <a:r>
              <a:rPr lang="en-US" sz="2800" b="1" dirty="0">
                <a:cs typeface="Arial" pitchFamily="34" charset="0"/>
              </a:rPr>
              <a:t>; Jude </a:t>
            </a:r>
            <a:r>
              <a:rPr lang="en-US" sz="2800" b="1" dirty="0" smtClean="0">
                <a:cs typeface="Arial" pitchFamily="34" charset="0"/>
              </a:rPr>
              <a:t>20-21</a:t>
            </a:r>
            <a:endParaRPr lang="en-CA" sz="2800" b="1" dirty="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9FF33">
            <a:alpha val="98824"/>
          </a:srgbClr>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3539430"/>
          </a:xfrm>
          <a:prstGeom prst="rect">
            <a:avLst/>
          </a:prstGeom>
          <a:noFill/>
        </p:spPr>
        <p:txBody>
          <a:bodyPr wrap="square" rtlCol="0">
            <a:spAutoFit/>
          </a:bodyPr>
          <a:lstStyle/>
          <a:p>
            <a:r>
              <a:rPr lang="en-US" sz="2800" b="1" dirty="0" smtClean="0">
                <a:solidFill>
                  <a:srgbClr val="FF0000"/>
                </a:solidFill>
                <a:cs typeface="Arial" pitchFamily="34" charset="0"/>
              </a:rPr>
              <a:t>Wed. praise cont’d          </a:t>
            </a:r>
            <a:r>
              <a:rPr lang="en-US" sz="2800" b="1" dirty="0" smtClean="0">
                <a:cs typeface="Arial" pitchFamily="34" charset="0"/>
              </a:rPr>
              <a:t>Gifts </a:t>
            </a:r>
            <a:r>
              <a:rPr lang="en-US" sz="2800" b="1" dirty="0">
                <a:cs typeface="Arial" pitchFamily="34" charset="0"/>
              </a:rPr>
              <a:t>of life at God’s </a:t>
            </a:r>
            <a:r>
              <a:rPr lang="en-US" sz="2800" b="1" dirty="0" smtClean="0">
                <a:cs typeface="Arial" pitchFamily="34" charset="0"/>
              </a:rPr>
              <a:t>Throne 24-31</a:t>
            </a:r>
          </a:p>
          <a:p>
            <a:endParaRPr lang="en-US" sz="1400" b="1" dirty="0" smtClean="0">
              <a:cs typeface="Arial" pitchFamily="34" charset="0"/>
            </a:endParaRPr>
          </a:p>
          <a:p>
            <a:r>
              <a:rPr lang="en-US" sz="2800" b="1" dirty="0" smtClean="0">
                <a:cs typeface="Arial" pitchFamily="34" charset="0"/>
              </a:rPr>
              <a:t>30</a:t>
            </a:r>
            <a:r>
              <a:rPr lang="en-US" sz="2800" b="1" dirty="0">
                <a:cs typeface="Arial" pitchFamily="34" charset="0"/>
              </a:rPr>
              <a:t>. Christ our High Priest intercedes for us as the one </a:t>
            </a:r>
            <a:r>
              <a:rPr lang="en-US" sz="2800" b="1" dirty="0" smtClean="0">
                <a:cs typeface="Arial" pitchFamily="34" charset="0"/>
              </a:rPr>
              <a:t>	mediator </a:t>
            </a:r>
            <a:r>
              <a:rPr lang="en-US" sz="2800" b="1" dirty="0">
                <a:cs typeface="Arial" pitchFamily="34" charset="0"/>
              </a:rPr>
              <a:t>and ransom for all.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8:34; Heb 7:24-27; 1 Tim 2:5-6</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31</a:t>
            </a:r>
            <a:r>
              <a:rPr lang="en-US" sz="2800" b="1" dirty="0">
                <a:cs typeface="Arial" pitchFamily="34" charset="0"/>
              </a:rPr>
              <a:t>. Christ our High Priest advocates his propitiation for </a:t>
            </a:r>
            <a:endParaRPr lang="en-US" sz="2800" b="1" dirty="0" smtClean="0">
              <a:cs typeface="Arial" pitchFamily="34" charset="0"/>
            </a:endParaRPr>
          </a:p>
          <a:p>
            <a:r>
              <a:rPr lang="en-US" sz="2800" b="1" dirty="0" smtClean="0">
                <a:cs typeface="Arial" pitchFamily="34" charset="0"/>
              </a:rPr>
              <a:t>	our </a:t>
            </a:r>
            <a:r>
              <a:rPr lang="en-US" sz="2800" b="1" dirty="0">
                <a:cs typeface="Arial" pitchFamily="34" charset="0"/>
              </a:rPr>
              <a:t>sins in our defense.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1 </a:t>
            </a:r>
            <a:r>
              <a:rPr lang="en-US" sz="2800" b="1" dirty="0">
                <a:cs typeface="Arial" pitchFamily="34" charset="0"/>
              </a:rPr>
              <a:t>John 2:1-2; Rom </a:t>
            </a:r>
            <a:r>
              <a:rPr lang="en-US" sz="2800" b="1" dirty="0" smtClean="0">
                <a:cs typeface="Arial" pitchFamily="34" charset="0"/>
              </a:rPr>
              <a:t>8:33-34</a:t>
            </a:r>
            <a:endParaRPr lang="en-CA" sz="2800" b="1" dirty="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6340197"/>
          </a:xfrm>
          <a:prstGeom prst="rect">
            <a:avLst/>
          </a:prstGeom>
          <a:noFill/>
        </p:spPr>
        <p:txBody>
          <a:bodyPr wrap="square" rtlCol="0">
            <a:spAutoFit/>
          </a:bodyPr>
          <a:lstStyle/>
          <a:p>
            <a:r>
              <a:rPr lang="en-US" sz="2800" b="1" dirty="0" smtClean="0">
                <a:cs typeface="Arial" pitchFamily="34" charset="0"/>
              </a:rPr>
              <a:t>Section 4. 	Gifts </a:t>
            </a:r>
            <a:r>
              <a:rPr lang="en-US" sz="2800" b="1" dirty="0">
                <a:cs typeface="Arial" pitchFamily="34" charset="0"/>
              </a:rPr>
              <a:t>of being set free from </a:t>
            </a:r>
            <a:r>
              <a:rPr lang="en-US" sz="2800" b="1" dirty="0" smtClean="0">
                <a:cs typeface="Arial" pitchFamily="34" charset="0"/>
              </a:rPr>
              <a:t>sin  32-48                 							</a:t>
            </a:r>
            <a:r>
              <a:rPr lang="en-US" sz="2800" b="1" dirty="0" smtClean="0">
                <a:solidFill>
                  <a:srgbClr val="FF0000"/>
                </a:solidFill>
                <a:cs typeface="Arial" pitchFamily="34" charset="0"/>
              </a:rPr>
              <a:t>Thursday praise</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32-33. immersed into Christ and united with Christ in 	death with Christ and resurrection with Christ.  </a:t>
            </a:r>
          </a:p>
          <a:p>
            <a:r>
              <a:rPr lang="en-US" sz="2800" b="1" dirty="0" smtClean="0">
                <a:cs typeface="Arial" pitchFamily="34" charset="0"/>
              </a:rPr>
              <a:t>	</a:t>
            </a:r>
            <a:r>
              <a:rPr lang="en-US" sz="2800" b="1" dirty="0" err="1" smtClean="0">
                <a:cs typeface="Arial" pitchFamily="34" charset="0"/>
              </a:rPr>
              <a:t>Rm</a:t>
            </a:r>
            <a:r>
              <a:rPr lang="en-US" sz="2800" b="1" dirty="0" smtClean="0">
                <a:cs typeface="Arial" pitchFamily="34" charset="0"/>
              </a:rPr>
              <a:t> 6:3-10; 1 </a:t>
            </a:r>
            <a:r>
              <a:rPr lang="en-US" sz="2800" b="1" dirty="0" err="1" smtClean="0">
                <a:cs typeface="Arial" pitchFamily="34" charset="0"/>
              </a:rPr>
              <a:t>Cor</a:t>
            </a:r>
            <a:r>
              <a:rPr lang="en-US" sz="2800" b="1" dirty="0" smtClean="0">
                <a:cs typeface="Arial" pitchFamily="34" charset="0"/>
              </a:rPr>
              <a:t> 6:17; Gal 3:27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34-35. old self in Adam crucified with Christ and buried 	with Christ in death with Christ</a:t>
            </a:r>
          </a:p>
          <a:p>
            <a:r>
              <a:rPr lang="en-US" sz="2800" b="1" spc="-30" dirty="0" smtClean="0">
                <a:cs typeface="Arial" pitchFamily="34" charset="0"/>
              </a:rPr>
              <a:t>	</a:t>
            </a:r>
            <a:r>
              <a:rPr lang="en-US" sz="2800" b="1" spc="-30" dirty="0" err="1" smtClean="0">
                <a:cs typeface="Arial" pitchFamily="34" charset="0"/>
              </a:rPr>
              <a:t>Rm</a:t>
            </a:r>
            <a:r>
              <a:rPr lang="en-US" sz="2800" b="1" spc="-30" dirty="0" smtClean="0">
                <a:cs typeface="Arial" pitchFamily="34" charset="0"/>
              </a:rPr>
              <a:t> 6:6-7; Gal</a:t>
            </a:r>
            <a:r>
              <a:rPr lang="en-US" b="1" spc="-30" dirty="0" smtClean="0">
                <a:cs typeface="Arial" pitchFamily="34" charset="0"/>
              </a:rPr>
              <a:t> </a:t>
            </a:r>
            <a:r>
              <a:rPr lang="en-US" sz="2800" b="1" spc="-30" dirty="0" smtClean="0">
                <a:cs typeface="Arial" pitchFamily="34" charset="0"/>
              </a:rPr>
              <a:t>2:20; Eph</a:t>
            </a:r>
            <a:r>
              <a:rPr lang="en-US" b="1" spc="-30" dirty="0" smtClean="0">
                <a:cs typeface="Arial" pitchFamily="34" charset="0"/>
              </a:rPr>
              <a:t> </a:t>
            </a:r>
            <a:r>
              <a:rPr lang="en-US" sz="2800" b="1" spc="-30" dirty="0" smtClean="0">
                <a:cs typeface="Arial" pitchFamily="34" charset="0"/>
              </a:rPr>
              <a:t>4:22; Col</a:t>
            </a:r>
            <a:r>
              <a:rPr lang="en-US" b="1" spc="-30" dirty="0" smtClean="0">
                <a:cs typeface="Arial" pitchFamily="34" charset="0"/>
              </a:rPr>
              <a:t> </a:t>
            </a:r>
            <a:r>
              <a:rPr lang="en-US" sz="2800" b="1" spc="-30" dirty="0" smtClean="0">
                <a:cs typeface="Arial" pitchFamily="34" charset="0"/>
              </a:rPr>
              <a:t>2:12; 3:3,9; 2</a:t>
            </a:r>
            <a:r>
              <a:rPr lang="en-US" sz="1400" b="1" spc="-30" dirty="0" smtClean="0">
                <a:cs typeface="Arial" pitchFamily="34" charset="0"/>
              </a:rPr>
              <a:t> </a:t>
            </a:r>
            <a:r>
              <a:rPr lang="en-US" sz="2800" b="1" spc="-30" dirty="0" err="1" smtClean="0">
                <a:cs typeface="Arial" pitchFamily="34" charset="0"/>
              </a:rPr>
              <a:t>Cor</a:t>
            </a:r>
            <a:r>
              <a:rPr lang="en-US" sz="1400" b="1" spc="-30" dirty="0" smtClean="0">
                <a:cs typeface="Arial" pitchFamily="34" charset="0"/>
              </a:rPr>
              <a:t> </a:t>
            </a:r>
            <a:r>
              <a:rPr lang="en-US" sz="2800" b="1" spc="-30" dirty="0" smtClean="0">
                <a:cs typeface="Arial" pitchFamily="34" charset="0"/>
              </a:rPr>
              <a:t>5:17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36-37. new self in Christ raised with Christ and alive with 	Christ in resurrection with Christ to walk in newness 	of life, alive to God in Christ </a:t>
            </a:r>
          </a:p>
          <a:p>
            <a:r>
              <a:rPr lang="en-US" sz="2800" b="1" dirty="0" smtClean="0">
                <a:cs typeface="Arial" pitchFamily="34" charset="0"/>
              </a:rPr>
              <a:t>	</a:t>
            </a:r>
            <a:r>
              <a:rPr lang="en-US" sz="2800" b="1" dirty="0" err="1" smtClean="0">
                <a:cs typeface="Arial" pitchFamily="34" charset="0"/>
              </a:rPr>
              <a:t>Rm</a:t>
            </a:r>
            <a:r>
              <a:rPr lang="en-US" sz="2800" b="1" dirty="0" smtClean="0">
                <a:cs typeface="Arial" pitchFamily="34" charset="0"/>
              </a:rPr>
              <a:t> 6:4-5, 8-11; Gal 2:20; Eph 2:4-6; 4:24; Col 2:12; 	Col 3:1,3,10; 2 </a:t>
            </a:r>
            <a:r>
              <a:rPr lang="en-US" sz="2800" b="1" dirty="0" err="1" smtClean="0">
                <a:cs typeface="Arial" pitchFamily="34" charset="0"/>
              </a:rPr>
              <a:t>Cor</a:t>
            </a:r>
            <a:r>
              <a:rPr lang="en-US" sz="2800" b="1" dirty="0" smtClean="0">
                <a:cs typeface="Arial" pitchFamily="34" charset="0"/>
              </a:rPr>
              <a:t> 5:17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6278642"/>
          </a:xfrm>
          <a:prstGeom prst="rect">
            <a:avLst/>
          </a:prstGeom>
          <a:noFill/>
        </p:spPr>
        <p:txBody>
          <a:bodyPr wrap="square" rtlCol="0">
            <a:spAutoFit/>
          </a:bodyPr>
          <a:lstStyle/>
          <a:p>
            <a:r>
              <a:rPr lang="en-US" sz="2800" b="1" dirty="0" smtClean="0">
                <a:solidFill>
                  <a:srgbClr val="FF0000"/>
                </a:solidFill>
                <a:cs typeface="Arial" pitchFamily="34" charset="0"/>
              </a:rPr>
              <a:t>Thurs. praise cont’d     </a:t>
            </a:r>
            <a:r>
              <a:rPr lang="en-US" sz="2800" b="1" dirty="0" smtClean="0">
                <a:cs typeface="Arial" pitchFamily="34" charset="0"/>
              </a:rPr>
              <a:t>Gifts </a:t>
            </a:r>
            <a:r>
              <a:rPr lang="en-US" sz="2800" b="1" dirty="0">
                <a:cs typeface="Arial" pitchFamily="34" charset="0"/>
              </a:rPr>
              <a:t>of being set free from </a:t>
            </a:r>
            <a:r>
              <a:rPr lang="en-US" sz="2800" b="1" dirty="0" smtClean="0">
                <a:cs typeface="Arial" pitchFamily="34" charset="0"/>
              </a:rPr>
              <a:t>sin 32-48                 </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38. set free from slavery to sin, dead to sin, </a:t>
            </a:r>
          </a:p>
          <a:p>
            <a:r>
              <a:rPr lang="en-US" sz="2800" b="1" dirty="0" smtClean="0">
                <a:cs typeface="Arial" pitchFamily="34" charset="0"/>
              </a:rPr>
              <a:t>	body members no longer ruled by sin, </a:t>
            </a:r>
          </a:p>
          <a:p>
            <a:r>
              <a:rPr lang="en-US" sz="2800" b="1" dirty="0" smtClean="0">
                <a:cs typeface="Arial" pitchFamily="34" charset="0"/>
              </a:rPr>
              <a:t>	sin no longer has dominion.  </a:t>
            </a:r>
          </a:p>
          <a:p>
            <a:r>
              <a:rPr lang="en-US" sz="2800" b="1" dirty="0" smtClean="0">
                <a:cs typeface="Arial" pitchFamily="34" charset="0"/>
              </a:rPr>
              <a:t>	Rom 6:6-7,11-14,18,22; 8:2; Rev 1:5</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39. body members now instruments for righteousness.  	Rom 6:12-14, 19</a:t>
            </a:r>
          </a:p>
          <a:p>
            <a:endParaRPr lang="en-US" sz="1400" b="1" dirty="0" smtClean="0">
              <a:cs typeface="Arial" pitchFamily="34" charset="0"/>
            </a:endParaRPr>
          </a:p>
          <a:p>
            <a:r>
              <a:rPr lang="en-US" sz="2800" b="1" dirty="0" smtClean="0">
                <a:cs typeface="Arial" pitchFamily="34" charset="0"/>
              </a:rPr>
              <a:t>40. under Christ and his abundant grace, not sin and law.</a:t>
            </a:r>
          </a:p>
          <a:p>
            <a:r>
              <a:rPr lang="en-US" sz="2800" b="1" dirty="0" smtClean="0">
                <a:cs typeface="Arial" pitchFamily="34" charset="0"/>
              </a:rPr>
              <a:t>	Rom 6:14; 5:15,17,20; Eph 1:6-8; 2 </a:t>
            </a:r>
            <a:r>
              <a:rPr lang="en-US" sz="2800" b="1" dirty="0" err="1" smtClean="0">
                <a:cs typeface="Arial" pitchFamily="34" charset="0"/>
              </a:rPr>
              <a:t>Cor</a:t>
            </a:r>
            <a:r>
              <a:rPr lang="en-US" sz="2800" b="1" dirty="0" smtClean="0">
                <a:cs typeface="Arial" pitchFamily="34" charset="0"/>
              </a:rPr>
              <a:t> 9:8</a:t>
            </a:r>
            <a:endParaRPr lang="en-CA" sz="2800" b="1" dirty="0" smtClean="0">
              <a:cs typeface="Arial" pitchFamily="34" charset="0"/>
            </a:endParaRPr>
          </a:p>
          <a:p>
            <a:endParaRPr lang="en-CA" sz="1400" b="1" dirty="0" smtClean="0">
              <a:cs typeface="Arial" pitchFamily="34" charset="0"/>
            </a:endParaRPr>
          </a:p>
          <a:p>
            <a:r>
              <a:rPr lang="en-CA" sz="2800" b="1" dirty="0" smtClean="0">
                <a:cs typeface="Arial" pitchFamily="34" charset="0"/>
              </a:rPr>
              <a:t>41. </a:t>
            </a:r>
            <a:r>
              <a:rPr lang="en-US" sz="2800" b="1" dirty="0" smtClean="0">
                <a:cs typeface="Arial" pitchFamily="34" charset="0"/>
              </a:rPr>
              <a:t>slaves of obedience and righteousness not sin, </a:t>
            </a:r>
          </a:p>
          <a:p>
            <a:r>
              <a:rPr lang="en-US" sz="2800" b="1" dirty="0" smtClean="0">
                <a:cs typeface="Arial" pitchFamily="34" charset="0"/>
              </a:rPr>
              <a:t>	slaves of God and Christ not sin.  </a:t>
            </a:r>
          </a:p>
          <a:p>
            <a:r>
              <a:rPr lang="en-US" sz="2800" b="1" dirty="0" smtClean="0">
                <a:cs typeface="Arial" pitchFamily="34" charset="0"/>
              </a:rPr>
              <a:t>	Rom 6:14,16,18,22; Gal 1:10; Col 4:12; Jude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133826"/>
            <a:ext cx="8915400" cy="8063746"/>
          </a:xfrm>
          <a:prstGeom prst="rect">
            <a:avLst/>
          </a:prstGeom>
          <a:noFill/>
        </p:spPr>
        <p:txBody>
          <a:bodyPr wrap="square" rtlCol="0">
            <a:spAutoFit/>
          </a:bodyPr>
          <a:lstStyle/>
          <a:p>
            <a:r>
              <a:rPr lang="en-US" sz="2800" b="1" dirty="0" smtClean="0">
                <a:solidFill>
                  <a:srgbClr val="FF0000"/>
                </a:solidFill>
                <a:cs typeface="Arial" pitchFamily="34" charset="0"/>
              </a:rPr>
              <a:t>Thurs. praise cont’d     </a:t>
            </a:r>
            <a:r>
              <a:rPr lang="en-US" sz="2800" b="1" dirty="0" smtClean="0">
                <a:cs typeface="Arial" pitchFamily="34" charset="0"/>
              </a:rPr>
              <a:t>Gifts </a:t>
            </a:r>
            <a:r>
              <a:rPr lang="en-US" sz="2800" b="1" dirty="0">
                <a:cs typeface="Arial" pitchFamily="34" charset="0"/>
              </a:rPr>
              <a:t>of being set free from </a:t>
            </a:r>
            <a:r>
              <a:rPr lang="en-US" sz="2800" b="1" dirty="0" smtClean="0">
                <a:cs typeface="Arial" pitchFamily="34" charset="0"/>
              </a:rPr>
              <a:t>sin 32-48                 </a:t>
            </a:r>
            <a:endParaRPr lang="en-CA" sz="2800" b="1" dirty="0">
              <a:solidFill>
                <a:srgbClr val="FF0000"/>
              </a:solidFill>
              <a:cs typeface="Arial" pitchFamily="34" charset="0"/>
            </a:endParaRPr>
          </a:p>
          <a:p>
            <a:endParaRPr lang="en-US" sz="1400" b="1" dirty="0" smtClean="0">
              <a:cs typeface="Arial" pitchFamily="34" charset="0"/>
            </a:endParaRPr>
          </a:p>
          <a:p>
            <a:r>
              <a:rPr lang="en-US" sz="2800" b="1" dirty="0" smtClean="0">
                <a:cs typeface="Arial" pitchFamily="34" charset="0"/>
              </a:rPr>
              <a:t>42-45. joined to Christ, one </a:t>
            </a:r>
            <a:r>
              <a:rPr lang="en-US" sz="2800" b="1" dirty="0">
                <a:cs typeface="Arial" pitchFamily="34" charset="0"/>
              </a:rPr>
              <a:t>with Christ, seated with Christ, </a:t>
            </a:r>
            <a:r>
              <a:rPr lang="en-US" sz="2800" b="1" dirty="0" smtClean="0">
                <a:cs typeface="Arial" pitchFamily="34" charset="0"/>
              </a:rPr>
              <a:t>	hidden </a:t>
            </a:r>
            <a:r>
              <a:rPr lang="en-US" sz="2800" b="1" dirty="0">
                <a:cs typeface="Arial" pitchFamily="34" charset="0"/>
              </a:rPr>
              <a:t>with </a:t>
            </a:r>
            <a:r>
              <a:rPr lang="en-US" sz="2800" b="1" dirty="0" smtClean="0">
                <a:cs typeface="Arial" pitchFamily="34" charset="0"/>
              </a:rPr>
              <a:t>Christ </a:t>
            </a:r>
            <a:r>
              <a:rPr lang="en-US" sz="2800" b="1" dirty="0">
                <a:cs typeface="Arial" pitchFamily="34" charset="0"/>
              </a:rPr>
              <a:t>in God.  </a:t>
            </a:r>
            <a:endParaRPr lang="en-US" sz="2800" b="1" dirty="0" smtClean="0">
              <a:cs typeface="Arial" pitchFamily="34" charset="0"/>
            </a:endParaRPr>
          </a:p>
          <a:p>
            <a:r>
              <a:rPr lang="en-US" sz="2800" b="1" dirty="0" smtClean="0">
                <a:cs typeface="Arial" pitchFamily="34" charset="0"/>
              </a:rPr>
              <a:t>	1 </a:t>
            </a:r>
            <a:r>
              <a:rPr lang="en-US" sz="2800" b="1" dirty="0" err="1" smtClean="0">
                <a:cs typeface="Arial" pitchFamily="34" charset="0"/>
              </a:rPr>
              <a:t>Cor</a:t>
            </a:r>
            <a:r>
              <a:rPr lang="en-US" sz="2800" b="1" dirty="0" smtClean="0">
                <a:cs typeface="Arial" pitchFamily="34" charset="0"/>
              </a:rPr>
              <a:t> 6:17; Eph </a:t>
            </a:r>
            <a:r>
              <a:rPr lang="en-US" sz="2800" b="1" dirty="0">
                <a:cs typeface="Arial" pitchFamily="34" charset="0"/>
              </a:rPr>
              <a:t>2:6; 5:32</a:t>
            </a:r>
            <a:r>
              <a:rPr lang="en-US" sz="2800" b="1" dirty="0" smtClean="0">
                <a:cs typeface="Arial" pitchFamily="34" charset="0"/>
              </a:rPr>
              <a:t>; </a:t>
            </a:r>
            <a:r>
              <a:rPr lang="en-US" sz="2800" b="1" dirty="0">
                <a:cs typeface="Arial" pitchFamily="34" charset="0"/>
              </a:rPr>
              <a:t>Col 3:3 </a:t>
            </a:r>
            <a:endParaRPr lang="en-US" sz="2800" b="1" dirty="0" smtClean="0">
              <a:cs typeface="Arial" pitchFamily="34" charset="0"/>
            </a:endParaRPr>
          </a:p>
          <a:p>
            <a:r>
              <a:rPr lang="en-US" sz="2800" b="1" dirty="0" smtClean="0">
                <a:cs typeface="Arial" pitchFamily="34" charset="0"/>
              </a:rPr>
              <a:t>	(not in Rom 6, but similar to 32-33, 36-37)</a:t>
            </a:r>
          </a:p>
          <a:p>
            <a:endParaRPr lang="en-US" sz="1400" b="1" dirty="0" smtClean="0">
              <a:cs typeface="Arial" pitchFamily="34" charset="0"/>
            </a:endParaRPr>
          </a:p>
          <a:p>
            <a:r>
              <a:rPr lang="en-US" sz="2800" b="1" dirty="0" smtClean="0">
                <a:cs typeface="Arial" pitchFamily="34" charset="0"/>
              </a:rPr>
              <a:t>46-47. released from the law to marry Christ in the Spirit.  	Rom 7:4,6; 9:30-32; 10:3-4; Gal 2:19</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48. the law of the Spirit of life sets us free in Christ from 	the law of sin and death.  Rom 8:2-4; Gal 5:16</a:t>
            </a:r>
            <a:endParaRPr lang="en-CA" sz="2800" b="1" dirty="0" smtClean="0">
              <a:cs typeface="Arial" pitchFamily="34" charset="0"/>
            </a:endParaRPr>
          </a:p>
          <a:p>
            <a:endParaRPr lang="en-US" sz="2800" b="1" dirty="0" smtClean="0">
              <a:cs typeface="Arial" pitchFamily="34" charset="0"/>
            </a:endParaRPr>
          </a:p>
          <a:p>
            <a:pPr algn="ctr"/>
            <a:r>
              <a:rPr lang="en-US" sz="2800" b="1" dirty="0" smtClean="0">
                <a:solidFill>
                  <a:srgbClr val="FF0000"/>
                </a:solidFill>
                <a:cs typeface="Arial" pitchFamily="34" charset="0"/>
              </a:rPr>
              <a:t>(Being set free from sin also involves all of life in the Spirit 48-71, especially 62, 63, 64, 66, 67, 70-71) </a:t>
            </a:r>
            <a:endParaRPr lang="en-CA" sz="2800" b="1" dirty="0" smtClean="0">
              <a:solidFill>
                <a:srgbClr val="FF0000"/>
              </a:solidFill>
              <a:cs typeface="Arial" pitchFamily="34" charset="0"/>
            </a:endParaRPr>
          </a:p>
          <a:p>
            <a:endParaRPr lang="en-US" sz="2800" b="1" dirty="0" smtClean="0">
              <a:cs typeface="Arial" pitchFamily="34" charset="0"/>
            </a:endParaRPr>
          </a:p>
          <a:p>
            <a:endParaRPr lang="en-US" sz="2800" b="1" dirty="0" smtClean="0">
              <a:cs typeface="Arial" pitchFamily="34" charset="0"/>
            </a:endParaRPr>
          </a:p>
          <a:p>
            <a:endParaRPr lang="en-US" sz="2800" b="1" dirty="0" smtClean="0">
              <a:cs typeface="Arial" pitchFamily="34" charset="0"/>
            </a:endParaRPr>
          </a:p>
          <a:p>
            <a:endParaRPr lang="en-CA" sz="2800" b="1" dirty="0" smtClean="0">
              <a:cs typeface="Arial" pitchFamily="34" charset="0"/>
            </a:endParaRPr>
          </a:p>
          <a:p>
            <a:endParaRPr lang="en-US" sz="2800" b="1" dirty="0" smtClean="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80512"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76200" y="5486400"/>
            <a:ext cx="891540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set free from sin by union with Christ crucified and risen</a:t>
            </a:r>
          </a:p>
          <a:p>
            <a:pPr algn="ctr"/>
            <a:r>
              <a:rPr lang="en-CA" sz="2800" b="1" kern="0" dirty="0" smtClean="0">
                <a:latin typeface="Calibri" pitchFamily="34" charset="0"/>
                <a:cs typeface="Calibri" pitchFamily="34" charset="0"/>
              </a:rPr>
              <a:t>to walk in Christ in the Spirit in God’s You-You-You </a:t>
            </a:r>
          </a:p>
          <a:p>
            <a:pPr algn="ctr"/>
            <a:r>
              <a:rPr lang="en-CA" sz="2800" b="1" kern="0" dirty="0" smtClean="0">
                <a:latin typeface="Calibri" pitchFamily="34" charset="0"/>
                <a:cs typeface="Calibri" pitchFamily="34" charset="0"/>
              </a:rPr>
              <a:t>love for others, </a:t>
            </a:r>
            <a:r>
              <a:rPr lang="en-CA" sz="2800" b="1" kern="0" smtClean="0">
                <a:latin typeface="Calibri" pitchFamily="34" charset="0"/>
                <a:cs typeface="Calibri" pitchFamily="34" charset="0"/>
              </a:rPr>
              <a:t>not our Me-Me-Me </a:t>
            </a:r>
            <a:r>
              <a:rPr lang="en-CA" sz="2800" b="1" kern="0" dirty="0" smtClean="0">
                <a:latin typeface="Calibri" pitchFamily="34" charset="0"/>
                <a:cs typeface="Calibri" pitchFamily="34" charset="0"/>
              </a:rPr>
              <a:t>selfishness</a:t>
            </a:r>
            <a:endParaRPr lang="en-CA" sz="2800" kern="0" dirty="0" smtClean="0">
              <a:latin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cs typeface="Arial" pitchFamily="34" charset="0"/>
              </a:rPr>
              <a:t>Section 5. Gifts </a:t>
            </a:r>
            <a:r>
              <a:rPr lang="en-US" sz="2800" b="1" dirty="0">
                <a:cs typeface="Arial" pitchFamily="34" charset="0"/>
              </a:rPr>
              <a:t>of life in the Holy </a:t>
            </a:r>
            <a:r>
              <a:rPr lang="en-US" sz="2800" b="1" dirty="0" smtClean="0">
                <a:cs typeface="Arial" pitchFamily="34" charset="0"/>
              </a:rPr>
              <a:t>Spirit 48-71  </a:t>
            </a:r>
            <a:r>
              <a:rPr lang="en-US" sz="2400" b="1" dirty="0" smtClean="0">
                <a:cs typeface="Arial" pitchFamily="34" charset="0"/>
              </a:rPr>
              <a:t> </a:t>
            </a:r>
            <a:r>
              <a:rPr lang="en-US" sz="2800" b="1" dirty="0" smtClean="0">
                <a:solidFill>
                  <a:srgbClr val="FF0000"/>
                </a:solidFill>
                <a:cs typeface="Arial" pitchFamily="34" charset="0"/>
              </a:rPr>
              <a:t>Friday praise</a:t>
            </a:r>
          </a:p>
          <a:p>
            <a:endParaRPr lang="en-CA" sz="1400" b="1" dirty="0">
              <a:cs typeface="Arial" pitchFamily="34" charset="0"/>
            </a:endParaRPr>
          </a:p>
          <a:p>
            <a:r>
              <a:rPr lang="en-US" sz="2800" b="1" dirty="0" smtClean="0">
                <a:cs typeface="Arial" pitchFamily="34" charset="0"/>
              </a:rPr>
              <a:t>Praise the Lord for the gifts of life in the Spirit we have already enjoyed:</a:t>
            </a:r>
          </a:p>
          <a:p>
            <a:endParaRPr lang="en-US" sz="1000" b="1" dirty="0" smtClean="0">
              <a:cs typeface="Arial" pitchFamily="34" charset="0"/>
            </a:endParaRPr>
          </a:p>
          <a:p>
            <a:r>
              <a:rPr lang="en-US" sz="2800" b="1" dirty="0" smtClean="0">
                <a:cs typeface="Arial" pitchFamily="34" charset="0"/>
              </a:rPr>
              <a:t>8. adopted as sons with the Spirit of the Son in our hearts</a:t>
            </a:r>
          </a:p>
          <a:p>
            <a:endParaRPr lang="en-US" sz="1000" b="1" dirty="0" smtClean="0">
              <a:cs typeface="Arial" pitchFamily="34" charset="0"/>
            </a:endParaRPr>
          </a:p>
          <a:p>
            <a:r>
              <a:rPr lang="en-US" sz="2800" b="1" spc="-10" dirty="0" smtClean="0">
                <a:cs typeface="Arial" pitchFamily="34" charset="0"/>
              </a:rPr>
              <a:t>17-19. in the Spirit and the Spirit in us, temples of the Spirit </a:t>
            </a:r>
            <a:endParaRPr lang="en-CA" sz="2800" b="1" spc="-10" dirty="0" smtClean="0">
              <a:cs typeface="Arial" pitchFamily="34" charset="0"/>
            </a:endParaRPr>
          </a:p>
          <a:p>
            <a:endParaRPr lang="en-US" sz="1000" b="1" dirty="0" smtClean="0">
              <a:cs typeface="Arial" pitchFamily="34" charset="0"/>
            </a:endParaRPr>
          </a:p>
          <a:p>
            <a:r>
              <a:rPr lang="en-US" sz="2800" b="1" dirty="0" smtClean="0">
                <a:cs typeface="Arial" pitchFamily="34" charset="0"/>
              </a:rPr>
              <a:t>22. immersed in the Father, Son and Spirit        </a:t>
            </a:r>
          </a:p>
          <a:p>
            <a:endParaRPr lang="en-US" sz="1000" b="1" dirty="0" smtClean="0">
              <a:cs typeface="Arial" pitchFamily="34" charset="0"/>
            </a:endParaRPr>
          </a:p>
          <a:p>
            <a:r>
              <a:rPr lang="en-US" sz="2800" b="1" dirty="0" smtClean="0">
                <a:cs typeface="Arial" pitchFamily="34" charset="0"/>
              </a:rPr>
              <a:t>23. the Spirit fellowships with us and we with him</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24. access to God and his grace in Christ in one Spirit </a:t>
            </a:r>
            <a:endParaRPr lang="en-CA" sz="28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28-29. the Spirit prays for us and helps us pray in the Spirit using God’s word</a:t>
            </a:r>
          </a:p>
          <a:p>
            <a:endParaRPr lang="en-US" sz="1000" b="1" dirty="0" smtClean="0">
              <a:cs typeface="Arial" pitchFamily="34" charset="0"/>
            </a:endParaRPr>
          </a:p>
          <a:p>
            <a:r>
              <a:rPr lang="en-US" sz="2800" b="1" dirty="0" smtClean="0">
                <a:cs typeface="Arial" pitchFamily="34" charset="0"/>
              </a:rPr>
              <a:t>48</a:t>
            </a:r>
            <a:r>
              <a:rPr lang="en-US" sz="2800" b="1" dirty="0">
                <a:cs typeface="Arial" pitchFamily="34" charset="0"/>
              </a:rPr>
              <a:t>. the law of the Spirit of life sets us free in Christ from </a:t>
            </a:r>
            <a:r>
              <a:rPr lang="en-US" sz="2800" b="1" dirty="0" smtClean="0">
                <a:cs typeface="Arial" pitchFamily="34" charset="0"/>
              </a:rPr>
              <a:t>the </a:t>
            </a:r>
            <a:r>
              <a:rPr lang="en-US" sz="2800" b="1" dirty="0">
                <a:cs typeface="Arial" pitchFamily="34" charset="0"/>
              </a:rPr>
              <a:t>law of sin and death.  </a:t>
            </a:r>
            <a:endParaRPr lang="en-CA" sz="2800" b="1" dirty="0" smtClean="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5. Gifts </a:t>
            </a:r>
            <a:r>
              <a:rPr lang="en-US" sz="2800" b="1" dirty="0">
                <a:cs typeface="Arial" pitchFamily="34" charset="0"/>
              </a:rPr>
              <a:t>of life in the Holy </a:t>
            </a:r>
            <a:r>
              <a:rPr lang="en-US" sz="2800" b="1" dirty="0" smtClean="0">
                <a:cs typeface="Arial" pitchFamily="34" charset="0"/>
              </a:rPr>
              <a:t>Spirit 48-71  </a:t>
            </a:r>
            <a:r>
              <a:rPr lang="en-US" sz="2400" b="1" dirty="0" smtClean="0">
                <a:cs typeface="Arial" pitchFamily="34" charset="0"/>
              </a:rPr>
              <a:t> </a:t>
            </a:r>
            <a:r>
              <a:rPr lang="en-US" sz="2800" b="1" dirty="0" smtClean="0">
                <a:solidFill>
                  <a:srgbClr val="FF0000"/>
                </a:solidFill>
                <a:cs typeface="Arial" pitchFamily="34" charset="0"/>
              </a:rPr>
              <a:t>Friday praise</a:t>
            </a:r>
          </a:p>
          <a:p>
            <a:endParaRPr lang="en-CA" sz="1400" b="1" dirty="0">
              <a:cs typeface="Arial" pitchFamily="34" charset="0"/>
            </a:endParaRPr>
          </a:p>
          <a:p>
            <a:r>
              <a:rPr lang="en-US" sz="2800" b="1" dirty="0" smtClean="0">
                <a:cs typeface="Arial" pitchFamily="34" charset="0"/>
              </a:rPr>
              <a:t>Now let’s continue with more praise for more wonderful ways the Holy Spirit ministers to those in Christ:</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49. God’s </a:t>
            </a:r>
            <a:r>
              <a:rPr lang="en-US" sz="2800" b="1" dirty="0">
                <a:cs typeface="Arial" pitchFamily="34" charset="0"/>
              </a:rPr>
              <a:t>Spirit </a:t>
            </a:r>
            <a:r>
              <a:rPr lang="en-US" sz="2800" b="1" dirty="0" smtClean="0">
                <a:cs typeface="Arial" pitchFamily="34" charset="0"/>
              </a:rPr>
              <a:t>is </a:t>
            </a:r>
            <a:r>
              <a:rPr lang="en-US" sz="2800" b="1" dirty="0">
                <a:cs typeface="Arial" pitchFamily="34" charset="0"/>
              </a:rPr>
              <a:t>poured into our hearts.  </a:t>
            </a:r>
            <a:endParaRPr lang="en-US" sz="2800" b="1" dirty="0" smtClean="0">
              <a:cs typeface="Arial" pitchFamily="34" charset="0"/>
            </a:endParaRPr>
          </a:p>
          <a:p>
            <a:r>
              <a:rPr lang="en-US" sz="2800" b="1" dirty="0" smtClean="0">
                <a:cs typeface="Arial" pitchFamily="34" charset="0"/>
              </a:rPr>
              <a:t>	Acts </a:t>
            </a:r>
            <a:r>
              <a:rPr lang="en-US" sz="2800" b="1" dirty="0">
                <a:cs typeface="Arial" pitchFamily="34" charset="0"/>
              </a:rPr>
              <a:t>2:17-18; Rom 5:5; Titus 3:4-7</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50. God’s love is poured into our hearts through the Holy 	Spirit.  Rom 5:5</a:t>
            </a:r>
          </a:p>
          <a:p>
            <a:endParaRPr lang="en-US" sz="1400" b="1" dirty="0" smtClean="0">
              <a:cs typeface="Arial" pitchFamily="34" charset="0"/>
            </a:endParaRPr>
          </a:p>
          <a:p>
            <a:r>
              <a:rPr lang="en-US" sz="2800" b="1" dirty="0" smtClean="0">
                <a:cs typeface="Arial" pitchFamily="34" charset="0"/>
              </a:rPr>
              <a:t>51. born again of the Spirit, born of God.  </a:t>
            </a:r>
          </a:p>
          <a:p>
            <a:r>
              <a:rPr lang="en-US" sz="2800" b="1" dirty="0" smtClean="0">
                <a:cs typeface="Arial" pitchFamily="34" charset="0"/>
              </a:rPr>
              <a:t>	John 3:3-8; 1 John 3:9; 4:7; 5:4</a:t>
            </a:r>
          </a:p>
          <a:p>
            <a:endParaRPr lang="en-US" sz="1400" b="1" dirty="0" smtClean="0">
              <a:cs typeface="Arial" pitchFamily="34" charset="0"/>
            </a:endParaRPr>
          </a:p>
          <a:p>
            <a:r>
              <a:rPr lang="en-US" sz="2800" b="1" dirty="0" smtClean="0">
                <a:cs typeface="Arial" pitchFamily="34" charset="0"/>
              </a:rPr>
              <a:t>52-54. given, receive, have the gift of the Spirit. </a:t>
            </a:r>
          </a:p>
          <a:p>
            <a:r>
              <a:rPr lang="en-US" sz="2800" b="1" dirty="0" smtClean="0">
                <a:cs typeface="Arial" pitchFamily="34" charset="0"/>
              </a:rPr>
              <a:t>	Rom 5:5; 1 John 4:13; 1 </a:t>
            </a:r>
            <a:r>
              <a:rPr lang="en-US" sz="2800" b="1" dirty="0" err="1" smtClean="0">
                <a:cs typeface="Arial" pitchFamily="34" charset="0"/>
              </a:rPr>
              <a:t>Cor</a:t>
            </a:r>
            <a:r>
              <a:rPr lang="en-US" sz="2800" b="1" dirty="0" smtClean="0">
                <a:cs typeface="Arial" pitchFamily="34" charset="0"/>
              </a:rPr>
              <a:t> 12:13; Rom 8:9, 23; </a:t>
            </a:r>
          </a:p>
          <a:p>
            <a:r>
              <a:rPr lang="en-US" sz="2800" b="1" dirty="0" smtClean="0">
                <a:cs typeface="Arial" pitchFamily="34" charset="0"/>
              </a:rPr>
              <a:t>	Acts 2:38; John 7:39 </a:t>
            </a:r>
            <a:endParaRPr lang="en-CA" sz="2800" b="1" dirty="0" smtClean="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24754"/>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55. </a:t>
            </a:r>
            <a:r>
              <a:rPr lang="en-US" sz="2800" b="1" dirty="0" smtClean="0"/>
              <a:t>rivers of life in the Spirit satisfy thirsty hearts</a:t>
            </a:r>
            <a:endParaRPr lang="en-US" sz="2800" dirty="0" smtClean="0"/>
          </a:p>
          <a:p>
            <a:r>
              <a:rPr lang="en-US" sz="2800" b="1" dirty="0" smtClean="0">
                <a:cs typeface="Arial" pitchFamily="34" charset="0"/>
              </a:rPr>
              <a:t>	John 7:37-39; 4:14</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56. </a:t>
            </a:r>
            <a:r>
              <a:rPr lang="en-US" sz="2800" b="1" dirty="0">
                <a:cs typeface="Arial" pitchFamily="34" charset="0"/>
              </a:rPr>
              <a:t>immersed in the Spirit. </a:t>
            </a:r>
            <a:endParaRPr lang="en-US" sz="2800" b="1" dirty="0" smtClean="0">
              <a:cs typeface="Arial" pitchFamily="34" charset="0"/>
            </a:endParaRPr>
          </a:p>
          <a:p>
            <a:r>
              <a:rPr lang="en-US" sz="2800" b="1" dirty="0" smtClean="0">
                <a:cs typeface="Arial" pitchFamily="34" charset="0"/>
              </a:rPr>
              <a:t>	Acts </a:t>
            </a:r>
            <a:r>
              <a:rPr lang="en-US" sz="2800" b="1" dirty="0">
                <a:cs typeface="Arial" pitchFamily="34" charset="0"/>
              </a:rPr>
              <a:t>1:5, 8; </a:t>
            </a:r>
            <a:r>
              <a:rPr lang="en-US" sz="2800" b="1" dirty="0" smtClean="0">
                <a:cs typeface="Arial" pitchFamily="34" charset="0"/>
              </a:rPr>
              <a:t>Mark </a:t>
            </a:r>
            <a:r>
              <a:rPr lang="en-US" sz="2800" b="1" dirty="0">
                <a:cs typeface="Arial" pitchFamily="34" charset="0"/>
              </a:rPr>
              <a:t>1:8; Acts 11:16; 1 </a:t>
            </a:r>
            <a:r>
              <a:rPr lang="en-US" sz="2800" b="1" dirty="0" err="1">
                <a:cs typeface="Arial" pitchFamily="34" charset="0"/>
              </a:rPr>
              <a:t>Cor</a:t>
            </a:r>
            <a:r>
              <a:rPr lang="en-US" sz="2800" b="1" dirty="0">
                <a:cs typeface="Arial" pitchFamily="34" charset="0"/>
              </a:rPr>
              <a:t> 12:13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57. </a:t>
            </a:r>
            <a:r>
              <a:rPr lang="en-US" sz="2800" b="1" dirty="0">
                <a:cs typeface="Arial" pitchFamily="34" charset="0"/>
              </a:rPr>
              <a:t>the Spirit comes on us and falls on us.  </a:t>
            </a:r>
            <a:endParaRPr lang="en-US" sz="2800" b="1" dirty="0" smtClean="0">
              <a:cs typeface="Arial" pitchFamily="34" charset="0"/>
            </a:endParaRPr>
          </a:p>
          <a:p>
            <a:r>
              <a:rPr lang="en-US" sz="2800" b="1" dirty="0" smtClean="0">
                <a:cs typeface="Arial" pitchFamily="34" charset="0"/>
              </a:rPr>
              <a:t>	Acts </a:t>
            </a:r>
            <a:r>
              <a:rPr lang="en-US" sz="2800" b="1" dirty="0">
                <a:cs typeface="Arial" pitchFamily="34" charset="0"/>
              </a:rPr>
              <a:t>1:8; 11:15; John 16:7, 8, 13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58. empowered by the Spirit to be ambassadors for Christ.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5:17-20; Acts 1:8; John 15:26-27</a:t>
            </a:r>
          </a:p>
          <a:p>
            <a:endParaRPr lang="en-US" sz="1400" b="1" dirty="0" smtClean="0">
              <a:cs typeface="Arial" pitchFamily="34" charset="0"/>
            </a:endParaRPr>
          </a:p>
          <a:p>
            <a:r>
              <a:rPr lang="en-US" sz="2800" b="1" dirty="0" smtClean="0">
                <a:cs typeface="Arial" pitchFamily="34" charset="0"/>
              </a:rPr>
              <a:t>59. anointed with the Spirit.  2 </a:t>
            </a:r>
            <a:r>
              <a:rPr lang="en-US" sz="2800" b="1" dirty="0" err="1" smtClean="0">
                <a:cs typeface="Arial" pitchFamily="34" charset="0"/>
              </a:rPr>
              <a:t>Cor</a:t>
            </a:r>
            <a:r>
              <a:rPr lang="en-US" sz="2800" b="1" dirty="0" smtClean="0">
                <a:cs typeface="Arial" pitchFamily="34" charset="0"/>
              </a:rPr>
              <a:t> 1:21-22; 1 John 2:20,27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60. sealed with the Spirit.  2 </a:t>
            </a:r>
            <a:r>
              <a:rPr lang="en-US" sz="2800" b="1" dirty="0" err="1" smtClean="0">
                <a:cs typeface="Arial" pitchFamily="34" charset="0"/>
              </a:rPr>
              <a:t>Cor</a:t>
            </a:r>
            <a:r>
              <a:rPr lang="en-US" sz="2800" b="1" dirty="0" smtClean="0">
                <a:cs typeface="Arial" pitchFamily="34" charset="0"/>
              </a:rPr>
              <a:t> 1:21-22; Eph 1:13; 4:30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555641"/>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61. the Spirit is the guarantee of our inheritance.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1:21-22; 5:5; Eph 1:13-14</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62. the Spirit of truth helps and teaches us God’s truth in 	Christ.  John 14:16-18, 26; 15:26; 16:7-15; </a:t>
            </a:r>
          </a:p>
          <a:p>
            <a:r>
              <a:rPr lang="en-US" sz="2800" b="1" dirty="0" smtClean="0">
                <a:cs typeface="Arial" pitchFamily="34" charset="0"/>
              </a:rPr>
              <a:t>	1 </a:t>
            </a:r>
            <a:r>
              <a:rPr lang="en-US" sz="2800" b="1" dirty="0" err="1" smtClean="0">
                <a:cs typeface="Arial" pitchFamily="34" charset="0"/>
              </a:rPr>
              <a:t>Cor</a:t>
            </a:r>
            <a:r>
              <a:rPr lang="en-US" sz="2800" b="1" dirty="0" smtClean="0">
                <a:cs typeface="Arial" pitchFamily="34" charset="0"/>
              </a:rPr>
              <a:t> 2:10-16; Eph 6:17-18; 1 </a:t>
            </a:r>
            <a:r>
              <a:rPr lang="en-US" sz="2800" b="1" dirty="0" err="1" smtClean="0">
                <a:cs typeface="Arial" pitchFamily="34" charset="0"/>
              </a:rPr>
              <a:t>Jn</a:t>
            </a:r>
            <a:r>
              <a:rPr lang="en-US" sz="2800" b="1" dirty="0" smtClean="0">
                <a:cs typeface="Arial" pitchFamily="34" charset="0"/>
              </a:rPr>
              <a:t> 2:20,27</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63. the Spirit leads us.  </a:t>
            </a:r>
          </a:p>
          <a:p>
            <a:r>
              <a:rPr lang="en-US" sz="2800" b="1" dirty="0" smtClean="0">
                <a:cs typeface="Arial" pitchFamily="34" charset="0"/>
              </a:rPr>
              <a:t>	Rom 8:4-5, 12-14;  Gal 5:18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64. the Spirit sanctifies us.  Rom 15:16; Gal 5:16-23; </a:t>
            </a:r>
          </a:p>
          <a:p>
            <a:r>
              <a:rPr lang="en-US" sz="2800" b="1" dirty="0" smtClean="0">
                <a:cs typeface="Arial" pitchFamily="34" charset="0"/>
              </a:rPr>
              <a:t>	Col 3:5-17; 2 </a:t>
            </a:r>
            <a:r>
              <a:rPr lang="en-US" sz="2800" b="1" dirty="0" err="1" smtClean="0">
                <a:cs typeface="Arial" pitchFamily="34" charset="0"/>
              </a:rPr>
              <a:t>Thess</a:t>
            </a:r>
            <a:r>
              <a:rPr lang="en-US" sz="2800" b="1" dirty="0" smtClean="0">
                <a:cs typeface="Arial" pitchFamily="34" charset="0"/>
              </a:rPr>
              <a:t> 2:13; 1 Peter 1:1-2</a:t>
            </a:r>
          </a:p>
          <a:p>
            <a:endParaRPr lang="en-US" sz="1400" b="1" dirty="0" smtClean="0">
              <a:cs typeface="Arial" pitchFamily="34" charset="0"/>
            </a:endParaRPr>
          </a:p>
          <a:p>
            <a:r>
              <a:rPr lang="en-US" sz="2800" b="1" dirty="0" smtClean="0">
                <a:cs typeface="Arial" pitchFamily="34" charset="0"/>
              </a:rPr>
              <a:t>65. the Spirit gifts us to serve others. </a:t>
            </a:r>
          </a:p>
          <a:p>
            <a:r>
              <a:rPr lang="en-US" sz="2800" b="1" dirty="0" smtClean="0">
                <a:cs typeface="Arial" pitchFamily="34" charset="0"/>
              </a:rPr>
              <a:t>	Rom 12:6-8; 1 </a:t>
            </a:r>
            <a:r>
              <a:rPr lang="en-US" sz="2800" b="1" dirty="0" err="1" smtClean="0">
                <a:cs typeface="Arial" pitchFamily="34" charset="0"/>
              </a:rPr>
              <a:t>Cor</a:t>
            </a:r>
            <a:r>
              <a:rPr lang="en-US" sz="2800" b="1" dirty="0" smtClean="0">
                <a:cs typeface="Arial" pitchFamily="34" charset="0"/>
              </a:rPr>
              <a:t> 12:4-11; 1 Pet 4:10</a:t>
            </a:r>
            <a:endParaRPr lang="en-US" sz="1400" b="1" dirty="0" smtClean="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solidFill>
                  <a:srgbClr val="FF0000"/>
                </a:solidFill>
                <a:cs typeface="Arial" pitchFamily="34" charset="0"/>
              </a:rPr>
              <a:t>Friday praise cont’d        </a:t>
            </a:r>
            <a:r>
              <a:rPr lang="en-US" sz="2800" b="1" dirty="0" smtClean="0">
                <a:cs typeface="Arial" pitchFamily="34" charset="0"/>
              </a:rPr>
              <a:t>Gifts </a:t>
            </a:r>
            <a:r>
              <a:rPr lang="en-US" sz="2800" b="1" dirty="0">
                <a:cs typeface="Arial" pitchFamily="34" charset="0"/>
              </a:rPr>
              <a:t>of life in the Holy </a:t>
            </a:r>
            <a:r>
              <a:rPr lang="en-US" sz="2800" b="1" dirty="0" smtClean="0">
                <a:cs typeface="Arial" pitchFamily="34" charset="0"/>
              </a:rPr>
              <a:t>Spirit  48-71</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cs typeface="Arial" pitchFamily="34" charset="0"/>
              </a:rPr>
              <a:t>66. the Spirit fills us to do the Lord’s will and walk as Jesus 	walked.  Eph 5:18; Acts 2:4; 4:31; 13:52; 1 John 2:6</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67. circumcised by Christ in the Spirit, putting off life in the 	flesh to live in Christ in the Spirit in God. </a:t>
            </a:r>
          </a:p>
          <a:p>
            <a:r>
              <a:rPr lang="en-US" sz="2800" b="1" dirty="0" smtClean="0">
                <a:cs typeface="Arial" pitchFamily="34" charset="0"/>
              </a:rPr>
              <a:t>	Col 2:11-13; Rom 2:29; 8:9</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68. immeasurably great power and strength.  </a:t>
            </a:r>
          </a:p>
          <a:p>
            <a:r>
              <a:rPr lang="en-US" sz="2800" b="1" dirty="0" smtClean="0">
                <a:cs typeface="Arial" pitchFamily="34" charset="0"/>
              </a:rPr>
              <a:t>	Eph 1:19; 3:20; Acts 1:8; 2 </a:t>
            </a:r>
            <a:r>
              <a:rPr lang="en-US" sz="2800" b="1" dirty="0" err="1" smtClean="0">
                <a:cs typeface="Arial" pitchFamily="34" charset="0"/>
              </a:rPr>
              <a:t>Cor</a:t>
            </a:r>
            <a:r>
              <a:rPr lang="en-US" sz="2800" b="1" dirty="0" smtClean="0">
                <a:cs typeface="Arial" pitchFamily="34" charset="0"/>
              </a:rPr>
              <a:t> 4:7; Luke 24:49; </a:t>
            </a:r>
          </a:p>
          <a:p>
            <a:r>
              <a:rPr lang="en-US" sz="2800" b="1" dirty="0" smtClean="0">
                <a:cs typeface="Arial" pitchFamily="34" charset="0"/>
              </a:rPr>
              <a:t>	Phil 4:13</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69. God’s workmanship.  Eph 2:10; Phil 2:13</a:t>
            </a:r>
          </a:p>
          <a:p>
            <a:endParaRPr lang="en-US" sz="1400" b="1" dirty="0" smtClean="0">
              <a:cs typeface="Arial" pitchFamily="34" charset="0"/>
            </a:endParaRPr>
          </a:p>
          <a:p>
            <a:r>
              <a:rPr lang="en-US" sz="2800" b="1" dirty="0" smtClean="0">
                <a:cs typeface="Arial" pitchFamily="34" charset="0"/>
              </a:rPr>
              <a:t>70-71.  led in triumphal procession and </a:t>
            </a:r>
            <a:r>
              <a:rPr lang="en-US" sz="2800" b="1" dirty="0" err="1" smtClean="0">
                <a:cs typeface="Arial" pitchFamily="34" charset="0"/>
              </a:rPr>
              <a:t>nike</a:t>
            </a:r>
            <a:r>
              <a:rPr lang="en-US" sz="2800" b="1" dirty="0" smtClean="0">
                <a:cs typeface="Arial" pitchFamily="34" charset="0"/>
              </a:rPr>
              <a:t> victory.  </a:t>
            </a:r>
          </a:p>
          <a:p>
            <a:r>
              <a:rPr lang="en-US" sz="2800" b="1" dirty="0" smtClean="0">
                <a:cs typeface="Arial" pitchFamily="34" charset="0"/>
              </a:rPr>
              <a:t>	2 </a:t>
            </a:r>
            <a:r>
              <a:rPr lang="en-US" sz="2800" b="1" dirty="0" err="1" smtClean="0">
                <a:cs typeface="Arial" pitchFamily="34" charset="0"/>
              </a:rPr>
              <a:t>Cor</a:t>
            </a:r>
            <a:r>
              <a:rPr lang="en-US" sz="2800" b="1" dirty="0" smtClean="0">
                <a:cs typeface="Arial" pitchFamily="34" charset="0"/>
              </a:rPr>
              <a:t> 2:14; 1 </a:t>
            </a:r>
            <a:r>
              <a:rPr lang="en-US" sz="2800" b="1" dirty="0" err="1" smtClean="0">
                <a:cs typeface="Arial" pitchFamily="34" charset="0"/>
              </a:rPr>
              <a:t>Cor</a:t>
            </a:r>
            <a:r>
              <a:rPr lang="en-US" sz="2800" b="1" dirty="0" smtClean="0">
                <a:cs typeface="Arial" pitchFamily="34" charset="0"/>
              </a:rPr>
              <a:t> 15:57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9FF33"/>
        </a:solidFill>
        <a:effectLst/>
      </p:bgPr>
    </p:bg>
    <p:spTree>
      <p:nvGrpSpPr>
        <p:cNvPr id="1" name=""/>
        <p:cNvGrpSpPr/>
        <p:nvPr/>
      </p:nvGrpSpPr>
      <p:grpSpPr>
        <a:xfrm>
          <a:off x="0" y="0"/>
          <a:ext cx="0" cy="0"/>
          <a:chOff x="0" y="0"/>
          <a:chExt cx="0" cy="0"/>
        </a:xfrm>
      </p:grpSpPr>
      <p:sp>
        <p:nvSpPr>
          <p:cNvPr id="4" name="TextBox 3"/>
          <p:cNvSpPr txBox="1"/>
          <p:nvPr/>
        </p:nvSpPr>
        <p:spPr>
          <a:xfrm>
            <a:off x="152400" y="76200"/>
            <a:ext cx="8915400" cy="6863417"/>
          </a:xfrm>
          <a:prstGeom prst="rect">
            <a:avLst/>
          </a:prstGeom>
          <a:noFill/>
        </p:spPr>
        <p:txBody>
          <a:bodyPr wrap="square" rtlCol="0">
            <a:spAutoFit/>
          </a:bodyPr>
          <a:lstStyle/>
          <a:p>
            <a:r>
              <a:rPr lang="en-US" sz="2800" b="1" dirty="0" smtClean="0">
                <a:cs typeface="Arial" pitchFamily="34" charset="0"/>
              </a:rPr>
              <a:t>Praise you, Lord, that all the ministry of the Spirit we have just enjoyed is just the “</a:t>
            </a:r>
            <a:r>
              <a:rPr lang="en-US" sz="2800" b="1" dirty="0" err="1" smtClean="0">
                <a:cs typeface="Arial" pitchFamily="34" charset="0"/>
              </a:rPr>
              <a:t>firstfruits</a:t>
            </a:r>
            <a:r>
              <a:rPr lang="en-US" sz="2800" b="1" dirty="0" smtClean="0">
                <a:cs typeface="Arial" pitchFamily="34" charset="0"/>
              </a:rPr>
              <a:t> of the Spirit” (Rom 8:23), with the full fruits of all the Spirit ministers to believers coming in eternity, including:</a:t>
            </a:r>
          </a:p>
          <a:p>
            <a:endParaRPr lang="en-US" sz="1000" b="1" dirty="0" smtClean="0">
              <a:cs typeface="Arial" pitchFamily="34" charset="0"/>
            </a:endParaRPr>
          </a:p>
          <a:p>
            <a:r>
              <a:rPr lang="en-CA" sz="2800" b="1" dirty="0" smtClean="0">
                <a:latin typeface="Calibri" pitchFamily="34" charset="0"/>
              </a:rPr>
              <a:t>88. the Spirit will conform us to the image of Jesus     </a:t>
            </a:r>
          </a:p>
          <a:p>
            <a:endParaRPr lang="en-US" sz="1000" b="1" dirty="0" smtClean="0"/>
          </a:p>
          <a:p>
            <a:r>
              <a:rPr lang="en-US" sz="2800" b="1" dirty="0" smtClean="0">
                <a:cs typeface="Arial" pitchFamily="34" charset="0"/>
              </a:rPr>
              <a:t>93. the Spirit will raise us in a resurrection body like Jesus’  </a:t>
            </a:r>
          </a:p>
          <a:p>
            <a:endParaRPr lang="en-US" sz="1000" b="1" dirty="0" smtClean="0">
              <a:cs typeface="Arial" pitchFamily="34" charset="0"/>
            </a:endParaRPr>
          </a:p>
          <a:p>
            <a:endParaRPr lang="en-US" sz="1000" b="1" dirty="0" smtClean="0">
              <a:cs typeface="Arial" pitchFamily="34" charset="0"/>
            </a:endParaRPr>
          </a:p>
          <a:p>
            <a:r>
              <a:rPr lang="en-US" sz="2800" b="1" dirty="0" smtClean="0">
                <a:cs typeface="Arial" pitchFamily="34" charset="0"/>
              </a:rPr>
              <a:t>Lord, the Holy Spirit is you!  The Spirit of God who is Spirit, </a:t>
            </a:r>
          </a:p>
          <a:p>
            <a:r>
              <a:rPr lang="en-US" sz="2800" b="1" dirty="0" smtClean="0">
                <a:cs typeface="Arial" pitchFamily="34" charset="0"/>
              </a:rPr>
              <a:t>the Spirit of Jesus, the Spirit of the Father and the Son.</a:t>
            </a:r>
          </a:p>
          <a:p>
            <a:r>
              <a:rPr lang="en-US" sz="2800" b="1" dirty="0" smtClean="0">
                <a:cs typeface="Arial" pitchFamily="34" charset="0"/>
              </a:rPr>
              <a:t>You are here, working in us!  Jesus is here, working in us!</a:t>
            </a:r>
          </a:p>
          <a:p>
            <a:r>
              <a:rPr lang="en-US" sz="2800" b="1" dirty="0" smtClean="0">
                <a:cs typeface="Arial" pitchFamily="34" charset="0"/>
              </a:rPr>
              <a:t>We give ourselves.  We yield.  We offer ourselves.</a:t>
            </a:r>
          </a:p>
          <a:p>
            <a:endParaRPr lang="en-US" sz="800" b="1" dirty="0" smtClean="0">
              <a:cs typeface="Arial" pitchFamily="34" charset="0"/>
            </a:endParaRPr>
          </a:p>
          <a:p>
            <a:r>
              <a:rPr lang="en-US" sz="2000" b="1" spc="-20" dirty="0" smtClean="0">
                <a:cs typeface="Arial" pitchFamily="34" charset="0"/>
              </a:rPr>
              <a:t>(In A-Z order, the gifts of life in the Holy Spirit are: adopted, anointed, access, born, circumcised, conformed to Christ, comes, falls, fills, fellowship, gifts, given, God’s love, guarantee, have, helps, in, immeasurably great power, immersed, law, led</a:t>
            </a:r>
            <a:r>
              <a:rPr lang="en-US" sz="2000" b="1" spc="-20" smtClean="0">
                <a:cs typeface="Arial" pitchFamily="34" charset="0"/>
              </a:rPr>
              <a:t>, </a:t>
            </a:r>
          </a:p>
          <a:p>
            <a:r>
              <a:rPr lang="en-US" sz="2000" b="1" spc="-20" smtClean="0">
                <a:cs typeface="Arial" pitchFamily="34" charset="0"/>
              </a:rPr>
              <a:t>nike</a:t>
            </a:r>
            <a:r>
              <a:rPr lang="en-US" sz="2000" b="1" spc="-20" dirty="0" smtClean="0">
                <a:cs typeface="Arial" pitchFamily="34" charset="0"/>
              </a:rPr>
              <a:t> victory, power to be ambassadors, poured, prays, receive, resurrection body, rivers, sanctified, sealed, teaches, temples, triumphal procession, workmanship.)</a:t>
            </a:r>
            <a:endParaRPr lang="en-CA" sz="2000" b="1" spc="-20" dirty="0" smtClean="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063198"/>
          </a:xfrm>
          <a:prstGeom prst="rect">
            <a:avLst/>
          </a:prstGeom>
          <a:noFill/>
        </p:spPr>
        <p:txBody>
          <a:bodyPr wrap="square" rtlCol="0">
            <a:spAutoFit/>
          </a:bodyPr>
          <a:lstStyle/>
          <a:p>
            <a:r>
              <a:rPr lang="en-US" sz="2800" b="1" dirty="0" smtClean="0">
                <a:cs typeface="Arial" pitchFamily="34" charset="0"/>
              </a:rPr>
              <a:t>Section 6.	Gifts </a:t>
            </a:r>
            <a:r>
              <a:rPr lang="en-US" sz="2800" b="1" dirty="0">
                <a:cs typeface="Arial" pitchFamily="34" charset="0"/>
              </a:rPr>
              <a:t>of being the body of </a:t>
            </a:r>
            <a:r>
              <a:rPr lang="en-US" sz="2800" b="1" dirty="0" smtClean="0">
                <a:cs typeface="Arial" pitchFamily="34" charset="0"/>
              </a:rPr>
              <a:t>Christ 72-82               						         </a:t>
            </a:r>
            <a:r>
              <a:rPr lang="en-US" sz="2800" b="1" dirty="0" smtClean="0">
                <a:solidFill>
                  <a:srgbClr val="FF0000"/>
                </a:solidFill>
                <a:cs typeface="Arial" pitchFamily="34" charset="0"/>
              </a:rPr>
              <a:t>Saturday praise</a:t>
            </a:r>
          </a:p>
          <a:p>
            <a:endParaRPr lang="en-CA" sz="1400" b="1" dirty="0">
              <a:cs typeface="Arial" pitchFamily="34" charset="0"/>
            </a:endParaRPr>
          </a:p>
          <a:p>
            <a:r>
              <a:rPr lang="en-US" sz="2800" b="1" dirty="0">
                <a:cs typeface="Arial" pitchFamily="34" charset="0"/>
              </a:rPr>
              <a:t>72. members of Christ’s body, the church, united with </a:t>
            </a:r>
            <a:r>
              <a:rPr lang="en-US" sz="2800" b="1" dirty="0" smtClean="0">
                <a:cs typeface="Arial" pitchFamily="34" charset="0"/>
              </a:rPr>
              <a:t>	</a:t>
            </a:r>
            <a:r>
              <a:rPr lang="en-US" sz="2800" b="1" spc="-20" dirty="0" smtClean="0">
                <a:cs typeface="Arial" pitchFamily="34" charset="0"/>
              </a:rPr>
              <a:t>Christ </a:t>
            </a:r>
            <a:r>
              <a:rPr lang="en-US" sz="2800" b="1" spc="-20" dirty="0">
                <a:cs typeface="Arial" pitchFamily="34" charset="0"/>
              </a:rPr>
              <a:t>our head. </a:t>
            </a:r>
            <a:r>
              <a:rPr lang="en-US" sz="2800" b="1" spc="-20" dirty="0" smtClean="0">
                <a:cs typeface="Arial" pitchFamily="34" charset="0"/>
              </a:rPr>
              <a:t>1 </a:t>
            </a:r>
            <a:r>
              <a:rPr lang="en-US" sz="2800" b="1" spc="-20" dirty="0" err="1">
                <a:cs typeface="Arial" pitchFamily="34" charset="0"/>
              </a:rPr>
              <a:t>Cor</a:t>
            </a:r>
            <a:r>
              <a:rPr lang="en-US" sz="2800" b="1" spc="-20" dirty="0">
                <a:cs typeface="Arial" pitchFamily="34" charset="0"/>
              </a:rPr>
              <a:t> 12:13, 27; Eph </a:t>
            </a:r>
            <a:r>
              <a:rPr lang="en-US" sz="2800" b="1" spc="-20" dirty="0" smtClean="0">
                <a:cs typeface="Arial" pitchFamily="34" charset="0"/>
              </a:rPr>
              <a:t>1:22-23; 5:23</a:t>
            </a:r>
            <a:r>
              <a:rPr lang="en-US" sz="2800" b="1" spc="-20" dirty="0">
                <a:cs typeface="Arial" pitchFamily="34" charset="0"/>
              </a:rPr>
              <a:t>, 30</a:t>
            </a:r>
            <a:endParaRPr lang="en-CA" sz="2800" b="1" spc="-20" dirty="0">
              <a:cs typeface="Arial" pitchFamily="34" charset="0"/>
            </a:endParaRPr>
          </a:p>
          <a:p>
            <a:endParaRPr lang="en-US" sz="1400" b="1" dirty="0" smtClean="0">
              <a:cs typeface="Arial" pitchFamily="34" charset="0"/>
            </a:endParaRPr>
          </a:p>
          <a:p>
            <a:r>
              <a:rPr lang="en-US" sz="2800" b="1" dirty="0" smtClean="0">
                <a:cs typeface="Arial" pitchFamily="34" charset="0"/>
              </a:rPr>
              <a:t>73</a:t>
            </a:r>
            <a:r>
              <a:rPr lang="en-US" sz="2800" b="1" dirty="0">
                <a:cs typeface="Arial" pitchFamily="34" charset="0"/>
              </a:rPr>
              <a:t>. brothers and sisters in Christ.  </a:t>
            </a:r>
            <a:r>
              <a:rPr lang="en-US" sz="2800" b="1" dirty="0" smtClean="0">
                <a:cs typeface="Arial" pitchFamily="34" charset="0"/>
              </a:rPr>
              <a:t>Eph </a:t>
            </a:r>
            <a:r>
              <a:rPr lang="en-US" sz="2800" b="1" dirty="0">
                <a:cs typeface="Arial" pitchFamily="34" charset="0"/>
              </a:rPr>
              <a:t>6:23; Rom 16:1,14; </a:t>
            </a:r>
            <a:r>
              <a:rPr lang="en-US" sz="2800" b="1" dirty="0" smtClean="0">
                <a:cs typeface="Arial" pitchFamily="34" charset="0"/>
              </a:rPr>
              <a:t>	Jas </a:t>
            </a:r>
            <a:r>
              <a:rPr lang="en-US" sz="2800" b="1" dirty="0">
                <a:cs typeface="Arial" pitchFamily="34" charset="0"/>
              </a:rPr>
              <a:t>2:15</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74</a:t>
            </a:r>
            <a:r>
              <a:rPr lang="en-US" sz="2800" b="1" dirty="0">
                <a:cs typeface="Arial" pitchFamily="34" charset="0"/>
              </a:rPr>
              <a:t>. branches united with Christ our vine.  John 15:5</a:t>
            </a:r>
            <a:endParaRPr lang="en-CA" sz="2800" b="1" dirty="0">
              <a:cs typeface="Arial" pitchFamily="34" charset="0"/>
            </a:endParaRPr>
          </a:p>
          <a:p>
            <a:endParaRPr lang="en-US" sz="2400" b="1" dirty="0" smtClean="0">
              <a:cs typeface="Arial" pitchFamily="34" charset="0"/>
            </a:endParaRPr>
          </a:p>
          <a:p>
            <a:r>
              <a:rPr lang="en-US" sz="2800" b="1" dirty="0" smtClean="0">
                <a:cs typeface="Arial" pitchFamily="34" charset="0"/>
              </a:rPr>
              <a:t>75-79</a:t>
            </a:r>
            <a:r>
              <a:rPr lang="en-US" sz="2800" b="1" dirty="0">
                <a:cs typeface="Arial" pitchFamily="34" charset="0"/>
              </a:rPr>
              <a:t>. chosen race, royal priesthood, holy nation, God’s </a:t>
            </a:r>
            <a:r>
              <a:rPr lang="en-US" sz="2800" b="1" dirty="0" smtClean="0">
                <a:cs typeface="Arial" pitchFamily="34" charset="0"/>
              </a:rPr>
              <a:t>	possession</a:t>
            </a:r>
            <a:r>
              <a:rPr lang="en-US" sz="2800" b="1" dirty="0">
                <a:cs typeface="Arial" pitchFamily="34" charset="0"/>
              </a:rPr>
              <a:t>, God’s people.  </a:t>
            </a:r>
            <a:r>
              <a:rPr lang="en-US" sz="2800" b="1" dirty="0" smtClean="0">
                <a:cs typeface="Arial" pitchFamily="34" charset="0"/>
              </a:rPr>
              <a:t>1 </a:t>
            </a:r>
            <a:r>
              <a:rPr lang="en-US" sz="2800" b="1" dirty="0">
                <a:cs typeface="Arial" pitchFamily="34" charset="0"/>
              </a:rPr>
              <a:t>Pet 2:9-10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80-82</a:t>
            </a:r>
            <a:r>
              <a:rPr lang="en-US" sz="2800" b="1" dirty="0">
                <a:cs typeface="Arial" pitchFamily="34" charset="0"/>
              </a:rPr>
              <a:t>. fellow citizens with the </a:t>
            </a:r>
            <a:r>
              <a:rPr lang="en-US" sz="2800" b="1" i="1" dirty="0">
                <a:cs typeface="Arial" pitchFamily="34" charset="0"/>
              </a:rPr>
              <a:t>saints</a:t>
            </a:r>
            <a:r>
              <a:rPr lang="en-US" sz="2800" b="1" dirty="0">
                <a:cs typeface="Arial" pitchFamily="34" charset="0"/>
              </a:rPr>
              <a:t>, members of God’s </a:t>
            </a:r>
            <a:r>
              <a:rPr lang="en-US" sz="2800" b="1" dirty="0" smtClean="0">
                <a:cs typeface="Arial" pitchFamily="34" charset="0"/>
              </a:rPr>
              <a:t>	household</a:t>
            </a:r>
            <a:r>
              <a:rPr lang="en-US" sz="2800" b="1" dirty="0">
                <a:cs typeface="Arial" pitchFamily="34" charset="0"/>
              </a:rPr>
              <a:t>.  </a:t>
            </a:r>
            <a:r>
              <a:rPr lang="en-US" sz="2800" b="1" dirty="0" smtClean="0">
                <a:cs typeface="Arial" pitchFamily="34" charset="0"/>
              </a:rPr>
              <a:t>Eph </a:t>
            </a:r>
            <a:r>
              <a:rPr lang="en-US" sz="2800" b="1" dirty="0">
                <a:cs typeface="Arial" pitchFamily="34" charset="0"/>
              </a:rPr>
              <a:t>2:19; Rom 1:7; 8:27; 2 </a:t>
            </a:r>
            <a:r>
              <a:rPr lang="en-US" sz="2800" b="1" dirty="0" err="1">
                <a:cs typeface="Arial" pitchFamily="34" charset="0"/>
              </a:rPr>
              <a:t>Cor</a:t>
            </a:r>
            <a:r>
              <a:rPr lang="en-US" sz="2800" b="1" dirty="0">
                <a:cs typeface="Arial" pitchFamily="34" charset="0"/>
              </a:rPr>
              <a:t> </a:t>
            </a:r>
            <a:r>
              <a:rPr lang="en-US" sz="2800" b="1" dirty="0" smtClean="0">
                <a:cs typeface="Arial" pitchFamily="34" charset="0"/>
              </a:rPr>
              <a:t>1:1</a:t>
            </a:r>
            <a:endParaRPr lang="en-CA" sz="2800" b="1" dirty="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478423"/>
          </a:xfrm>
          <a:prstGeom prst="rect">
            <a:avLst/>
          </a:prstGeom>
          <a:noFill/>
        </p:spPr>
        <p:txBody>
          <a:bodyPr wrap="square" rtlCol="0">
            <a:spAutoFit/>
          </a:bodyPr>
          <a:lstStyle/>
          <a:p>
            <a:r>
              <a:rPr lang="en-US" sz="2800" b="1" dirty="0" smtClean="0">
                <a:cs typeface="Arial" pitchFamily="34" charset="0"/>
              </a:rPr>
              <a:t> </a:t>
            </a:r>
            <a:r>
              <a:rPr lang="en-US" sz="2800" b="1" dirty="0" smtClean="0">
                <a:solidFill>
                  <a:srgbClr val="FF0000"/>
                </a:solidFill>
                <a:cs typeface="Arial" pitchFamily="34" charset="0"/>
              </a:rPr>
              <a:t>Sat. praise cont’d     </a:t>
            </a:r>
            <a:r>
              <a:rPr lang="en-US" sz="2800" b="1" dirty="0" smtClean="0">
                <a:cs typeface="Arial" pitchFamily="34" charset="0"/>
              </a:rPr>
              <a:t>Gifts </a:t>
            </a:r>
            <a:r>
              <a:rPr lang="en-US" sz="2800" b="1" dirty="0">
                <a:cs typeface="Arial" pitchFamily="34" charset="0"/>
              </a:rPr>
              <a:t>of being the body of </a:t>
            </a:r>
            <a:r>
              <a:rPr lang="en-US" sz="2800" b="1" dirty="0" smtClean="0">
                <a:cs typeface="Arial" pitchFamily="34" charset="0"/>
              </a:rPr>
              <a:t>Christ 72-82               						</a:t>
            </a:r>
            <a:endParaRPr lang="en-US" sz="2800" b="1" dirty="0" smtClean="0">
              <a:solidFill>
                <a:srgbClr val="FF0000"/>
              </a:solidFill>
              <a:cs typeface="Arial" pitchFamily="34" charset="0"/>
            </a:endParaRPr>
          </a:p>
          <a:p>
            <a:endParaRPr lang="en-CA" sz="1400" b="1" dirty="0">
              <a:cs typeface="Arial" pitchFamily="34" charset="0"/>
            </a:endParaRPr>
          </a:p>
          <a:p>
            <a:r>
              <a:rPr lang="en-US" sz="2800" b="1" dirty="0" smtClean="0">
                <a:solidFill>
                  <a:srgbClr val="FF0000"/>
                </a:solidFill>
                <a:cs typeface="Arial" pitchFamily="34" charset="0"/>
              </a:rPr>
              <a:t>Note additional aspects of being the body of Christ in:</a:t>
            </a:r>
          </a:p>
          <a:p>
            <a:endParaRPr lang="en-US" sz="2800" b="1" dirty="0">
              <a:solidFill>
                <a:srgbClr val="FF0000"/>
              </a:solidFill>
              <a:cs typeface="Arial" pitchFamily="34" charset="0"/>
            </a:endParaRPr>
          </a:p>
          <a:p>
            <a:r>
              <a:rPr lang="en-US" sz="2800" b="1" dirty="0" smtClean="0">
                <a:solidFill>
                  <a:srgbClr val="FF0000"/>
                </a:solidFill>
                <a:cs typeface="Arial" pitchFamily="34" charset="0"/>
              </a:rPr>
              <a:t>8 adoption as sons includes believers being sons of God, children of God</a:t>
            </a:r>
            <a:endParaRPr lang="en-CA" sz="2800" b="1" dirty="0" smtClean="0">
              <a:solidFill>
                <a:srgbClr val="FF0000"/>
              </a:solidFill>
              <a:cs typeface="Arial" pitchFamily="34" charset="0"/>
            </a:endParaRPr>
          </a:p>
          <a:p>
            <a:endParaRPr lang="en-US" sz="2800" b="1" dirty="0" smtClean="0">
              <a:solidFill>
                <a:srgbClr val="FF0000"/>
              </a:solidFill>
              <a:cs typeface="Arial" pitchFamily="34" charset="0"/>
            </a:endParaRPr>
          </a:p>
          <a:p>
            <a:r>
              <a:rPr lang="en-US" sz="2800" b="1" dirty="0" smtClean="0">
                <a:solidFill>
                  <a:srgbClr val="FF0000"/>
                </a:solidFill>
                <a:cs typeface="Arial" pitchFamily="34" charset="0"/>
              </a:rPr>
              <a:t>19 </a:t>
            </a:r>
            <a:r>
              <a:rPr lang="en-US" sz="2800" b="1" dirty="0">
                <a:solidFill>
                  <a:srgbClr val="FF0000"/>
                </a:solidFill>
                <a:cs typeface="Arial" pitchFamily="34" charset="0"/>
              </a:rPr>
              <a:t>God’s Temple       </a:t>
            </a:r>
            <a:r>
              <a:rPr lang="en-US" sz="2800" b="1" dirty="0" smtClean="0">
                <a:solidFill>
                  <a:srgbClr val="FF0000"/>
                </a:solidFill>
                <a:cs typeface="Arial" pitchFamily="34" charset="0"/>
              </a:rPr>
              <a:t>	46-47, 94 married to Christ</a:t>
            </a:r>
          </a:p>
          <a:p>
            <a:endParaRPr lang="en-US" sz="2800" b="1" dirty="0" smtClean="0">
              <a:solidFill>
                <a:srgbClr val="FF0000"/>
              </a:solidFill>
              <a:cs typeface="Arial" pitchFamily="34" charset="0"/>
            </a:endParaRPr>
          </a:p>
          <a:p>
            <a:r>
              <a:rPr lang="en-US" sz="2800" b="1" dirty="0" smtClean="0">
                <a:solidFill>
                  <a:srgbClr val="FF0000"/>
                </a:solidFill>
                <a:cs typeface="Arial" pitchFamily="34" charset="0"/>
              </a:rPr>
              <a:t>Note how 72-73</a:t>
            </a:r>
            <a:r>
              <a:rPr lang="en-US" sz="2800" b="1" dirty="0">
                <a:solidFill>
                  <a:srgbClr val="FF0000"/>
                </a:solidFill>
                <a:cs typeface="Arial" pitchFamily="34" charset="0"/>
              </a:rPr>
              <a:t>, 80-82 </a:t>
            </a:r>
            <a:r>
              <a:rPr lang="en-US" sz="2800" b="1" dirty="0" smtClean="0">
                <a:solidFill>
                  <a:srgbClr val="FF0000"/>
                </a:solidFill>
                <a:cs typeface="Arial" pitchFamily="34" charset="0"/>
              </a:rPr>
              <a:t>above includes being God’s </a:t>
            </a:r>
            <a:r>
              <a:rPr lang="en-US" sz="2800" b="1" dirty="0">
                <a:solidFill>
                  <a:srgbClr val="FF0000"/>
                </a:solidFill>
                <a:cs typeface="Arial" pitchFamily="34" charset="0"/>
              </a:rPr>
              <a:t>family, the </a:t>
            </a:r>
            <a:r>
              <a:rPr lang="en-US" sz="2800" b="1" dirty="0" smtClean="0">
                <a:solidFill>
                  <a:srgbClr val="FF0000"/>
                </a:solidFill>
                <a:cs typeface="Arial" pitchFamily="34" charset="0"/>
              </a:rPr>
              <a:t>Church</a:t>
            </a:r>
            <a:endParaRPr lang="en-CA" sz="2800" b="1" dirty="0">
              <a:solidFill>
                <a:srgbClr val="FF0000"/>
              </a:solidFill>
              <a:cs typeface="Arial" pitchFamily="34" charset="0"/>
            </a:endParaRPr>
          </a:p>
          <a:p>
            <a:r>
              <a:rPr lang="en-US" sz="2800" b="1" dirty="0">
                <a:cs typeface="Arial" pitchFamily="34" charset="0"/>
              </a:rPr>
              <a:t> </a:t>
            </a:r>
            <a:endParaRPr lang="en-CA" sz="2800" b="1" dirty="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40197"/>
          </a:xfrm>
          <a:prstGeom prst="rect">
            <a:avLst/>
          </a:prstGeom>
          <a:noFill/>
        </p:spPr>
        <p:txBody>
          <a:bodyPr wrap="square" rtlCol="0">
            <a:spAutoFit/>
          </a:bodyPr>
          <a:lstStyle/>
          <a:p>
            <a:r>
              <a:rPr lang="en-US" sz="2800" b="1" dirty="0" smtClean="0">
                <a:cs typeface="Arial" pitchFamily="34" charset="0"/>
              </a:rPr>
              <a:t>Section 7.	Gifts </a:t>
            </a:r>
            <a:r>
              <a:rPr lang="en-US" sz="2800" b="1" dirty="0">
                <a:cs typeface="Arial" pitchFamily="34" charset="0"/>
              </a:rPr>
              <a:t>of future </a:t>
            </a:r>
            <a:r>
              <a:rPr lang="en-US" sz="2800" b="1" dirty="0" smtClean="0">
                <a:cs typeface="Arial" pitchFamily="34" charset="0"/>
              </a:rPr>
              <a:t>glory  83-97	   </a:t>
            </a:r>
            <a:r>
              <a:rPr lang="en-US" sz="2800" b="1" dirty="0" smtClean="0">
                <a:solidFill>
                  <a:srgbClr val="FF0000"/>
                </a:solidFill>
                <a:cs typeface="Arial" pitchFamily="34" charset="0"/>
              </a:rPr>
              <a:t>Sunday praise</a:t>
            </a:r>
          </a:p>
          <a:p>
            <a:endParaRPr lang="en-CA" sz="1400" b="1" dirty="0">
              <a:cs typeface="Arial" pitchFamily="34" charset="0"/>
            </a:endParaRPr>
          </a:p>
          <a:p>
            <a:r>
              <a:rPr lang="en-US" sz="2800" b="1" dirty="0">
                <a:cs typeface="Arial" pitchFamily="34" charset="0"/>
              </a:rPr>
              <a:t>83. citizenship in heaven.  </a:t>
            </a:r>
            <a:endParaRPr lang="en-US" sz="2800" b="1" dirty="0" smtClean="0">
              <a:cs typeface="Arial" pitchFamily="34" charset="0"/>
            </a:endParaRPr>
          </a:p>
          <a:p>
            <a:r>
              <a:rPr lang="en-US" sz="2800" b="1" dirty="0" smtClean="0">
                <a:cs typeface="Arial" pitchFamily="34" charset="0"/>
              </a:rPr>
              <a:t>	Phil </a:t>
            </a:r>
            <a:r>
              <a:rPr lang="en-US" sz="2800" b="1" dirty="0">
                <a:cs typeface="Arial" pitchFamily="34" charset="0"/>
              </a:rPr>
              <a:t>3:20; Heb 12:23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84</a:t>
            </a:r>
            <a:r>
              <a:rPr lang="en-US" sz="2800" b="1" dirty="0">
                <a:cs typeface="Arial" pitchFamily="34" charset="0"/>
              </a:rPr>
              <a:t>. the hope of glory.  </a:t>
            </a:r>
            <a:endParaRPr lang="en-US" sz="2800" b="1" dirty="0" smtClean="0">
              <a:cs typeface="Arial" pitchFamily="34" charset="0"/>
            </a:endParaRPr>
          </a:p>
          <a:p>
            <a:r>
              <a:rPr lang="en-US" sz="2800" b="1" dirty="0" smtClean="0">
                <a:cs typeface="Arial" pitchFamily="34" charset="0"/>
              </a:rPr>
              <a:t>	Rom </a:t>
            </a:r>
            <a:r>
              <a:rPr lang="en-US" sz="2800" b="1" dirty="0">
                <a:cs typeface="Arial" pitchFamily="34" charset="0"/>
              </a:rPr>
              <a:t>5:2; 15:13; Col 1:27</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85</a:t>
            </a:r>
            <a:r>
              <a:rPr lang="en-US" sz="2800" b="1" dirty="0">
                <a:cs typeface="Arial" pitchFamily="34" charset="0"/>
              </a:rPr>
              <a:t>. inheritance, heirs of God and fellow heirs with Christ. </a:t>
            </a:r>
            <a:endParaRPr lang="en-US" sz="2800" b="1" dirty="0" smtClean="0">
              <a:cs typeface="Arial" pitchFamily="34" charset="0"/>
            </a:endParaRPr>
          </a:p>
          <a:p>
            <a:r>
              <a:rPr lang="en-US" sz="2800" b="1" dirty="0">
                <a:cs typeface="Arial" pitchFamily="34" charset="0"/>
              </a:rPr>
              <a:t>	</a:t>
            </a:r>
            <a:r>
              <a:rPr lang="en-US" sz="2800" b="1" dirty="0" smtClean="0">
                <a:cs typeface="Arial" pitchFamily="34" charset="0"/>
              </a:rPr>
              <a:t>Rom </a:t>
            </a:r>
            <a:r>
              <a:rPr lang="en-US" sz="2800" b="1" dirty="0">
                <a:cs typeface="Arial" pitchFamily="34" charset="0"/>
              </a:rPr>
              <a:t>8:17; 1 Pet 1:4; Mt 25:34; Acts 20:32; </a:t>
            </a:r>
            <a:endParaRPr lang="en-US" sz="2800" b="1" dirty="0" smtClean="0">
              <a:cs typeface="Arial" pitchFamily="34" charset="0"/>
            </a:endParaRPr>
          </a:p>
          <a:p>
            <a:r>
              <a:rPr lang="en-US" sz="2800" b="1" dirty="0" smtClean="0">
                <a:cs typeface="Arial" pitchFamily="34" charset="0"/>
              </a:rPr>
              <a:t>	Eph </a:t>
            </a:r>
            <a:r>
              <a:rPr lang="en-US" sz="2800" b="1" dirty="0">
                <a:cs typeface="Arial" pitchFamily="34" charset="0"/>
              </a:rPr>
              <a:t>1:14,18; Col 1:12; </a:t>
            </a:r>
            <a:r>
              <a:rPr lang="en-US" sz="2800" b="1" dirty="0" smtClean="0">
                <a:cs typeface="Arial" pitchFamily="34" charset="0"/>
              </a:rPr>
              <a:t>Heb </a:t>
            </a:r>
            <a:r>
              <a:rPr lang="en-US" sz="2800" b="1" dirty="0">
                <a:cs typeface="Arial" pitchFamily="34" charset="0"/>
              </a:rPr>
              <a:t>9:15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86</a:t>
            </a:r>
            <a:r>
              <a:rPr lang="en-US" sz="2800" b="1" dirty="0">
                <a:cs typeface="Arial" pitchFamily="34" charset="0"/>
              </a:rPr>
              <a:t>. with Christ when we die.  </a:t>
            </a:r>
            <a:endParaRPr lang="en-US" sz="2800" b="1" dirty="0" smtClean="0">
              <a:cs typeface="Arial" pitchFamily="34" charset="0"/>
            </a:endParaRPr>
          </a:p>
          <a:p>
            <a:r>
              <a:rPr lang="en-US" sz="2800" b="1" dirty="0" smtClean="0">
                <a:cs typeface="Arial" pitchFamily="34" charset="0"/>
              </a:rPr>
              <a:t>	Phil </a:t>
            </a:r>
            <a:r>
              <a:rPr lang="en-US" sz="2800" b="1" dirty="0">
                <a:cs typeface="Arial" pitchFamily="34" charset="0"/>
              </a:rPr>
              <a:t>1:23; 2 </a:t>
            </a:r>
            <a:r>
              <a:rPr lang="en-US" sz="2800" b="1" dirty="0" err="1">
                <a:cs typeface="Arial" pitchFamily="34" charset="0"/>
              </a:rPr>
              <a:t>Cor</a:t>
            </a:r>
            <a:r>
              <a:rPr lang="en-US" sz="2800" b="1" dirty="0">
                <a:cs typeface="Arial" pitchFamily="34" charset="0"/>
              </a:rPr>
              <a:t> 5:6-8</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87</a:t>
            </a:r>
            <a:r>
              <a:rPr lang="en-US" sz="2800" b="1" dirty="0">
                <a:cs typeface="Arial" pitchFamily="34" charset="0"/>
              </a:rPr>
              <a:t>. made perfect in God’s presence.  </a:t>
            </a:r>
            <a:endParaRPr lang="en-US" sz="2800" b="1" dirty="0" smtClean="0">
              <a:cs typeface="Arial" pitchFamily="34" charset="0"/>
            </a:endParaRPr>
          </a:p>
          <a:p>
            <a:r>
              <a:rPr lang="en-US" sz="2800" b="1" dirty="0" smtClean="0">
                <a:cs typeface="Arial" pitchFamily="34" charset="0"/>
              </a:rPr>
              <a:t>	Heb </a:t>
            </a:r>
            <a:r>
              <a:rPr lang="en-US" sz="2800" b="1" dirty="0">
                <a:cs typeface="Arial" pitchFamily="34" charset="0"/>
              </a:rPr>
              <a:t>12:23; </a:t>
            </a:r>
            <a:r>
              <a:rPr lang="en-US" sz="2800" b="1" dirty="0" smtClean="0">
                <a:cs typeface="Arial" pitchFamily="34" charset="0"/>
              </a:rPr>
              <a:t>10:14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cs typeface="Arial" pitchFamily="34" charset="0"/>
              </a:rPr>
              <a:t>Section 7.	Gifts </a:t>
            </a:r>
            <a:r>
              <a:rPr lang="en-US" sz="2800" b="1" dirty="0">
                <a:cs typeface="Arial" pitchFamily="34" charset="0"/>
              </a:rPr>
              <a:t>of future </a:t>
            </a:r>
            <a:r>
              <a:rPr lang="en-US" sz="2800" b="1" dirty="0" smtClean="0">
                <a:cs typeface="Arial" pitchFamily="34" charset="0"/>
              </a:rPr>
              <a:t>glory  83-97	   </a:t>
            </a:r>
            <a:r>
              <a:rPr lang="en-US" sz="2800" b="1" dirty="0" smtClean="0">
                <a:solidFill>
                  <a:srgbClr val="FF0000"/>
                </a:solidFill>
                <a:cs typeface="Arial" pitchFamily="34" charset="0"/>
              </a:rPr>
              <a:t>Sunday praise</a:t>
            </a:r>
          </a:p>
          <a:p>
            <a:endParaRPr lang="en-CA" sz="1400" b="1" dirty="0">
              <a:cs typeface="Arial" pitchFamily="34" charset="0"/>
            </a:endParaRPr>
          </a:p>
          <a:p>
            <a:r>
              <a:rPr lang="en-US" sz="2800" b="1" dirty="0" smtClean="0">
                <a:cs typeface="Arial" pitchFamily="34" charset="0"/>
              </a:rPr>
              <a:t>88</a:t>
            </a:r>
            <a:r>
              <a:rPr lang="en-US" sz="2800" b="1" dirty="0">
                <a:cs typeface="Arial" pitchFamily="34" charset="0"/>
              </a:rPr>
              <a:t>. like Jesus, conformed to his image.  </a:t>
            </a:r>
            <a:endParaRPr lang="en-US" sz="2800" b="1" dirty="0" smtClean="0">
              <a:cs typeface="Arial" pitchFamily="34" charset="0"/>
            </a:endParaRPr>
          </a:p>
          <a:p>
            <a:r>
              <a:rPr lang="en-US" sz="2800" b="1" dirty="0" smtClean="0">
                <a:cs typeface="Arial" pitchFamily="34" charset="0"/>
              </a:rPr>
              <a:t>	1 </a:t>
            </a:r>
            <a:r>
              <a:rPr lang="en-US" sz="2800" b="1" dirty="0">
                <a:cs typeface="Arial" pitchFamily="34" charset="0"/>
              </a:rPr>
              <a:t>John 3:2-3; Rom 8:29-30</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89</a:t>
            </a:r>
            <a:r>
              <a:rPr lang="en-US" sz="2800" b="1" dirty="0">
                <a:cs typeface="Arial" pitchFamily="34" charset="0"/>
              </a:rPr>
              <a:t>. brought safely into his heavenly kingdom.  </a:t>
            </a:r>
            <a:endParaRPr lang="en-US" sz="2800" b="1" dirty="0" smtClean="0">
              <a:cs typeface="Arial" pitchFamily="34" charset="0"/>
            </a:endParaRPr>
          </a:p>
          <a:p>
            <a:r>
              <a:rPr lang="en-US" sz="2800" b="1" dirty="0" smtClean="0">
                <a:cs typeface="Arial" pitchFamily="34" charset="0"/>
              </a:rPr>
              <a:t>	2 </a:t>
            </a:r>
            <a:r>
              <a:rPr lang="en-US" sz="2800" b="1" dirty="0">
                <a:cs typeface="Arial" pitchFamily="34" charset="0"/>
              </a:rPr>
              <a:t>Tim 4:18 </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90</a:t>
            </a:r>
            <a:r>
              <a:rPr lang="en-US" sz="2800" b="1" dirty="0">
                <a:cs typeface="Arial" pitchFamily="34" charset="0"/>
              </a:rPr>
              <a:t>. enter into the joy of our Lord.  </a:t>
            </a:r>
            <a:endParaRPr lang="en-US" sz="2800" b="1" dirty="0" smtClean="0">
              <a:cs typeface="Arial" pitchFamily="34" charset="0"/>
            </a:endParaRPr>
          </a:p>
          <a:p>
            <a:r>
              <a:rPr lang="en-US" sz="2800" b="1" dirty="0" smtClean="0">
                <a:cs typeface="Arial" pitchFamily="34" charset="0"/>
              </a:rPr>
              <a:t>	Matt </a:t>
            </a:r>
            <a:r>
              <a:rPr lang="en-US" sz="2800" b="1" dirty="0">
                <a:cs typeface="Arial" pitchFamily="34" charset="0"/>
              </a:rPr>
              <a:t>25:21,23; </a:t>
            </a:r>
            <a:r>
              <a:rPr lang="en-US" sz="2800" b="1" dirty="0" err="1">
                <a:cs typeface="Arial" pitchFamily="34" charset="0"/>
              </a:rPr>
              <a:t>Zeph</a:t>
            </a:r>
            <a:r>
              <a:rPr lang="en-US" sz="2800" b="1" dirty="0">
                <a:cs typeface="Arial" pitchFamily="34" charset="0"/>
              </a:rPr>
              <a:t> </a:t>
            </a:r>
            <a:r>
              <a:rPr lang="en-US" sz="2800" b="1" dirty="0" smtClean="0">
                <a:cs typeface="Arial" pitchFamily="34" charset="0"/>
              </a:rPr>
              <a:t>3:17</a:t>
            </a:r>
          </a:p>
          <a:p>
            <a:endParaRPr lang="en-US" sz="1400" b="1" dirty="0">
              <a:cs typeface="Arial" pitchFamily="34" charset="0"/>
            </a:endParaRPr>
          </a:p>
          <a:p>
            <a:r>
              <a:rPr lang="en-US" sz="2800" b="1" dirty="0" smtClean="0">
                <a:cs typeface="Arial" pitchFamily="34" charset="0"/>
              </a:rPr>
              <a:t>91. delivered from the wrath to come.  </a:t>
            </a:r>
          </a:p>
          <a:p>
            <a:r>
              <a:rPr lang="en-US" sz="2800" b="1" dirty="0" smtClean="0">
                <a:cs typeface="Arial" pitchFamily="34" charset="0"/>
              </a:rPr>
              <a:t>	1 </a:t>
            </a:r>
            <a:r>
              <a:rPr lang="en-US" sz="2800" b="1" dirty="0" err="1" smtClean="0">
                <a:cs typeface="Arial" pitchFamily="34" charset="0"/>
              </a:rPr>
              <a:t>Thess</a:t>
            </a:r>
            <a:r>
              <a:rPr lang="en-US" sz="2800" b="1" dirty="0" smtClean="0">
                <a:cs typeface="Arial" pitchFamily="34" charset="0"/>
              </a:rPr>
              <a:t> 1:10</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92. the Lord will bring to completion his good work begun.  	Phil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909310"/>
          </a:xfrm>
          <a:prstGeom prst="rect">
            <a:avLst/>
          </a:prstGeom>
          <a:noFill/>
        </p:spPr>
        <p:txBody>
          <a:bodyPr wrap="square" rtlCol="0">
            <a:spAutoFit/>
          </a:bodyPr>
          <a:lstStyle/>
          <a:p>
            <a:r>
              <a:rPr lang="en-US" sz="2800" b="1" dirty="0" smtClean="0">
                <a:solidFill>
                  <a:srgbClr val="FF0000"/>
                </a:solidFill>
                <a:cs typeface="Arial" pitchFamily="34" charset="0"/>
              </a:rPr>
              <a:t>Sunday praise cont’d</a:t>
            </a:r>
            <a:r>
              <a:rPr lang="en-US" sz="2800" b="1" dirty="0" smtClean="0">
                <a:cs typeface="Arial" pitchFamily="34" charset="0"/>
              </a:rPr>
              <a:t>		Gifts </a:t>
            </a:r>
            <a:r>
              <a:rPr lang="en-US" sz="2800" b="1" dirty="0">
                <a:cs typeface="Arial" pitchFamily="34" charset="0"/>
              </a:rPr>
              <a:t>of future </a:t>
            </a:r>
            <a:r>
              <a:rPr lang="en-US" sz="2800" b="1" dirty="0" smtClean="0">
                <a:cs typeface="Arial" pitchFamily="34" charset="0"/>
              </a:rPr>
              <a:t>glory  83-97</a:t>
            </a:r>
          </a:p>
          <a:p>
            <a:endParaRPr lang="en-CA" sz="1400" b="1" dirty="0">
              <a:cs typeface="Arial" pitchFamily="34" charset="0"/>
            </a:endParaRPr>
          </a:p>
          <a:p>
            <a:r>
              <a:rPr lang="en-US" sz="2800" b="1" dirty="0" smtClean="0">
                <a:cs typeface="Arial" pitchFamily="34" charset="0"/>
              </a:rPr>
              <a:t>93. resurrection body like Jesus.  </a:t>
            </a:r>
          </a:p>
          <a:p>
            <a:r>
              <a:rPr lang="en-US" sz="2800" b="1" dirty="0" smtClean="0">
                <a:cs typeface="Arial" pitchFamily="34" charset="0"/>
              </a:rPr>
              <a:t>	</a:t>
            </a:r>
            <a:r>
              <a:rPr lang="en-US" sz="2800" b="1" dirty="0" smtClean="0"/>
              <a:t>Phil 3:21; 1 </a:t>
            </a:r>
            <a:r>
              <a:rPr lang="en-US" sz="2800" b="1" dirty="0" err="1" smtClean="0"/>
              <a:t>Cor</a:t>
            </a:r>
            <a:r>
              <a:rPr lang="en-US" sz="2800" b="1" dirty="0" smtClean="0"/>
              <a:t> 15:20,21,23,35-57 </a:t>
            </a:r>
          </a:p>
          <a:p>
            <a:endParaRPr lang="en-US" sz="1400" b="1" dirty="0" smtClean="0">
              <a:cs typeface="Arial" pitchFamily="34" charset="0"/>
            </a:endParaRPr>
          </a:p>
          <a:p>
            <a:r>
              <a:rPr lang="en-US" sz="2800" b="1" dirty="0" smtClean="0">
                <a:cs typeface="Arial" pitchFamily="34" charset="0"/>
              </a:rPr>
              <a:t>94</a:t>
            </a:r>
            <a:r>
              <a:rPr lang="en-US" sz="2800" b="1" dirty="0">
                <a:cs typeface="Arial" pitchFamily="34" charset="0"/>
              </a:rPr>
              <a:t>. marriage of the Lamb to his Bride.  </a:t>
            </a:r>
            <a:endParaRPr lang="en-US" sz="2800" b="1" dirty="0" smtClean="0">
              <a:cs typeface="Arial" pitchFamily="34" charset="0"/>
            </a:endParaRPr>
          </a:p>
          <a:p>
            <a:r>
              <a:rPr lang="en-US" sz="2800" b="1" dirty="0" smtClean="0">
                <a:cs typeface="Arial" pitchFamily="34" charset="0"/>
              </a:rPr>
              <a:t>	Rev </a:t>
            </a:r>
            <a:r>
              <a:rPr lang="en-US" sz="2800" b="1" dirty="0">
                <a:cs typeface="Arial" pitchFamily="34" charset="0"/>
              </a:rPr>
              <a:t>19:7, </a:t>
            </a:r>
            <a:r>
              <a:rPr lang="en-US" sz="2800" b="1" dirty="0" smtClean="0">
                <a:cs typeface="Arial" pitchFamily="34" charset="0"/>
              </a:rPr>
              <a:t>9; 2 </a:t>
            </a:r>
            <a:r>
              <a:rPr lang="en-US" sz="2800" b="1" dirty="0" err="1" smtClean="0">
                <a:cs typeface="Arial" pitchFamily="34" charset="0"/>
              </a:rPr>
              <a:t>Cor</a:t>
            </a:r>
            <a:r>
              <a:rPr lang="en-US" sz="2800" b="1" dirty="0" smtClean="0">
                <a:cs typeface="Arial" pitchFamily="34" charset="0"/>
              </a:rPr>
              <a:t> 11:2-3</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95</a:t>
            </a:r>
            <a:r>
              <a:rPr lang="en-US" sz="2800" b="1" dirty="0">
                <a:cs typeface="Arial" pitchFamily="34" charset="0"/>
              </a:rPr>
              <a:t>. every tear wiped away.  </a:t>
            </a:r>
            <a:endParaRPr lang="en-US" sz="2800" b="1" dirty="0" smtClean="0">
              <a:cs typeface="Arial" pitchFamily="34" charset="0"/>
            </a:endParaRPr>
          </a:p>
          <a:p>
            <a:r>
              <a:rPr lang="en-US" sz="2800" b="1" dirty="0" smtClean="0">
                <a:cs typeface="Arial" pitchFamily="34" charset="0"/>
              </a:rPr>
              <a:t>	Rev </a:t>
            </a:r>
            <a:r>
              <a:rPr lang="en-US" sz="2800" b="1" dirty="0">
                <a:cs typeface="Arial" pitchFamily="34" charset="0"/>
              </a:rPr>
              <a:t>7:17; 21:4</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96</a:t>
            </a:r>
            <a:r>
              <a:rPr lang="en-US" sz="2800" b="1" dirty="0">
                <a:cs typeface="Arial" pitchFamily="34" charset="0"/>
              </a:rPr>
              <a:t>. see his face.  </a:t>
            </a:r>
            <a:endParaRPr lang="en-US" sz="2800" b="1" dirty="0" smtClean="0">
              <a:cs typeface="Arial" pitchFamily="34" charset="0"/>
            </a:endParaRPr>
          </a:p>
          <a:p>
            <a:r>
              <a:rPr lang="en-US" sz="2800" b="1" dirty="0" smtClean="0">
                <a:cs typeface="Arial" pitchFamily="34" charset="0"/>
              </a:rPr>
              <a:t>	Rev 22:3-4; 1 </a:t>
            </a:r>
            <a:r>
              <a:rPr lang="en-US" sz="2800" b="1" dirty="0" err="1" smtClean="0">
                <a:cs typeface="Arial" pitchFamily="34" charset="0"/>
              </a:rPr>
              <a:t>Cor</a:t>
            </a:r>
            <a:r>
              <a:rPr lang="en-US" sz="2800" b="1" dirty="0" smtClean="0">
                <a:cs typeface="Arial" pitchFamily="34" charset="0"/>
              </a:rPr>
              <a:t> 13:12</a:t>
            </a:r>
            <a:endParaRPr lang="en-CA" sz="2800" b="1" dirty="0">
              <a:cs typeface="Arial" pitchFamily="34" charset="0"/>
            </a:endParaRPr>
          </a:p>
          <a:p>
            <a:endParaRPr lang="en-US" sz="1400" b="1" dirty="0" smtClean="0">
              <a:cs typeface="Arial" pitchFamily="34" charset="0"/>
            </a:endParaRPr>
          </a:p>
          <a:p>
            <a:r>
              <a:rPr lang="en-US" sz="2800" b="1" dirty="0" smtClean="0">
                <a:cs typeface="Arial" pitchFamily="34" charset="0"/>
              </a:rPr>
              <a:t>97</a:t>
            </a:r>
            <a:r>
              <a:rPr lang="en-US" sz="2800" b="1" dirty="0">
                <a:cs typeface="Arial" pitchFamily="34" charset="0"/>
              </a:rPr>
              <a:t>. reign with Christ forever and ever. </a:t>
            </a:r>
            <a:r>
              <a:rPr lang="en-US" sz="2800" b="1" dirty="0" smtClean="0">
                <a:cs typeface="Arial" pitchFamily="34" charset="0"/>
              </a:rPr>
              <a:t> </a:t>
            </a:r>
          </a:p>
          <a:p>
            <a:r>
              <a:rPr lang="en-US" sz="2800" b="1" dirty="0" smtClean="0">
                <a:cs typeface="Arial" pitchFamily="34" charset="0"/>
              </a:rPr>
              <a:t>	Rev 2:26-27; 3:21; 22:5; Rom 16:20</a:t>
            </a:r>
            <a:endParaRPr lang="en-CA" dirty="0">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4678204"/>
          </a:xfrm>
          <a:prstGeom prst="rect">
            <a:avLst/>
          </a:prstGeom>
          <a:noFill/>
        </p:spPr>
        <p:txBody>
          <a:bodyPr wrap="square" rtlCol="0">
            <a:spAutoFit/>
          </a:bodyPr>
          <a:lstStyle/>
          <a:p>
            <a:r>
              <a:rPr lang="en-US" sz="2800" b="1" dirty="0" smtClean="0">
                <a:solidFill>
                  <a:srgbClr val="FF0000"/>
                </a:solidFill>
                <a:cs typeface="Arial" pitchFamily="34" charset="0"/>
              </a:rPr>
              <a:t>Sunday praise cont’d</a:t>
            </a:r>
            <a:r>
              <a:rPr lang="en-US" sz="2800" b="1" dirty="0" smtClean="0">
                <a:cs typeface="Arial" pitchFamily="34" charset="0"/>
              </a:rPr>
              <a:t>		</a:t>
            </a:r>
            <a:endParaRPr lang="en-CA" sz="1400" b="1" dirty="0" smtClean="0">
              <a:cs typeface="Arial" pitchFamily="34" charset="0"/>
            </a:endParaRPr>
          </a:p>
          <a:p>
            <a:endParaRPr lang="en-CA" sz="1400" b="1" dirty="0">
              <a:cs typeface="Arial" pitchFamily="34" charset="0"/>
            </a:endParaRPr>
          </a:p>
          <a:p>
            <a:r>
              <a:rPr lang="en-US" sz="2800" b="1" dirty="0" smtClean="0">
                <a:cs typeface="Arial" pitchFamily="34" charset="0"/>
              </a:rPr>
              <a:t>Three gifts that include all the others  98-100</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98. loved.  </a:t>
            </a:r>
          </a:p>
          <a:p>
            <a:r>
              <a:rPr lang="en-US" sz="2800" b="1" dirty="0" smtClean="0">
                <a:cs typeface="Arial" pitchFamily="34" charset="0"/>
              </a:rPr>
              <a:t>	1 John 4:8-10; Rom 5:8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99. saved.  </a:t>
            </a:r>
          </a:p>
          <a:p>
            <a:r>
              <a:rPr lang="en-US" sz="2800" b="1" dirty="0" smtClean="0">
                <a:cs typeface="Arial" pitchFamily="34" charset="0"/>
              </a:rPr>
              <a:t>	Matt 1:21; Acts 16:31; Heb 7:25; </a:t>
            </a:r>
            <a:r>
              <a:rPr lang="en-US" sz="2800" b="1" dirty="0" smtClean="0"/>
              <a:t>Rom 1:17; 5:9 </a:t>
            </a:r>
            <a:r>
              <a:rPr lang="en-US" sz="2800" b="1" dirty="0" smtClean="0">
                <a:cs typeface="Arial" pitchFamily="34" charset="0"/>
              </a:rPr>
              <a:t>    </a:t>
            </a:r>
            <a:endParaRPr lang="en-CA" sz="2800" b="1" dirty="0" smtClean="0">
              <a:cs typeface="Arial" pitchFamily="34" charset="0"/>
            </a:endParaRPr>
          </a:p>
          <a:p>
            <a:endParaRPr lang="en-US" sz="1400" b="1" dirty="0" smtClean="0">
              <a:cs typeface="Arial" pitchFamily="34" charset="0"/>
            </a:endParaRPr>
          </a:p>
          <a:p>
            <a:r>
              <a:rPr lang="en-US" sz="2800" b="1" dirty="0" smtClean="0">
                <a:cs typeface="Arial" pitchFamily="34" charset="0"/>
              </a:rPr>
              <a:t>100. in the New Covenant.  </a:t>
            </a:r>
          </a:p>
          <a:p>
            <a:r>
              <a:rPr lang="en-US" sz="2800" b="1" dirty="0" smtClean="0">
                <a:cs typeface="Arial" pitchFamily="34" charset="0"/>
              </a:rPr>
              <a:t>	Luke 22:20; Heb 9:14-15 </a:t>
            </a:r>
            <a:endParaRPr lang="en-CA" sz="2800" b="1" dirty="0" smtClean="0">
              <a:cs typeface="Arial" pitchFamily="34" charset="0"/>
            </a:endParaRPr>
          </a:p>
          <a:p>
            <a:endParaRPr lang="en-CA" dirty="0">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b="1" dirty="0" smtClean="0">
                <a:solidFill>
                  <a:schemeClr val="bg1"/>
                </a:solidFill>
                <a:latin typeface="Calibri" pitchFamily="34" charset="0"/>
                <a:cs typeface="Calibri" pitchFamily="34" charset="0"/>
              </a:rPr>
              <a:t>Can anyone else give us these gifts? </a:t>
            </a:r>
          </a:p>
          <a:p>
            <a:pPr algn="ctr"/>
            <a:r>
              <a:rPr lang="en-CA" sz="3200" b="1" dirty="0" smtClean="0">
                <a:solidFill>
                  <a:schemeClr val="bg1"/>
                </a:solidFill>
                <a:latin typeface="Calibri" pitchFamily="34" charset="0"/>
                <a:cs typeface="Calibri" pitchFamily="34" charset="0"/>
              </a:rPr>
              <a:t>Has anyone else died as God’s once-for-all sacrifice for sin?  Is anyone else the infinite </a:t>
            </a:r>
          </a:p>
          <a:p>
            <a:pPr algn="ctr"/>
            <a:r>
              <a:rPr lang="en-CA" sz="3200" b="1" dirty="0" smtClean="0">
                <a:solidFill>
                  <a:schemeClr val="bg1"/>
                </a:solidFill>
                <a:latin typeface="Calibri" pitchFamily="34" charset="0"/>
                <a:cs typeface="Calibri" pitchFamily="34" charset="0"/>
              </a:rPr>
              <a:t>Son of God, our resurrected Messiah and Lord,</a:t>
            </a:r>
          </a:p>
          <a:p>
            <a:pPr algn="ctr"/>
            <a:r>
              <a:rPr lang="en-CA" sz="3200" b="1" dirty="0" smtClean="0">
                <a:solidFill>
                  <a:schemeClr val="bg1"/>
                </a:solidFill>
                <a:latin typeface="Calibri" pitchFamily="34" charset="0"/>
                <a:cs typeface="Calibri" pitchFamily="34" charset="0"/>
              </a:rPr>
              <a:t>who provides in himself all we need in God?</a:t>
            </a:r>
            <a:endParaRPr lang="en-CA" sz="3200" b="1" dirty="0">
              <a:solidFill>
                <a:schemeClr val="bg1"/>
              </a:solidFill>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justified in Christ the righteousness of God</a:t>
            </a:r>
          </a:p>
          <a:p>
            <a:pPr lvl="0" algn="ctr"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lang="en-CA" altLang="ko-KR" sz="1200" spc="-10" dirty="0" smtClean="0">
                <a:latin typeface="Calibri" pitchFamily="34" charset="0"/>
                <a:ea typeface="Malgun Gothic" pitchFamily="34" charset="-127"/>
                <a:cs typeface="Calibri" pitchFamily="34" charset="0"/>
              </a:rPr>
              <a:t>ransomed, redeemed  Passover Lamb, sin atoned, wrath turned</a:t>
            </a:r>
          </a:p>
          <a:p>
            <a:pPr lvl="0" algn="ctr"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seated with Christ                                                                                                                         </a:t>
            </a:r>
            <a:r>
              <a:rPr lang="en-CA" altLang="ko-KR" sz="800" dirty="0" smtClean="0">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a:t>
            </a:r>
            <a:r>
              <a:rPr lang="en-CA" altLang="ko-KR" sz="800" dirty="0" smtClean="0">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lang="en-CA" altLang="ko-KR" sz="1200" dirty="0" smtClean="0">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latin typeface="Arial Narrow" pitchFamily="34" charset="0"/>
              </a:rPr>
              <a:t>johncrozieris@gmail.com  ©  2-022</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latin typeface="Arial Black" pitchFamily="34" charset="0"/>
              </a:rPr>
              <a:t>in Christ</a:t>
            </a:r>
            <a:endParaRPr lang="en-CA" sz="2400" dirty="0">
              <a:latin typeface="Arial Black" pitchFamily="34" charset="0"/>
            </a:endParaRPr>
          </a:p>
        </p:txBody>
      </p:sp>
      <p:sp>
        <p:nvSpPr>
          <p:cNvPr id="20" name="Title 3"/>
          <p:cNvSpPr txBox="1">
            <a:spLocks/>
          </p:cNvSpPr>
          <p:nvPr/>
        </p:nvSpPr>
        <p:spPr bwMode="auto">
          <a:xfrm>
            <a:off x="7236296" y="0"/>
            <a:ext cx="1944216" cy="6858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fontAlgn="base" hangingPunct="0">
              <a:spcBef>
                <a:spcPct val="0"/>
              </a:spcBef>
              <a:spcAft>
                <a:spcPct val="0"/>
              </a:spcAft>
              <a:defRPr/>
            </a:pPr>
            <a:r>
              <a:rPr lang="en-CA" sz="2800" b="1" kern="0" dirty="0" smtClean="0">
                <a:solidFill>
                  <a:srgbClr val="FFFF00"/>
                </a:solidFill>
                <a:latin typeface="Calibri" pitchFamily="34" charset="0"/>
              </a:rPr>
              <a:t>Lord, thank you that all these gifts of grace are really Jesus himself in all he is to his people</a:t>
            </a:r>
          </a:p>
          <a:p>
            <a:pPr lvl="0" algn="ctr" eaLnBrk="0" fontAlgn="base" hangingPunct="0">
              <a:spcBef>
                <a:spcPct val="0"/>
              </a:spcBef>
              <a:spcAft>
                <a:spcPct val="0"/>
              </a:spcAft>
              <a:defRPr/>
            </a:pPr>
            <a:r>
              <a:rPr lang="en-CA" sz="2800" b="1" kern="0" dirty="0" smtClean="0">
                <a:solidFill>
                  <a:srgbClr val="FFFF00"/>
                </a:solidFill>
                <a:latin typeface="Calibri" pitchFamily="34" charset="0"/>
              </a:rPr>
              <a:t>through the cross!</a:t>
            </a:r>
            <a:endParaRPr lang="en-CA" sz="2800" b="1" kern="0" dirty="0">
              <a:solidFill>
                <a:schemeClr val="tx2"/>
              </a:solidFill>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0" y="0"/>
            <a:ext cx="4876800" cy="6858000"/>
          </a:xfrm>
          <a:solidFill>
            <a:srgbClr val="66FF33"/>
          </a:solidFill>
        </p:spPr>
        <p:txBody>
          <a:bodyPr>
            <a:noAutofit/>
          </a:bodyPr>
          <a:lstStyle/>
          <a:p>
            <a:pPr>
              <a:lnSpc>
                <a:spcPts val="3000"/>
              </a:lnSpc>
            </a:pPr>
            <a:r>
              <a:rPr lang="en-US" sz="2800" b="1" dirty="0" smtClean="0"/>
              <a:t>When we receive Jesus, </a:t>
            </a:r>
            <a:br>
              <a:rPr lang="en-US" sz="2800" b="1" dirty="0" smtClean="0"/>
            </a:br>
            <a:r>
              <a:rPr lang="en-US" sz="2800" b="1" dirty="0" smtClean="0"/>
              <a:t>we receive all Christ is by his death and resurrection.</a:t>
            </a:r>
            <a:br>
              <a:rPr lang="en-US" sz="2800" b="1" dirty="0" smtClean="0"/>
            </a:br>
            <a:r>
              <a:rPr lang="en-US" sz="2800" b="1" dirty="0" smtClean="0"/>
              <a:t>He is our righteousness, ransom, redemption, atonement, forgiveness, peace,  reconciliation, eternal life, immersion in the Spirit, life in the Spirit, freedom from sin, citizenship in heaven, hope of glory in seeing his face and reigning forever . . . and all </a:t>
            </a:r>
            <a:br>
              <a:rPr lang="en-US" sz="2800" b="1" dirty="0" smtClean="0"/>
            </a:br>
            <a:r>
              <a:rPr lang="en-US" sz="2800" b="1" dirty="0" smtClean="0"/>
              <a:t>the rest of the riches of </a:t>
            </a:r>
            <a:br>
              <a:rPr lang="en-US" sz="2800" b="1" dirty="0" smtClean="0"/>
            </a:br>
            <a:r>
              <a:rPr lang="en-US" sz="2800" b="1" dirty="0" smtClean="0"/>
              <a:t>the grace of God in Christ!</a:t>
            </a:r>
            <a:br>
              <a:rPr lang="en-US" sz="2800" b="1" dirty="0" smtClean="0"/>
            </a:br>
            <a:r>
              <a:rPr lang="en-US" sz="2800" b="1" dirty="0" smtClean="0"/>
              <a:t>However, if we don’t receive Jesus, we don’t receive any of God’s grace in Christ.</a:t>
            </a:r>
            <a:endParaRPr lang="en-US" sz="2800" b="1" dirty="0"/>
          </a:p>
        </p:txBody>
      </p:sp>
      <p:sp>
        <p:nvSpPr>
          <p:cNvPr id="2049" name="Text Box 1"/>
          <p:cNvSpPr txBox="1">
            <a:spLocks noChangeArrowheads="1"/>
          </p:cNvSpPr>
          <p:nvPr/>
        </p:nvSpPr>
        <p:spPr bwMode="auto">
          <a:xfrm>
            <a:off x="381000" y="22860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ea typeface="Malgun Gothic" pitchFamily="34" charset="-127"/>
                <a:cs typeface="Arial" pitchFamily="34" charset="0"/>
              </a:rPr>
              <a:t>Original author unknown</a:t>
            </a:r>
            <a:endParaRPr kumimoji="0" lang="en-US" sz="900" b="0" i="0" u="none" strike="noStrike" cap="none" normalizeH="0" baseline="0" dirty="0" smtClean="0">
              <a:ln>
                <a:noFill/>
              </a:ln>
              <a:solidFill>
                <a:schemeClr val="bg1">
                  <a:lumMod val="50000"/>
                </a:schemeClr>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descr="msotw9_temp0"/>
          <p:cNvPicPr>
            <a:picLocks noChangeAspect="1" noChangeArrowheads="1"/>
          </p:cNvPicPr>
          <p:nvPr/>
        </p:nvPicPr>
        <p:blipFill>
          <a:blip r:embed="rId2" cstate="print"/>
          <a:srcRect/>
          <a:stretch>
            <a:fillRect/>
          </a:stretch>
        </p:blipFill>
        <p:spPr bwMode="auto">
          <a:xfrm>
            <a:off x="228600" y="76200"/>
            <a:ext cx="3810000" cy="4605775"/>
          </a:xfrm>
          <a:prstGeom prst="rect">
            <a:avLst/>
          </a:prstGeom>
          <a:noFill/>
          <a:ln w="9525">
            <a:noFill/>
            <a:miter lim="800000"/>
            <a:headEnd/>
            <a:tailEnd/>
          </a:ln>
        </p:spPr>
      </p:pic>
      <p:sp>
        <p:nvSpPr>
          <p:cNvPr id="11" name="TextBox 10"/>
          <p:cNvSpPr txBox="1"/>
          <p:nvPr/>
        </p:nvSpPr>
        <p:spPr>
          <a:xfrm>
            <a:off x="76200" y="4750475"/>
            <a:ext cx="4267200" cy="2031325"/>
          </a:xfrm>
          <a:prstGeom prst="rect">
            <a:avLst/>
          </a:prstGeom>
          <a:noFill/>
        </p:spPr>
        <p:txBody>
          <a:bodyPr wrap="square" rtlCol="0">
            <a:spAutoFit/>
          </a:bodyPr>
          <a:lstStyle/>
          <a:p>
            <a:r>
              <a:rPr lang="fr-FR" b="1" spc="-30" dirty="0" smtClean="0"/>
              <a:t>If </a:t>
            </a:r>
            <a:r>
              <a:rPr lang="fr-FR" b="1" spc="-30" dirty="0" err="1" smtClean="0"/>
              <a:t>you</a:t>
            </a:r>
            <a:r>
              <a:rPr lang="fr-FR" b="1" spc="-30" dirty="0" smtClean="0"/>
              <a:t> open the </a:t>
            </a:r>
            <a:r>
              <a:rPr lang="fr-FR" b="1" spc="-30" dirty="0" err="1" smtClean="0"/>
              <a:t>door</a:t>
            </a:r>
            <a:r>
              <a:rPr lang="fr-FR" b="1" spc="-30" dirty="0" smtClean="0"/>
              <a:t> to </a:t>
            </a:r>
            <a:r>
              <a:rPr lang="fr-FR" b="1" spc="-30" dirty="0" err="1" smtClean="0"/>
              <a:t>welcome</a:t>
            </a:r>
            <a:r>
              <a:rPr lang="fr-FR" b="1" spc="-30" dirty="0" smtClean="0"/>
              <a:t> me in, </a:t>
            </a:r>
          </a:p>
          <a:p>
            <a:r>
              <a:rPr lang="fr-FR" b="1" spc="-30" dirty="0" smtClean="0"/>
              <a:t>I </a:t>
            </a:r>
            <a:r>
              <a:rPr lang="fr-FR" b="1" spc="-30" dirty="0" err="1" smtClean="0"/>
              <a:t>become</a:t>
            </a:r>
            <a:r>
              <a:rPr lang="fr-FR" b="1" spc="-30" dirty="0" smtClean="0"/>
              <a:t> </a:t>
            </a:r>
            <a:r>
              <a:rPr lang="fr-FR" b="1" spc="-30" dirty="0" err="1" smtClean="0"/>
              <a:t>your</a:t>
            </a:r>
            <a:r>
              <a:rPr lang="fr-FR" b="1" spc="-30" dirty="0" smtClean="0"/>
              <a:t> </a:t>
            </a:r>
            <a:r>
              <a:rPr lang="fr-FR" b="1" spc="-30" dirty="0" err="1" smtClean="0"/>
              <a:t>righteousness</a:t>
            </a:r>
            <a:r>
              <a:rPr lang="fr-FR" b="1" spc="-30" dirty="0" smtClean="0"/>
              <a:t>, </a:t>
            </a:r>
            <a:r>
              <a:rPr lang="fr-FR" b="1" spc="-30" dirty="0" err="1" smtClean="0"/>
              <a:t>redemption</a:t>
            </a:r>
            <a:r>
              <a:rPr lang="fr-FR" b="1" spc="-30" dirty="0" smtClean="0"/>
              <a:t>, </a:t>
            </a:r>
            <a:r>
              <a:rPr lang="fr-FR" b="1" spc="-30" dirty="0" err="1" smtClean="0"/>
              <a:t>peace</a:t>
            </a:r>
            <a:r>
              <a:rPr lang="fr-FR" b="1" spc="-30" dirty="0" smtClean="0"/>
              <a:t> </a:t>
            </a:r>
            <a:r>
              <a:rPr lang="fr-FR" b="1" spc="-30" dirty="0" err="1" smtClean="0"/>
              <a:t>with</a:t>
            </a:r>
            <a:r>
              <a:rPr lang="fr-FR" b="1" spc="-30" dirty="0" smtClean="0"/>
              <a:t> </a:t>
            </a:r>
            <a:r>
              <a:rPr lang="fr-FR" b="1" spc="-30" dirty="0" err="1" smtClean="0"/>
              <a:t>God</a:t>
            </a:r>
            <a:r>
              <a:rPr lang="fr-FR" b="1" spc="-30" dirty="0" smtClean="0"/>
              <a:t>, </a:t>
            </a:r>
            <a:r>
              <a:rPr lang="fr-FR" b="1" spc="-30" dirty="0" err="1" smtClean="0"/>
              <a:t>eternal</a:t>
            </a:r>
            <a:r>
              <a:rPr lang="fr-FR" b="1" spc="-30" dirty="0" smtClean="0"/>
              <a:t> life . . . and all I </a:t>
            </a:r>
            <a:r>
              <a:rPr lang="fr-FR" b="1" spc="-30" dirty="0" err="1" smtClean="0"/>
              <a:t>am</a:t>
            </a:r>
            <a:r>
              <a:rPr lang="fr-FR" b="1" spc="-30" dirty="0" smtClean="0"/>
              <a:t> by the cross.  If </a:t>
            </a:r>
            <a:r>
              <a:rPr lang="fr-FR" b="1" spc="-30" dirty="0" err="1" smtClean="0"/>
              <a:t>your</a:t>
            </a:r>
            <a:r>
              <a:rPr lang="fr-FR" b="1" spc="-30" dirty="0" smtClean="0"/>
              <a:t> </a:t>
            </a:r>
            <a:r>
              <a:rPr lang="fr-FR" b="1" spc="-30" dirty="0" err="1" smtClean="0"/>
              <a:t>heart</a:t>
            </a:r>
            <a:r>
              <a:rPr lang="fr-FR" b="1" spc="-30" dirty="0" smtClean="0"/>
              <a:t> continues hard and </a:t>
            </a:r>
            <a:r>
              <a:rPr lang="fr-FR" b="1" spc="-30" dirty="0" err="1" smtClean="0"/>
              <a:t>unrepentant</a:t>
            </a:r>
            <a:r>
              <a:rPr lang="fr-FR" b="1" spc="-30" dirty="0" smtClean="0"/>
              <a:t>, </a:t>
            </a:r>
            <a:r>
              <a:rPr lang="en-US" b="1" dirty="0" smtClean="0"/>
              <a:t>“</a:t>
            </a:r>
            <a:r>
              <a:rPr lang="fr-FR" b="1" spc="-30" dirty="0" err="1" smtClean="0"/>
              <a:t>you</a:t>
            </a:r>
            <a:r>
              <a:rPr lang="fr-FR" b="1" spc="-30" dirty="0" smtClean="0"/>
              <a:t> are </a:t>
            </a:r>
            <a:r>
              <a:rPr lang="fr-FR" b="1" spc="-30" dirty="0" err="1" smtClean="0"/>
              <a:t>storing</a:t>
            </a:r>
            <a:r>
              <a:rPr lang="fr-FR" b="1" spc="-30" dirty="0" smtClean="0"/>
              <a:t> up </a:t>
            </a:r>
            <a:r>
              <a:rPr lang="fr-FR" b="1" spc="-30" dirty="0" err="1" smtClean="0"/>
              <a:t>wrath</a:t>
            </a:r>
            <a:r>
              <a:rPr lang="fr-FR" b="1" spc="-30" dirty="0" smtClean="0"/>
              <a:t> for </a:t>
            </a:r>
            <a:r>
              <a:rPr lang="fr-FR" b="1" spc="-30" dirty="0" err="1" smtClean="0"/>
              <a:t>yourself</a:t>
            </a:r>
            <a:r>
              <a:rPr lang="fr-FR" b="1" spc="-30" dirty="0" smtClean="0"/>
              <a:t> on the </a:t>
            </a:r>
            <a:r>
              <a:rPr lang="fr-FR" b="1" spc="-30" dirty="0" err="1" smtClean="0"/>
              <a:t>day</a:t>
            </a:r>
            <a:r>
              <a:rPr lang="fr-FR" b="1" spc="-30" dirty="0" smtClean="0"/>
              <a:t> of </a:t>
            </a:r>
            <a:r>
              <a:rPr lang="fr-FR" b="1" spc="-30" dirty="0" err="1" smtClean="0"/>
              <a:t>wrath</a:t>
            </a:r>
            <a:r>
              <a:rPr lang="fr-FR" b="1" spc="-30" dirty="0" smtClean="0"/>
              <a:t> </a:t>
            </a:r>
            <a:r>
              <a:rPr lang="fr-FR" b="1" spc="-30" dirty="0" err="1" smtClean="0"/>
              <a:t>when</a:t>
            </a:r>
            <a:r>
              <a:rPr lang="fr-FR" b="1" spc="-30" dirty="0" smtClean="0"/>
              <a:t> </a:t>
            </a:r>
            <a:r>
              <a:rPr lang="fr-FR" b="1" spc="-30" dirty="0" err="1" smtClean="0"/>
              <a:t>God’s</a:t>
            </a:r>
            <a:r>
              <a:rPr lang="fr-FR" b="1" spc="-30" dirty="0" smtClean="0"/>
              <a:t> </a:t>
            </a:r>
            <a:r>
              <a:rPr lang="fr-FR" b="1" spc="-30" dirty="0" err="1" smtClean="0"/>
              <a:t>righteous</a:t>
            </a:r>
            <a:r>
              <a:rPr lang="fr-FR" b="1" spc="-30" dirty="0" smtClean="0"/>
              <a:t> </a:t>
            </a:r>
            <a:r>
              <a:rPr lang="fr-FR" b="1" spc="-30" dirty="0" err="1" smtClean="0"/>
              <a:t>judgment</a:t>
            </a:r>
            <a:r>
              <a:rPr lang="fr-FR" b="1" spc="-30" dirty="0" smtClean="0"/>
              <a:t> </a:t>
            </a:r>
            <a:r>
              <a:rPr lang="fr-FR" b="1" spc="-30" dirty="0" err="1" smtClean="0"/>
              <a:t>will</a:t>
            </a:r>
            <a:r>
              <a:rPr lang="fr-FR" b="1" spc="-30" dirty="0" smtClean="0"/>
              <a:t> </a:t>
            </a:r>
            <a:r>
              <a:rPr lang="fr-FR" b="1" spc="-30" dirty="0" err="1" smtClean="0"/>
              <a:t>be</a:t>
            </a:r>
            <a:r>
              <a:rPr lang="fr-FR" b="1" spc="-30" dirty="0" smtClean="0"/>
              <a:t> </a:t>
            </a:r>
            <a:r>
              <a:rPr lang="fr-FR" b="1" spc="-30" dirty="0" err="1" smtClean="0"/>
              <a:t>revealed</a:t>
            </a:r>
            <a:r>
              <a:rPr lang="fr-FR" b="1" spc="-30" dirty="0" smtClean="0"/>
              <a:t>.</a:t>
            </a:r>
            <a:r>
              <a:rPr lang="en-US" b="1" dirty="0" smtClean="0"/>
              <a:t>”</a:t>
            </a:r>
            <a:endParaRPr lang="en-US" b="1" spc="-30" dirty="0"/>
          </a:p>
        </p:txBody>
      </p:sp>
      <p:sp>
        <p:nvSpPr>
          <p:cNvPr id="12" name="TextBox 11"/>
          <p:cNvSpPr txBox="1"/>
          <p:nvPr/>
        </p:nvSpPr>
        <p:spPr>
          <a:xfrm>
            <a:off x="304800" y="152400"/>
            <a:ext cx="1828800" cy="246221"/>
          </a:xfrm>
          <a:prstGeom prst="rect">
            <a:avLst/>
          </a:prstGeom>
          <a:noFill/>
        </p:spPr>
        <p:txBody>
          <a:bodyPr wrap="square" rtlCol="0">
            <a:spAutoFit/>
          </a:bodyPr>
          <a:lstStyle/>
          <a:p>
            <a:r>
              <a:rPr lang="en-US" sz="1000" dirty="0" smtClean="0">
                <a:solidFill>
                  <a:schemeClr val="bg1">
                    <a:lumMod val="75000"/>
                  </a:schemeClr>
                </a:solidFill>
              </a:rPr>
              <a:t>original author unknown</a:t>
            </a:r>
            <a:endParaRPr lang="en-US" sz="1000"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old self crucified buried</a:t>
            </a:r>
            <a:r>
              <a:rPr lang="en-CA" altLang="ko-KR" sz="1200" b="1" spc="-30" dirty="0" smtClean="0">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born of the Spirit                           given, receive, have the Spirit    </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chosen race</a:t>
            </a:r>
            <a:r>
              <a:rPr lang="en-CA" altLang="ko-KR" sz="1200" b="1" spc="-30" dirty="0" smtClean="0">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effectLst/>
              <a:latin typeface="Arial Narrow" pitchFamily="34" charset="0"/>
              <a:cs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2022</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itle 1"/>
          <p:cNvSpPr txBox="1">
            <a:spLocks/>
          </p:cNvSpPr>
          <p:nvPr/>
        </p:nvSpPr>
        <p:spPr>
          <a:xfrm>
            <a:off x="7086600" y="0"/>
            <a:ext cx="2057400" cy="6858000"/>
          </a:xfrm>
          <a:prstGeom prst="rect">
            <a:avLst/>
          </a:prstGeom>
          <a:solidFill>
            <a:srgbClr val="66FF33"/>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600"/>
              </a:lnSpc>
              <a:spcAft>
                <a:spcPts val="0"/>
              </a:spcAft>
              <a:defRPr/>
            </a:pPr>
            <a:r>
              <a:rPr lang="en-CA" sz="2600" b="1" spc="-30" dirty="0" smtClean="0">
                <a:latin typeface="Calibri" pitchFamily="34" charset="0"/>
              </a:rPr>
              <a:t>Lord, we praise you that the fullness of your blessing is given </a:t>
            </a:r>
          </a:p>
          <a:p>
            <a:pPr lvl="0" algn="ctr" fontAlgn="auto">
              <a:lnSpc>
                <a:spcPts val="2600"/>
              </a:lnSpc>
              <a:spcAft>
                <a:spcPts val="0"/>
              </a:spcAft>
              <a:defRPr/>
            </a:pPr>
            <a:r>
              <a:rPr lang="en-CA" sz="2600" b="1" spc="-30" dirty="0" smtClean="0">
                <a:latin typeface="Calibri" pitchFamily="34" charset="0"/>
              </a:rPr>
              <a:t>in Christ </a:t>
            </a:r>
            <a:br>
              <a:rPr lang="en-CA" sz="2600" b="1" spc="-30" dirty="0" smtClean="0">
                <a:latin typeface="Calibri" pitchFamily="34" charset="0"/>
              </a:rPr>
            </a:br>
            <a:r>
              <a:rPr lang="en-CA" sz="2600" b="1" spc="-30" dirty="0" smtClean="0">
                <a:latin typeface="Calibri" pitchFamily="34" charset="0"/>
              </a:rPr>
              <a:t>by faith in what Christ has DONE, and not by things we DO. </a:t>
            </a:r>
            <a:br>
              <a:rPr lang="en-CA" sz="2600" b="1" spc="-30" dirty="0" smtClean="0">
                <a:latin typeface="Calibri" pitchFamily="34" charset="0"/>
              </a:rPr>
            </a:br>
            <a:r>
              <a:rPr lang="en-CA" sz="2600" b="1" spc="-30" dirty="0" smtClean="0">
                <a:latin typeface="Calibri" pitchFamily="34" charset="0"/>
              </a:rPr>
              <a:t>It is finished!</a:t>
            </a:r>
            <a:br>
              <a:rPr lang="en-CA" sz="2600" b="1" spc="-30" dirty="0" smtClean="0">
                <a:latin typeface="Calibri" pitchFamily="34" charset="0"/>
              </a:rPr>
            </a:br>
            <a:r>
              <a:rPr lang="en-CA" sz="2600" b="1" spc="-30" dirty="0" smtClean="0">
                <a:latin typeface="Calibri" pitchFamily="34" charset="0"/>
              </a:rPr>
              <a:t>We rest in Christ and his finished work rather than DO, DO, DO </a:t>
            </a:r>
            <a:br>
              <a:rPr lang="en-CA" sz="2600" b="1" spc="-30" dirty="0" smtClean="0">
                <a:latin typeface="Calibri" pitchFamily="34" charset="0"/>
              </a:rPr>
            </a:br>
            <a:r>
              <a:rPr lang="en-CA" sz="2600" b="1" spc="-30" dirty="0" smtClean="0">
                <a:latin typeface="Calibri" pitchFamily="34" charset="0"/>
              </a:rPr>
              <a:t>to earn your blessing.</a:t>
            </a:r>
            <a:endParaRPr kumimoji="0" lang="en-CA" sz="2600" b="1" i="0" u="none" strike="noStrike" kern="1200" cap="none" spc="-30" normalizeH="0" noProof="0" dirty="0">
              <a:ln>
                <a:noFill/>
              </a:ln>
              <a:effectLst/>
              <a:uLnTx/>
              <a:uFillTx/>
              <a:latin typeface="Calibri" pitchFamily="34" charset="0"/>
              <a:ea typeface="+mj-ea"/>
              <a:cs typeface="+mj-cs"/>
            </a:endParaRPr>
          </a:p>
        </p:txBody>
      </p:sp>
      <p:sp>
        <p:nvSpPr>
          <p:cNvPr id="9"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solidFill>
                  <a:schemeClr val="bg1"/>
                </a:solidFill>
                <a:latin typeface="Calibri" pitchFamily="34" charset="0"/>
                <a:cs typeface="Calibri" pitchFamily="34" charset="0"/>
              </a:rPr>
              <a:t>I DO 4 U</a:t>
            </a:r>
            <a:endParaRPr lang="en-US" sz="2800" b="1"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solidFill>
                  <a:schemeClr val="bg1"/>
                </a:solidFill>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bg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solidFill>
                  <a:schemeClr val="bg1"/>
                </a:solidFill>
              </a:rPr>
              <a:t>God’s completely different way </a:t>
            </a:r>
          </a:p>
          <a:p>
            <a:pPr algn="ctr"/>
            <a:r>
              <a:rPr lang="en-CA" sz="2200" b="1" dirty="0" smtClean="0">
                <a:solidFill>
                  <a:schemeClr val="bg1"/>
                </a:solidFill>
              </a:rPr>
              <a:t>to deepest joy and satisfaction</a:t>
            </a:r>
            <a:endParaRPr lang="en-CA" sz="2200" b="1" dirty="0">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35496" y="7620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joined to Christ       	                                                                                                                          </a:t>
            </a:r>
            <a:r>
              <a:rPr lang="en-CA" altLang="ko-KR" sz="1600" dirty="0" smtClean="0">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and God’s love poured out                                                                                                       </a:t>
            </a:r>
            <a:r>
              <a:rPr lang="en-CA" altLang="ko-KR" sz="1600" dirty="0" smtClean="0">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saved  </a:t>
            </a:r>
            <a:r>
              <a:rPr lang="en-CA" altLang="ko-KR" sz="1600" b="1" dirty="0" smtClean="0">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effectLst/>
                <a:latin typeface="Calibri" pitchFamily="34" charset="0"/>
                <a:ea typeface="Malgun Gothic" pitchFamily="34" charset="-127"/>
                <a:cs typeface="Calibri" pitchFamily="34" charset="0"/>
              </a:rPr>
              <a:t>n  the  New  Covenant</a:t>
            </a:r>
            <a:endParaRPr kumimoji="0" lang="en-CA" altLang="ko-KR" sz="16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rgbClr val="FF0000"/>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the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82064"/>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369332"/>
          </a:xfrm>
          <a:prstGeom prst="rect">
            <a:avLst/>
          </a:prstGeom>
          <a:noFill/>
        </p:spPr>
        <p:txBody>
          <a:bodyPr wrap="square" rtlCol="0">
            <a:spAutoFit/>
          </a:bodyPr>
          <a:lstStyle/>
          <a:p>
            <a:pPr algn="ctr"/>
            <a:r>
              <a:rPr lang="en-US" b="1" dirty="0" smtClean="0">
                <a:solidFill>
                  <a:schemeClr val="bg1"/>
                </a:solidFill>
              </a:rPr>
              <a:t>I DO 4 U</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246826" y="116632"/>
            <a:ext cx="4413406" cy="4104456"/>
          </a:xfrm>
          <a:prstGeom prst="star32">
            <a:avLst/>
          </a:prstGeom>
        </p:spPr>
      </p:pic>
      <p:sp>
        <p:nvSpPr>
          <p:cNvPr id="9" name="Title 1"/>
          <p:cNvSpPr txBox="1">
            <a:spLocks/>
          </p:cNvSpPr>
          <p:nvPr/>
        </p:nvSpPr>
        <p:spPr bwMode="auto">
          <a:xfrm>
            <a:off x="0" y="4941168"/>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“I</a:t>
            </a:r>
            <a:r>
              <a:rPr lang="en-US" sz="2800" b="1" dirty="0" smtClean="0">
                <a:solidFill>
                  <a:schemeClr val="bg1"/>
                </a:solidFill>
                <a:latin typeface="Calibri" pitchFamily="34" charset="0"/>
                <a:cs typeface="Calibri" pitchFamily="34" charset="0"/>
              </a:rPr>
              <a:t>f anyone thirsts, let him come to me and drink.</a:t>
            </a:r>
          </a:p>
          <a:p>
            <a:pPr algn="ctr"/>
            <a:r>
              <a:rPr lang="en-US" sz="2800" b="1" dirty="0" smtClean="0">
                <a:solidFill>
                  <a:schemeClr val="bg1"/>
                </a:solidFill>
                <a:latin typeface="Calibri" pitchFamily="34" charset="0"/>
                <a:cs typeface="Calibri" pitchFamily="34" charset="0"/>
              </a:rPr>
              <a:t>Whoever believes in me, as the Scripture has said,</a:t>
            </a:r>
          </a:p>
          <a:p>
            <a:pPr algn="ctr"/>
            <a:r>
              <a:rPr lang="en-US" sz="2800" b="1" dirty="0" smtClean="0">
                <a:solidFill>
                  <a:schemeClr val="bg1"/>
                </a:solidFill>
                <a:latin typeface="Calibri" pitchFamily="34" charset="0"/>
                <a:cs typeface="Calibri" pitchFamily="34" charset="0"/>
              </a:rPr>
              <a:t>‘Out of his heart will flow rivers of living water.’”  </a:t>
            </a:r>
          </a:p>
          <a:p>
            <a:pPr algn="ctr"/>
            <a:r>
              <a:rPr lang="en-US" sz="2800" b="1" dirty="0" smtClean="0">
                <a:solidFill>
                  <a:schemeClr val="bg1"/>
                </a:solidFill>
                <a:latin typeface="Calibri" pitchFamily="34" charset="0"/>
                <a:cs typeface="Calibri" pitchFamily="34" charset="0"/>
              </a:rPr>
              <a:t>John 7:37-38</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5940152" y="6505599"/>
            <a:ext cx="3168352" cy="307777"/>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85000"/>
                  </a:schemeClr>
                </a:solidFill>
              </a:rPr>
              <a:t>Jesus  </a:t>
            </a: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7" name="TextBox 16"/>
          <p:cNvSpPr txBox="1"/>
          <p:nvPr/>
        </p:nvSpPr>
        <p:spPr>
          <a:xfrm>
            <a:off x="179512" y="6567155"/>
            <a:ext cx="2088232" cy="246221"/>
          </a:xfrm>
          <a:prstGeom prst="rect">
            <a:avLst/>
          </a:prstGeom>
          <a:noFill/>
        </p:spPr>
        <p:txBody>
          <a:bodyPr wrap="square" rtlCol="0">
            <a:spAutoFit/>
          </a:bodyPr>
          <a:lstStyle/>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14" name="Picture 13" descr="www.fg-a.com valentine 2-jumping-heart.gif"/>
          <p:cNvPicPr>
            <a:picLocks noChangeAspect="1"/>
          </p:cNvPicPr>
          <p:nvPr/>
        </p:nvPicPr>
        <p:blipFill>
          <a:blip r:embed="rId3" cstate="print"/>
          <a:stretch>
            <a:fillRect/>
          </a:stretch>
        </p:blipFill>
        <p:spPr>
          <a:xfrm>
            <a:off x="3851920" y="2383532"/>
            <a:ext cx="1143000" cy="13335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3407</TotalTime>
  <Words>2302</Words>
  <Application>Microsoft Office PowerPoint</Application>
  <PresentationFormat>On-screen Show (4:3)</PresentationFormat>
  <Paragraphs>594</Paragraphs>
  <Slides>35</Slides>
  <Notes>20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When we receive Jesus,  we receive all Christ is by his death and resurrection. He is our righteousness, ransom, redemption, atonement, forgiveness, peace,  reconciliation, eternal life, immersion in the Spirit, life in the Spirit, freedom from sin, citizenship in heaven, hope of glory in seeing his face and reigning forever . . . and all  the rest of the riches of  the grace of God in Christ! However, if we don’t receive Jesus, we don’t receive any of God’s grace in Christ.</vt:lpstr>
      <vt:lpstr>Slide 31</vt:lpstr>
      <vt:lpstr>Buddhism  says: Do Do Do Do Do Do  Do Do. You Do.   8-fold path</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Supernike</dc:creator>
  <cp:lastModifiedBy>Lenovo X1 Carbon G2</cp:lastModifiedBy>
  <cp:revision>289</cp:revision>
  <dcterms:created xsi:type="dcterms:W3CDTF">2018-02-10T10:05:27Z</dcterms:created>
  <dcterms:modified xsi:type="dcterms:W3CDTF">2023-03-22T06:12:58Z</dcterms:modified>
</cp:coreProperties>
</file>