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slides/slide79.xml" ContentType="application/vnd.openxmlformats-officedocument.presentationml.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sldIdLst>
    <p:sldId id="2027" r:id="rId2"/>
    <p:sldId id="1951" r:id="rId3"/>
    <p:sldId id="1986" r:id="rId4"/>
    <p:sldId id="2028" r:id="rId5"/>
    <p:sldId id="2029" r:id="rId6"/>
    <p:sldId id="1943" r:id="rId7"/>
    <p:sldId id="1952" r:id="rId8"/>
    <p:sldId id="1985" r:id="rId9"/>
    <p:sldId id="1954" r:id="rId10"/>
    <p:sldId id="1955" r:id="rId11"/>
    <p:sldId id="1984" r:id="rId12"/>
    <p:sldId id="1956" r:id="rId13"/>
    <p:sldId id="1957" r:id="rId14"/>
    <p:sldId id="1959" r:id="rId15"/>
    <p:sldId id="1960" r:id="rId16"/>
    <p:sldId id="1961" r:id="rId17"/>
    <p:sldId id="1962" r:id="rId18"/>
    <p:sldId id="1963" r:id="rId19"/>
    <p:sldId id="1964" r:id="rId20"/>
    <p:sldId id="1965" r:id="rId21"/>
    <p:sldId id="2063" r:id="rId22"/>
    <p:sldId id="2064" r:id="rId23"/>
    <p:sldId id="2065" r:id="rId24"/>
    <p:sldId id="2066" r:id="rId25"/>
    <p:sldId id="2067" r:id="rId26"/>
    <p:sldId id="1950" r:id="rId27"/>
    <p:sldId id="2006" r:id="rId28"/>
    <p:sldId id="2025" r:id="rId29"/>
    <p:sldId id="2008" r:id="rId30"/>
    <p:sldId id="1991" r:id="rId31"/>
    <p:sldId id="1996" r:id="rId32"/>
    <p:sldId id="2009" r:id="rId33"/>
    <p:sldId id="1982" r:id="rId34"/>
    <p:sldId id="2033" r:id="rId35"/>
    <p:sldId id="2034" r:id="rId36"/>
    <p:sldId id="2031" r:id="rId37"/>
    <p:sldId id="2012" r:id="rId38"/>
    <p:sldId id="2013" r:id="rId39"/>
    <p:sldId id="1998" r:id="rId40"/>
    <p:sldId id="2032" r:id="rId41"/>
    <p:sldId id="2014" r:id="rId42"/>
    <p:sldId id="2015" r:id="rId43"/>
    <p:sldId id="1987" r:id="rId44"/>
    <p:sldId id="2046" r:id="rId45"/>
    <p:sldId id="2047" r:id="rId46"/>
    <p:sldId id="2048" r:id="rId47"/>
    <p:sldId id="2049" r:id="rId48"/>
    <p:sldId id="2039" r:id="rId49"/>
    <p:sldId id="2043" r:id="rId50"/>
    <p:sldId id="2044" r:id="rId51"/>
    <p:sldId id="2045" r:id="rId52"/>
    <p:sldId id="2050" r:id="rId53"/>
    <p:sldId id="2052" r:id="rId54"/>
    <p:sldId id="2059" r:id="rId55"/>
    <p:sldId id="2053" r:id="rId56"/>
    <p:sldId id="2054" r:id="rId57"/>
    <p:sldId id="2055" r:id="rId58"/>
    <p:sldId id="2056" r:id="rId59"/>
    <p:sldId id="2057" r:id="rId60"/>
    <p:sldId id="1967" r:id="rId61"/>
    <p:sldId id="2058" r:id="rId62"/>
    <p:sldId id="2060" r:id="rId63"/>
    <p:sldId id="2068" r:id="rId64"/>
    <p:sldId id="2017" r:id="rId65"/>
    <p:sldId id="2003" r:id="rId66"/>
    <p:sldId id="2004" r:id="rId67"/>
    <p:sldId id="1983" r:id="rId68"/>
    <p:sldId id="1944" r:id="rId69"/>
    <p:sldId id="1980" r:id="rId70"/>
    <p:sldId id="1973" r:id="rId71"/>
    <p:sldId id="1646" r:id="rId72"/>
    <p:sldId id="1974" r:id="rId73"/>
    <p:sldId id="2026" r:id="rId74"/>
    <p:sldId id="2019" r:id="rId75"/>
    <p:sldId id="2020" r:id="rId76"/>
    <p:sldId id="2021" r:id="rId77"/>
    <p:sldId id="2022" r:id="rId78"/>
    <p:sldId id="2023" r:id="rId79"/>
    <p:sldId id="2024" r:id="rId80"/>
    <p:sldId id="1785" r:id="rId81"/>
    <p:sldId id="2070" r:id="rId82"/>
    <p:sldId id="2069" r:id="rId83"/>
    <p:sldId id="1789" r:id="rId84"/>
    <p:sldId id="2016" r:id="rId85"/>
    <p:sldId id="1791" r:id="rId8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8000"/>
    <a:srgbClr val="9900CC"/>
    <a:srgbClr val="00B9FA"/>
    <a:srgbClr val="FF66FF"/>
    <a:srgbClr val="FF99FF"/>
    <a:srgbClr val="33CC33"/>
    <a:srgbClr val="0066FF"/>
    <a:srgbClr val="FFCCFF"/>
    <a:srgbClr val="00FF00"/>
    <a:srgbClr val="05BE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11" autoAdjust="0"/>
    <p:restoredTop sz="94761" autoAdjust="0"/>
  </p:normalViewPr>
  <p:slideViewPr>
    <p:cSldViewPr>
      <p:cViewPr varScale="1">
        <p:scale>
          <a:sx n="85" d="100"/>
          <a:sy n="85" d="100"/>
        </p:scale>
        <p:origin x="-1086" y="-78"/>
      </p:cViewPr>
      <p:guideLst>
        <p:guide orient="horz" pos="2160"/>
        <p:guide pos="2880"/>
      </p:guideLst>
    </p:cSldViewPr>
  </p:slideViewPr>
  <p:outlineViewPr>
    <p:cViewPr>
      <p:scale>
        <a:sx n="33" d="100"/>
        <a:sy n="33" d="100"/>
      </p:scale>
      <p:origin x="276" y="112494"/>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AB026A52-4B85-4E2C-A5D3-EAD6551B6BF7}" type="datetimeFigureOut">
              <a:rPr lang="en-US"/>
              <a:pPr>
                <a:defRPr/>
              </a:pPr>
              <a:t>1/10/2023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20C5E4A5-29CE-4083-8DA2-6B82BAD0F9DC}" type="slidenum">
              <a:rPr lang="en-US"/>
              <a:pPr>
                <a:defRPr/>
              </a:pPr>
              <a:t>‹#›</a:t>
            </a:fld>
            <a:endParaRPr lang="en-US"/>
          </a:p>
        </p:txBody>
      </p:sp>
    </p:spTree>
    <p:extLst>
      <p:ext uri="{BB962C8B-B14F-4D97-AF65-F5344CB8AC3E}">
        <p14:creationId xmlns="" xmlns:p14="http://schemas.microsoft.com/office/powerpoint/2010/main" val="11876239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40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41</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42</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56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CA" smtClean="0"/>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24B0697-1008-4628-8D42-94ECFDD788DD}" type="slidenum">
              <a:rPr lang="en-US" smtClean="0"/>
              <a:pPr/>
              <a:t>62</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63</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65</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solidFill>
                <a:schemeClr val="tx1"/>
              </a:solidFill>
            </a:endParaRPr>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73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CA5D935F-00FB-4E59-9D02-FD9E3138AD98}" type="slidenum">
              <a:rPr lang="en-US" altLang="ko-KR"/>
              <a:pPr>
                <a:defRPr/>
              </a:pPr>
              <a:t>‹#›</a:t>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BCA5E7E9-CCA4-494D-B2BE-30D08DDE7F1E}" type="slidenum">
              <a:rPr lang="en-US" altLang="ko-KR"/>
              <a:pPr>
                <a:defRPr/>
              </a:pPr>
              <a:t>‹#›</a:t>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90C0E5C9-FAAC-430A-9855-1597956E0E71}" type="slidenum">
              <a:rPr lang="en-US" altLang="ko-KR"/>
              <a:pPr>
                <a:defRPr/>
              </a:pPr>
              <a:t>‹#›</a:t>
            </a:fld>
            <a:endParaRPr lang="en-US" altLang="ko-K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FDBBE389-1195-4638-B1AF-A0731A8EF3B5}" type="slidenum">
              <a:rPr lang="en-US" altLang="ko-KR"/>
              <a:pPr>
                <a:defRPr/>
              </a:pPr>
              <a:t>‹#›</a:t>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8"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9" name="Rectangle 6"/>
          <p:cNvSpPr>
            <a:spLocks noGrp="1" noChangeArrowheads="1"/>
          </p:cNvSpPr>
          <p:nvPr>
            <p:ph type="sldNum" sz="quarter" idx="12"/>
          </p:nvPr>
        </p:nvSpPr>
        <p:spPr>
          <a:ln/>
        </p:spPr>
        <p:txBody>
          <a:bodyPr/>
          <a:lstStyle>
            <a:lvl1pPr>
              <a:defRPr/>
            </a:lvl1pPr>
          </a:lstStyle>
          <a:p>
            <a:pPr>
              <a:defRPr/>
            </a:pPr>
            <a:fld id="{D4C8EF94-96B4-40F0-B9AC-10DAC7D5B04D}" type="slidenum">
              <a:rPr lang="en-US" altLang="ko-KR"/>
              <a:pPr>
                <a:defRPr/>
              </a:pPr>
              <a:t>‹#›</a:t>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4"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5" name="Rectangle 6"/>
          <p:cNvSpPr>
            <a:spLocks noGrp="1" noChangeArrowheads="1"/>
          </p:cNvSpPr>
          <p:nvPr>
            <p:ph type="sldNum" sz="quarter" idx="12"/>
          </p:nvPr>
        </p:nvSpPr>
        <p:spPr>
          <a:ln/>
        </p:spPr>
        <p:txBody>
          <a:bodyPr/>
          <a:lstStyle>
            <a:lvl1pPr>
              <a:defRPr/>
            </a:lvl1pPr>
          </a:lstStyle>
          <a:p>
            <a:pPr>
              <a:defRPr/>
            </a:pPr>
            <a:fld id="{55D1493F-F007-48B7-A5CF-42DCE1A59D8C}" type="slidenum">
              <a:rPr lang="en-US" altLang="ko-KR"/>
              <a:pPr>
                <a:defRPr/>
              </a:pPr>
              <a:t>‹#›</a:t>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3"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4" name="Rectangle 6"/>
          <p:cNvSpPr>
            <a:spLocks noGrp="1" noChangeArrowheads="1"/>
          </p:cNvSpPr>
          <p:nvPr>
            <p:ph type="sldNum" sz="quarter" idx="12"/>
          </p:nvPr>
        </p:nvSpPr>
        <p:spPr>
          <a:ln/>
        </p:spPr>
        <p:txBody>
          <a:bodyPr/>
          <a:lstStyle>
            <a:lvl1pPr>
              <a:defRPr/>
            </a:lvl1pPr>
          </a:lstStyle>
          <a:p>
            <a:pPr>
              <a:defRPr/>
            </a:pPr>
            <a:fld id="{B9B67D5C-9B03-42D0-8577-B310C19384EF}" type="slidenum">
              <a:rPr lang="en-US" altLang="ko-KR"/>
              <a:pPr>
                <a:defRPr/>
              </a:pPr>
              <a:t>‹#›</a:t>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1"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9780CD8E-C87B-4EEA-A1D7-313B38D12A0C}" type="slidenum">
              <a:rPr lang="en-US" altLang="ko-KR"/>
              <a:pPr>
                <a:defRPr/>
              </a:pPr>
              <a:t>‹#›</a:t>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197AC908-BD19-426B-9565-0089307922C9}" type="slidenum">
              <a:rPr lang="en-US" altLang="ko-KR"/>
              <a:pPr>
                <a:defRPr/>
              </a:pPr>
              <a:t>‹#›</a:t>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57C9E319-8B69-47E9-9991-2DCC3E8D074F}" type="slidenum">
              <a:rPr lang="en-US" altLang="ko-KR"/>
              <a:pPr>
                <a:defRPr/>
              </a:pPr>
              <a:t>‹#›</a:t>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77396060-33EC-45C0-BB86-CF583FC2BD60}" type="slidenum">
              <a:rPr lang="en-US" altLang="ko-KR"/>
              <a:pPr>
                <a:defRPr/>
              </a:pPr>
              <a:t>‹#›</a:t>
            </a:fld>
            <a:endParaRPr lang="en-US" altLang="ko-K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smtClean="0"/>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굴림" pitchFamily="50" charset="-127"/>
                <a:cs typeface="Arial" charset="0"/>
              </a:defRPr>
            </a:lvl1pPr>
          </a:lstStyle>
          <a:p>
            <a:pPr>
              <a:defRPr/>
            </a:pPr>
            <a:endParaRPr lang="ko-KR" altLang="ko-K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굴림" pitchFamily="50" charset="-127"/>
                <a:cs typeface="Arial" charset="0"/>
              </a:defRPr>
            </a:lvl1pPr>
          </a:lstStyle>
          <a:p>
            <a:pPr>
              <a:defRPr/>
            </a:pPr>
            <a:endParaRPr lang="ko-KR" altLang="ko-K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ea typeface="굴림" pitchFamily="50" charset="-127"/>
                <a:cs typeface="Arial" charset="0"/>
              </a:defRPr>
            </a:lvl1pPr>
          </a:lstStyle>
          <a:p>
            <a:pPr>
              <a:defRPr/>
            </a:pPr>
            <a:fld id="{8FDDF2B8-257D-41E8-B6D6-D87559E1FF13}" type="slidenum">
              <a:rPr lang="en-US" altLang="ko-KR"/>
              <a:pPr>
                <a:defRPr/>
              </a:pPr>
              <a:t>‹#›</a:t>
            </a:fld>
            <a:endParaRPr lang="en-US" altLang="ko-K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jblstatue.com/copyright.html" TargetMode="External"/><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jblstatue.com/copyright.html" TargetMode="External"/><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9.gif"/><Relationship Id="rId3" Type="http://schemas.openxmlformats.org/officeDocument/2006/relationships/image" Target="../media/image19.gif"/><Relationship Id="rId7" Type="http://schemas.openxmlformats.org/officeDocument/2006/relationships/image" Target="../media/image23.jpeg"/><Relationship Id="rId12" Type="http://schemas.openxmlformats.org/officeDocument/2006/relationships/image" Target="../media/image28.jpeg"/><Relationship Id="rId2" Type="http://schemas.openxmlformats.org/officeDocument/2006/relationships/notesSlide" Target="../notesSlides/notesSlide1.xml"/><Relationship Id="rId16" Type="http://schemas.openxmlformats.org/officeDocument/2006/relationships/image" Target="../media/image32.gif"/><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7.jpeg"/><Relationship Id="rId5" Type="http://schemas.openxmlformats.org/officeDocument/2006/relationships/image" Target="../media/image21.jpeg"/><Relationship Id="rId15" Type="http://schemas.openxmlformats.org/officeDocument/2006/relationships/image" Target="../media/image31.gif"/><Relationship Id="rId10" Type="http://schemas.openxmlformats.org/officeDocument/2006/relationships/image" Target="../media/image26.jpeg"/><Relationship Id="rId4" Type="http://schemas.openxmlformats.org/officeDocument/2006/relationships/image" Target="../media/image20.jpeg"/><Relationship Id="rId9" Type="http://schemas.openxmlformats.org/officeDocument/2006/relationships/image" Target="../media/image25.jpeg"/><Relationship Id="rId14" Type="http://schemas.openxmlformats.org/officeDocument/2006/relationships/image" Target="../media/image30.jpeg"/></Relationships>
</file>

<file path=ppt/slides/_rels/slide40.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9.gif"/><Relationship Id="rId3" Type="http://schemas.openxmlformats.org/officeDocument/2006/relationships/image" Target="../media/image19.gif"/><Relationship Id="rId7" Type="http://schemas.openxmlformats.org/officeDocument/2006/relationships/image" Target="../media/image23.jpeg"/><Relationship Id="rId12" Type="http://schemas.openxmlformats.org/officeDocument/2006/relationships/image" Target="../media/image28.jpeg"/><Relationship Id="rId2" Type="http://schemas.openxmlformats.org/officeDocument/2006/relationships/notesSlide" Target="../notesSlides/notesSlide2.xml"/><Relationship Id="rId16" Type="http://schemas.openxmlformats.org/officeDocument/2006/relationships/image" Target="../media/image32.gif"/><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7.jpeg"/><Relationship Id="rId5" Type="http://schemas.openxmlformats.org/officeDocument/2006/relationships/image" Target="../media/image21.jpeg"/><Relationship Id="rId15" Type="http://schemas.openxmlformats.org/officeDocument/2006/relationships/image" Target="../media/image31.gif"/><Relationship Id="rId10" Type="http://schemas.openxmlformats.org/officeDocument/2006/relationships/image" Target="../media/image26.jpeg"/><Relationship Id="rId4" Type="http://schemas.openxmlformats.org/officeDocument/2006/relationships/image" Target="../media/image20.jpeg"/><Relationship Id="rId9" Type="http://schemas.openxmlformats.org/officeDocument/2006/relationships/image" Target="../media/image25.jpeg"/><Relationship Id="rId14" Type="http://schemas.openxmlformats.org/officeDocument/2006/relationships/image" Target="../media/image30.jpeg"/></Relationships>
</file>

<file path=ppt/slides/_rels/slide4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2.gif"/><Relationship Id="rId4" Type="http://schemas.openxmlformats.org/officeDocument/2006/relationships/image" Target="../media/image31.gif"/></Relationships>
</file>

<file path=ppt/slides/_rels/slide42.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2.gif"/><Relationship Id="rId4" Type="http://schemas.openxmlformats.org/officeDocument/2006/relationships/image" Target="../media/image31.gif"/></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www.wallpaperama.com/jesus-christ-returns-wallpaper-581728.html" TargetMode="Externa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2.gif"/><Relationship Id="rId4" Type="http://schemas.openxmlformats.org/officeDocument/2006/relationships/image" Target="../media/image31.gif"/></Relationships>
</file>

<file path=ppt/slides/_rels/slide63.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2.gif"/></Relationships>
</file>

<file path=ppt/slides/_rels/slide6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hyperlink" Target="http://www.engage.today/"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8229600" cy="1143000"/>
          </a:xfrm>
        </p:spPr>
        <p:txBody>
          <a:bodyPr>
            <a:noAutofit/>
          </a:bodyPr>
          <a:lstStyle/>
          <a:p>
            <a:r>
              <a:rPr lang="en-CA" sz="2800" dirty="0" smtClean="0">
                <a:solidFill>
                  <a:schemeClr val="bg1"/>
                </a:solidFill>
                <a:latin typeface="Calibri" pitchFamily="34" charset="0"/>
                <a:cs typeface="Calibri" pitchFamily="34" charset="0"/>
              </a:rPr>
              <a:t>To get this PPT to play properly so the </a:t>
            </a:r>
            <a:r>
              <a:rPr lang="en-CA" sz="2800" dirty="0" err="1" smtClean="0">
                <a:solidFill>
                  <a:schemeClr val="bg1"/>
                </a:solidFill>
                <a:latin typeface="Calibri" pitchFamily="34" charset="0"/>
                <a:cs typeface="Calibri" pitchFamily="34" charset="0"/>
              </a:rPr>
              <a:t>smileys</a:t>
            </a:r>
            <a:r>
              <a:rPr lang="en-CA" sz="2800" dirty="0" smtClean="0">
                <a:solidFill>
                  <a:schemeClr val="bg1"/>
                </a:solidFill>
                <a:latin typeface="Calibri" pitchFamily="34" charset="0"/>
                <a:cs typeface="Calibri" pitchFamily="34" charset="0"/>
              </a:rPr>
              <a:t> dance on your smart-phone or other device, please press the “play as a PPT” tab.  Otherwise the </a:t>
            </a:r>
            <a:r>
              <a:rPr lang="en-CA" sz="2800" dirty="0" err="1" smtClean="0">
                <a:solidFill>
                  <a:schemeClr val="bg1"/>
                </a:solidFill>
                <a:latin typeface="Calibri" pitchFamily="34" charset="0"/>
                <a:cs typeface="Calibri" pitchFamily="34" charset="0"/>
              </a:rPr>
              <a:t>smileys</a:t>
            </a:r>
            <a:r>
              <a:rPr lang="en-CA" sz="2800" dirty="0" smtClean="0">
                <a:solidFill>
                  <a:schemeClr val="bg1"/>
                </a:solidFill>
                <a:latin typeface="Calibri" pitchFamily="34" charset="0"/>
                <a:cs typeface="Calibri" pitchFamily="34" charset="0"/>
              </a:rPr>
              <a:t> stand still and the heart doesn’t jump for joy!</a:t>
            </a:r>
            <a:endParaRPr lang="en-CA" sz="2800" dirty="0">
              <a:solidFill>
                <a:schemeClr val="bg1"/>
              </a:solidFill>
              <a:latin typeface="Calibri" pitchFamily="34" charset="0"/>
              <a:cs typeface="Calibri" pitchFamily="34" charset="0"/>
            </a:endParaRPr>
          </a:p>
        </p:txBody>
      </p:sp>
      <p:sp>
        <p:nvSpPr>
          <p:cNvPr id="3" name="Title 1"/>
          <p:cNvSpPr txBox="1">
            <a:spLocks/>
          </p:cNvSpPr>
          <p:nvPr/>
        </p:nvSpPr>
        <p:spPr bwMode="auto">
          <a:xfrm>
            <a:off x="457200" y="4590256"/>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All Scripture quotations are taken from </a:t>
            </a:r>
            <a:br>
              <a:rPr kumimoji="0" lang="en-US" sz="2800" b="0"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The Holy Bible, English Standard Version (ESV), copyright </a:t>
            </a:r>
            <a:r>
              <a:rPr kumimoji="0" lang="en-US" sz="2800" b="0" i="1"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a:t>
            </a:r>
            <a:r>
              <a:rPr kumimoji="0" lang="en-US" sz="2800" b="0"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2001 by Crossway Bibles, </a:t>
            </a:r>
            <a:br>
              <a:rPr kumimoji="0" lang="en-US" sz="2800" b="0"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a publishing ministry of Good News Publishers.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Used by permission.  All rights reserved</a:t>
            </a:r>
            <a:r>
              <a:rPr kumimoji="0" lang="en-US" sz="4400" b="0"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a:t>
            </a:r>
            <a:endParaRPr kumimoji="0" lang="en-CA" sz="4400" b="0" i="0" u="none" strike="noStrike" kern="0" cap="none" spc="0" normalizeH="0" baseline="0" noProof="0" dirty="0">
              <a:ln>
                <a:noFill/>
              </a:ln>
              <a:solidFill>
                <a:schemeClr val="bg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457200" y="1062038"/>
            <a:ext cx="8229600" cy="1143000"/>
          </a:xfrm>
        </p:spPr>
        <p:txBody>
          <a:bodyPr/>
          <a:lstStyle/>
          <a:p>
            <a:pPr eaLnBrk="1" hangingPunct="1"/>
            <a:r>
              <a:rPr lang="en-CA" sz="4000" b="1" dirty="0" smtClean="0"/>
              <a:t/>
            </a:r>
            <a:br>
              <a:rPr lang="en-CA" sz="4000" b="1" dirty="0" smtClean="0"/>
            </a:br>
            <a:r>
              <a:rPr lang="en-CA" sz="4000" b="1" dirty="0" smtClean="0">
                <a:solidFill>
                  <a:schemeClr val="tx1"/>
                </a:solidFill>
              </a:rPr>
              <a:t>Jesus Christ has </a:t>
            </a:r>
            <a:r>
              <a:rPr lang="en-CA" sz="4000" b="1" dirty="0" err="1" smtClean="0">
                <a:solidFill>
                  <a:schemeClr val="tx1"/>
                </a:solidFill>
              </a:rPr>
              <a:t>niked</a:t>
            </a: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and gives us </a:t>
            </a:r>
            <a:r>
              <a:rPr lang="en-CA" sz="4000" b="1" dirty="0" err="1" smtClean="0">
                <a:solidFill>
                  <a:schemeClr val="tx1"/>
                </a:solidFill>
              </a:rPr>
              <a:t>nike</a:t>
            </a:r>
            <a:r>
              <a:rPr lang="en-CA" sz="4000" b="1" dirty="0" smtClean="0">
                <a:solidFill>
                  <a:schemeClr val="tx1"/>
                </a:solidFill>
              </a:rPr>
              <a:t> victory!</a:t>
            </a:r>
            <a:br>
              <a:rPr lang="en-CA" sz="4000" b="1" dirty="0" smtClean="0">
                <a:solidFill>
                  <a:schemeClr val="tx1"/>
                </a:solidFill>
              </a:rPr>
            </a:br>
            <a:r>
              <a:rPr lang="en-CA" sz="4000" b="1" dirty="0" smtClean="0"/>
              <a:t/>
            </a:r>
            <a:br>
              <a:rPr lang="en-CA" sz="4000" b="1" dirty="0" smtClean="0"/>
            </a:br>
            <a:endParaRPr lang="en-CA" sz="4000" b="1" dirty="0" smtClean="0"/>
          </a:p>
        </p:txBody>
      </p:sp>
      <p:pic>
        <p:nvPicPr>
          <p:cNvPr id="12291" name="Picture 6" descr="shwoosh"/>
          <p:cNvPicPr>
            <a:picLocks noChangeAspect="1" noChangeArrowheads="1"/>
          </p:cNvPicPr>
          <p:nvPr/>
        </p:nvPicPr>
        <p:blipFill>
          <a:blip r:embed="rId2" cstate="print"/>
          <a:srcRect/>
          <a:stretch>
            <a:fillRect/>
          </a:stretch>
        </p:blipFill>
        <p:spPr bwMode="auto">
          <a:xfrm>
            <a:off x="1835150" y="2781300"/>
            <a:ext cx="5400675" cy="1657350"/>
          </a:xfrm>
          <a:prstGeom prst="rect">
            <a:avLst/>
          </a:prstGeom>
          <a:noFill/>
          <a:ln w="9525">
            <a:noFill/>
            <a:miter lim="800000"/>
            <a:headEnd/>
            <a:tailEnd/>
          </a:ln>
        </p:spPr>
      </p:pic>
      <p:sp>
        <p:nvSpPr>
          <p:cNvPr id="12292" name="Text Box 7"/>
          <p:cNvSpPr txBox="1">
            <a:spLocks noChangeArrowheads="1"/>
          </p:cNvSpPr>
          <p:nvPr/>
        </p:nvSpPr>
        <p:spPr bwMode="auto">
          <a:xfrm>
            <a:off x="5004966" y="4365104"/>
            <a:ext cx="2519362" cy="366713"/>
          </a:xfrm>
          <a:prstGeom prst="rect">
            <a:avLst/>
          </a:prstGeom>
          <a:noFill/>
          <a:ln w="9525">
            <a:noFill/>
            <a:miter lim="800000"/>
            <a:headEnd/>
            <a:tailEnd/>
          </a:ln>
        </p:spPr>
        <p:txBody>
          <a:bodyPr>
            <a:spAutoFit/>
          </a:bodyPr>
          <a:lstStyle/>
          <a:p>
            <a:pPr>
              <a:spcBef>
                <a:spcPct val="50000"/>
              </a:spcBef>
            </a:pPr>
            <a:r>
              <a:rPr lang="en-CA" dirty="0"/>
              <a:t>Copyright by Nike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457200" y="4662264"/>
            <a:ext cx="8229600" cy="1143000"/>
          </a:xfrm>
        </p:spPr>
        <p:txBody>
          <a:bodyPr/>
          <a:lstStyle/>
          <a:p>
            <a:pPr eaLnBrk="1" hangingPunct="1"/>
            <a:r>
              <a:rPr lang="en-CA" sz="4000" b="1" dirty="0" smtClean="0"/>
              <a:t/>
            </a:r>
            <a:br>
              <a:rPr lang="en-CA" sz="4000" b="1" dirty="0" smtClean="0"/>
            </a:br>
            <a:r>
              <a:rPr lang="en-CA" sz="4000" b="1" dirty="0" smtClean="0">
                <a:solidFill>
                  <a:schemeClr val="tx1"/>
                </a:solidFill>
              </a:rPr>
              <a:t>Jesus Christ has </a:t>
            </a:r>
            <a:r>
              <a:rPr lang="en-CA" sz="4000" b="1" dirty="0" err="1" smtClean="0">
                <a:solidFill>
                  <a:schemeClr val="tx1"/>
                </a:solidFill>
              </a:rPr>
              <a:t>niked</a:t>
            </a:r>
            <a:r>
              <a:rPr lang="en-CA" sz="4000" b="1" dirty="0" smtClean="0">
                <a:solidFill>
                  <a:schemeClr val="tx1"/>
                </a:solidFill>
              </a:rPr>
              <a:t>, will </a:t>
            </a:r>
            <a:r>
              <a:rPr lang="en-CA" sz="4000" b="1" dirty="0" err="1" smtClean="0">
                <a:solidFill>
                  <a:schemeClr val="tx1"/>
                </a:solidFill>
              </a:rPr>
              <a:t>nike</a:t>
            </a: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and is helping his church </a:t>
            </a:r>
            <a:r>
              <a:rPr lang="en-CA" sz="4000" b="1" dirty="0" err="1" smtClean="0">
                <a:solidFill>
                  <a:schemeClr val="tx1"/>
                </a:solidFill>
              </a:rPr>
              <a:t>nike</a:t>
            </a:r>
            <a:r>
              <a:rPr lang="en-CA" sz="4000" b="1" dirty="0" smtClean="0">
                <a:solidFill>
                  <a:schemeClr val="tx1"/>
                </a:solidFill>
              </a:rPr>
              <a:t>!</a:t>
            </a:r>
            <a:br>
              <a:rPr lang="en-CA" sz="4000" b="1" dirty="0" smtClean="0">
                <a:solidFill>
                  <a:schemeClr val="tx1"/>
                </a:solidFill>
              </a:rPr>
            </a:br>
            <a:r>
              <a:rPr lang="en-CA" sz="4000" b="1" dirty="0" smtClean="0"/>
              <a:t/>
            </a:r>
            <a:br>
              <a:rPr lang="en-CA" sz="4000" b="1" dirty="0" smtClean="0"/>
            </a:br>
            <a:endParaRPr lang="en-CA" sz="4000" b="1" dirty="0" smtClean="0"/>
          </a:p>
        </p:txBody>
      </p:sp>
      <p:pic>
        <p:nvPicPr>
          <p:cNvPr id="6" name="Picture 5" descr="crucified (2).jpg"/>
          <p:cNvPicPr>
            <a:picLocks noChangeAspect="1"/>
          </p:cNvPicPr>
          <p:nvPr/>
        </p:nvPicPr>
        <p:blipFill>
          <a:blip r:embed="rId2" cstate="print"/>
          <a:srcRect l="13133"/>
          <a:stretch>
            <a:fillRect/>
          </a:stretch>
        </p:blipFill>
        <p:spPr>
          <a:xfrm>
            <a:off x="0" y="0"/>
            <a:ext cx="3286348" cy="3312368"/>
          </a:xfrm>
          <a:prstGeom prst="rect">
            <a:avLst/>
          </a:prstGeom>
        </p:spPr>
      </p:pic>
      <p:pic>
        <p:nvPicPr>
          <p:cNvPr id="7" name="Picture 4" descr="RisenAtTomb"/>
          <p:cNvPicPr>
            <a:picLocks noChangeAspect="1" noChangeArrowheads="1"/>
          </p:cNvPicPr>
          <p:nvPr/>
        </p:nvPicPr>
        <p:blipFill>
          <a:blip r:embed="rId3" cstate="print"/>
          <a:srcRect l="11855" t="9804" r="14645" b="9804"/>
          <a:stretch>
            <a:fillRect/>
          </a:stretch>
        </p:blipFill>
        <p:spPr bwMode="auto">
          <a:xfrm>
            <a:off x="3320752" y="0"/>
            <a:ext cx="2619400" cy="3464368"/>
          </a:xfrm>
          <a:prstGeom prst="rect">
            <a:avLst/>
          </a:prstGeom>
          <a:noFill/>
          <a:ln w="9525">
            <a:noFill/>
            <a:miter lim="800000"/>
            <a:headEnd/>
            <a:tailEnd/>
          </a:ln>
        </p:spPr>
      </p:pic>
      <p:pic>
        <p:nvPicPr>
          <p:cNvPr id="8" name="Picture 3" descr="lion of Judah on throne.jpg"/>
          <p:cNvPicPr>
            <a:picLocks noChangeAspect="1"/>
          </p:cNvPicPr>
          <p:nvPr/>
        </p:nvPicPr>
        <p:blipFill>
          <a:blip r:embed="rId4" cstate="print"/>
          <a:srcRect b="26786"/>
          <a:stretch>
            <a:fillRect/>
          </a:stretch>
        </p:blipFill>
        <p:spPr bwMode="auto">
          <a:xfrm>
            <a:off x="5838407" y="-27384"/>
            <a:ext cx="3342105" cy="3456384"/>
          </a:xfrm>
          <a:prstGeom prst="rect">
            <a:avLst/>
          </a:prstGeom>
          <a:noFill/>
          <a:ln w="9525">
            <a:noFill/>
            <a:miter lim="800000"/>
            <a:headEnd/>
            <a:tailEnd/>
          </a:ln>
        </p:spPr>
      </p:pic>
      <p:sp>
        <p:nvSpPr>
          <p:cNvPr id="9" name="TextBox 8"/>
          <p:cNvSpPr txBox="1"/>
          <p:nvPr/>
        </p:nvSpPr>
        <p:spPr>
          <a:xfrm>
            <a:off x="2987824" y="3140968"/>
            <a:ext cx="3240360" cy="246221"/>
          </a:xfrm>
          <a:prstGeom prst="rect">
            <a:avLst/>
          </a:prstGeom>
          <a:noFill/>
        </p:spPr>
        <p:txBody>
          <a:bodyPr wrap="square" rtlCol="0">
            <a:spAutoFit/>
          </a:bodyPr>
          <a:lstStyle/>
          <a:p>
            <a:pPr algn="ctr"/>
            <a:r>
              <a:rPr lang="en-CA" sz="1000" dirty="0" smtClean="0"/>
              <a:t>various copies on internet, original sources unknown</a:t>
            </a:r>
            <a:endParaRPr lang="en-CA" sz="1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2291" name="Picture 6" descr="shwoosh"/>
          <p:cNvPicPr>
            <a:picLocks noChangeAspect="1" noChangeArrowheads="1"/>
          </p:cNvPicPr>
          <p:nvPr/>
        </p:nvPicPr>
        <p:blipFill>
          <a:blip r:embed="rId2" cstate="print"/>
          <a:srcRect/>
          <a:stretch>
            <a:fillRect/>
          </a:stretch>
        </p:blipFill>
        <p:spPr bwMode="auto">
          <a:xfrm>
            <a:off x="1835150" y="2564904"/>
            <a:ext cx="5400675" cy="1657350"/>
          </a:xfrm>
          <a:prstGeom prst="rect">
            <a:avLst/>
          </a:prstGeom>
          <a:noFill/>
          <a:ln w="9525">
            <a:noFill/>
            <a:miter lim="800000"/>
            <a:headEnd/>
            <a:tailEnd/>
          </a:ln>
        </p:spPr>
      </p:pic>
      <p:sp>
        <p:nvSpPr>
          <p:cNvPr id="12292" name="Text Box 7"/>
          <p:cNvSpPr txBox="1">
            <a:spLocks noChangeArrowheads="1"/>
          </p:cNvSpPr>
          <p:nvPr/>
        </p:nvSpPr>
        <p:spPr bwMode="auto">
          <a:xfrm>
            <a:off x="5004966" y="4214415"/>
            <a:ext cx="2519362" cy="366713"/>
          </a:xfrm>
          <a:prstGeom prst="rect">
            <a:avLst/>
          </a:prstGeom>
          <a:noFill/>
          <a:ln w="9525">
            <a:noFill/>
            <a:miter lim="800000"/>
            <a:headEnd/>
            <a:tailEnd/>
          </a:ln>
        </p:spPr>
        <p:txBody>
          <a:bodyPr>
            <a:spAutoFit/>
          </a:bodyPr>
          <a:lstStyle/>
          <a:p>
            <a:pPr>
              <a:spcBef>
                <a:spcPct val="50000"/>
              </a:spcBef>
            </a:pPr>
            <a:r>
              <a:rPr lang="en-CA" dirty="0"/>
              <a:t>Copyright by Nike</a:t>
            </a:r>
          </a:p>
        </p:txBody>
      </p:sp>
      <p:sp>
        <p:nvSpPr>
          <p:cNvPr id="5" name="TextBox 4"/>
          <p:cNvSpPr txBox="1"/>
          <p:nvPr/>
        </p:nvSpPr>
        <p:spPr>
          <a:xfrm>
            <a:off x="395536" y="5130477"/>
            <a:ext cx="8388424" cy="1538883"/>
          </a:xfrm>
          <a:prstGeom prst="rect">
            <a:avLst/>
          </a:prstGeom>
          <a:noFill/>
        </p:spPr>
        <p:txBody>
          <a:bodyPr wrap="square" rtlCol="0">
            <a:spAutoFit/>
          </a:bodyPr>
          <a:lstStyle/>
          <a:p>
            <a:pPr algn="ctr"/>
            <a:endParaRPr lang="en-CA" sz="1000" b="1" dirty="0" smtClean="0">
              <a:latin typeface="Calibri" pitchFamily="34" charset="0"/>
            </a:endParaRPr>
          </a:p>
          <a:p>
            <a:pPr algn="ctr"/>
            <a:r>
              <a:rPr lang="en-CA" sz="2800" b="1" dirty="0" smtClean="0">
                <a:latin typeface="Calibri" pitchFamily="34" charset="0"/>
              </a:rPr>
              <a:t>“But thanks be to God, who gives us the victory (</a:t>
            </a:r>
            <a:r>
              <a:rPr lang="en-CA" sz="2800" b="1" dirty="0" err="1" smtClean="0">
                <a:latin typeface="Calibri" pitchFamily="34" charset="0"/>
              </a:rPr>
              <a:t>nike</a:t>
            </a:r>
            <a:r>
              <a:rPr lang="en-CA" sz="2800" b="1" dirty="0" smtClean="0">
                <a:latin typeface="Calibri" pitchFamily="34" charset="0"/>
              </a:rPr>
              <a:t>) through our Lord Jesus Christ”  1 </a:t>
            </a:r>
            <a:r>
              <a:rPr lang="en-CA" sz="2800" b="1" dirty="0" err="1" smtClean="0">
                <a:latin typeface="Calibri" pitchFamily="34" charset="0"/>
              </a:rPr>
              <a:t>Cor</a:t>
            </a:r>
            <a:r>
              <a:rPr lang="en-CA" sz="2800" b="1" dirty="0" smtClean="0">
                <a:latin typeface="Calibri" pitchFamily="34" charset="0"/>
              </a:rPr>
              <a:t> 15:57, ESV</a:t>
            </a:r>
          </a:p>
          <a:p>
            <a:pPr algn="ctr"/>
            <a:endParaRPr lang="en-CA" sz="2800" b="1" dirty="0" smtClean="0">
              <a:latin typeface="Calibri" pitchFamily="34" charset="0"/>
            </a:endParaRPr>
          </a:p>
        </p:txBody>
      </p:sp>
      <p:sp>
        <p:nvSpPr>
          <p:cNvPr id="8" name="Title 1"/>
          <p:cNvSpPr>
            <a:spLocks noGrp="1"/>
          </p:cNvSpPr>
          <p:nvPr>
            <p:ph type="title"/>
          </p:nvPr>
        </p:nvSpPr>
        <p:spPr>
          <a:xfrm>
            <a:off x="457200" y="845840"/>
            <a:ext cx="8229600" cy="1143000"/>
          </a:xfrm>
        </p:spPr>
        <p:txBody>
          <a:bodyPr/>
          <a:lstStyle/>
          <a:p>
            <a:r>
              <a:rPr lang="en-CA" sz="2800" b="1" dirty="0" smtClean="0">
                <a:solidFill>
                  <a:schemeClr val="tx1"/>
                </a:solidFill>
                <a:latin typeface="Calibri" pitchFamily="34" charset="0"/>
              </a:rPr>
              <a:t>Jesus declared, “In the world you will have tribulation. </a:t>
            </a:r>
            <a:br>
              <a:rPr lang="en-CA" sz="2800" b="1" dirty="0" smtClean="0">
                <a:solidFill>
                  <a:schemeClr val="tx1"/>
                </a:solidFill>
                <a:latin typeface="Calibri" pitchFamily="34" charset="0"/>
              </a:rPr>
            </a:br>
            <a:r>
              <a:rPr lang="en-CA" sz="2800" b="1" dirty="0" smtClean="0">
                <a:solidFill>
                  <a:schemeClr val="tx1"/>
                </a:solidFill>
                <a:latin typeface="Calibri" pitchFamily="34" charset="0"/>
              </a:rPr>
              <a:t>But take heart; I have overcome (</a:t>
            </a:r>
            <a:r>
              <a:rPr lang="en-CA" sz="2800" b="1" dirty="0" err="1" smtClean="0">
                <a:solidFill>
                  <a:schemeClr val="tx1"/>
                </a:solidFill>
                <a:latin typeface="Calibri" pitchFamily="34" charset="0"/>
              </a:rPr>
              <a:t>niked</a:t>
            </a:r>
            <a:r>
              <a:rPr lang="en-CA" sz="2800" b="1" dirty="0" smtClean="0">
                <a:solidFill>
                  <a:schemeClr val="tx1"/>
                </a:solidFill>
                <a:latin typeface="Calibri" pitchFamily="34" charset="0"/>
              </a:rPr>
              <a:t>) the world.”</a:t>
            </a:r>
            <a:br>
              <a:rPr lang="en-CA" sz="2800" b="1" dirty="0" smtClean="0">
                <a:solidFill>
                  <a:schemeClr val="tx1"/>
                </a:solidFill>
                <a:latin typeface="Calibri" pitchFamily="34" charset="0"/>
              </a:rPr>
            </a:br>
            <a:r>
              <a:rPr lang="en-CA" sz="2800" b="1" dirty="0" smtClean="0">
                <a:solidFill>
                  <a:schemeClr val="tx1"/>
                </a:solidFill>
                <a:latin typeface="Calibri" pitchFamily="34" charset="0"/>
              </a:rPr>
              <a:t>John 16:33, ESV</a:t>
            </a:r>
            <a:br>
              <a:rPr lang="en-CA" sz="2800" b="1" dirty="0" smtClean="0">
                <a:solidFill>
                  <a:schemeClr val="tx1"/>
                </a:solidFill>
                <a:latin typeface="Calibri" pitchFamily="34" charset="0"/>
              </a:rPr>
            </a:br>
            <a:r>
              <a:rPr lang="en-CA" sz="2800" b="1" dirty="0" smtClean="0">
                <a:solidFill>
                  <a:schemeClr val="tx1"/>
                </a:solidFill>
                <a:latin typeface="Calibri" pitchFamily="34" charset="0"/>
              </a:rPr>
              <a:t/>
            </a:r>
            <a:br>
              <a:rPr lang="en-CA" sz="2800" b="1" dirty="0" smtClean="0">
                <a:solidFill>
                  <a:schemeClr val="tx1"/>
                </a:solidFill>
                <a:latin typeface="Calibri" pitchFamily="34" charset="0"/>
              </a:rPr>
            </a:br>
            <a:endParaRPr lang="en-CA" sz="2800" b="1" dirty="0">
              <a:latin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2" descr="http://www.bibbiablog.com/wp-content/uploads/biblicalGreek-Manuscript-of-1st-Corinthians-13.jpg"/>
          <p:cNvPicPr>
            <a:picLocks noChangeAspect="1" noChangeArrowheads="1"/>
          </p:cNvPicPr>
          <p:nvPr/>
        </p:nvPicPr>
        <p:blipFill>
          <a:blip r:embed="rId2" cstate="print"/>
          <a:srcRect l="6052" t="6818" r="5196" b="9091"/>
          <a:stretch>
            <a:fillRect/>
          </a:stretch>
        </p:blipFill>
        <p:spPr bwMode="auto">
          <a:xfrm>
            <a:off x="152400" y="1412776"/>
            <a:ext cx="3511193" cy="2952328"/>
          </a:xfrm>
          <a:prstGeom prst="rect">
            <a:avLst/>
          </a:prstGeom>
          <a:noFill/>
          <a:ln w="9525">
            <a:noFill/>
            <a:miter lim="800000"/>
            <a:headEnd/>
            <a:tailEnd/>
          </a:ln>
        </p:spPr>
      </p:pic>
      <p:pic>
        <p:nvPicPr>
          <p:cNvPr id="4" name="Picture 6" descr="shwoosh"/>
          <p:cNvPicPr>
            <a:picLocks noChangeAspect="1" noChangeArrowheads="1"/>
          </p:cNvPicPr>
          <p:nvPr/>
        </p:nvPicPr>
        <p:blipFill>
          <a:blip r:embed="rId3" cstate="print"/>
          <a:srcRect/>
          <a:stretch>
            <a:fillRect/>
          </a:stretch>
        </p:blipFill>
        <p:spPr bwMode="auto">
          <a:xfrm>
            <a:off x="467544" y="4421636"/>
            <a:ext cx="2866193" cy="879572"/>
          </a:xfrm>
          <a:prstGeom prst="rect">
            <a:avLst/>
          </a:prstGeom>
          <a:noFill/>
          <a:ln w="9525">
            <a:noFill/>
            <a:miter lim="800000"/>
            <a:headEnd/>
            <a:tailEnd/>
          </a:ln>
        </p:spPr>
      </p:pic>
      <p:sp>
        <p:nvSpPr>
          <p:cNvPr id="5" name="Text Box 7"/>
          <p:cNvSpPr txBox="1">
            <a:spLocks noChangeArrowheads="1"/>
          </p:cNvSpPr>
          <p:nvPr/>
        </p:nvSpPr>
        <p:spPr bwMode="auto">
          <a:xfrm>
            <a:off x="1331640" y="5384249"/>
            <a:ext cx="1296144" cy="276999"/>
          </a:xfrm>
          <a:prstGeom prst="rect">
            <a:avLst/>
          </a:prstGeom>
          <a:noFill/>
          <a:ln w="9525">
            <a:noFill/>
            <a:miter lim="800000"/>
            <a:headEnd/>
            <a:tailEnd/>
          </a:ln>
        </p:spPr>
        <p:txBody>
          <a:bodyPr wrap="square">
            <a:spAutoFit/>
          </a:bodyPr>
          <a:lstStyle/>
          <a:p>
            <a:pPr>
              <a:spcBef>
                <a:spcPct val="50000"/>
              </a:spcBef>
            </a:pPr>
            <a:r>
              <a:rPr lang="en-CA" sz="1200" dirty="0">
                <a:solidFill>
                  <a:schemeClr val="tx1">
                    <a:lumMod val="65000"/>
                  </a:schemeClr>
                </a:solidFill>
                <a:latin typeface="Calibri" pitchFamily="34" charset="0"/>
              </a:rPr>
              <a:t>Copyright by Nike</a:t>
            </a:r>
          </a:p>
        </p:txBody>
      </p:sp>
      <p:sp>
        <p:nvSpPr>
          <p:cNvPr id="7" name="Title 3"/>
          <p:cNvSpPr txBox="1">
            <a:spLocks/>
          </p:cNvSpPr>
          <p:nvPr/>
        </p:nvSpPr>
        <p:spPr bwMode="auto">
          <a:xfrm>
            <a:off x="323528" y="-171400"/>
            <a:ext cx="8534400" cy="1676400"/>
          </a:xfrm>
          <a:prstGeom prst="rect">
            <a:avLst/>
          </a:prstGeom>
          <a:noFill/>
          <a:ln w="9525">
            <a:noFill/>
            <a:miter lim="800000"/>
            <a:headEnd/>
            <a:tailEnd/>
          </a:ln>
        </p:spPr>
        <p:txBody>
          <a:bodyPr anchor="ctr"/>
          <a:lstStyle/>
          <a:p>
            <a:pPr algn="ctr"/>
            <a:endParaRPr lang="en-US" altLang="ko-KR" sz="1000" b="1" i="1" dirty="0" smtClean="0">
              <a:latin typeface="Calibri" pitchFamily="34" charset="0"/>
              <a:ea typeface="Gulim" pitchFamily="34" charset="-127"/>
            </a:endParaRPr>
          </a:p>
          <a:p>
            <a:pPr algn="ctr"/>
            <a:r>
              <a:rPr lang="en-US" altLang="ko-KR" sz="3200" b="1" i="1" dirty="0" smtClean="0">
                <a:latin typeface="Calibri" pitchFamily="34" charset="0"/>
                <a:ea typeface="Gulim" pitchFamily="34" charset="-127"/>
              </a:rPr>
              <a:t>Nike</a:t>
            </a:r>
            <a:r>
              <a:rPr lang="en-US" altLang="ko-KR" sz="3200" b="1" dirty="0" smtClean="0">
                <a:latin typeface="Calibri" pitchFamily="34" charset="0"/>
                <a:ea typeface="Gulim" pitchFamily="34" charset="-127"/>
              </a:rPr>
              <a:t> is a word from the Greek language. </a:t>
            </a:r>
            <a:r>
              <a:rPr lang="en-CA" altLang="ko-KR" sz="3200" b="1" dirty="0" smtClean="0">
                <a:latin typeface="Calibri" pitchFamily="34" charset="0"/>
              </a:rPr>
              <a:t> </a:t>
            </a:r>
            <a:endParaRPr lang="ko-KR" altLang="en-US" sz="3200" b="1" dirty="0">
              <a:latin typeface="Calibri" pitchFamily="34" charset="0"/>
              <a:ea typeface="Gulim" pitchFamily="34" charset="-127"/>
            </a:endParaRPr>
          </a:p>
        </p:txBody>
      </p:sp>
      <p:sp>
        <p:nvSpPr>
          <p:cNvPr id="8" name="Title 3"/>
          <p:cNvSpPr>
            <a:spLocks noGrp="1"/>
          </p:cNvSpPr>
          <p:nvPr>
            <p:ph type="title"/>
          </p:nvPr>
        </p:nvSpPr>
        <p:spPr>
          <a:xfrm>
            <a:off x="4114800" y="1700808"/>
            <a:ext cx="4800600" cy="2760711"/>
          </a:xfrm>
        </p:spPr>
        <p:txBody>
          <a:bodyPr/>
          <a:lstStyle/>
          <a:p>
            <a:r>
              <a:rPr lang="en-US" altLang="ko-KR" sz="1000" b="1" dirty="0" smtClean="0">
                <a:solidFill>
                  <a:schemeClr val="tx1"/>
                </a:solidFill>
                <a:latin typeface="Calibri" pitchFamily="34" charset="0"/>
                <a:ea typeface="Gulim" pitchFamily="34" charset="-127"/>
              </a:rPr>
              <a:t/>
            </a:r>
            <a:br>
              <a:rPr lang="en-US" altLang="ko-KR" sz="1000" b="1" dirty="0" smtClean="0">
                <a:solidFill>
                  <a:schemeClr val="tx1"/>
                </a:solidFill>
                <a:latin typeface="Calibri" pitchFamily="34" charset="0"/>
                <a:ea typeface="Gulim" pitchFamily="34" charset="-127"/>
              </a:rPr>
            </a:br>
            <a:r>
              <a:rPr lang="en-US" altLang="ko-KR" sz="3200" b="1" dirty="0" smtClean="0">
                <a:solidFill>
                  <a:schemeClr val="tx1"/>
                </a:solidFill>
                <a:latin typeface="Calibri" pitchFamily="34" charset="0"/>
                <a:ea typeface="Gulim" pitchFamily="34" charset="-127"/>
              </a:rPr>
              <a:t>The New Testament was written in Greek. </a:t>
            </a:r>
            <a:br>
              <a:rPr lang="en-US" altLang="ko-KR" sz="3200" b="1" dirty="0" smtClean="0">
                <a:solidFill>
                  <a:schemeClr val="tx1"/>
                </a:solidFill>
                <a:latin typeface="Calibri" pitchFamily="34" charset="0"/>
                <a:ea typeface="Gulim" pitchFamily="34" charset="-127"/>
              </a:rPr>
            </a:br>
            <a:r>
              <a:rPr lang="en-US" altLang="ko-KR" sz="3200" b="1" dirty="0" smtClean="0">
                <a:solidFill>
                  <a:schemeClr val="tx1"/>
                </a:solidFill>
                <a:latin typeface="Calibri" pitchFamily="34" charset="0"/>
                <a:ea typeface="Gulim" pitchFamily="34" charset="-127"/>
              </a:rPr>
              <a:t>It uses </a:t>
            </a:r>
            <a:r>
              <a:rPr lang="en-US" altLang="ko-KR" sz="3200" b="1" i="1" dirty="0" err="1" smtClean="0">
                <a:solidFill>
                  <a:schemeClr val="tx1"/>
                </a:solidFill>
                <a:latin typeface="Calibri" pitchFamily="34" charset="0"/>
                <a:ea typeface="Gulim" pitchFamily="34" charset="-127"/>
              </a:rPr>
              <a:t>nike</a:t>
            </a:r>
            <a:r>
              <a:rPr lang="en-US" altLang="ko-KR" sz="3200" b="1" dirty="0" smtClean="0">
                <a:solidFill>
                  <a:schemeClr val="tx1"/>
                </a:solidFill>
                <a:latin typeface="Calibri" pitchFamily="34" charset="0"/>
                <a:ea typeface="Gulim" pitchFamily="34" charset="-127"/>
              </a:rPr>
              <a:t> thirty-four times.</a:t>
            </a:r>
            <a:endParaRPr lang="ko-KR" altLang="en-US" sz="3200" b="1" dirty="0" smtClean="0">
              <a:solidFill>
                <a:schemeClr val="tx1"/>
              </a:solidFill>
              <a:latin typeface="Calibri" pitchFamily="34" charset="0"/>
              <a:ea typeface="Gulim" pitchFamily="34" charset="-127"/>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3"/>
          <p:cNvSpPr>
            <a:spLocks noGrp="1"/>
          </p:cNvSpPr>
          <p:nvPr>
            <p:ph type="title"/>
          </p:nvPr>
        </p:nvSpPr>
        <p:spPr>
          <a:xfrm>
            <a:off x="3707904" y="132928"/>
            <a:ext cx="5423520" cy="6248400"/>
          </a:xfrm>
        </p:spPr>
        <p:txBody>
          <a:bodyPr/>
          <a:lstStyle/>
          <a:p>
            <a:r>
              <a:rPr lang="en-US" altLang="ko-KR" sz="3200" b="1" dirty="0" smtClean="0">
                <a:solidFill>
                  <a:schemeClr val="tx1"/>
                </a:solidFill>
                <a:latin typeface="Calibri" pitchFamily="34" charset="0"/>
                <a:ea typeface="Gulim" pitchFamily="34" charset="-127"/>
              </a:rPr>
              <a:t>In the English New Testament, </a:t>
            </a:r>
            <a:br>
              <a:rPr lang="en-US" altLang="ko-KR" sz="3200" b="1" dirty="0" smtClean="0">
                <a:solidFill>
                  <a:schemeClr val="tx1"/>
                </a:solidFill>
                <a:latin typeface="Calibri" pitchFamily="34" charset="0"/>
                <a:ea typeface="Gulim" pitchFamily="34" charset="-127"/>
              </a:rPr>
            </a:br>
            <a:r>
              <a:rPr lang="en-US" altLang="ko-KR" sz="3200" b="1" dirty="0" smtClean="0">
                <a:solidFill>
                  <a:schemeClr val="tx1"/>
                </a:solidFill>
                <a:latin typeface="Calibri" pitchFamily="34" charset="0"/>
                <a:ea typeface="Gulim" pitchFamily="34" charset="-127"/>
              </a:rPr>
              <a:t>to </a:t>
            </a:r>
            <a:r>
              <a:rPr lang="en-US" altLang="ko-KR" sz="3200" b="1" i="1" dirty="0" err="1" smtClean="0">
                <a:solidFill>
                  <a:schemeClr val="tx1"/>
                </a:solidFill>
                <a:latin typeface="Calibri" pitchFamily="34" charset="0"/>
                <a:ea typeface="Gulim" pitchFamily="34" charset="-127"/>
              </a:rPr>
              <a:t>nike</a:t>
            </a:r>
            <a:r>
              <a:rPr lang="en-US" altLang="ko-KR" sz="3200" b="1" dirty="0" smtClean="0">
                <a:solidFill>
                  <a:schemeClr val="tx1"/>
                </a:solidFill>
                <a:latin typeface="Calibri" pitchFamily="34" charset="0"/>
                <a:ea typeface="Gulim" pitchFamily="34" charset="-127"/>
              </a:rPr>
              <a:t> is translated </a:t>
            </a:r>
            <a:br>
              <a:rPr lang="en-US" altLang="ko-KR" sz="3200" b="1" dirty="0" smtClean="0">
                <a:solidFill>
                  <a:schemeClr val="tx1"/>
                </a:solidFill>
                <a:latin typeface="Calibri" pitchFamily="34" charset="0"/>
                <a:ea typeface="Gulim" pitchFamily="34" charset="-127"/>
              </a:rPr>
            </a:br>
            <a:r>
              <a:rPr lang="en-US" altLang="ko-KR" sz="3200" b="1" dirty="0" smtClean="0">
                <a:solidFill>
                  <a:schemeClr val="tx1"/>
                </a:solidFill>
                <a:latin typeface="Calibri" pitchFamily="34" charset="0"/>
                <a:ea typeface="Gulim" pitchFamily="34" charset="-127"/>
              </a:rPr>
              <a:t>to be victorious, </a:t>
            </a:r>
            <a:br>
              <a:rPr lang="en-US" altLang="ko-KR" sz="3200" b="1" dirty="0" smtClean="0">
                <a:solidFill>
                  <a:schemeClr val="tx1"/>
                </a:solidFill>
                <a:latin typeface="Calibri" pitchFamily="34" charset="0"/>
                <a:ea typeface="Gulim" pitchFamily="34" charset="-127"/>
              </a:rPr>
            </a:br>
            <a:r>
              <a:rPr lang="en-US" altLang="ko-KR" sz="3200" b="1" dirty="0" smtClean="0">
                <a:solidFill>
                  <a:schemeClr val="tx1"/>
                </a:solidFill>
                <a:latin typeface="Calibri" pitchFamily="34" charset="0"/>
                <a:ea typeface="Gulim" pitchFamily="34" charset="-127"/>
              </a:rPr>
              <a:t>to conquer, </a:t>
            </a:r>
            <a:br>
              <a:rPr lang="en-US" altLang="ko-KR" sz="3200" b="1" dirty="0" smtClean="0">
                <a:solidFill>
                  <a:schemeClr val="tx1"/>
                </a:solidFill>
                <a:latin typeface="Calibri" pitchFamily="34" charset="0"/>
                <a:ea typeface="Gulim" pitchFamily="34" charset="-127"/>
              </a:rPr>
            </a:br>
            <a:r>
              <a:rPr lang="en-US" altLang="ko-KR" sz="3200" b="1" dirty="0" smtClean="0">
                <a:solidFill>
                  <a:schemeClr val="tx1"/>
                </a:solidFill>
                <a:latin typeface="Calibri" pitchFamily="34" charset="0"/>
                <a:ea typeface="Gulim" pitchFamily="34" charset="-127"/>
              </a:rPr>
              <a:t>and to overcome.  </a:t>
            </a:r>
            <a:br>
              <a:rPr lang="en-US" altLang="ko-KR" sz="3200" b="1" dirty="0" smtClean="0">
                <a:solidFill>
                  <a:schemeClr val="tx1"/>
                </a:solidFill>
                <a:latin typeface="Calibri" pitchFamily="34" charset="0"/>
                <a:ea typeface="Gulim" pitchFamily="34" charset="-127"/>
              </a:rPr>
            </a:br>
            <a:r>
              <a:rPr lang="en-US" altLang="ko-KR" sz="1400" b="1" dirty="0" smtClean="0">
                <a:solidFill>
                  <a:schemeClr val="tx1"/>
                </a:solidFill>
                <a:latin typeface="Calibri" pitchFamily="34" charset="0"/>
                <a:ea typeface="Gulim" pitchFamily="34" charset="-127"/>
              </a:rPr>
              <a:t/>
            </a:r>
            <a:br>
              <a:rPr lang="en-US" altLang="ko-KR" sz="1400" b="1" dirty="0" smtClean="0">
                <a:solidFill>
                  <a:schemeClr val="tx1"/>
                </a:solidFill>
                <a:latin typeface="Calibri" pitchFamily="34" charset="0"/>
                <a:ea typeface="Gulim" pitchFamily="34" charset="-127"/>
              </a:rPr>
            </a:br>
            <a:r>
              <a:rPr lang="en-CA" sz="3200" b="1" dirty="0" smtClean="0">
                <a:solidFill>
                  <a:schemeClr val="tx1"/>
                </a:solidFill>
                <a:latin typeface="Calibri" pitchFamily="34" charset="0"/>
                <a:cs typeface="Calibri" pitchFamily="34" charset="0"/>
              </a:rPr>
              <a:t>“E</a:t>
            </a:r>
            <a:r>
              <a:rPr lang="en-US" sz="3200" b="1" dirty="0" err="1" smtClean="0">
                <a:solidFill>
                  <a:schemeClr val="tx1"/>
                </a:solidFill>
                <a:latin typeface="Calibri" pitchFamily="34" charset="0"/>
                <a:cs typeface="Calibri" pitchFamily="34" charset="0"/>
              </a:rPr>
              <a:t>veryone</a:t>
            </a:r>
            <a:r>
              <a:rPr lang="en-US" sz="3200" b="1" dirty="0" smtClean="0">
                <a:solidFill>
                  <a:schemeClr val="tx1"/>
                </a:solidFill>
                <a:latin typeface="Calibri" pitchFamily="34" charset="0"/>
                <a:cs typeface="Calibri" pitchFamily="34" charset="0"/>
              </a:rPr>
              <a:t> who has been born of God overcomes (</a:t>
            </a:r>
            <a:r>
              <a:rPr lang="en-US" sz="3200" b="1" dirty="0" err="1" smtClean="0">
                <a:solidFill>
                  <a:schemeClr val="tx1"/>
                </a:solidFill>
                <a:latin typeface="Calibri" pitchFamily="34" charset="0"/>
                <a:cs typeface="Calibri" pitchFamily="34" charset="0"/>
              </a:rPr>
              <a:t>nikes</a:t>
            </a:r>
            <a:r>
              <a:rPr lang="en-US" sz="3200" b="1" dirty="0" smtClean="0">
                <a:solidFill>
                  <a:schemeClr val="tx1"/>
                </a:solidFill>
                <a:latin typeface="Calibri" pitchFamily="34" charset="0"/>
                <a:cs typeface="Calibri" pitchFamily="34" charset="0"/>
              </a:rPr>
              <a:t>)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the world.  And this is the victory (</a:t>
            </a:r>
            <a:r>
              <a:rPr lang="en-US" sz="3200" b="1" dirty="0" err="1" smtClean="0">
                <a:solidFill>
                  <a:schemeClr val="tx1"/>
                </a:solidFill>
                <a:latin typeface="Calibri" pitchFamily="34" charset="0"/>
                <a:cs typeface="Calibri" pitchFamily="34" charset="0"/>
              </a:rPr>
              <a:t>nike</a:t>
            </a:r>
            <a:r>
              <a:rPr lang="en-US" sz="3200" b="1" dirty="0" smtClean="0">
                <a:solidFill>
                  <a:schemeClr val="tx1"/>
                </a:solidFill>
                <a:latin typeface="Calibri" pitchFamily="34" charset="0"/>
                <a:cs typeface="Calibri" pitchFamily="34" charset="0"/>
              </a:rPr>
              <a:t>) that has overcome (</a:t>
            </a:r>
            <a:r>
              <a:rPr lang="en-US" sz="3200" b="1" dirty="0" err="1" smtClean="0">
                <a:solidFill>
                  <a:schemeClr val="tx1"/>
                </a:solidFill>
                <a:latin typeface="Calibri" pitchFamily="34" charset="0"/>
                <a:cs typeface="Calibri" pitchFamily="34" charset="0"/>
              </a:rPr>
              <a:t>niked</a:t>
            </a:r>
            <a:r>
              <a:rPr lang="en-US" sz="3200" b="1" dirty="0" smtClean="0">
                <a:solidFill>
                  <a:schemeClr val="tx1"/>
                </a:solidFill>
                <a:latin typeface="Calibri" pitchFamily="34" charset="0"/>
                <a:cs typeface="Calibri" pitchFamily="34" charset="0"/>
              </a:rPr>
              <a:t>) the world—our faith</a:t>
            </a:r>
            <a:r>
              <a:rPr lang="en-CA" sz="3200" b="1" dirty="0" smtClean="0">
                <a:solidFill>
                  <a:schemeClr val="tx1"/>
                </a:solidFill>
                <a:latin typeface="Calibri" pitchFamily="34" charset="0"/>
              </a:rPr>
              <a:t>”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1 John 5:4, ESV</a:t>
            </a:r>
            <a:endParaRPr lang="ko-KR" altLang="en-US" sz="3200" b="1" dirty="0" smtClean="0">
              <a:solidFill>
                <a:schemeClr val="tx1"/>
              </a:solidFill>
              <a:latin typeface="Calibri" pitchFamily="34" charset="0"/>
              <a:ea typeface="Gulim" pitchFamily="34" charset="-127"/>
            </a:endParaRPr>
          </a:p>
        </p:txBody>
      </p:sp>
      <p:pic>
        <p:nvPicPr>
          <p:cNvPr id="8195" name="Picture 2" descr="http://www.bibbiablog.com/wp-content/uploads/biblicalGreek-Manuscript-of-1st-Corinthians-13.jpg"/>
          <p:cNvPicPr>
            <a:picLocks noChangeAspect="1" noChangeArrowheads="1"/>
          </p:cNvPicPr>
          <p:nvPr/>
        </p:nvPicPr>
        <p:blipFill>
          <a:blip r:embed="rId2" cstate="print"/>
          <a:srcRect l="6052" t="6818" r="5196" b="9091"/>
          <a:stretch>
            <a:fillRect/>
          </a:stretch>
        </p:blipFill>
        <p:spPr bwMode="auto">
          <a:xfrm>
            <a:off x="152400" y="1412776"/>
            <a:ext cx="3511193" cy="2952328"/>
          </a:xfrm>
          <a:prstGeom prst="rect">
            <a:avLst/>
          </a:prstGeom>
          <a:noFill/>
          <a:ln w="9525">
            <a:noFill/>
            <a:miter lim="800000"/>
            <a:headEnd/>
            <a:tailEnd/>
          </a:ln>
        </p:spPr>
      </p:pic>
      <p:pic>
        <p:nvPicPr>
          <p:cNvPr id="4" name="Picture 6" descr="shwoosh"/>
          <p:cNvPicPr>
            <a:picLocks noChangeAspect="1" noChangeArrowheads="1"/>
          </p:cNvPicPr>
          <p:nvPr/>
        </p:nvPicPr>
        <p:blipFill>
          <a:blip r:embed="rId3" cstate="print"/>
          <a:srcRect/>
          <a:stretch>
            <a:fillRect/>
          </a:stretch>
        </p:blipFill>
        <p:spPr bwMode="auto">
          <a:xfrm>
            <a:off x="467544" y="4421636"/>
            <a:ext cx="2866193" cy="879572"/>
          </a:xfrm>
          <a:prstGeom prst="rect">
            <a:avLst/>
          </a:prstGeom>
          <a:noFill/>
          <a:ln w="9525">
            <a:noFill/>
            <a:miter lim="800000"/>
            <a:headEnd/>
            <a:tailEnd/>
          </a:ln>
        </p:spPr>
      </p:pic>
      <p:sp>
        <p:nvSpPr>
          <p:cNvPr id="5" name="Text Box 7"/>
          <p:cNvSpPr txBox="1">
            <a:spLocks noChangeArrowheads="1"/>
          </p:cNvSpPr>
          <p:nvPr/>
        </p:nvSpPr>
        <p:spPr bwMode="auto">
          <a:xfrm>
            <a:off x="1331640" y="5384249"/>
            <a:ext cx="1296144" cy="276999"/>
          </a:xfrm>
          <a:prstGeom prst="rect">
            <a:avLst/>
          </a:prstGeom>
          <a:noFill/>
          <a:ln w="9525">
            <a:noFill/>
            <a:miter lim="800000"/>
            <a:headEnd/>
            <a:tailEnd/>
          </a:ln>
        </p:spPr>
        <p:txBody>
          <a:bodyPr wrap="square">
            <a:spAutoFit/>
          </a:bodyPr>
          <a:lstStyle/>
          <a:p>
            <a:pPr>
              <a:spcBef>
                <a:spcPct val="50000"/>
              </a:spcBef>
            </a:pPr>
            <a:r>
              <a:rPr lang="en-CA" sz="1200" dirty="0">
                <a:solidFill>
                  <a:schemeClr val="tx1">
                    <a:lumMod val="65000"/>
                  </a:schemeClr>
                </a:solidFill>
                <a:latin typeface="Calibri" pitchFamily="34" charset="0"/>
              </a:rPr>
              <a:t>Copyright by Nike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098" name="AutoShape 2" descr="Global reach: Nike is one of the world's most recognizable brands"/>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ltLang="ko-KR">
              <a:latin typeface="Calibri" pitchFamily="34" charset="0"/>
              <a:ea typeface="굴림" charset="-127"/>
            </a:endParaRPr>
          </a:p>
        </p:txBody>
      </p:sp>
      <p:sp>
        <p:nvSpPr>
          <p:cNvPr id="4099" name="AutoShape 4" descr="Global reach: Nike is one of the world's most recognizable brands"/>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ltLang="ko-KR">
              <a:latin typeface="Calibri" pitchFamily="34" charset="0"/>
              <a:ea typeface="굴림" charset="-127"/>
            </a:endParaRPr>
          </a:p>
        </p:txBody>
      </p:sp>
      <p:sp>
        <p:nvSpPr>
          <p:cNvPr id="4100" name="AutoShape 6" descr="Global reach: Nike is one of the world's most recognizable brands"/>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ltLang="ko-KR">
              <a:latin typeface="Calibri" pitchFamily="34" charset="0"/>
              <a:ea typeface="굴림" charset="-127"/>
            </a:endParaRPr>
          </a:p>
        </p:txBody>
      </p:sp>
      <p:pic>
        <p:nvPicPr>
          <p:cNvPr id="4101" name="Picture 7" descr="C:\Users\Supermike\Pictures\Misc Pics\nike article-2004273-000B0D3900000258-373_306x442.jpg"/>
          <p:cNvPicPr>
            <a:picLocks noChangeAspect="1" noChangeArrowheads="1"/>
          </p:cNvPicPr>
          <p:nvPr/>
        </p:nvPicPr>
        <p:blipFill>
          <a:blip r:embed="rId2" cstate="print"/>
          <a:srcRect t="29639" r="7407"/>
          <a:stretch>
            <a:fillRect/>
          </a:stretch>
        </p:blipFill>
        <p:spPr bwMode="auto">
          <a:xfrm>
            <a:off x="76200" y="649288"/>
            <a:ext cx="4267200" cy="4684712"/>
          </a:xfrm>
          <a:prstGeom prst="rect">
            <a:avLst/>
          </a:prstGeom>
          <a:noFill/>
          <a:ln w="9525">
            <a:noFill/>
            <a:miter lim="800000"/>
            <a:headEnd/>
            <a:tailEnd/>
          </a:ln>
        </p:spPr>
      </p:pic>
      <p:sp>
        <p:nvSpPr>
          <p:cNvPr id="4102" name="Rectangle 5"/>
          <p:cNvSpPr>
            <a:spLocks noChangeArrowheads="1"/>
          </p:cNvSpPr>
          <p:nvPr/>
        </p:nvSpPr>
        <p:spPr bwMode="auto">
          <a:xfrm>
            <a:off x="4419600" y="685800"/>
            <a:ext cx="4572000" cy="2862322"/>
          </a:xfrm>
          <a:prstGeom prst="rect">
            <a:avLst/>
          </a:prstGeom>
          <a:noFill/>
          <a:ln w="9525">
            <a:noFill/>
            <a:miter lim="800000"/>
            <a:headEnd/>
            <a:tailEnd/>
          </a:ln>
        </p:spPr>
        <p:txBody>
          <a:bodyPr>
            <a:spAutoFit/>
          </a:bodyPr>
          <a:lstStyle/>
          <a:p>
            <a:r>
              <a:rPr lang="en-US" altLang="ko-KR" sz="3600" b="1" dirty="0">
                <a:latin typeface="Calibri" pitchFamily="34" charset="0"/>
                <a:ea typeface="굴림" charset="-127"/>
              </a:rPr>
              <a:t>Youth around the world love wearing Nike shoes and shirts.</a:t>
            </a:r>
            <a:br>
              <a:rPr lang="en-US" altLang="ko-KR" sz="3600" b="1" dirty="0">
                <a:latin typeface="Calibri" pitchFamily="34" charset="0"/>
                <a:ea typeface="굴림" charset="-127"/>
              </a:rPr>
            </a:br>
            <a:r>
              <a:rPr lang="en-US" altLang="ko-KR" sz="3600" b="1" dirty="0">
                <a:latin typeface="Calibri" pitchFamily="34" charset="0"/>
                <a:ea typeface="굴림" charset="-127"/>
              </a:rPr>
              <a:t> </a:t>
            </a:r>
            <a:br>
              <a:rPr lang="en-US" altLang="ko-KR" sz="3600" b="1" dirty="0">
                <a:latin typeface="Calibri" pitchFamily="34" charset="0"/>
                <a:ea typeface="굴림" charset="-127"/>
              </a:rPr>
            </a:br>
            <a:endParaRPr lang="en-US" altLang="ko-KR" sz="3600" b="1" dirty="0">
              <a:latin typeface="Calibri" pitchFamily="34" charset="0"/>
              <a:ea typeface="굴림" charset="-127"/>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Box 2"/>
          <p:cNvSpPr txBox="1">
            <a:spLocks noChangeArrowheads="1"/>
          </p:cNvSpPr>
          <p:nvPr/>
        </p:nvSpPr>
        <p:spPr bwMode="auto">
          <a:xfrm>
            <a:off x="0" y="44624"/>
            <a:ext cx="9144000" cy="584775"/>
          </a:xfrm>
          <a:prstGeom prst="rect">
            <a:avLst/>
          </a:prstGeom>
          <a:solidFill>
            <a:schemeClr val="bg1"/>
          </a:solidFill>
          <a:ln w="9525">
            <a:noFill/>
            <a:miter lim="800000"/>
            <a:headEnd/>
            <a:tailEnd/>
          </a:ln>
        </p:spPr>
        <p:txBody>
          <a:bodyPr wrap="square">
            <a:spAutoFit/>
          </a:bodyPr>
          <a:lstStyle/>
          <a:p>
            <a:pPr algn="ctr"/>
            <a:r>
              <a:rPr lang="en-US" altLang="ko-KR" sz="3200" b="1" dirty="0">
                <a:latin typeface="Calibri" pitchFamily="34" charset="0"/>
                <a:ea typeface="굴림" charset="-127"/>
              </a:rPr>
              <a:t>Nike is at every major sports event</a:t>
            </a:r>
            <a:r>
              <a:rPr lang="en-US" altLang="ko-KR" sz="3200" b="1" dirty="0" smtClean="0">
                <a:latin typeface="Calibri" pitchFamily="34" charset="0"/>
                <a:ea typeface="굴림" charset="-127"/>
              </a:rPr>
              <a:t>.</a:t>
            </a:r>
          </a:p>
        </p:txBody>
      </p:sp>
      <p:pic>
        <p:nvPicPr>
          <p:cNvPr id="71682" name="Picture 2" descr="https://media.npr.org/assets/img/2022/12/19/ap22352685043814_custom-4c1bee125fe9b3ebc586425dc12fb378eadc8f97-s1100-c50.jpg"/>
          <p:cNvPicPr>
            <a:picLocks noChangeAspect="1" noChangeArrowheads="1"/>
          </p:cNvPicPr>
          <p:nvPr/>
        </p:nvPicPr>
        <p:blipFill>
          <a:blip r:embed="rId2" cstate="print"/>
          <a:srcRect/>
          <a:stretch>
            <a:fillRect/>
          </a:stretch>
        </p:blipFill>
        <p:spPr bwMode="auto">
          <a:xfrm>
            <a:off x="-36512" y="548680"/>
            <a:ext cx="9144000" cy="6084917"/>
          </a:xfrm>
          <a:prstGeom prst="rect">
            <a:avLst/>
          </a:prstGeom>
          <a:noFill/>
        </p:spPr>
      </p:pic>
      <p:sp>
        <p:nvSpPr>
          <p:cNvPr id="5" name="TextBox 4"/>
          <p:cNvSpPr txBox="1"/>
          <p:nvPr/>
        </p:nvSpPr>
        <p:spPr>
          <a:xfrm rot="5400000">
            <a:off x="7233406" y="3858158"/>
            <a:ext cx="3236848" cy="369332"/>
          </a:xfrm>
          <a:prstGeom prst="rect">
            <a:avLst/>
          </a:prstGeom>
          <a:noFill/>
        </p:spPr>
        <p:txBody>
          <a:bodyPr wrap="none" rtlCol="0">
            <a:spAutoFit/>
          </a:bodyPr>
          <a:lstStyle/>
          <a:p>
            <a:r>
              <a:rPr lang="en-CA" dirty="0" smtClean="0"/>
              <a:t>photo by Manu Fernandez AP</a:t>
            </a:r>
            <a:endParaRPr lang="en-C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5" descr="t_nike"/>
          <p:cNvPicPr>
            <a:picLocks noChangeAspect="1" noChangeArrowheads="1"/>
          </p:cNvPicPr>
          <p:nvPr/>
        </p:nvPicPr>
        <p:blipFill>
          <a:blip r:embed="rId2" cstate="print"/>
          <a:srcRect/>
          <a:stretch>
            <a:fillRect/>
          </a:stretch>
        </p:blipFill>
        <p:spPr bwMode="auto">
          <a:xfrm>
            <a:off x="2663825" y="0"/>
            <a:ext cx="5795963" cy="6858000"/>
          </a:xfrm>
          <a:prstGeom prst="rect">
            <a:avLst/>
          </a:prstGeom>
          <a:noFill/>
          <a:ln w="9525">
            <a:noFill/>
            <a:miter lim="800000"/>
            <a:headEnd/>
            <a:tailEnd/>
          </a:ln>
        </p:spPr>
      </p:pic>
      <p:sp>
        <p:nvSpPr>
          <p:cNvPr id="10243" name="Rectangle 6"/>
          <p:cNvSpPr>
            <a:spLocks noChangeArrowheads="1"/>
          </p:cNvSpPr>
          <p:nvPr/>
        </p:nvSpPr>
        <p:spPr bwMode="auto">
          <a:xfrm>
            <a:off x="106363" y="6021388"/>
            <a:ext cx="4321175" cy="366712"/>
          </a:xfrm>
          <a:prstGeom prst="rect">
            <a:avLst/>
          </a:prstGeom>
          <a:noFill/>
          <a:ln w="9525">
            <a:noFill/>
            <a:miter lim="800000"/>
            <a:headEnd/>
            <a:tailEnd/>
          </a:ln>
        </p:spPr>
        <p:txBody>
          <a:bodyPr anchor="ctr">
            <a:spAutoFit/>
          </a:bodyPr>
          <a:lstStyle/>
          <a:p>
            <a:r>
              <a:rPr lang="en-US" altLang="ko-KR">
                <a:ea typeface="굴림" charset="-127"/>
              </a:rPr>
              <a:t> </a:t>
            </a:r>
            <a:r>
              <a:rPr lang="en-US" altLang="ko-KR">
                <a:ea typeface="굴림" charset="-127"/>
                <a:hlinkClick r:id="rId3"/>
              </a:rPr>
              <a:t>Copyright © 1999 Jai Bhagavan Ltd.</a:t>
            </a:r>
            <a:r>
              <a:rPr lang="en-US" altLang="ko-KR">
                <a:ea typeface="굴림" charset="-127"/>
              </a:rPr>
              <a:t> </a:t>
            </a:r>
          </a:p>
        </p:txBody>
      </p:sp>
      <p:sp>
        <p:nvSpPr>
          <p:cNvPr id="10244" name="Title 3"/>
          <p:cNvSpPr>
            <a:spLocks noGrp="1"/>
          </p:cNvSpPr>
          <p:nvPr>
            <p:ph type="title"/>
          </p:nvPr>
        </p:nvSpPr>
        <p:spPr>
          <a:xfrm>
            <a:off x="539750" y="1498600"/>
            <a:ext cx="4762500" cy="3370263"/>
          </a:xfrm>
        </p:spPr>
        <p:txBody>
          <a:bodyPr/>
          <a:lstStyle/>
          <a:p>
            <a:r>
              <a:rPr lang="en-CA" altLang="ko-KR" sz="3200" b="1" dirty="0" smtClean="0">
                <a:solidFill>
                  <a:schemeClr val="tx1"/>
                </a:solidFill>
                <a:ea typeface="굴림" charset="-127"/>
              </a:rPr>
              <a:t>Nike is the Greek goddess of Victory.</a:t>
            </a:r>
            <a:br>
              <a:rPr lang="en-CA" altLang="ko-KR" sz="3200" b="1" dirty="0" smtClean="0">
                <a:solidFill>
                  <a:schemeClr val="tx1"/>
                </a:solidFill>
                <a:ea typeface="굴림" charset="-127"/>
              </a:rPr>
            </a:br>
            <a:r>
              <a:rPr lang="en-CA" altLang="ko-KR" sz="1600" b="1" dirty="0" smtClean="0">
                <a:solidFill>
                  <a:schemeClr val="tx1"/>
                </a:solidFill>
                <a:ea typeface="굴림" charset="-127"/>
              </a:rPr>
              <a:t/>
            </a:r>
            <a:br>
              <a:rPr lang="en-CA" altLang="ko-KR" sz="1600" b="1" dirty="0" smtClean="0">
                <a:solidFill>
                  <a:schemeClr val="tx1"/>
                </a:solidFill>
                <a:ea typeface="굴림" charset="-127"/>
              </a:rPr>
            </a:br>
            <a:endParaRPr lang="en-CA" altLang="ko-KR" sz="3200" b="1" dirty="0" smtClean="0">
              <a:solidFill>
                <a:schemeClr val="tx1"/>
              </a:solidFill>
              <a:ea typeface="굴림" charset="-127"/>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5" descr="t_nike"/>
          <p:cNvPicPr>
            <a:picLocks noChangeAspect="1" noChangeArrowheads="1"/>
          </p:cNvPicPr>
          <p:nvPr/>
        </p:nvPicPr>
        <p:blipFill>
          <a:blip r:embed="rId2" cstate="print"/>
          <a:srcRect/>
          <a:stretch>
            <a:fillRect/>
          </a:stretch>
        </p:blipFill>
        <p:spPr bwMode="auto">
          <a:xfrm>
            <a:off x="2663825" y="0"/>
            <a:ext cx="5795963" cy="6858000"/>
          </a:xfrm>
          <a:prstGeom prst="rect">
            <a:avLst/>
          </a:prstGeom>
          <a:noFill/>
          <a:ln w="9525">
            <a:noFill/>
            <a:miter lim="800000"/>
            <a:headEnd/>
            <a:tailEnd/>
          </a:ln>
        </p:spPr>
      </p:pic>
      <p:sp>
        <p:nvSpPr>
          <p:cNvPr id="9219" name="Rectangle 6"/>
          <p:cNvSpPr>
            <a:spLocks noChangeArrowheads="1"/>
          </p:cNvSpPr>
          <p:nvPr/>
        </p:nvSpPr>
        <p:spPr bwMode="auto">
          <a:xfrm>
            <a:off x="106363" y="6021388"/>
            <a:ext cx="4321175" cy="366712"/>
          </a:xfrm>
          <a:prstGeom prst="rect">
            <a:avLst/>
          </a:prstGeom>
          <a:noFill/>
          <a:ln w="9525">
            <a:noFill/>
            <a:miter lim="800000"/>
            <a:headEnd/>
            <a:tailEnd/>
          </a:ln>
        </p:spPr>
        <p:txBody>
          <a:bodyPr anchor="ctr">
            <a:spAutoFit/>
          </a:bodyPr>
          <a:lstStyle/>
          <a:p>
            <a:r>
              <a:rPr lang="en-US" altLang="ko-KR">
                <a:ea typeface="굴림" charset="-127"/>
              </a:rPr>
              <a:t> </a:t>
            </a:r>
            <a:r>
              <a:rPr lang="en-US" altLang="ko-KR">
                <a:ea typeface="굴림" charset="-127"/>
                <a:hlinkClick r:id="rId3"/>
              </a:rPr>
              <a:t>Copyright © 1999 Jai Bhagavan Ltd.</a:t>
            </a:r>
            <a:r>
              <a:rPr lang="en-US" altLang="ko-KR">
                <a:ea typeface="굴림" charset="-127"/>
              </a:rPr>
              <a:t> </a:t>
            </a:r>
          </a:p>
        </p:txBody>
      </p:sp>
      <p:sp>
        <p:nvSpPr>
          <p:cNvPr id="9220" name="Title 3"/>
          <p:cNvSpPr>
            <a:spLocks noGrp="1"/>
          </p:cNvSpPr>
          <p:nvPr>
            <p:ph type="title"/>
          </p:nvPr>
        </p:nvSpPr>
        <p:spPr>
          <a:xfrm>
            <a:off x="539750" y="1340768"/>
            <a:ext cx="4762500" cy="3370263"/>
          </a:xfrm>
        </p:spPr>
        <p:txBody>
          <a:bodyPr/>
          <a:lstStyle/>
          <a:p>
            <a:r>
              <a:rPr lang="en-CA" altLang="ko-KR" sz="3200" b="1" dirty="0" smtClean="0">
                <a:solidFill>
                  <a:schemeClr val="tx1"/>
                </a:solidFill>
                <a:ea typeface="굴림" charset="-127"/>
              </a:rPr>
              <a:t>She is the fastest runner among the gods.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en-CA" sz="3200" b="1" dirty="0" smtClean="0">
                <a:solidFill>
                  <a:schemeClr val="tx1"/>
                </a:solidFill>
                <a:latin typeface="+mn-lt"/>
              </a:rPr>
              <a:t>The goddess Nike is </a:t>
            </a:r>
            <a:br>
              <a:rPr lang="en-CA" sz="3200" b="1" dirty="0" smtClean="0">
                <a:solidFill>
                  <a:schemeClr val="tx1"/>
                </a:solidFill>
                <a:latin typeface="+mn-lt"/>
              </a:rPr>
            </a:br>
            <a:r>
              <a:rPr lang="en-CA" sz="3200" b="1" dirty="0" smtClean="0">
                <a:solidFill>
                  <a:schemeClr val="tx1"/>
                </a:solidFill>
                <a:latin typeface="+mn-lt"/>
              </a:rPr>
              <a:t>on every Olympic medal.</a:t>
            </a:r>
            <a:endParaRPr lang="en-CA" sz="3200" b="1" dirty="0">
              <a:solidFill>
                <a:schemeClr val="tx1"/>
              </a:solidFill>
              <a:latin typeface="+mn-lt"/>
            </a:endParaRPr>
          </a:p>
        </p:txBody>
      </p:sp>
      <p:pic>
        <p:nvPicPr>
          <p:cNvPr id="4" name="Picture 3" descr="Nike on back of Olympic medals www.theenglishgroup.co.uk.jpg"/>
          <p:cNvPicPr>
            <a:picLocks noChangeAspect="1"/>
          </p:cNvPicPr>
          <p:nvPr/>
        </p:nvPicPr>
        <p:blipFill>
          <a:blip r:embed="rId2" cstate="print"/>
          <a:stretch>
            <a:fillRect/>
          </a:stretch>
        </p:blipFill>
        <p:spPr>
          <a:xfrm>
            <a:off x="467544" y="1196752"/>
            <a:ext cx="8443291" cy="5616624"/>
          </a:xfrm>
          <a:prstGeom prst="rect">
            <a:avLst/>
          </a:prstGeom>
        </p:spPr>
      </p:pic>
      <p:sp>
        <p:nvSpPr>
          <p:cNvPr id="5" name="TextBox 4"/>
          <p:cNvSpPr txBox="1"/>
          <p:nvPr/>
        </p:nvSpPr>
        <p:spPr>
          <a:xfrm>
            <a:off x="2411760" y="6444044"/>
            <a:ext cx="4536504" cy="369332"/>
          </a:xfrm>
          <a:prstGeom prst="rect">
            <a:avLst/>
          </a:prstGeom>
          <a:noFill/>
        </p:spPr>
        <p:txBody>
          <a:bodyPr wrap="square" rtlCol="0">
            <a:spAutoFit/>
          </a:bodyPr>
          <a:lstStyle/>
          <a:p>
            <a:pPr algn="ctr"/>
            <a:r>
              <a:rPr lang="en-CA" dirty="0" smtClean="0">
                <a:solidFill>
                  <a:schemeClr val="bg1">
                    <a:lumMod val="65000"/>
                    <a:lumOff val="35000"/>
                  </a:schemeClr>
                </a:solidFill>
              </a:rPr>
              <a:t>www.theenglishgroup.co.uk</a:t>
            </a:r>
            <a:endParaRPr lang="en-CA" dirty="0">
              <a:solidFill>
                <a:schemeClr val="bg1">
                  <a:lumMod val="65000"/>
                  <a:lumOff val="35000"/>
                </a:schemeClr>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nike article-2004273-004613C800000258-519_634x378.jpg"/>
          <p:cNvPicPr>
            <a:picLocks noChangeAspect="1"/>
          </p:cNvPicPr>
          <p:nvPr/>
        </p:nvPicPr>
        <p:blipFill>
          <a:blip r:embed="rId2" cstate="print"/>
          <a:srcRect b="2161"/>
          <a:stretch>
            <a:fillRect/>
          </a:stretch>
        </p:blipFill>
        <p:spPr bwMode="auto">
          <a:xfrm>
            <a:off x="0" y="1551384"/>
            <a:ext cx="9144000" cy="5334000"/>
          </a:xfrm>
          <a:prstGeom prst="rect">
            <a:avLst/>
          </a:prstGeom>
          <a:noFill/>
          <a:ln w="9525">
            <a:noFill/>
            <a:miter lim="800000"/>
            <a:headEnd/>
            <a:tailEnd/>
          </a:ln>
        </p:spPr>
      </p:pic>
      <p:sp>
        <p:nvSpPr>
          <p:cNvPr id="11267" name="Title 5"/>
          <p:cNvSpPr>
            <a:spLocks noGrp="1"/>
          </p:cNvSpPr>
          <p:nvPr>
            <p:ph type="title"/>
          </p:nvPr>
        </p:nvSpPr>
        <p:spPr>
          <a:xfrm>
            <a:off x="76200" y="-27384"/>
            <a:ext cx="8991600" cy="1524000"/>
          </a:xfrm>
        </p:spPr>
        <p:txBody>
          <a:bodyPr/>
          <a:lstStyle/>
          <a:p>
            <a:r>
              <a:rPr lang="en-CA" altLang="ko-KR" sz="3200" b="1" dirty="0" smtClean="0">
                <a:solidFill>
                  <a:schemeClr val="tx1"/>
                </a:solidFill>
                <a:latin typeface="Calibri" pitchFamily="34" charset="0"/>
                <a:ea typeface="굴림" charset="-127"/>
              </a:rPr>
              <a:t>Nike shoes are named after the goddess Nike.  </a:t>
            </a:r>
          </a:p>
        </p:txBody>
      </p:sp>
      <p:sp>
        <p:nvSpPr>
          <p:cNvPr id="5" name="TextBox 4"/>
          <p:cNvSpPr txBox="1"/>
          <p:nvPr/>
        </p:nvSpPr>
        <p:spPr>
          <a:xfrm>
            <a:off x="179512" y="6372036"/>
            <a:ext cx="8712968" cy="369332"/>
          </a:xfrm>
          <a:prstGeom prst="rect">
            <a:avLst/>
          </a:prstGeom>
          <a:noFill/>
        </p:spPr>
        <p:txBody>
          <a:bodyPr wrap="square" rtlCol="0">
            <a:spAutoFit/>
          </a:bodyPr>
          <a:lstStyle/>
          <a:p>
            <a:r>
              <a:rPr lang="en-CA" dirty="0" err="1" smtClean="0"/>
              <a:t>nike</a:t>
            </a:r>
            <a:r>
              <a:rPr lang="en-CA" dirty="0" smtClean="0"/>
              <a:t> article-2004273-004613C800000258-519 Techno clothing for Ami Anderson</a:t>
            </a:r>
            <a:endParaRPr lang="en-C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nike article-2004273-004613C800000258-519_634x378.jpg"/>
          <p:cNvPicPr>
            <a:picLocks noChangeAspect="1"/>
          </p:cNvPicPr>
          <p:nvPr/>
        </p:nvPicPr>
        <p:blipFill>
          <a:blip r:embed="rId2" cstate="print"/>
          <a:srcRect b="2161"/>
          <a:stretch>
            <a:fillRect/>
          </a:stretch>
        </p:blipFill>
        <p:spPr bwMode="auto">
          <a:xfrm>
            <a:off x="0" y="1551384"/>
            <a:ext cx="9144000" cy="5334000"/>
          </a:xfrm>
          <a:prstGeom prst="rect">
            <a:avLst/>
          </a:prstGeom>
          <a:noFill/>
          <a:ln w="9525">
            <a:noFill/>
            <a:miter lim="800000"/>
            <a:headEnd/>
            <a:tailEnd/>
          </a:ln>
        </p:spPr>
      </p:pic>
      <p:sp>
        <p:nvSpPr>
          <p:cNvPr id="12291" name="Title 5"/>
          <p:cNvSpPr>
            <a:spLocks noGrp="1"/>
          </p:cNvSpPr>
          <p:nvPr>
            <p:ph type="title"/>
          </p:nvPr>
        </p:nvSpPr>
        <p:spPr>
          <a:xfrm>
            <a:off x="76200" y="-27384"/>
            <a:ext cx="8991600" cy="1524000"/>
          </a:xfrm>
        </p:spPr>
        <p:txBody>
          <a:bodyPr/>
          <a:lstStyle/>
          <a:p>
            <a:r>
              <a:rPr lang="en-CA" altLang="ko-KR" sz="3600" b="1" dirty="0" smtClean="0">
                <a:solidFill>
                  <a:schemeClr val="tx1"/>
                </a:solidFill>
                <a:latin typeface="Calibri" pitchFamily="34" charset="0"/>
                <a:ea typeface="굴림" charset="-127"/>
              </a:rPr>
              <a:t>Nike shoes are for victory in races.</a:t>
            </a:r>
            <a:endParaRPr lang="en-CA" altLang="ko-KR" sz="3600" b="1" dirty="0" smtClean="0">
              <a:solidFill>
                <a:schemeClr val="tx1"/>
              </a:solidFill>
              <a:ea typeface="굴림" charset="-127"/>
            </a:endParaRPr>
          </a:p>
        </p:txBody>
      </p:sp>
      <p:sp>
        <p:nvSpPr>
          <p:cNvPr id="4" name="TextBox 3"/>
          <p:cNvSpPr txBox="1"/>
          <p:nvPr/>
        </p:nvSpPr>
        <p:spPr>
          <a:xfrm>
            <a:off x="179512" y="6372036"/>
            <a:ext cx="8712968" cy="369332"/>
          </a:xfrm>
          <a:prstGeom prst="rect">
            <a:avLst/>
          </a:prstGeom>
          <a:noFill/>
        </p:spPr>
        <p:txBody>
          <a:bodyPr wrap="square" rtlCol="0">
            <a:spAutoFit/>
          </a:bodyPr>
          <a:lstStyle/>
          <a:p>
            <a:r>
              <a:rPr lang="en-CA" dirty="0" err="1" smtClean="0"/>
              <a:t>nike</a:t>
            </a:r>
            <a:r>
              <a:rPr lang="en-CA" dirty="0" smtClean="0"/>
              <a:t> article-2004273-004613C800000258-519 Techno clothing for Ami Anderson</a:t>
            </a:r>
            <a:endParaRPr lang="en-C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38" name="Picture 2" descr="C:\Users\Supermike\Pictures\Misc Pics\nike Alexander the Great.jpg"/>
          <p:cNvPicPr>
            <a:picLocks noChangeAspect="1" noChangeArrowheads="1"/>
          </p:cNvPicPr>
          <p:nvPr/>
        </p:nvPicPr>
        <p:blipFill>
          <a:blip r:embed="rId2" cstate="print"/>
          <a:srcRect t="6696" b="13260"/>
          <a:stretch>
            <a:fillRect/>
          </a:stretch>
        </p:blipFill>
        <p:spPr bwMode="auto">
          <a:xfrm>
            <a:off x="1588" y="0"/>
            <a:ext cx="9107487" cy="4876800"/>
          </a:xfrm>
          <a:prstGeom prst="rect">
            <a:avLst/>
          </a:prstGeom>
          <a:noFill/>
          <a:ln w="9525">
            <a:noFill/>
            <a:miter lim="800000"/>
            <a:headEnd/>
            <a:tailEnd/>
          </a:ln>
        </p:spPr>
      </p:pic>
      <p:sp>
        <p:nvSpPr>
          <p:cNvPr id="11267" name="Title 3"/>
          <p:cNvSpPr>
            <a:spLocks noGrp="1"/>
          </p:cNvSpPr>
          <p:nvPr>
            <p:ph type="title"/>
          </p:nvPr>
        </p:nvSpPr>
        <p:spPr>
          <a:xfrm>
            <a:off x="0" y="4869160"/>
            <a:ext cx="9144000" cy="1944216"/>
          </a:xfrm>
          <a:solidFill>
            <a:schemeClr val="bg1"/>
          </a:solidFill>
          <a:ln>
            <a:noFill/>
          </a:ln>
        </p:spPr>
        <p:txBody>
          <a:bodyPr/>
          <a:lstStyle/>
          <a:p>
            <a:pPr eaLnBrk="1" hangingPunct="1"/>
            <a:r>
              <a:rPr lang="en-US" altLang="ko-KR" sz="2800" b="1" dirty="0" smtClean="0">
                <a:solidFill>
                  <a:schemeClr val="tx1"/>
                </a:solidFill>
                <a:latin typeface="Calibri" pitchFamily="34" charset="0"/>
              </a:rPr>
              <a:t>Alexander the Great conquered (</a:t>
            </a:r>
            <a:r>
              <a:rPr lang="en-US" altLang="ko-KR" sz="2800" b="1" i="1" dirty="0" err="1" smtClean="0">
                <a:solidFill>
                  <a:schemeClr val="tx1"/>
                </a:solidFill>
                <a:latin typeface="Calibri" pitchFamily="34" charset="0"/>
              </a:rPr>
              <a:t>niked</a:t>
            </a:r>
            <a:r>
              <a:rPr lang="en-US" altLang="ko-KR" sz="2800" b="1" dirty="0" smtClean="0">
                <a:solidFill>
                  <a:schemeClr val="tx1"/>
                </a:solidFill>
                <a:latin typeface="Calibri" pitchFamily="34" charset="0"/>
              </a:rPr>
              <a:t>) many nations </a:t>
            </a:r>
            <a:br>
              <a:rPr lang="en-US" altLang="ko-KR" sz="2800" b="1" dirty="0" smtClean="0">
                <a:solidFill>
                  <a:schemeClr val="tx1"/>
                </a:solidFill>
                <a:latin typeface="Calibri" pitchFamily="34" charset="0"/>
              </a:rPr>
            </a:br>
            <a:r>
              <a:rPr lang="en-US" altLang="ko-KR" sz="2800" b="1" dirty="0" smtClean="0">
                <a:solidFill>
                  <a:schemeClr val="tx1"/>
                </a:solidFill>
                <a:latin typeface="Calibri" pitchFamily="34" charset="0"/>
              </a:rPr>
              <a:t>from 336 – 323 B.C. to form the Greek Empire </a:t>
            </a:r>
            <a:br>
              <a:rPr lang="en-US" altLang="ko-KR" sz="2800" b="1" dirty="0" smtClean="0">
                <a:solidFill>
                  <a:schemeClr val="tx1"/>
                </a:solidFill>
                <a:latin typeface="Calibri" pitchFamily="34" charset="0"/>
              </a:rPr>
            </a:br>
            <a:r>
              <a:rPr lang="en-US" altLang="ko-KR" sz="2800" b="1" dirty="0" smtClean="0">
                <a:solidFill>
                  <a:schemeClr val="tx1"/>
                </a:solidFill>
                <a:latin typeface="Calibri" pitchFamily="34" charset="0"/>
              </a:rPr>
              <a:t>with Greek as the official language.</a:t>
            </a:r>
            <a:r>
              <a:rPr lang="ko-KR" altLang="ko-KR" sz="2800" dirty="0" smtClean="0">
                <a:solidFill>
                  <a:schemeClr val="tx1"/>
                </a:solidFill>
                <a:latin typeface="Calibri" pitchFamily="34" charset="0"/>
              </a:rPr>
              <a:t> </a:t>
            </a:r>
            <a:endParaRPr lang="en-CA" altLang="ko-KR" sz="2800" dirty="0" smtClean="0">
              <a:solidFill>
                <a:schemeClr val="tx1"/>
              </a:solidFill>
              <a:ea typeface="굴림" charset="-127"/>
            </a:endParaRPr>
          </a:p>
        </p:txBody>
      </p:sp>
      <p:sp>
        <p:nvSpPr>
          <p:cNvPr id="4" name="TextBox 3"/>
          <p:cNvSpPr txBox="1"/>
          <p:nvPr/>
        </p:nvSpPr>
        <p:spPr>
          <a:xfrm>
            <a:off x="755576" y="4427820"/>
            <a:ext cx="5639108" cy="369332"/>
          </a:xfrm>
          <a:prstGeom prst="rect">
            <a:avLst/>
          </a:prstGeom>
          <a:noFill/>
        </p:spPr>
        <p:txBody>
          <a:bodyPr wrap="none" rtlCol="0">
            <a:spAutoFit/>
          </a:bodyPr>
          <a:lstStyle/>
          <a:p>
            <a:r>
              <a:rPr lang="en-CA" i="1" dirty="0" smtClean="0"/>
              <a:t>Mosaic at National Archaeological Museum of Naples</a:t>
            </a:r>
            <a:endParaRPr lang="en-C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362" name="Picture 2" descr="C:\Users\Supermike\Pictures\Misc Pics\nike Alexander the Great.jpg"/>
          <p:cNvPicPr>
            <a:picLocks noChangeAspect="1" noChangeArrowheads="1"/>
          </p:cNvPicPr>
          <p:nvPr/>
        </p:nvPicPr>
        <p:blipFill>
          <a:blip r:embed="rId2" cstate="print"/>
          <a:srcRect t="6696" b="13260"/>
          <a:stretch>
            <a:fillRect/>
          </a:stretch>
        </p:blipFill>
        <p:spPr bwMode="auto">
          <a:xfrm>
            <a:off x="1588" y="0"/>
            <a:ext cx="9107487" cy="4876800"/>
          </a:xfrm>
          <a:prstGeom prst="rect">
            <a:avLst/>
          </a:prstGeom>
          <a:noFill/>
          <a:ln w="9525">
            <a:noFill/>
            <a:miter lim="800000"/>
            <a:headEnd/>
            <a:tailEnd/>
          </a:ln>
        </p:spPr>
      </p:pic>
      <p:sp>
        <p:nvSpPr>
          <p:cNvPr id="15363" name="Title 3"/>
          <p:cNvSpPr>
            <a:spLocks noGrp="1"/>
          </p:cNvSpPr>
          <p:nvPr>
            <p:ph type="title"/>
          </p:nvPr>
        </p:nvSpPr>
        <p:spPr>
          <a:xfrm>
            <a:off x="0" y="4869160"/>
            <a:ext cx="9144000" cy="1531640"/>
          </a:xfrm>
          <a:solidFill>
            <a:schemeClr val="bg1"/>
          </a:solidFill>
        </p:spPr>
        <p:txBody>
          <a:bodyPr/>
          <a:lstStyle/>
          <a:p>
            <a:pPr eaLnBrk="1" hangingPunct="1"/>
            <a:r>
              <a:rPr lang="en-CA" altLang="ko-KR" sz="3200" b="1" dirty="0" smtClean="0">
                <a:solidFill>
                  <a:schemeClr val="tx1"/>
                </a:solidFill>
                <a:latin typeface="Calibri" pitchFamily="34" charset="0"/>
                <a:ea typeface="굴림" charset="-127"/>
              </a:rPr>
              <a:t>Alexander  the Great means </a:t>
            </a:r>
            <a:br>
              <a:rPr lang="en-CA" altLang="ko-KR" sz="3200" b="1" dirty="0" smtClean="0">
                <a:solidFill>
                  <a:schemeClr val="tx1"/>
                </a:solidFill>
                <a:latin typeface="Calibri" pitchFamily="34" charset="0"/>
                <a:ea typeface="굴림" charset="-127"/>
              </a:rPr>
            </a:br>
            <a:r>
              <a:rPr lang="en-CA" altLang="ko-KR" sz="3200" b="1" dirty="0" smtClean="0">
                <a:solidFill>
                  <a:schemeClr val="tx1"/>
                </a:solidFill>
                <a:latin typeface="Calibri" pitchFamily="34" charset="0"/>
                <a:ea typeface="굴림" charset="-127"/>
              </a:rPr>
              <a:t>Alexander the great </a:t>
            </a:r>
            <a:r>
              <a:rPr lang="en-CA" altLang="ko-KR" sz="3200" b="1" dirty="0" err="1" smtClean="0">
                <a:solidFill>
                  <a:schemeClr val="tx1"/>
                </a:solidFill>
                <a:latin typeface="Calibri" pitchFamily="34" charset="0"/>
                <a:ea typeface="굴림" charset="-127"/>
              </a:rPr>
              <a:t>nike</a:t>
            </a:r>
            <a:r>
              <a:rPr lang="en-CA" altLang="ko-KR" sz="3200" b="1" dirty="0" smtClean="0">
                <a:solidFill>
                  <a:schemeClr val="tx1"/>
                </a:solidFill>
                <a:latin typeface="Calibri" pitchFamily="34" charset="0"/>
                <a:ea typeface="굴림" charset="-127"/>
              </a:rPr>
              <a:t> conqueror.</a:t>
            </a:r>
            <a:r>
              <a:rPr lang="en-CA" altLang="ko-KR" sz="3200" dirty="0" smtClean="0">
                <a:solidFill>
                  <a:schemeClr val="tx1"/>
                </a:solidFill>
                <a:latin typeface="Calibri" pitchFamily="34" charset="0"/>
                <a:ea typeface="굴림" charset="-127"/>
              </a:rPr>
              <a:t> </a:t>
            </a:r>
          </a:p>
        </p:txBody>
      </p:sp>
      <p:sp>
        <p:nvSpPr>
          <p:cNvPr id="4" name="TextBox 3"/>
          <p:cNvSpPr txBox="1"/>
          <p:nvPr/>
        </p:nvSpPr>
        <p:spPr>
          <a:xfrm>
            <a:off x="755576" y="4427820"/>
            <a:ext cx="5639108" cy="369332"/>
          </a:xfrm>
          <a:prstGeom prst="rect">
            <a:avLst/>
          </a:prstGeom>
          <a:noFill/>
        </p:spPr>
        <p:txBody>
          <a:bodyPr wrap="none" rtlCol="0">
            <a:spAutoFit/>
          </a:bodyPr>
          <a:lstStyle/>
          <a:p>
            <a:r>
              <a:rPr lang="en-CA" i="1" dirty="0" smtClean="0"/>
              <a:t>Mosaic at National Archaeological Museum of Naples</a:t>
            </a:r>
            <a:endParaRPr lang="en-C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Supermike\Pictures\Misc Pics\nike julius_caesar_statue.jpg"/>
          <p:cNvPicPr>
            <a:picLocks noChangeAspect="1" noChangeArrowheads="1"/>
          </p:cNvPicPr>
          <p:nvPr/>
        </p:nvPicPr>
        <p:blipFill>
          <a:blip r:embed="rId2" cstate="print"/>
          <a:srcRect r="19672"/>
          <a:stretch>
            <a:fillRect/>
          </a:stretch>
        </p:blipFill>
        <p:spPr bwMode="auto">
          <a:xfrm>
            <a:off x="0" y="44450"/>
            <a:ext cx="3733800" cy="6813550"/>
          </a:xfrm>
          <a:prstGeom prst="rect">
            <a:avLst/>
          </a:prstGeom>
          <a:noFill/>
          <a:ln w="9525">
            <a:noFill/>
            <a:miter lim="800000"/>
            <a:headEnd/>
            <a:tailEnd/>
          </a:ln>
        </p:spPr>
      </p:pic>
      <p:sp>
        <p:nvSpPr>
          <p:cNvPr id="16387" name="Title 1"/>
          <p:cNvSpPr>
            <a:spLocks noGrp="1"/>
          </p:cNvSpPr>
          <p:nvPr>
            <p:ph type="title"/>
          </p:nvPr>
        </p:nvSpPr>
        <p:spPr>
          <a:xfrm>
            <a:off x="3505200" y="-387424"/>
            <a:ext cx="5486400" cy="6278562"/>
          </a:xfrm>
        </p:spPr>
        <p:txBody>
          <a:bodyPr/>
          <a:lstStyle/>
          <a:p>
            <a:pPr eaLnBrk="1" hangingPunct="1"/>
            <a:r>
              <a:rPr lang="en-US" altLang="ko-KR" sz="3200" b="1" dirty="0" smtClean="0">
                <a:solidFill>
                  <a:schemeClr val="tx1"/>
                </a:solidFill>
                <a:latin typeface="Calibri" pitchFamily="34" charset="0"/>
                <a:ea typeface="굴림" charset="-127"/>
              </a:rPr>
              <a:t> In 47 B.C., Julius Caesar defeated the king of Pontus and announced his victory </a:t>
            </a:r>
            <a:br>
              <a:rPr lang="en-US" altLang="ko-KR" sz="3200" b="1" dirty="0" smtClean="0">
                <a:solidFill>
                  <a:schemeClr val="tx1"/>
                </a:solidFill>
                <a:latin typeface="Calibri" pitchFamily="34" charset="0"/>
                <a:ea typeface="굴림" charset="-127"/>
              </a:rPr>
            </a:br>
            <a:r>
              <a:rPr lang="en-US" altLang="ko-KR" sz="3200" b="1" dirty="0" smtClean="0">
                <a:solidFill>
                  <a:schemeClr val="tx1"/>
                </a:solidFill>
                <a:latin typeface="Calibri" pitchFamily="34" charset="0"/>
                <a:ea typeface="굴림" charset="-127"/>
              </a:rPr>
              <a:t>in Latin with </a:t>
            </a:r>
            <a:r>
              <a:rPr lang="en-CA" altLang="ko-KR" sz="3200" b="1" dirty="0" smtClean="0">
                <a:solidFill>
                  <a:schemeClr val="tx1"/>
                </a:solidFill>
                <a:latin typeface="Calibri" pitchFamily="34" charset="0"/>
                <a:ea typeface="굴림" charset="-127"/>
              </a:rPr>
              <a:t>“</a:t>
            </a:r>
            <a:r>
              <a:rPr lang="en-CA" altLang="ko-KR" sz="3200" b="1" dirty="0" err="1" smtClean="0">
                <a:solidFill>
                  <a:schemeClr val="tx1"/>
                </a:solidFill>
                <a:latin typeface="Calibri" pitchFamily="34" charset="0"/>
                <a:ea typeface="굴림" charset="-127"/>
              </a:rPr>
              <a:t>Veni</a:t>
            </a:r>
            <a:r>
              <a:rPr lang="en-CA" altLang="ko-KR" sz="3200" b="1" dirty="0" smtClean="0">
                <a:solidFill>
                  <a:schemeClr val="tx1"/>
                </a:solidFill>
                <a:latin typeface="Calibri" pitchFamily="34" charset="0"/>
                <a:ea typeface="굴림" charset="-127"/>
              </a:rPr>
              <a:t>, </a:t>
            </a:r>
            <a:r>
              <a:rPr lang="en-CA" altLang="ko-KR" sz="3200" b="1" dirty="0" err="1" smtClean="0">
                <a:solidFill>
                  <a:schemeClr val="tx1"/>
                </a:solidFill>
                <a:latin typeface="Calibri" pitchFamily="34" charset="0"/>
                <a:ea typeface="굴림" charset="-127"/>
              </a:rPr>
              <a:t>vidi</a:t>
            </a:r>
            <a:r>
              <a:rPr lang="en-CA" altLang="ko-KR" sz="3200" b="1" dirty="0" smtClean="0">
                <a:solidFill>
                  <a:schemeClr val="tx1"/>
                </a:solidFill>
                <a:latin typeface="Calibri" pitchFamily="34" charset="0"/>
                <a:ea typeface="굴림" charset="-127"/>
              </a:rPr>
              <a:t>, </a:t>
            </a:r>
            <a:r>
              <a:rPr lang="en-CA" altLang="ko-KR" sz="3200" b="1" dirty="0" err="1" smtClean="0">
                <a:solidFill>
                  <a:schemeClr val="tx1"/>
                </a:solidFill>
                <a:latin typeface="Calibri" pitchFamily="34" charset="0"/>
                <a:ea typeface="굴림" charset="-127"/>
              </a:rPr>
              <a:t>vici</a:t>
            </a:r>
            <a:r>
              <a:rPr lang="en-CA" altLang="ko-KR" sz="3200" b="1" dirty="0" smtClean="0">
                <a:solidFill>
                  <a:schemeClr val="tx1"/>
                </a:solidFill>
                <a:latin typeface="Calibri" pitchFamily="34" charset="0"/>
                <a:ea typeface="굴림" charset="-127"/>
              </a:rPr>
              <a:t>”</a:t>
            </a:r>
            <a:r>
              <a:rPr lang="en-US" altLang="ko-KR" sz="3200" b="1" dirty="0" smtClean="0">
                <a:solidFill>
                  <a:schemeClr val="tx1"/>
                </a:solidFill>
                <a:latin typeface="Calibri" pitchFamily="34" charset="0"/>
                <a:ea typeface="굴림" charset="-127"/>
              </a:rPr>
              <a:t> which means </a:t>
            </a:r>
            <a:br>
              <a:rPr lang="en-US" altLang="ko-KR" sz="3200" b="1" dirty="0" smtClean="0">
                <a:solidFill>
                  <a:schemeClr val="tx1"/>
                </a:solidFill>
                <a:latin typeface="Calibri" pitchFamily="34" charset="0"/>
                <a:ea typeface="굴림" charset="-127"/>
              </a:rPr>
            </a:br>
            <a:r>
              <a:rPr lang="en-CA" altLang="ko-KR" sz="3200" b="1" dirty="0" smtClean="0">
                <a:solidFill>
                  <a:schemeClr val="tx1"/>
                </a:solidFill>
                <a:latin typeface="Calibri" pitchFamily="34" charset="0"/>
                <a:ea typeface="굴림" charset="-127"/>
              </a:rPr>
              <a:t>“I came, I saw, I conquered</a:t>
            </a:r>
            <a:r>
              <a:rPr lang="en-US" altLang="ko-KR" sz="3200" b="1" dirty="0" smtClean="0">
                <a:solidFill>
                  <a:schemeClr val="tx1"/>
                </a:solidFill>
                <a:latin typeface="Calibri" pitchFamily="34" charset="0"/>
                <a:ea typeface="굴림" charset="-127"/>
              </a:rPr>
              <a:t>.</a:t>
            </a:r>
            <a:r>
              <a:rPr lang="en-CA" altLang="ko-KR" sz="3200" b="1" dirty="0" smtClean="0">
                <a:solidFill>
                  <a:schemeClr val="tx1"/>
                </a:solidFill>
                <a:latin typeface="Calibri" pitchFamily="34" charset="0"/>
                <a:ea typeface="굴림" charset="-127"/>
              </a:rPr>
              <a:t>”</a:t>
            </a:r>
            <a:endParaRPr lang="en-US" altLang="ko-KR" sz="3200" b="1" dirty="0" smtClean="0">
              <a:solidFill>
                <a:schemeClr val="tx1"/>
              </a:solidFill>
              <a:latin typeface="Calibri" pitchFamily="34" charset="0"/>
              <a:ea typeface="굴림" charset="-127"/>
            </a:endParaRPr>
          </a:p>
        </p:txBody>
      </p:sp>
      <p:sp>
        <p:nvSpPr>
          <p:cNvPr id="5" name="TextBox 4"/>
          <p:cNvSpPr txBox="1"/>
          <p:nvPr/>
        </p:nvSpPr>
        <p:spPr>
          <a:xfrm>
            <a:off x="35496" y="6093296"/>
            <a:ext cx="3779912" cy="646331"/>
          </a:xfrm>
          <a:prstGeom prst="rect">
            <a:avLst/>
          </a:prstGeom>
          <a:noFill/>
        </p:spPr>
        <p:txBody>
          <a:bodyPr wrap="square" rtlCol="0">
            <a:spAutoFit/>
          </a:bodyPr>
          <a:lstStyle/>
          <a:p>
            <a:pPr algn="ctr"/>
            <a:r>
              <a:rPr lang="en-CA" sz="1200" dirty="0" smtClean="0"/>
              <a:t>Various copies on internet, original source unknown, but the statue of Julius Caesar is apparently in the Council Chamber, Capitol Hill, Rome</a:t>
            </a:r>
            <a:endParaRPr lang="en-CA" sz="1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Supermike\Pictures\Misc Pics\nike julius_caesar_statue.jpg"/>
          <p:cNvPicPr>
            <a:picLocks noChangeAspect="1" noChangeArrowheads="1"/>
          </p:cNvPicPr>
          <p:nvPr/>
        </p:nvPicPr>
        <p:blipFill>
          <a:blip r:embed="rId2" cstate="print"/>
          <a:srcRect r="19672"/>
          <a:stretch>
            <a:fillRect/>
          </a:stretch>
        </p:blipFill>
        <p:spPr bwMode="auto">
          <a:xfrm>
            <a:off x="0" y="44450"/>
            <a:ext cx="3733800" cy="6813550"/>
          </a:xfrm>
          <a:prstGeom prst="rect">
            <a:avLst/>
          </a:prstGeom>
          <a:noFill/>
          <a:ln w="9525">
            <a:noFill/>
            <a:miter lim="800000"/>
            <a:headEnd/>
            <a:tailEnd/>
          </a:ln>
        </p:spPr>
      </p:pic>
      <p:sp>
        <p:nvSpPr>
          <p:cNvPr id="17411" name="Title 1"/>
          <p:cNvSpPr>
            <a:spLocks noGrp="1"/>
          </p:cNvSpPr>
          <p:nvPr>
            <p:ph type="title"/>
          </p:nvPr>
        </p:nvSpPr>
        <p:spPr>
          <a:xfrm>
            <a:off x="3657600" y="274638"/>
            <a:ext cx="5105400" cy="6278562"/>
          </a:xfrm>
        </p:spPr>
        <p:txBody>
          <a:bodyPr/>
          <a:lstStyle/>
          <a:p>
            <a:pPr eaLnBrk="1" hangingPunct="1"/>
            <a:r>
              <a:rPr lang="en-US" altLang="ko-KR" sz="3200" b="1" dirty="0" smtClean="0">
                <a:solidFill>
                  <a:schemeClr val="tx1"/>
                </a:solidFill>
                <a:latin typeface="Calibri" pitchFamily="34" charset="0"/>
                <a:ea typeface="굴림" charset="-127"/>
              </a:rPr>
              <a:t>The word for </a:t>
            </a:r>
            <a:br>
              <a:rPr lang="en-US" altLang="ko-KR" sz="3200" b="1" dirty="0" smtClean="0">
                <a:solidFill>
                  <a:schemeClr val="tx1"/>
                </a:solidFill>
                <a:latin typeface="Calibri" pitchFamily="34" charset="0"/>
                <a:ea typeface="굴림" charset="-127"/>
              </a:rPr>
            </a:br>
            <a:r>
              <a:rPr lang="en-CA" altLang="ko-KR" sz="3200" b="1" dirty="0" smtClean="0">
                <a:solidFill>
                  <a:schemeClr val="tx1"/>
                </a:solidFill>
                <a:latin typeface="Calibri" pitchFamily="34" charset="0"/>
                <a:ea typeface="굴림" charset="-127"/>
              </a:rPr>
              <a:t>“</a:t>
            </a:r>
            <a:r>
              <a:rPr lang="en-US" altLang="ko-KR" sz="3200" b="1" dirty="0" smtClean="0">
                <a:solidFill>
                  <a:schemeClr val="tx1"/>
                </a:solidFill>
                <a:latin typeface="Calibri" pitchFamily="34" charset="0"/>
                <a:ea typeface="굴림" charset="-127"/>
              </a:rPr>
              <a:t>I conquered</a:t>
            </a:r>
            <a:r>
              <a:rPr lang="en-CA" altLang="ko-KR" sz="3200" b="1" dirty="0" smtClean="0">
                <a:solidFill>
                  <a:schemeClr val="tx1"/>
                </a:solidFill>
                <a:latin typeface="Calibri" pitchFamily="34" charset="0"/>
                <a:ea typeface="굴림" charset="-127"/>
              </a:rPr>
              <a:t>”</a:t>
            </a:r>
            <a:r>
              <a:rPr lang="en-US" altLang="ko-KR" sz="3200" b="1" dirty="0" smtClean="0">
                <a:solidFill>
                  <a:schemeClr val="tx1"/>
                </a:solidFill>
                <a:latin typeface="Calibri" pitchFamily="34" charset="0"/>
                <a:ea typeface="굴림" charset="-127"/>
              </a:rPr>
              <a:t> is </a:t>
            </a:r>
            <a:r>
              <a:rPr lang="en-US" altLang="ko-KR" sz="3200" b="1" i="1" dirty="0" err="1" smtClean="0">
                <a:solidFill>
                  <a:schemeClr val="tx1"/>
                </a:solidFill>
                <a:latin typeface="Calibri" pitchFamily="34" charset="0"/>
                <a:ea typeface="굴림" charset="-127"/>
              </a:rPr>
              <a:t>vici</a:t>
            </a:r>
            <a:r>
              <a:rPr lang="en-US" altLang="ko-KR" sz="3200" b="1" dirty="0" smtClean="0">
                <a:solidFill>
                  <a:schemeClr val="tx1"/>
                </a:solidFill>
                <a:latin typeface="Calibri" pitchFamily="34" charset="0"/>
                <a:ea typeface="굴림" charset="-127"/>
              </a:rPr>
              <a:t> in Latin, and </a:t>
            </a:r>
            <a:r>
              <a:rPr lang="en-US" altLang="ko-KR" sz="3200" b="1" i="1" dirty="0" err="1" smtClean="0">
                <a:solidFill>
                  <a:schemeClr val="tx1"/>
                </a:solidFill>
                <a:latin typeface="Calibri" pitchFamily="34" charset="0"/>
                <a:ea typeface="굴림" charset="-127"/>
              </a:rPr>
              <a:t>nike</a:t>
            </a:r>
            <a:r>
              <a:rPr lang="en-US" altLang="ko-KR" sz="3200" b="1" dirty="0" smtClean="0">
                <a:solidFill>
                  <a:schemeClr val="tx1"/>
                </a:solidFill>
                <a:latin typeface="Calibri" pitchFamily="34" charset="0"/>
                <a:ea typeface="굴림" charset="-127"/>
              </a:rPr>
              <a:t> in Greek.  </a:t>
            </a:r>
            <a:br>
              <a:rPr lang="en-US" altLang="ko-KR" sz="3200" b="1" dirty="0" smtClean="0">
                <a:solidFill>
                  <a:schemeClr val="tx1"/>
                </a:solidFill>
                <a:latin typeface="Calibri" pitchFamily="34" charset="0"/>
                <a:ea typeface="굴림" charset="-127"/>
              </a:rPr>
            </a:br>
            <a:r>
              <a:rPr lang="en-US" altLang="ko-KR" sz="3200" b="1" dirty="0" smtClean="0">
                <a:solidFill>
                  <a:schemeClr val="tx1"/>
                </a:solidFill>
                <a:latin typeface="Calibri" pitchFamily="34" charset="0"/>
                <a:ea typeface="굴림" charset="-127"/>
              </a:rPr>
              <a:t>The Romans spoke both languages.  </a:t>
            </a:r>
            <a:br>
              <a:rPr lang="en-US" altLang="ko-KR" sz="3200" b="1" dirty="0" smtClean="0">
                <a:solidFill>
                  <a:schemeClr val="tx1"/>
                </a:solidFill>
                <a:latin typeface="Calibri" pitchFamily="34" charset="0"/>
                <a:ea typeface="굴림" charset="-127"/>
              </a:rPr>
            </a:br>
            <a:r>
              <a:rPr lang="en-US" altLang="ko-KR" sz="1000" b="1" dirty="0" smtClean="0">
                <a:solidFill>
                  <a:schemeClr val="tx1"/>
                </a:solidFill>
                <a:latin typeface="Calibri" pitchFamily="34" charset="0"/>
                <a:ea typeface="굴림" charset="-127"/>
              </a:rPr>
              <a:t/>
            </a:r>
            <a:br>
              <a:rPr lang="en-US" altLang="ko-KR" sz="1000" b="1" dirty="0" smtClean="0">
                <a:solidFill>
                  <a:schemeClr val="tx1"/>
                </a:solidFill>
                <a:latin typeface="Calibri" pitchFamily="34" charset="0"/>
                <a:ea typeface="굴림" charset="-127"/>
              </a:rPr>
            </a:br>
            <a:r>
              <a:rPr lang="en-US" altLang="ko-KR" sz="3200" b="1" dirty="0" smtClean="0">
                <a:solidFill>
                  <a:schemeClr val="tx1"/>
                </a:solidFill>
                <a:latin typeface="Calibri" pitchFamily="34" charset="0"/>
                <a:ea typeface="굴림" charset="-127"/>
              </a:rPr>
              <a:t>(The notice on the cross was in Latin, Greek and Aramaic.  John 19:20)</a:t>
            </a:r>
            <a:br>
              <a:rPr lang="en-US" altLang="ko-KR" sz="3200" b="1" dirty="0" smtClean="0">
                <a:solidFill>
                  <a:schemeClr val="tx1"/>
                </a:solidFill>
                <a:latin typeface="Calibri" pitchFamily="34" charset="0"/>
                <a:ea typeface="굴림" charset="-127"/>
              </a:rPr>
            </a:br>
            <a:r>
              <a:rPr lang="en-US" altLang="ko-KR" sz="3200" b="1" dirty="0" smtClean="0">
                <a:solidFill>
                  <a:schemeClr val="tx1"/>
                </a:solidFill>
                <a:latin typeface="Calibri" pitchFamily="34" charset="0"/>
                <a:ea typeface="굴림" charset="-127"/>
              </a:rPr>
              <a:t/>
            </a:r>
            <a:br>
              <a:rPr lang="en-US" altLang="ko-KR" sz="3200" b="1" dirty="0" smtClean="0">
                <a:solidFill>
                  <a:schemeClr val="tx1"/>
                </a:solidFill>
                <a:latin typeface="Calibri" pitchFamily="34" charset="0"/>
                <a:ea typeface="굴림" charset="-127"/>
              </a:rPr>
            </a:br>
            <a:r>
              <a:rPr lang="en-US" altLang="ko-KR" sz="3200" b="1" dirty="0" smtClean="0">
                <a:solidFill>
                  <a:srgbClr val="FF0000"/>
                </a:solidFill>
                <a:latin typeface="Calibri" pitchFamily="34" charset="0"/>
                <a:ea typeface="굴림" charset="-127"/>
              </a:rPr>
              <a:t> </a:t>
            </a:r>
            <a:r>
              <a:rPr lang="en-US" altLang="ko-KR" sz="3200" b="1" dirty="0" err="1" smtClean="0">
                <a:solidFill>
                  <a:srgbClr val="FF0000"/>
                </a:solidFill>
                <a:latin typeface="Calibri" pitchFamily="34" charset="0"/>
                <a:ea typeface="굴림" charset="-127"/>
              </a:rPr>
              <a:t>vici</a:t>
            </a:r>
            <a:r>
              <a:rPr lang="en-US" altLang="ko-KR" sz="3200" b="1" dirty="0" smtClean="0">
                <a:solidFill>
                  <a:schemeClr val="tx1"/>
                </a:solidFill>
                <a:latin typeface="Calibri" pitchFamily="34" charset="0"/>
                <a:ea typeface="굴림" charset="-127"/>
              </a:rPr>
              <a:t> in Latin = </a:t>
            </a:r>
            <a:r>
              <a:rPr lang="el-GR" sz="3200" b="1" dirty="0" smtClean="0">
                <a:solidFill>
                  <a:srgbClr val="FF0000"/>
                </a:solidFill>
                <a:latin typeface="Galatia SIL" pitchFamily="2" charset="0"/>
                <a:cs typeface="Calibri" pitchFamily="34" charset="0"/>
              </a:rPr>
              <a:t>νῖκη</a:t>
            </a:r>
            <a:r>
              <a:rPr lang="en-US" sz="3200" b="1" dirty="0" smtClean="0">
                <a:solidFill>
                  <a:schemeClr val="tx1"/>
                </a:solidFill>
                <a:latin typeface="Galatia SIL" pitchFamily="2" charset="0"/>
                <a:cs typeface="Calibri" pitchFamily="34" charset="0"/>
              </a:rPr>
              <a:t> </a:t>
            </a:r>
            <a:r>
              <a:rPr lang="en-US" sz="3200" b="1" dirty="0" smtClean="0">
                <a:solidFill>
                  <a:schemeClr val="tx1"/>
                </a:solidFill>
                <a:latin typeface="Calibri" pitchFamily="34" charset="0"/>
                <a:cs typeface="Calibri" pitchFamily="34" charset="0"/>
              </a:rPr>
              <a:t>in Greek</a:t>
            </a:r>
            <a:r>
              <a:rPr lang="en-US" altLang="ko-KR" sz="3200" b="1" dirty="0" smtClean="0">
                <a:solidFill>
                  <a:schemeClr val="tx1"/>
                </a:solidFill>
                <a:latin typeface="Calibri" pitchFamily="34" charset="0"/>
                <a:ea typeface="굴림" charset="-127"/>
                <a:cs typeface="Calibri" pitchFamily="34" charset="0"/>
              </a:rPr>
              <a:t> </a:t>
            </a:r>
            <a:br>
              <a:rPr lang="en-US" altLang="ko-KR" sz="3200" b="1" dirty="0" smtClean="0">
                <a:solidFill>
                  <a:schemeClr val="tx1"/>
                </a:solidFill>
                <a:latin typeface="Calibri" pitchFamily="34" charset="0"/>
                <a:ea typeface="굴림" charset="-127"/>
                <a:cs typeface="Calibri" pitchFamily="34" charset="0"/>
              </a:rPr>
            </a:br>
            <a:r>
              <a:rPr lang="en-US" altLang="ko-KR" sz="3200" b="1" dirty="0" smtClean="0">
                <a:solidFill>
                  <a:schemeClr val="tx1"/>
                </a:solidFill>
                <a:latin typeface="Calibri" pitchFamily="34" charset="0"/>
                <a:ea typeface="굴림" charset="-127"/>
                <a:cs typeface="Calibri" pitchFamily="34" charset="0"/>
              </a:rPr>
              <a:t>= </a:t>
            </a:r>
            <a:r>
              <a:rPr lang="en-US" altLang="ko-KR" sz="3200" b="1" dirty="0" err="1" smtClean="0">
                <a:solidFill>
                  <a:srgbClr val="FF0000"/>
                </a:solidFill>
                <a:latin typeface="Calibri" pitchFamily="34" charset="0"/>
                <a:ea typeface="굴림" charset="-127"/>
                <a:cs typeface="Calibri" pitchFamily="34" charset="0"/>
              </a:rPr>
              <a:t>nike</a:t>
            </a:r>
            <a:r>
              <a:rPr lang="en-US" altLang="ko-KR" sz="3200" b="1" dirty="0" smtClean="0">
                <a:solidFill>
                  <a:schemeClr val="tx1"/>
                </a:solidFill>
                <a:latin typeface="Calibri" pitchFamily="34" charset="0"/>
                <a:ea typeface="굴림" charset="-127"/>
                <a:cs typeface="Calibri" pitchFamily="34" charset="0"/>
              </a:rPr>
              <a:t> in English </a:t>
            </a:r>
            <a:r>
              <a:rPr lang="en-CA" altLang="ko-KR" sz="3200" b="1" dirty="0" smtClean="0">
                <a:solidFill>
                  <a:schemeClr val="tx1"/>
                </a:solidFill>
                <a:latin typeface="Calibri" pitchFamily="34" charset="0"/>
                <a:ea typeface="굴림" charset="-127"/>
              </a:rPr>
              <a:t/>
            </a:r>
            <a:br>
              <a:rPr lang="en-CA" altLang="ko-KR" sz="3200" b="1" dirty="0" smtClean="0">
                <a:solidFill>
                  <a:schemeClr val="tx1"/>
                </a:solidFill>
                <a:latin typeface="Calibri" pitchFamily="34" charset="0"/>
                <a:ea typeface="굴림" charset="-127"/>
              </a:rPr>
            </a:br>
            <a:endParaRPr lang="en-US" altLang="ko-KR" sz="3200" b="1" dirty="0" smtClean="0">
              <a:solidFill>
                <a:schemeClr val="tx1"/>
              </a:solidFill>
              <a:latin typeface="Calibri" pitchFamily="34" charset="0"/>
              <a:ea typeface="굴림" charset="-127"/>
            </a:endParaRPr>
          </a:p>
        </p:txBody>
      </p:sp>
      <p:sp>
        <p:nvSpPr>
          <p:cNvPr id="5" name="TextBox 4"/>
          <p:cNvSpPr txBox="1"/>
          <p:nvPr/>
        </p:nvSpPr>
        <p:spPr>
          <a:xfrm>
            <a:off x="35496" y="6093296"/>
            <a:ext cx="3779912" cy="646331"/>
          </a:xfrm>
          <a:prstGeom prst="rect">
            <a:avLst/>
          </a:prstGeom>
          <a:noFill/>
        </p:spPr>
        <p:txBody>
          <a:bodyPr wrap="square" rtlCol="0">
            <a:spAutoFit/>
          </a:bodyPr>
          <a:lstStyle/>
          <a:p>
            <a:pPr algn="ctr"/>
            <a:r>
              <a:rPr lang="en-CA" sz="1200" dirty="0" smtClean="0"/>
              <a:t>Various copies on internet, original source unknown, but the statue of Julius Caesar is apparently in the Council Chamber, Capitol Hill, Rome</a:t>
            </a:r>
            <a:endParaRPr lang="en-CA" sz="1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Supermike\Pictures\Misc Pics\nike julius_caesar_statue.jpg"/>
          <p:cNvPicPr>
            <a:picLocks noChangeAspect="1" noChangeArrowheads="1"/>
          </p:cNvPicPr>
          <p:nvPr/>
        </p:nvPicPr>
        <p:blipFill>
          <a:blip r:embed="rId2" cstate="print"/>
          <a:srcRect r="19672"/>
          <a:stretch>
            <a:fillRect/>
          </a:stretch>
        </p:blipFill>
        <p:spPr bwMode="auto">
          <a:xfrm>
            <a:off x="0" y="44450"/>
            <a:ext cx="3733800" cy="6813550"/>
          </a:xfrm>
          <a:prstGeom prst="rect">
            <a:avLst/>
          </a:prstGeom>
          <a:noFill/>
          <a:ln w="9525">
            <a:noFill/>
            <a:miter lim="800000"/>
            <a:headEnd/>
            <a:tailEnd/>
          </a:ln>
        </p:spPr>
      </p:pic>
      <p:sp>
        <p:nvSpPr>
          <p:cNvPr id="18435" name="Title 1"/>
          <p:cNvSpPr>
            <a:spLocks noGrp="1"/>
          </p:cNvSpPr>
          <p:nvPr>
            <p:ph type="title"/>
          </p:nvPr>
        </p:nvSpPr>
        <p:spPr>
          <a:xfrm>
            <a:off x="3200400" y="188640"/>
            <a:ext cx="5791200" cy="6278562"/>
          </a:xfrm>
        </p:spPr>
        <p:txBody>
          <a:bodyPr/>
          <a:lstStyle/>
          <a:p>
            <a:pPr eaLnBrk="1"/>
            <a:r>
              <a:rPr lang="en-US" altLang="ko-KR" sz="3200" b="1" dirty="0" smtClean="0">
                <a:solidFill>
                  <a:schemeClr val="tx1"/>
                </a:solidFill>
                <a:latin typeface="Calibri" pitchFamily="34" charset="0"/>
                <a:ea typeface="굴림" charset="-127"/>
              </a:rPr>
              <a:t>Caesar was declaring, </a:t>
            </a:r>
            <a:br>
              <a:rPr lang="en-US" altLang="ko-KR" sz="3200" b="1" dirty="0" smtClean="0">
                <a:solidFill>
                  <a:schemeClr val="tx1"/>
                </a:solidFill>
                <a:latin typeface="Calibri" pitchFamily="34" charset="0"/>
                <a:ea typeface="굴림" charset="-127"/>
              </a:rPr>
            </a:br>
            <a:r>
              <a:rPr lang="en-CA" altLang="ko-KR" sz="3200" b="1" dirty="0" smtClean="0">
                <a:solidFill>
                  <a:schemeClr val="tx1"/>
                </a:solidFill>
                <a:latin typeface="Calibri" pitchFamily="34" charset="0"/>
                <a:ea typeface="굴림" charset="-127"/>
              </a:rPr>
              <a:t>“</a:t>
            </a:r>
            <a:r>
              <a:rPr lang="en-US" altLang="ko-KR" sz="3200" b="1" dirty="0" smtClean="0">
                <a:solidFill>
                  <a:schemeClr val="tx1"/>
                </a:solidFill>
                <a:latin typeface="Calibri" pitchFamily="34" charset="0"/>
                <a:ea typeface="굴림" charset="-127"/>
              </a:rPr>
              <a:t>I came, I saw, I </a:t>
            </a:r>
            <a:r>
              <a:rPr lang="en-US" altLang="ko-KR" sz="3200" b="1" i="1" dirty="0" err="1" smtClean="0">
                <a:solidFill>
                  <a:schemeClr val="tx1"/>
                </a:solidFill>
                <a:latin typeface="Calibri" pitchFamily="34" charset="0"/>
                <a:ea typeface="굴림" charset="-127"/>
              </a:rPr>
              <a:t>niked</a:t>
            </a:r>
            <a:r>
              <a:rPr lang="en-US" altLang="ko-KR" sz="3200" b="1" i="1" dirty="0" smtClean="0">
                <a:solidFill>
                  <a:schemeClr val="tx1"/>
                </a:solidFill>
                <a:latin typeface="Calibri" pitchFamily="34" charset="0"/>
                <a:ea typeface="굴림" charset="-127"/>
              </a:rPr>
              <a:t>.  </a:t>
            </a:r>
            <a:br>
              <a:rPr lang="en-US" altLang="ko-KR" sz="3200" b="1" i="1" dirty="0" smtClean="0">
                <a:solidFill>
                  <a:schemeClr val="tx1"/>
                </a:solidFill>
                <a:latin typeface="Calibri" pitchFamily="34" charset="0"/>
                <a:ea typeface="굴림" charset="-127"/>
              </a:rPr>
            </a:br>
            <a:r>
              <a:rPr lang="en-US" altLang="ko-KR" sz="3200" b="1" dirty="0" smtClean="0">
                <a:solidFill>
                  <a:schemeClr val="tx1"/>
                </a:solidFill>
                <a:latin typeface="Calibri" pitchFamily="34" charset="0"/>
                <a:ea typeface="굴림" charset="-127"/>
              </a:rPr>
              <a:t>The Romans saw themselves as the great conquerors, the </a:t>
            </a:r>
            <a:r>
              <a:rPr lang="en-US" altLang="ko-KR" sz="3200" b="1" i="1" dirty="0" err="1" smtClean="0">
                <a:solidFill>
                  <a:schemeClr val="tx1"/>
                </a:solidFill>
                <a:latin typeface="Calibri" pitchFamily="34" charset="0"/>
                <a:ea typeface="굴림" charset="-127"/>
              </a:rPr>
              <a:t>nike</a:t>
            </a:r>
            <a:r>
              <a:rPr lang="en-US" altLang="ko-KR" sz="3200" b="1" dirty="0" smtClean="0">
                <a:solidFill>
                  <a:schemeClr val="tx1"/>
                </a:solidFill>
                <a:latin typeface="Calibri" pitchFamily="34" charset="0"/>
                <a:ea typeface="굴림" charset="-127"/>
              </a:rPr>
              <a:t> victors over other nations.  </a:t>
            </a:r>
            <a:br>
              <a:rPr lang="en-US" altLang="ko-KR" sz="3200" b="1" dirty="0" smtClean="0">
                <a:solidFill>
                  <a:schemeClr val="tx1"/>
                </a:solidFill>
                <a:latin typeface="Calibri" pitchFamily="34" charset="0"/>
                <a:ea typeface="굴림" charset="-127"/>
              </a:rPr>
            </a:br>
            <a:r>
              <a:rPr lang="en-US" altLang="ko-KR" sz="3200" b="1" dirty="0" smtClean="0">
                <a:solidFill>
                  <a:schemeClr val="tx1"/>
                </a:solidFill>
                <a:latin typeface="Calibri" pitchFamily="34" charset="0"/>
                <a:ea typeface="굴림" charset="-127"/>
              </a:rPr>
              <a:t>“We are victorious, we conquer, we overcome, we </a:t>
            </a:r>
            <a:r>
              <a:rPr lang="en-US" altLang="ko-KR" sz="3200" b="1" i="1" dirty="0" err="1" smtClean="0">
                <a:solidFill>
                  <a:schemeClr val="tx1"/>
                </a:solidFill>
                <a:latin typeface="Calibri" pitchFamily="34" charset="0"/>
                <a:ea typeface="굴림" charset="-127"/>
              </a:rPr>
              <a:t>nike</a:t>
            </a:r>
            <a:r>
              <a:rPr lang="en-US" altLang="ko-KR" sz="3200" b="1" dirty="0" smtClean="0">
                <a:solidFill>
                  <a:schemeClr val="tx1"/>
                </a:solidFill>
                <a:latin typeface="Calibri" pitchFamily="34" charset="0"/>
                <a:ea typeface="굴림" charset="-127"/>
              </a:rPr>
              <a:t>.”</a:t>
            </a:r>
            <a:br>
              <a:rPr lang="en-US" altLang="ko-KR" sz="3200" b="1" dirty="0" smtClean="0">
                <a:solidFill>
                  <a:schemeClr val="tx1"/>
                </a:solidFill>
                <a:latin typeface="Calibri" pitchFamily="34" charset="0"/>
                <a:ea typeface="굴림" charset="-127"/>
              </a:rPr>
            </a:br>
            <a:r>
              <a:rPr lang="en-US" altLang="ko-KR" sz="1400" b="1" dirty="0" smtClean="0">
                <a:solidFill>
                  <a:schemeClr val="tx1"/>
                </a:solidFill>
                <a:latin typeface="Calibri" pitchFamily="34" charset="0"/>
                <a:ea typeface="굴림" charset="-127"/>
              </a:rPr>
              <a:t/>
            </a:r>
            <a:br>
              <a:rPr lang="en-US" altLang="ko-KR" sz="1400" b="1" dirty="0" smtClean="0">
                <a:solidFill>
                  <a:schemeClr val="tx1"/>
                </a:solidFill>
                <a:latin typeface="Calibri" pitchFamily="34" charset="0"/>
                <a:ea typeface="굴림" charset="-127"/>
              </a:rPr>
            </a:br>
            <a:r>
              <a:rPr lang="en-US" altLang="ko-KR" sz="3200" b="1" dirty="0" smtClean="0">
                <a:solidFill>
                  <a:schemeClr val="tx1"/>
                </a:solidFill>
                <a:latin typeface="Calibri" pitchFamily="34" charset="0"/>
                <a:ea typeface="굴림" charset="-127"/>
              </a:rPr>
              <a:t> </a:t>
            </a:r>
            <a:r>
              <a:rPr lang="ko-KR" altLang="en-US" sz="3200" b="1" dirty="0" smtClean="0">
                <a:solidFill>
                  <a:schemeClr val="tx1"/>
                </a:solidFill>
                <a:latin typeface="Calibri" pitchFamily="34" charset="0"/>
              </a:rPr>
              <a:t> </a:t>
            </a:r>
            <a:r>
              <a:rPr lang="en-CA" altLang="ko-KR" sz="3200" b="1" dirty="0" smtClean="0">
                <a:solidFill>
                  <a:schemeClr val="tx1"/>
                </a:solidFill>
                <a:latin typeface="Calibri" pitchFamily="34" charset="0"/>
                <a:ea typeface="굴림" charset="-127"/>
              </a:rPr>
              <a:t/>
            </a:r>
            <a:br>
              <a:rPr lang="en-CA" altLang="ko-KR" sz="3200" b="1" dirty="0" smtClean="0">
                <a:solidFill>
                  <a:schemeClr val="tx1"/>
                </a:solidFill>
                <a:latin typeface="Calibri" pitchFamily="34" charset="0"/>
                <a:ea typeface="굴림" charset="-127"/>
              </a:rPr>
            </a:br>
            <a:endParaRPr lang="en-US" altLang="ko-KR" sz="3200" b="1" dirty="0" smtClean="0">
              <a:solidFill>
                <a:schemeClr val="tx1"/>
              </a:solidFill>
              <a:latin typeface="Calibri" pitchFamily="34" charset="0"/>
              <a:ea typeface="굴림" charset="-127"/>
            </a:endParaRPr>
          </a:p>
        </p:txBody>
      </p:sp>
      <p:sp>
        <p:nvSpPr>
          <p:cNvPr id="6" name="TextBox 5"/>
          <p:cNvSpPr txBox="1"/>
          <p:nvPr/>
        </p:nvSpPr>
        <p:spPr>
          <a:xfrm>
            <a:off x="35496" y="6093296"/>
            <a:ext cx="3779912" cy="646331"/>
          </a:xfrm>
          <a:prstGeom prst="rect">
            <a:avLst/>
          </a:prstGeom>
          <a:noFill/>
        </p:spPr>
        <p:txBody>
          <a:bodyPr wrap="square" rtlCol="0">
            <a:spAutoFit/>
          </a:bodyPr>
          <a:lstStyle/>
          <a:p>
            <a:pPr algn="ctr"/>
            <a:r>
              <a:rPr lang="en-CA" sz="1200" dirty="0" smtClean="0"/>
              <a:t>Various copies on internet, original source unknown, but the statue of Julius Caesar is apparently in the Council Chamber, Capitol Hill, Rome</a:t>
            </a:r>
            <a:endParaRPr lang="en-CA" sz="1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Supermike\Pictures\Misc Pics\nike julius_caesar_statue.jpg"/>
          <p:cNvPicPr>
            <a:picLocks noChangeAspect="1" noChangeArrowheads="1"/>
          </p:cNvPicPr>
          <p:nvPr/>
        </p:nvPicPr>
        <p:blipFill>
          <a:blip r:embed="rId2" cstate="print"/>
          <a:srcRect r="19672"/>
          <a:stretch>
            <a:fillRect/>
          </a:stretch>
        </p:blipFill>
        <p:spPr bwMode="auto">
          <a:xfrm>
            <a:off x="0" y="44450"/>
            <a:ext cx="3733800" cy="6813550"/>
          </a:xfrm>
          <a:prstGeom prst="rect">
            <a:avLst/>
          </a:prstGeom>
          <a:noFill/>
          <a:ln w="9525">
            <a:noFill/>
            <a:miter lim="800000"/>
            <a:headEnd/>
            <a:tailEnd/>
          </a:ln>
        </p:spPr>
      </p:pic>
      <p:sp>
        <p:nvSpPr>
          <p:cNvPr id="19459" name="Title 1"/>
          <p:cNvSpPr>
            <a:spLocks noGrp="1"/>
          </p:cNvSpPr>
          <p:nvPr>
            <p:ph type="title"/>
          </p:nvPr>
        </p:nvSpPr>
        <p:spPr/>
        <p:txBody>
          <a:bodyPr/>
          <a:lstStyle/>
          <a:p>
            <a:pPr eaLnBrk="1"/>
            <a:r>
              <a:rPr lang="en-CA" altLang="ko-KR" sz="1100" smtClean="0">
                <a:solidFill>
                  <a:schemeClr val="bg1"/>
                </a:solidFill>
                <a:ea typeface="굴림" charset="-127"/>
              </a:rPr>
              <a:t/>
            </a:r>
            <a:br>
              <a:rPr lang="en-CA" altLang="ko-KR" sz="1100" smtClean="0">
                <a:solidFill>
                  <a:schemeClr val="bg1"/>
                </a:solidFill>
                <a:ea typeface="굴림" charset="-127"/>
              </a:rPr>
            </a:br>
            <a:endParaRPr lang="en-US" altLang="ko-KR" sz="3200" smtClean="0">
              <a:solidFill>
                <a:schemeClr val="bg1"/>
              </a:solidFill>
              <a:ea typeface="굴림" charset="-127"/>
            </a:endParaRPr>
          </a:p>
        </p:txBody>
      </p:sp>
      <p:pic>
        <p:nvPicPr>
          <p:cNvPr id="19460" name="Picture 3" descr="lion of Judah on throne.jpg"/>
          <p:cNvPicPr>
            <a:picLocks noChangeAspect="1"/>
          </p:cNvPicPr>
          <p:nvPr/>
        </p:nvPicPr>
        <p:blipFill>
          <a:blip r:embed="rId3" cstate="print"/>
          <a:srcRect/>
          <a:stretch>
            <a:fillRect/>
          </a:stretch>
        </p:blipFill>
        <p:spPr bwMode="auto">
          <a:xfrm>
            <a:off x="4267200" y="76200"/>
            <a:ext cx="4648200" cy="6565900"/>
          </a:xfrm>
          <a:prstGeom prst="rect">
            <a:avLst/>
          </a:prstGeom>
          <a:noFill/>
          <a:ln w="9525">
            <a:noFill/>
            <a:miter lim="800000"/>
            <a:headEnd/>
            <a:tailEnd/>
          </a:ln>
        </p:spPr>
      </p:pic>
      <p:sp>
        <p:nvSpPr>
          <p:cNvPr id="15365" name="TextBox 4"/>
          <p:cNvSpPr txBox="1">
            <a:spLocks noChangeArrowheads="1"/>
          </p:cNvSpPr>
          <p:nvPr/>
        </p:nvSpPr>
        <p:spPr bwMode="auto">
          <a:xfrm>
            <a:off x="107504" y="5346501"/>
            <a:ext cx="8839200" cy="1538883"/>
          </a:xfrm>
          <a:prstGeom prst="rect">
            <a:avLst/>
          </a:prstGeom>
          <a:solidFill>
            <a:schemeClr val="bg1"/>
          </a:solidFill>
          <a:ln w="9525">
            <a:noFill/>
            <a:miter lim="800000"/>
            <a:headEnd/>
            <a:tailEnd/>
          </a:ln>
        </p:spPr>
        <p:txBody>
          <a:bodyPr>
            <a:spAutoFit/>
          </a:bodyPr>
          <a:lstStyle/>
          <a:p>
            <a:pPr algn="ctr"/>
            <a:r>
              <a:rPr lang="en-US" altLang="ko-KR" sz="3200" b="1" dirty="0" smtClean="0">
                <a:latin typeface="Calibri" pitchFamily="34" charset="0"/>
                <a:ea typeface="굴림" charset="-127"/>
              </a:rPr>
              <a:t>The </a:t>
            </a:r>
            <a:r>
              <a:rPr lang="en-US" altLang="ko-KR" sz="3200" b="1" dirty="0">
                <a:latin typeface="Calibri" pitchFamily="34" charset="0"/>
                <a:ea typeface="굴림" charset="-127"/>
              </a:rPr>
              <a:t>New Testament presents Jesus as </a:t>
            </a:r>
          </a:p>
          <a:p>
            <a:pPr algn="ctr"/>
            <a:r>
              <a:rPr lang="en-US" altLang="ko-KR" sz="3200" b="1" dirty="0">
                <a:latin typeface="Calibri" pitchFamily="34" charset="0"/>
                <a:ea typeface="굴림" charset="-127"/>
              </a:rPr>
              <a:t>the great </a:t>
            </a:r>
            <a:r>
              <a:rPr lang="en-US" altLang="ko-KR" sz="3200" b="1" i="1" dirty="0" err="1">
                <a:latin typeface="Calibri" pitchFamily="34" charset="0"/>
                <a:ea typeface="굴림" charset="-127"/>
              </a:rPr>
              <a:t>nike</a:t>
            </a:r>
            <a:r>
              <a:rPr lang="en-US" altLang="ko-KR" sz="3200" b="1" dirty="0">
                <a:latin typeface="Calibri" pitchFamily="34" charset="0"/>
                <a:ea typeface="굴림" charset="-127"/>
              </a:rPr>
              <a:t> victor and conqueror, not Caesar.</a:t>
            </a:r>
          </a:p>
          <a:p>
            <a:pPr algn="ctr"/>
            <a:endParaRPr lang="en-US" altLang="ko-KR" sz="2000" dirty="0">
              <a:latin typeface="Calibri" pitchFamily="34" charset="0"/>
              <a:ea typeface="굴림" charset="-127"/>
            </a:endParaRPr>
          </a:p>
          <a:p>
            <a:pPr algn="ctr"/>
            <a:endParaRPr lang="en-US" altLang="ko-KR" sz="1000" b="1" dirty="0">
              <a:latin typeface="Calibri" pitchFamily="34" charset="0"/>
              <a:ea typeface="굴림" charset="-127"/>
            </a:endParaRPr>
          </a:p>
        </p:txBody>
      </p:sp>
      <p:sp>
        <p:nvSpPr>
          <p:cNvPr id="6" name="TextBox 5"/>
          <p:cNvSpPr txBox="1"/>
          <p:nvPr/>
        </p:nvSpPr>
        <p:spPr>
          <a:xfrm>
            <a:off x="5148064" y="5054987"/>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7" name="TextBox 6"/>
          <p:cNvSpPr txBox="1"/>
          <p:nvPr/>
        </p:nvSpPr>
        <p:spPr>
          <a:xfrm>
            <a:off x="323528" y="4726885"/>
            <a:ext cx="3779912" cy="646331"/>
          </a:xfrm>
          <a:prstGeom prst="rect">
            <a:avLst/>
          </a:prstGeom>
          <a:noFill/>
        </p:spPr>
        <p:txBody>
          <a:bodyPr wrap="square" rtlCol="0">
            <a:spAutoFit/>
          </a:bodyPr>
          <a:lstStyle/>
          <a:p>
            <a:pPr algn="ctr"/>
            <a:r>
              <a:rPr lang="en-CA" sz="1200" dirty="0" smtClean="0"/>
              <a:t>Various copies on internet, original source unknown, but the statue of Julius Caesar is apparently in the Council Chamber, Capitol Hill, Rome</a:t>
            </a:r>
            <a:endParaRPr lang="en-CA" sz="1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a:r>
              <a:rPr lang="en-CA" altLang="ko-KR" sz="1100" smtClean="0">
                <a:solidFill>
                  <a:schemeClr val="bg1"/>
                </a:solidFill>
                <a:ea typeface="굴림" charset="-127"/>
              </a:rPr>
              <a:t/>
            </a:r>
            <a:br>
              <a:rPr lang="en-CA" altLang="ko-KR" sz="1100" smtClean="0">
                <a:solidFill>
                  <a:schemeClr val="bg1"/>
                </a:solidFill>
                <a:ea typeface="굴림" charset="-127"/>
              </a:rPr>
            </a:br>
            <a:endParaRPr lang="en-US" altLang="ko-KR" sz="3200" smtClean="0">
              <a:solidFill>
                <a:schemeClr val="bg1"/>
              </a:solidFill>
              <a:ea typeface="굴림" charset="-127"/>
            </a:endParaRPr>
          </a:p>
        </p:txBody>
      </p:sp>
      <p:pic>
        <p:nvPicPr>
          <p:cNvPr id="20483" name="Picture 3" descr="lion of Judah on throne.jpg"/>
          <p:cNvPicPr>
            <a:picLocks noChangeAspect="1"/>
          </p:cNvPicPr>
          <p:nvPr/>
        </p:nvPicPr>
        <p:blipFill>
          <a:blip r:embed="rId2" cstate="print"/>
          <a:srcRect/>
          <a:stretch>
            <a:fillRect/>
          </a:stretch>
        </p:blipFill>
        <p:spPr bwMode="auto">
          <a:xfrm>
            <a:off x="4267200" y="76200"/>
            <a:ext cx="4648200" cy="6565900"/>
          </a:xfrm>
          <a:prstGeom prst="rect">
            <a:avLst/>
          </a:prstGeom>
          <a:noFill/>
          <a:ln w="9525">
            <a:noFill/>
            <a:miter lim="800000"/>
            <a:headEnd/>
            <a:tailEnd/>
          </a:ln>
        </p:spPr>
      </p:pic>
      <p:sp>
        <p:nvSpPr>
          <p:cNvPr id="16388" name="TextBox 4"/>
          <p:cNvSpPr txBox="1">
            <a:spLocks noChangeArrowheads="1"/>
          </p:cNvSpPr>
          <p:nvPr/>
        </p:nvSpPr>
        <p:spPr bwMode="auto">
          <a:xfrm>
            <a:off x="152400" y="1073056"/>
            <a:ext cx="3962400" cy="3724096"/>
          </a:xfrm>
          <a:prstGeom prst="rect">
            <a:avLst/>
          </a:prstGeom>
          <a:solidFill>
            <a:schemeClr val="bg1"/>
          </a:solidFill>
          <a:ln w="9525">
            <a:noFill/>
            <a:miter lim="800000"/>
            <a:headEnd/>
            <a:tailEnd/>
          </a:ln>
        </p:spPr>
        <p:txBody>
          <a:bodyPr>
            <a:spAutoFit/>
          </a:bodyPr>
          <a:lstStyle/>
          <a:p>
            <a:pPr algn="ctr"/>
            <a:endParaRPr lang="en-US" altLang="ko-KR" sz="1200" b="1" dirty="0" smtClean="0">
              <a:latin typeface="Calibri" pitchFamily="34" charset="0"/>
              <a:ea typeface="굴림" charset="-127"/>
            </a:endParaRPr>
          </a:p>
          <a:p>
            <a:pPr algn="ctr"/>
            <a:r>
              <a:rPr lang="en-US" altLang="ko-KR" sz="3200" b="1" dirty="0" smtClean="0">
                <a:latin typeface="Calibri" pitchFamily="34" charset="0"/>
                <a:ea typeface="굴림" charset="-127"/>
              </a:rPr>
              <a:t>For </a:t>
            </a:r>
            <a:r>
              <a:rPr lang="en-US" altLang="ko-KR" sz="3200" b="1" dirty="0">
                <a:latin typeface="Calibri" pitchFamily="34" charset="0"/>
                <a:ea typeface="굴림" charset="-127"/>
              </a:rPr>
              <a:t>centuries, </a:t>
            </a:r>
          </a:p>
          <a:p>
            <a:pPr algn="ctr"/>
            <a:r>
              <a:rPr lang="en-US" altLang="ko-KR" sz="3200" b="1" dirty="0">
                <a:latin typeface="Calibri" pitchFamily="34" charset="0"/>
                <a:ea typeface="굴림" charset="-127"/>
              </a:rPr>
              <a:t>the Latin church </a:t>
            </a:r>
          </a:p>
          <a:p>
            <a:pPr algn="ctr"/>
            <a:r>
              <a:rPr lang="en-US" altLang="ko-KR" sz="3200" b="1" dirty="0">
                <a:latin typeface="Calibri" pitchFamily="34" charset="0"/>
                <a:ea typeface="굴림" charset="-127"/>
              </a:rPr>
              <a:t>has hailed Jesus as </a:t>
            </a:r>
            <a:r>
              <a:rPr lang="en-CA" altLang="ko-KR" sz="3200" b="1" dirty="0">
                <a:latin typeface="Calibri" pitchFamily="34" charset="0"/>
                <a:ea typeface="굴림" charset="-127"/>
              </a:rPr>
              <a:t>“</a:t>
            </a:r>
            <a:r>
              <a:rPr lang="en-US" altLang="ko-KR" sz="3200" b="1" dirty="0" err="1">
                <a:latin typeface="Calibri" pitchFamily="34" charset="0"/>
                <a:ea typeface="굴림" charset="-127"/>
              </a:rPr>
              <a:t>Christus</a:t>
            </a:r>
            <a:r>
              <a:rPr lang="en-US" altLang="ko-KR" sz="3200" b="1" dirty="0">
                <a:latin typeface="Calibri" pitchFamily="34" charset="0"/>
                <a:ea typeface="굴림" charset="-127"/>
              </a:rPr>
              <a:t> Victor,</a:t>
            </a:r>
            <a:r>
              <a:rPr lang="en-CA" altLang="ko-KR" sz="3200" b="1" dirty="0">
                <a:latin typeface="Calibri" pitchFamily="34" charset="0"/>
                <a:ea typeface="굴림" charset="-127"/>
              </a:rPr>
              <a:t>”</a:t>
            </a:r>
            <a:r>
              <a:rPr lang="en-US" altLang="ko-KR" sz="3200" b="1" dirty="0">
                <a:latin typeface="Calibri" pitchFamily="34" charset="0"/>
                <a:ea typeface="굴림" charset="-127"/>
              </a:rPr>
              <a:t> Christ the Victor, </a:t>
            </a:r>
          </a:p>
          <a:p>
            <a:pPr algn="ctr"/>
            <a:r>
              <a:rPr lang="en-US" altLang="ko-KR" sz="3200" b="1" dirty="0">
                <a:latin typeface="Calibri" pitchFamily="34" charset="0"/>
                <a:ea typeface="굴림" charset="-127"/>
              </a:rPr>
              <a:t>the </a:t>
            </a:r>
            <a:r>
              <a:rPr lang="en-US" altLang="ko-KR" sz="3200" b="1" i="1" dirty="0">
                <a:latin typeface="Calibri" pitchFamily="34" charset="0"/>
                <a:ea typeface="굴림" charset="-127"/>
              </a:rPr>
              <a:t>Nike</a:t>
            </a:r>
            <a:r>
              <a:rPr lang="en-US" altLang="ko-KR" sz="3200" b="1" dirty="0">
                <a:latin typeface="Calibri" pitchFamily="34" charset="0"/>
                <a:ea typeface="굴림" charset="-127"/>
              </a:rPr>
              <a:t> Christ.</a:t>
            </a:r>
          </a:p>
          <a:p>
            <a:pPr algn="ctr"/>
            <a:r>
              <a:rPr lang="en-US" altLang="ko-KR" sz="3200" b="1" dirty="0">
                <a:latin typeface="Calibri" pitchFamily="34" charset="0"/>
                <a:ea typeface="굴림" charset="-127"/>
              </a:rPr>
              <a:t> </a:t>
            </a:r>
            <a:endParaRPr lang="en-US" altLang="ko-KR" sz="3200" b="1" dirty="0">
              <a:latin typeface="Calibri" pitchFamily="34" charset="0"/>
            </a:endParaRPr>
          </a:p>
        </p:txBody>
      </p:sp>
      <p:sp>
        <p:nvSpPr>
          <p:cNvPr id="5" name="TextBox 4"/>
          <p:cNvSpPr txBox="1"/>
          <p:nvPr/>
        </p:nvSpPr>
        <p:spPr>
          <a:xfrm>
            <a:off x="5148064" y="6351131"/>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0722" name="Picture 4" descr="RisenAtTomb"/>
          <p:cNvPicPr>
            <a:picLocks noChangeAspect="1" noChangeArrowheads="1"/>
          </p:cNvPicPr>
          <p:nvPr/>
        </p:nvPicPr>
        <p:blipFill>
          <a:blip r:embed="rId2" cstate="print"/>
          <a:srcRect l="11855" t="9804" r="14645" b="9804"/>
          <a:stretch>
            <a:fillRect/>
          </a:stretch>
        </p:blipFill>
        <p:spPr bwMode="auto">
          <a:xfrm>
            <a:off x="152400" y="260648"/>
            <a:ext cx="4724400" cy="6248400"/>
          </a:xfrm>
          <a:prstGeom prst="rect">
            <a:avLst/>
          </a:prstGeom>
          <a:noFill/>
          <a:ln w="9525">
            <a:noFill/>
            <a:miter lim="800000"/>
            <a:headEnd/>
            <a:tailEnd/>
          </a:ln>
        </p:spPr>
      </p:pic>
      <p:sp>
        <p:nvSpPr>
          <p:cNvPr id="30724" name="TextBox 3"/>
          <p:cNvSpPr txBox="1">
            <a:spLocks noChangeArrowheads="1"/>
          </p:cNvSpPr>
          <p:nvPr/>
        </p:nvSpPr>
        <p:spPr bwMode="auto">
          <a:xfrm>
            <a:off x="4932040" y="44624"/>
            <a:ext cx="4211960" cy="6617196"/>
          </a:xfrm>
          <a:prstGeom prst="rect">
            <a:avLst/>
          </a:prstGeom>
          <a:solidFill>
            <a:srgbClr val="002060"/>
          </a:solidFill>
          <a:ln w="9525">
            <a:noFill/>
            <a:miter lim="800000"/>
            <a:headEnd/>
            <a:tailEnd/>
          </a:ln>
        </p:spPr>
        <p:txBody>
          <a:bodyPr wrap="square">
            <a:spAutoFit/>
          </a:bodyPr>
          <a:lstStyle/>
          <a:p>
            <a:pPr algn="ctr"/>
            <a:r>
              <a:rPr lang="en-US" sz="2800" b="1" dirty="0" smtClean="0">
                <a:latin typeface="Calibri" pitchFamily="34" charset="0"/>
                <a:cs typeface="Calibri" pitchFamily="34" charset="0"/>
              </a:rPr>
              <a:t>“I have said these things to you, that in me you may have peace. In the world you will have tribulation. But take heart; </a:t>
            </a:r>
          </a:p>
          <a:p>
            <a:pPr algn="ctr"/>
            <a:r>
              <a:rPr lang="en-US" sz="2800" b="1" dirty="0" smtClean="0">
                <a:latin typeface="Calibri" pitchFamily="34" charset="0"/>
                <a:cs typeface="Calibri" pitchFamily="34" charset="0"/>
              </a:rPr>
              <a:t>I have </a:t>
            </a:r>
            <a:r>
              <a:rPr lang="en-US" sz="2800" b="1" dirty="0" smtClean="0">
                <a:solidFill>
                  <a:srgbClr val="FF0000"/>
                </a:solidFill>
                <a:latin typeface="Calibri" pitchFamily="34" charset="0"/>
                <a:cs typeface="Calibri" pitchFamily="34" charset="0"/>
              </a:rPr>
              <a:t>overcome </a:t>
            </a:r>
            <a:r>
              <a:rPr lang="en-US" sz="2800" b="1" dirty="0" err="1" smtClean="0">
                <a:solidFill>
                  <a:srgbClr val="FF0000"/>
                </a:solidFill>
                <a:latin typeface="Calibri" pitchFamily="34" charset="0"/>
                <a:cs typeface="Calibri" pitchFamily="34" charset="0"/>
              </a:rPr>
              <a:t>niked</a:t>
            </a:r>
            <a:endParaRPr lang="en-US" sz="2800" b="1" dirty="0" smtClean="0">
              <a:solidFill>
                <a:srgbClr val="FF0000"/>
              </a:solidFill>
              <a:latin typeface="Calibri" pitchFamily="34" charset="0"/>
              <a:cs typeface="Calibri" pitchFamily="34" charset="0"/>
            </a:endParaRPr>
          </a:p>
          <a:p>
            <a:pPr algn="ctr"/>
            <a:r>
              <a:rPr lang="en-US" sz="2800" b="1" dirty="0" smtClean="0">
                <a:latin typeface="Calibri" pitchFamily="34" charset="0"/>
                <a:cs typeface="Calibri" pitchFamily="34" charset="0"/>
              </a:rPr>
              <a:t>the world.” John 16:33</a:t>
            </a:r>
          </a:p>
          <a:p>
            <a:pPr algn="ctr"/>
            <a:endParaRPr lang="en-US" sz="16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This is the concluding statement of John 14-16.</a:t>
            </a:r>
          </a:p>
          <a:p>
            <a:pPr algn="ctr"/>
            <a:endParaRPr lang="en-US" sz="16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What has Jesus promised in John 14-16 that we receive because he will </a:t>
            </a:r>
            <a:r>
              <a:rPr lang="en-US" sz="2800" b="1" dirty="0" err="1" smtClean="0">
                <a:solidFill>
                  <a:srgbClr val="FF0000"/>
                </a:solidFill>
                <a:latin typeface="Calibri" pitchFamily="34" charset="0"/>
                <a:cs typeface="Calibri" pitchFamily="34" charset="0"/>
              </a:rPr>
              <a:t>nike</a:t>
            </a:r>
            <a:r>
              <a:rPr lang="en-US" sz="2800" b="1" dirty="0" smtClean="0">
                <a:latin typeface="Calibri" pitchFamily="34" charset="0"/>
                <a:cs typeface="Calibri" pitchFamily="34" charset="0"/>
              </a:rPr>
              <a:t> all through his death and resurrection?</a:t>
            </a:r>
            <a:endParaRPr lang="en-CA" altLang="ko-KR" sz="2800" b="1" dirty="0">
              <a:latin typeface="Calibri" pitchFamily="34" charset="0"/>
              <a:ea typeface="굴림" charset="-127"/>
              <a:cs typeface="Calibri" pitchFamily="34" charset="0"/>
            </a:endParaRPr>
          </a:p>
        </p:txBody>
      </p:sp>
      <p:sp>
        <p:nvSpPr>
          <p:cNvPr id="5" name="TextBox 4"/>
          <p:cNvSpPr txBox="1"/>
          <p:nvPr/>
        </p:nvSpPr>
        <p:spPr>
          <a:xfrm>
            <a:off x="1043608"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6" name="Picture 4" descr="RisenAtTomb"/>
          <p:cNvPicPr>
            <a:picLocks noChangeAspect="1" noChangeArrowheads="1"/>
          </p:cNvPicPr>
          <p:nvPr/>
        </p:nvPicPr>
        <p:blipFill>
          <a:blip r:embed="rId2" cstate="print"/>
          <a:srcRect l="15637" t="9804" r="18267" b="9804"/>
          <a:stretch>
            <a:fillRect/>
          </a:stretch>
        </p:blipFill>
        <p:spPr bwMode="auto">
          <a:xfrm>
            <a:off x="0" y="276944"/>
            <a:ext cx="4248472" cy="6248400"/>
          </a:xfrm>
          <a:prstGeom prst="rect">
            <a:avLst/>
          </a:prstGeom>
          <a:noFill/>
          <a:ln w="9525">
            <a:noFill/>
            <a:miter lim="800000"/>
            <a:headEnd/>
            <a:tailEnd/>
          </a:ln>
        </p:spPr>
      </p:pic>
      <p:sp>
        <p:nvSpPr>
          <p:cNvPr id="30724" name="TextBox 3"/>
          <p:cNvSpPr txBox="1">
            <a:spLocks noChangeArrowheads="1"/>
          </p:cNvSpPr>
          <p:nvPr/>
        </p:nvSpPr>
        <p:spPr bwMode="auto">
          <a:xfrm>
            <a:off x="4283968" y="135785"/>
            <a:ext cx="4860032" cy="7109639"/>
          </a:xfrm>
          <a:prstGeom prst="rect">
            <a:avLst/>
          </a:prstGeom>
          <a:solidFill>
            <a:srgbClr val="002060"/>
          </a:solidFill>
          <a:ln w="9525">
            <a:noFill/>
            <a:miter lim="800000"/>
            <a:headEnd/>
            <a:tailEnd/>
          </a:ln>
        </p:spPr>
        <p:txBody>
          <a:bodyPr wrap="square">
            <a:spAutoFit/>
          </a:bodyPr>
          <a:lstStyle/>
          <a:p>
            <a:pPr algn="ctr"/>
            <a:r>
              <a:rPr lang="en-US" sz="2800" b="1" dirty="0" smtClean="0">
                <a:latin typeface="Calibri" pitchFamily="34" charset="0"/>
                <a:cs typeface="Calibri" pitchFamily="34" charset="0"/>
              </a:rPr>
              <a:t>John 14 promises of </a:t>
            </a:r>
            <a:r>
              <a:rPr lang="en-US" sz="2800" b="1" dirty="0" err="1" smtClean="0">
                <a:latin typeface="Calibri" pitchFamily="34" charset="0"/>
                <a:cs typeface="Calibri" pitchFamily="34" charset="0"/>
              </a:rPr>
              <a:t>nike</a:t>
            </a:r>
            <a:r>
              <a:rPr lang="en-US" sz="2800" b="1" dirty="0" smtClean="0">
                <a:latin typeface="Calibri" pitchFamily="34" charset="0"/>
                <a:cs typeface="Calibri" pitchFamily="34" charset="0"/>
              </a:rPr>
              <a:t> grace and peace in Christ include:</a:t>
            </a:r>
          </a:p>
          <a:p>
            <a:pPr algn="ctr"/>
            <a:endParaRPr lang="en-US" sz="12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I will come again and take you to be with me  14:1-3</a:t>
            </a:r>
          </a:p>
          <a:p>
            <a:pPr algn="ctr"/>
            <a:endParaRPr lang="en-US" sz="12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I am the way, the truth, </a:t>
            </a:r>
          </a:p>
          <a:p>
            <a:pPr algn="ctr"/>
            <a:r>
              <a:rPr lang="en-US" sz="2800" b="1" dirty="0" smtClean="0">
                <a:latin typeface="Calibri" pitchFamily="34" charset="0"/>
                <a:cs typeface="Calibri" pitchFamily="34" charset="0"/>
              </a:rPr>
              <a:t>and life in God  14:6</a:t>
            </a:r>
          </a:p>
          <a:p>
            <a:pPr algn="ctr"/>
            <a:endParaRPr lang="en-US" sz="12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The Spirit of truth helps and teaches us as he dwells in us; we know him; Jesus comes </a:t>
            </a:r>
          </a:p>
          <a:p>
            <a:pPr algn="ctr"/>
            <a:r>
              <a:rPr lang="en-US" sz="2800" b="1" dirty="0" smtClean="0">
                <a:latin typeface="Calibri" pitchFamily="34" charset="0"/>
                <a:cs typeface="Calibri" pitchFamily="34" charset="0"/>
              </a:rPr>
              <a:t>to us   14:16-18; 26</a:t>
            </a:r>
          </a:p>
          <a:p>
            <a:pPr algn="ctr"/>
            <a:endParaRPr lang="en-US" sz="14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We live in Christ in the Father, we are in Christ and Father, Son and Spirit in us  14:21,23</a:t>
            </a:r>
          </a:p>
          <a:p>
            <a:pPr algn="ctr"/>
            <a:endParaRPr lang="en-US" sz="2800" b="1" dirty="0">
              <a:latin typeface="Calibri" pitchFamily="34" charset="0"/>
              <a:cs typeface="Calibri" pitchFamily="34" charset="0"/>
            </a:endParaRPr>
          </a:p>
        </p:txBody>
      </p:sp>
      <p:sp>
        <p:nvSpPr>
          <p:cNvPr id="5" name="TextBox 4"/>
          <p:cNvSpPr txBox="1"/>
          <p:nvPr/>
        </p:nvSpPr>
        <p:spPr>
          <a:xfrm>
            <a:off x="683568"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7" name="TextBox 6"/>
          <p:cNvSpPr txBox="1"/>
          <p:nvPr/>
        </p:nvSpPr>
        <p:spPr>
          <a:xfrm>
            <a:off x="116592" y="4005064"/>
            <a:ext cx="4023360" cy="954107"/>
          </a:xfrm>
          <a:prstGeom prst="rect">
            <a:avLst/>
          </a:prstGeom>
          <a:solidFill>
            <a:srgbClr val="002060"/>
          </a:solidFill>
        </p:spPr>
        <p:txBody>
          <a:bodyPr wrap="square" rtlCol="0">
            <a:spAutoFit/>
          </a:bodyPr>
          <a:lstStyle/>
          <a:p>
            <a:pPr algn="ctr"/>
            <a:r>
              <a:rPr lang="en-US" sz="2800" b="1" dirty="0" smtClean="0">
                <a:latin typeface="Calibri" pitchFamily="34" charset="0"/>
                <a:cs typeface="Calibri" pitchFamily="34" charset="0"/>
              </a:rPr>
              <a:t>Because I live, </a:t>
            </a:r>
          </a:p>
          <a:p>
            <a:pPr algn="ctr"/>
            <a:r>
              <a:rPr lang="en-US" sz="2800" b="1" dirty="0" smtClean="0">
                <a:latin typeface="Calibri" pitchFamily="34" charset="0"/>
                <a:cs typeface="Calibri" pitchFamily="34" charset="0"/>
              </a:rPr>
              <a:t>you also will live  14:19</a:t>
            </a:r>
            <a:endParaRPr lang="en-US" sz="28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6" name="Picture 4" descr="RisenAtTomb"/>
          <p:cNvPicPr>
            <a:picLocks noChangeAspect="1" noChangeArrowheads="1"/>
          </p:cNvPicPr>
          <p:nvPr/>
        </p:nvPicPr>
        <p:blipFill>
          <a:blip r:embed="rId2" cstate="print"/>
          <a:srcRect l="15637" t="9804" r="18267" b="9804"/>
          <a:stretch>
            <a:fillRect/>
          </a:stretch>
        </p:blipFill>
        <p:spPr bwMode="auto">
          <a:xfrm>
            <a:off x="0" y="276944"/>
            <a:ext cx="4248472" cy="6248400"/>
          </a:xfrm>
          <a:prstGeom prst="rect">
            <a:avLst/>
          </a:prstGeom>
          <a:noFill/>
          <a:ln w="9525">
            <a:noFill/>
            <a:miter lim="800000"/>
            <a:headEnd/>
            <a:tailEnd/>
          </a:ln>
        </p:spPr>
      </p:pic>
      <p:sp>
        <p:nvSpPr>
          <p:cNvPr id="5" name="TextBox 4"/>
          <p:cNvSpPr txBox="1"/>
          <p:nvPr/>
        </p:nvSpPr>
        <p:spPr>
          <a:xfrm>
            <a:off x="683568"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8" name="TextBox 3"/>
          <p:cNvSpPr txBox="1">
            <a:spLocks noChangeArrowheads="1"/>
          </p:cNvSpPr>
          <p:nvPr/>
        </p:nvSpPr>
        <p:spPr bwMode="auto">
          <a:xfrm>
            <a:off x="4067944" y="205472"/>
            <a:ext cx="5076056" cy="6247864"/>
          </a:xfrm>
          <a:prstGeom prst="rect">
            <a:avLst/>
          </a:prstGeom>
          <a:solidFill>
            <a:srgbClr val="002060"/>
          </a:solidFill>
          <a:ln w="9525">
            <a:noFill/>
            <a:miter lim="800000"/>
            <a:headEnd/>
            <a:tailEnd/>
          </a:ln>
        </p:spPr>
        <p:txBody>
          <a:bodyPr wrap="square">
            <a:spAutoFit/>
          </a:bodyPr>
          <a:lstStyle/>
          <a:p>
            <a:pPr marL="91440" algn="ctr"/>
            <a:r>
              <a:rPr lang="en-US" sz="2800" b="1" spc="-40" dirty="0" smtClean="0">
                <a:latin typeface="Calibri" pitchFamily="34" charset="0"/>
                <a:cs typeface="Calibri" pitchFamily="34" charset="0"/>
              </a:rPr>
              <a:t>John 15 </a:t>
            </a:r>
            <a:r>
              <a:rPr lang="en-US" sz="2800" b="1" spc="-40" dirty="0" err="1" smtClean="0">
                <a:solidFill>
                  <a:srgbClr val="FF0000"/>
                </a:solidFill>
                <a:latin typeface="Calibri" pitchFamily="34" charset="0"/>
                <a:cs typeface="Calibri" pitchFamily="34" charset="0"/>
              </a:rPr>
              <a:t>nike</a:t>
            </a:r>
            <a:r>
              <a:rPr lang="en-US" sz="2800" b="1" spc="-40" dirty="0" smtClean="0">
                <a:solidFill>
                  <a:srgbClr val="FF0000"/>
                </a:solidFill>
                <a:latin typeface="Calibri" pitchFamily="34" charset="0"/>
                <a:cs typeface="Calibri" pitchFamily="34" charset="0"/>
              </a:rPr>
              <a:t> </a:t>
            </a:r>
            <a:r>
              <a:rPr lang="en-US" sz="2800" b="1" spc="-40" dirty="0" smtClean="0">
                <a:latin typeface="Calibri" pitchFamily="34" charset="0"/>
                <a:cs typeface="Calibri" pitchFamily="34" charset="0"/>
              </a:rPr>
              <a:t>victory in Christ:</a:t>
            </a:r>
          </a:p>
          <a:p>
            <a:pPr marL="91440" algn="ctr"/>
            <a:endParaRPr lang="en-CA" sz="1200" b="1" dirty="0" smtClean="0">
              <a:latin typeface="Calibri" pitchFamily="34" charset="0"/>
              <a:cs typeface="Calibri" pitchFamily="34" charset="0"/>
            </a:endParaRPr>
          </a:p>
          <a:p>
            <a:pPr marL="91440" algn="ctr"/>
            <a:r>
              <a:rPr lang="en-CA" sz="2800" b="1" dirty="0" smtClean="0">
                <a:latin typeface="Calibri" pitchFamily="34" charset="0"/>
                <a:cs typeface="Calibri" pitchFamily="34" charset="0"/>
              </a:rPr>
              <a:t>I am the Vine; you are my  branches.  Abide in me and I will abide in you, and you will bear  much fruit   15:4-5</a:t>
            </a:r>
          </a:p>
          <a:p>
            <a:pPr marL="91440" algn="ctr"/>
            <a:endParaRPr lang="en-CA" sz="1200" b="1" dirty="0" smtClean="0">
              <a:latin typeface="Calibri" pitchFamily="34" charset="0"/>
              <a:cs typeface="Calibri" pitchFamily="34" charset="0"/>
            </a:endParaRPr>
          </a:p>
          <a:p>
            <a:pPr marL="91440" algn="ctr"/>
            <a:r>
              <a:rPr lang="en-CA" sz="2800" b="1" dirty="0" smtClean="0">
                <a:latin typeface="Calibri" pitchFamily="34" charset="0"/>
                <a:cs typeface="Calibri" pitchFamily="34" charset="0"/>
              </a:rPr>
              <a:t>Abide in my words and in love and the Father will answer </a:t>
            </a:r>
          </a:p>
          <a:p>
            <a:pPr marL="91440" algn="ctr"/>
            <a:r>
              <a:rPr lang="en-CA" sz="2800" b="1" dirty="0" smtClean="0">
                <a:latin typeface="Calibri" pitchFamily="34" charset="0"/>
                <a:cs typeface="Calibri" pitchFamily="34" charset="0"/>
              </a:rPr>
              <a:t>your prayer   15:7,12,16 </a:t>
            </a:r>
          </a:p>
          <a:p>
            <a:pPr marL="91440" algn="ctr"/>
            <a:endParaRPr lang="en-CA" sz="1200" b="1" dirty="0" smtClean="0">
              <a:latin typeface="Calibri" pitchFamily="34" charset="0"/>
              <a:cs typeface="Calibri" pitchFamily="34" charset="0"/>
            </a:endParaRPr>
          </a:p>
          <a:p>
            <a:pPr marL="91440" algn="ctr"/>
            <a:r>
              <a:rPr lang="en-CA" sz="2800" b="1" dirty="0" smtClean="0">
                <a:latin typeface="Calibri" pitchFamily="34" charset="0"/>
                <a:cs typeface="Calibri" pitchFamily="34" charset="0"/>
              </a:rPr>
              <a:t>I chose you out of the world who hates you, but the Spirit will bear witness about me and help you bear witness 15:18-17</a:t>
            </a:r>
          </a:p>
          <a:p>
            <a:pPr marL="91440"/>
            <a:endParaRPr lang="en-CA" sz="2800" b="1"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6" name="Picture 4" descr="RisenAtTomb"/>
          <p:cNvPicPr>
            <a:picLocks noChangeAspect="1" noChangeArrowheads="1"/>
          </p:cNvPicPr>
          <p:nvPr/>
        </p:nvPicPr>
        <p:blipFill>
          <a:blip r:embed="rId2" cstate="print"/>
          <a:srcRect l="15637" t="9804" r="18267" b="9804"/>
          <a:stretch>
            <a:fillRect/>
          </a:stretch>
        </p:blipFill>
        <p:spPr bwMode="auto">
          <a:xfrm>
            <a:off x="0" y="276944"/>
            <a:ext cx="4248472" cy="6248400"/>
          </a:xfrm>
          <a:prstGeom prst="rect">
            <a:avLst/>
          </a:prstGeom>
          <a:noFill/>
          <a:ln w="9525">
            <a:noFill/>
            <a:miter lim="800000"/>
            <a:headEnd/>
            <a:tailEnd/>
          </a:ln>
        </p:spPr>
      </p:pic>
      <p:sp>
        <p:nvSpPr>
          <p:cNvPr id="5" name="TextBox 4"/>
          <p:cNvSpPr txBox="1"/>
          <p:nvPr/>
        </p:nvSpPr>
        <p:spPr>
          <a:xfrm>
            <a:off x="683568"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8" name="TextBox 3"/>
          <p:cNvSpPr txBox="1">
            <a:spLocks noChangeArrowheads="1"/>
          </p:cNvSpPr>
          <p:nvPr/>
        </p:nvSpPr>
        <p:spPr bwMode="auto">
          <a:xfrm>
            <a:off x="4211960" y="-27384"/>
            <a:ext cx="4932040" cy="6801862"/>
          </a:xfrm>
          <a:prstGeom prst="rect">
            <a:avLst/>
          </a:prstGeom>
          <a:solidFill>
            <a:srgbClr val="002060"/>
          </a:solidFill>
          <a:ln w="9525">
            <a:noFill/>
            <a:miter lim="800000"/>
            <a:headEnd/>
            <a:tailEnd/>
          </a:ln>
        </p:spPr>
        <p:txBody>
          <a:bodyPr wrap="square">
            <a:spAutoFit/>
          </a:bodyPr>
          <a:lstStyle/>
          <a:p>
            <a:pPr marL="91440" algn="ctr"/>
            <a:endParaRPr lang="en-US" sz="800" b="1" spc="-40" dirty="0" smtClean="0">
              <a:latin typeface="Calibri" pitchFamily="34" charset="0"/>
              <a:cs typeface="Calibri" pitchFamily="34" charset="0"/>
            </a:endParaRPr>
          </a:p>
          <a:p>
            <a:pPr marL="91440" algn="ctr"/>
            <a:r>
              <a:rPr lang="en-US" sz="2800" b="1" spc="-40" dirty="0" smtClean="0">
                <a:latin typeface="Calibri" pitchFamily="34" charset="0"/>
                <a:cs typeface="Calibri" pitchFamily="34" charset="0"/>
              </a:rPr>
              <a:t>John 16 </a:t>
            </a:r>
            <a:r>
              <a:rPr lang="en-US" sz="2800" b="1" spc="-40" dirty="0" err="1" smtClean="0">
                <a:solidFill>
                  <a:srgbClr val="FF0000"/>
                </a:solidFill>
                <a:latin typeface="Calibri" pitchFamily="34" charset="0"/>
                <a:cs typeface="Calibri" pitchFamily="34" charset="0"/>
              </a:rPr>
              <a:t>nike</a:t>
            </a:r>
            <a:r>
              <a:rPr lang="en-US" sz="2800" b="1" spc="-40" dirty="0" smtClean="0">
                <a:latin typeface="Calibri" pitchFamily="34" charset="0"/>
                <a:cs typeface="Calibri" pitchFamily="34" charset="0"/>
              </a:rPr>
              <a:t> victory for us:</a:t>
            </a:r>
          </a:p>
          <a:p>
            <a:pPr marL="91440" algn="ctr"/>
            <a:endParaRPr lang="en-CA" sz="1200" b="1" dirty="0" smtClean="0">
              <a:latin typeface="Calibri" pitchFamily="34" charset="0"/>
              <a:cs typeface="Calibri" pitchFamily="34" charset="0"/>
            </a:endParaRPr>
          </a:p>
          <a:p>
            <a:pPr marL="91440" algn="ctr"/>
            <a:r>
              <a:rPr lang="en-CA" sz="2800" b="1" dirty="0" smtClean="0">
                <a:latin typeface="Calibri" pitchFamily="34" charset="0"/>
                <a:cs typeface="Calibri" pitchFamily="34" charset="0"/>
              </a:rPr>
              <a:t>Your new Helper, the Holy Spirit, will convict others of their sin and my being the Righteous Savior!  </a:t>
            </a:r>
          </a:p>
          <a:p>
            <a:pPr marL="91440" algn="ctr"/>
            <a:r>
              <a:rPr lang="en-CA" sz="2800" b="1" dirty="0" smtClean="0">
                <a:latin typeface="Calibri" pitchFamily="34" charset="0"/>
                <a:cs typeface="Calibri" pitchFamily="34" charset="0"/>
              </a:rPr>
              <a:t>He will glorify me as he guides you into more of my truth, makes me known, and reveals things to come. 16:8-15</a:t>
            </a:r>
          </a:p>
          <a:p>
            <a:pPr marL="91440" algn="ctr"/>
            <a:r>
              <a:rPr lang="en-CA" sz="1200" b="1" dirty="0" smtClean="0">
                <a:latin typeface="Calibri" pitchFamily="34" charset="0"/>
                <a:cs typeface="Calibri" pitchFamily="34" charset="0"/>
              </a:rPr>
              <a:t> </a:t>
            </a:r>
          </a:p>
          <a:p>
            <a:pPr marL="91440" algn="ctr"/>
            <a:r>
              <a:rPr lang="en-CA" sz="2800" b="1" dirty="0" smtClean="0">
                <a:latin typeface="Calibri" pitchFamily="34" charset="0"/>
                <a:cs typeface="Calibri" pitchFamily="34" charset="0"/>
              </a:rPr>
              <a:t>Ask the Father in my name and  receive!  16:23-24, 26-27</a:t>
            </a:r>
          </a:p>
          <a:p>
            <a:pPr marL="91440" algn="ctr"/>
            <a:endParaRPr lang="en-CA" sz="1200" b="1" dirty="0" smtClean="0">
              <a:latin typeface="Calibri" pitchFamily="34" charset="0"/>
              <a:cs typeface="Calibri" pitchFamily="34" charset="0"/>
            </a:endParaRPr>
          </a:p>
          <a:p>
            <a:pPr marL="91440" algn="ctr"/>
            <a:r>
              <a:rPr lang="en-CA" sz="2800" b="1" dirty="0" smtClean="0">
                <a:latin typeface="Calibri" pitchFamily="34" charset="0"/>
                <a:cs typeface="Calibri" pitchFamily="34" charset="0"/>
              </a:rPr>
              <a:t>In the world, trouble.  </a:t>
            </a:r>
          </a:p>
          <a:p>
            <a:pPr marL="91440" algn="ctr"/>
            <a:r>
              <a:rPr lang="en-CA" sz="2800" b="1" dirty="0" smtClean="0">
                <a:latin typeface="Calibri" pitchFamily="34" charset="0"/>
                <a:cs typeface="Calibri" pitchFamily="34" charset="0"/>
              </a:rPr>
              <a:t>In me, peace, because I will </a:t>
            </a:r>
            <a:r>
              <a:rPr lang="en-CA" sz="2800" b="1" dirty="0" err="1" smtClean="0">
                <a:latin typeface="Calibri" pitchFamily="34" charset="0"/>
                <a:cs typeface="Calibri" pitchFamily="34" charset="0"/>
              </a:rPr>
              <a:t>nike</a:t>
            </a:r>
            <a:r>
              <a:rPr lang="en-CA" sz="2800" b="1" dirty="0" smtClean="0">
                <a:latin typeface="Calibri" pitchFamily="34" charset="0"/>
                <a:cs typeface="Calibri" pitchFamily="34" charset="0"/>
              </a:rPr>
              <a:t> as the Father is with me.</a:t>
            </a:r>
          </a:p>
        </p:txBody>
      </p:sp>
      <p:sp>
        <p:nvSpPr>
          <p:cNvPr id="7" name="TextBox 6"/>
          <p:cNvSpPr txBox="1"/>
          <p:nvPr/>
        </p:nvSpPr>
        <p:spPr>
          <a:xfrm>
            <a:off x="116592" y="4005064"/>
            <a:ext cx="4023360" cy="1815882"/>
          </a:xfrm>
          <a:prstGeom prst="rect">
            <a:avLst/>
          </a:prstGeom>
          <a:solidFill>
            <a:srgbClr val="002060"/>
          </a:solidFill>
        </p:spPr>
        <p:txBody>
          <a:bodyPr wrap="square" rtlCol="0">
            <a:spAutoFit/>
          </a:bodyPr>
          <a:lstStyle/>
          <a:p>
            <a:pPr algn="ctr"/>
            <a:r>
              <a:rPr lang="en-US" sz="2800" b="1" dirty="0" smtClean="0">
                <a:latin typeface="Calibri" pitchFamily="34" charset="0"/>
                <a:cs typeface="Calibri" pitchFamily="34" charset="0"/>
              </a:rPr>
              <a:t>I will die, but I’ll rise and you’ll see me again before </a:t>
            </a:r>
            <a:r>
              <a:rPr lang="en-CA" sz="2800" b="1" dirty="0" smtClean="0">
                <a:latin typeface="Calibri" pitchFamily="34" charset="0"/>
                <a:cs typeface="Calibri" pitchFamily="34" charset="0"/>
              </a:rPr>
              <a:t>I will go back to the Father.  16:16-22, 28</a:t>
            </a:r>
            <a:endParaRPr lang="en-US" sz="28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RisenAtTomb"/>
          <p:cNvPicPr>
            <a:picLocks noChangeAspect="1" noChangeArrowheads="1"/>
          </p:cNvPicPr>
          <p:nvPr/>
        </p:nvPicPr>
        <p:blipFill>
          <a:blip r:embed="rId2" cstate="print"/>
          <a:srcRect l="15637" t="9804" r="18267" b="9804"/>
          <a:stretch>
            <a:fillRect/>
          </a:stretch>
        </p:blipFill>
        <p:spPr bwMode="auto">
          <a:xfrm>
            <a:off x="0" y="276944"/>
            <a:ext cx="4248472" cy="6248400"/>
          </a:xfrm>
          <a:prstGeom prst="rect">
            <a:avLst/>
          </a:prstGeom>
          <a:noFill/>
          <a:ln w="9525">
            <a:noFill/>
            <a:miter lim="800000"/>
            <a:headEnd/>
            <a:tailEnd/>
          </a:ln>
        </p:spPr>
      </p:pic>
      <p:sp>
        <p:nvSpPr>
          <p:cNvPr id="5" name="TextBox 4"/>
          <p:cNvSpPr txBox="1"/>
          <p:nvPr/>
        </p:nvSpPr>
        <p:spPr>
          <a:xfrm>
            <a:off x="683568"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8" name="TextBox 3"/>
          <p:cNvSpPr txBox="1">
            <a:spLocks noChangeArrowheads="1"/>
          </p:cNvSpPr>
          <p:nvPr/>
        </p:nvSpPr>
        <p:spPr bwMode="auto">
          <a:xfrm>
            <a:off x="4211960" y="-27384"/>
            <a:ext cx="4932040" cy="7540526"/>
          </a:xfrm>
          <a:prstGeom prst="rect">
            <a:avLst/>
          </a:prstGeom>
          <a:solidFill>
            <a:srgbClr val="002060"/>
          </a:solidFill>
          <a:ln w="9525">
            <a:noFill/>
            <a:miter lim="800000"/>
            <a:headEnd/>
            <a:tailEnd/>
          </a:ln>
        </p:spPr>
        <p:txBody>
          <a:bodyPr wrap="square">
            <a:spAutoFit/>
          </a:bodyPr>
          <a:lstStyle/>
          <a:p>
            <a:pPr marL="91440" algn="ctr"/>
            <a:endParaRPr lang="en-US" sz="800" b="1" spc="-40" dirty="0" smtClean="0">
              <a:latin typeface="Calibri" pitchFamily="34" charset="0"/>
              <a:cs typeface="Calibri" pitchFamily="34" charset="0"/>
            </a:endParaRPr>
          </a:p>
          <a:p>
            <a:pPr marL="91440" algn="ctr"/>
            <a:endParaRPr lang="en-US" sz="2800" b="1" spc="-40" dirty="0" smtClean="0">
              <a:latin typeface="Calibri" pitchFamily="34" charset="0"/>
              <a:cs typeface="Calibri" pitchFamily="34" charset="0"/>
            </a:endParaRPr>
          </a:p>
          <a:p>
            <a:pPr marL="91440" algn="ctr"/>
            <a:endParaRPr lang="en-US" sz="2800" b="1" spc="-40" dirty="0" smtClean="0">
              <a:latin typeface="Calibri" pitchFamily="34" charset="0"/>
              <a:cs typeface="Calibri" pitchFamily="34" charset="0"/>
            </a:endParaRPr>
          </a:p>
          <a:p>
            <a:pPr marL="91440" algn="ctr"/>
            <a:endParaRPr lang="en-US" sz="2800" b="1" spc="-40" dirty="0" smtClean="0">
              <a:latin typeface="Calibri" pitchFamily="34" charset="0"/>
              <a:cs typeface="Calibri" pitchFamily="34" charset="0"/>
            </a:endParaRPr>
          </a:p>
          <a:p>
            <a:pPr marL="91440" algn="ctr"/>
            <a:endParaRPr lang="en-US" sz="2800" b="1" spc="-40" dirty="0" smtClean="0">
              <a:latin typeface="Calibri" pitchFamily="34" charset="0"/>
              <a:cs typeface="Calibri" pitchFamily="34" charset="0"/>
            </a:endParaRPr>
          </a:p>
          <a:p>
            <a:pPr marL="91440" algn="ctr"/>
            <a:r>
              <a:rPr lang="en-US" sz="2800" b="1" spc="-40" dirty="0" smtClean="0">
                <a:latin typeface="Calibri" pitchFamily="34" charset="0"/>
                <a:cs typeface="Calibri" pitchFamily="34" charset="0"/>
              </a:rPr>
              <a:t>Thank you, Father, for all we receive in John 14-16</a:t>
            </a:r>
          </a:p>
          <a:p>
            <a:pPr marL="91440" algn="ctr"/>
            <a:r>
              <a:rPr lang="en-US" sz="2800" b="1" spc="-40" dirty="0" smtClean="0">
                <a:latin typeface="Calibri" pitchFamily="34" charset="0"/>
                <a:cs typeface="Calibri" pitchFamily="34" charset="0"/>
              </a:rPr>
              <a:t>because of your </a:t>
            </a:r>
            <a:r>
              <a:rPr lang="en-US" sz="2800" b="1" spc="-40" dirty="0" err="1" smtClean="0">
                <a:solidFill>
                  <a:srgbClr val="FF0000"/>
                </a:solidFill>
                <a:latin typeface="Calibri" pitchFamily="34" charset="0"/>
                <a:cs typeface="Calibri" pitchFamily="34" charset="0"/>
              </a:rPr>
              <a:t>nike</a:t>
            </a:r>
            <a:r>
              <a:rPr lang="en-US" sz="2800" b="1" spc="-40" dirty="0" smtClean="0">
                <a:latin typeface="Calibri" pitchFamily="34" charset="0"/>
                <a:cs typeface="Calibri" pitchFamily="34" charset="0"/>
              </a:rPr>
              <a:t> victory through the death and resurrection of your Son!</a:t>
            </a:r>
          </a:p>
          <a:p>
            <a:pPr marL="91440" algn="ctr"/>
            <a:endParaRPr lang="en-US" sz="2800" b="1" spc="-40" dirty="0" smtClean="0">
              <a:latin typeface="Calibri" pitchFamily="34" charset="0"/>
              <a:cs typeface="Calibri" pitchFamily="34" charset="0"/>
            </a:endParaRPr>
          </a:p>
          <a:p>
            <a:pPr marL="91440" algn="ctr"/>
            <a:endParaRPr lang="en-US" sz="2800" b="1" spc="-40" dirty="0" smtClean="0">
              <a:latin typeface="Calibri" pitchFamily="34" charset="0"/>
              <a:cs typeface="Calibri" pitchFamily="34" charset="0"/>
            </a:endParaRPr>
          </a:p>
          <a:p>
            <a:pPr marL="91440" algn="ctr"/>
            <a:endParaRPr lang="en-US" sz="2800" b="1" spc="-40" dirty="0" smtClean="0">
              <a:latin typeface="Calibri" pitchFamily="34" charset="0"/>
              <a:cs typeface="Calibri" pitchFamily="34" charset="0"/>
            </a:endParaRPr>
          </a:p>
          <a:p>
            <a:pPr marL="91440" algn="ctr"/>
            <a:endParaRPr lang="en-US" sz="2800" b="1" spc="-40" dirty="0" smtClean="0">
              <a:latin typeface="Calibri" pitchFamily="34" charset="0"/>
              <a:cs typeface="Calibri" pitchFamily="34" charset="0"/>
            </a:endParaRPr>
          </a:p>
          <a:p>
            <a:pPr marL="91440" algn="ctr"/>
            <a:endParaRPr lang="en-US" sz="2800" b="1" spc="-40" dirty="0" smtClean="0">
              <a:latin typeface="Calibri" pitchFamily="34" charset="0"/>
              <a:cs typeface="Calibri" pitchFamily="34" charset="0"/>
            </a:endParaRPr>
          </a:p>
          <a:p>
            <a:pPr marL="91440" algn="ctr"/>
            <a:endParaRPr lang="en-US" sz="2800" b="1" spc="-40" dirty="0" smtClean="0">
              <a:latin typeface="Calibri" pitchFamily="34" charset="0"/>
              <a:cs typeface="Calibri" pitchFamily="34" charset="0"/>
            </a:endParaRPr>
          </a:p>
          <a:p>
            <a:pPr marL="91440" algn="ctr"/>
            <a:endParaRPr lang="en-US" sz="2800" b="1" spc="-40" dirty="0" smtClean="0">
              <a:latin typeface="Calibri" pitchFamily="34" charset="0"/>
              <a:cs typeface="Calibri" pitchFamily="34" charset="0"/>
            </a:endParaRPr>
          </a:p>
          <a:p>
            <a:pPr marL="91440" algn="ctr"/>
            <a:endParaRPr lang="en-CA" sz="2800" b="1"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528" y="2636912"/>
            <a:ext cx="8496944" cy="1143000"/>
          </a:xfrm>
        </p:spPr>
        <p:txBody>
          <a:bodyPr/>
          <a:lstStyle/>
          <a:p>
            <a:r>
              <a:rPr lang="en-CA" altLang="ko-KR" sz="3200" b="1" dirty="0" smtClean="0">
                <a:solidFill>
                  <a:schemeClr val="tx1"/>
                </a:solidFill>
                <a:latin typeface="Calibri" pitchFamily="34" charset="0"/>
              </a:rPr>
              <a:t>Paul says those in Christ are </a:t>
            </a:r>
            <a:r>
              <a:rPr lang="en-CA" altLang="ko-KR" sz="3200" b="1" i="1" dirty="0" err="1" smtClean="0">
                <a:solidFill>
                  <a:schemeClr val="tx1"/>
                </a:solidFill>
                <a:latin typeface="Calibri" pitchFamily="34" charset="0"/>
              </a:rPr>
              <a:t>supernikes</a:t>
            </a:r>
            <a:r>
              <a:rPr lang="en-CA" altLang="ko-KR" sz="3200" b="1" i="1" dirty="0" smtClean="0">
                <a:solidFill>
                  <a:schemeClr val="tx1"/>
                </a:solidFill>
                <a:latin typeface="Calibri" pitchFamily="34" charset="0"/>
              </a:rPr>
              <a:t>,</a:t>
            </a:r>
            <a:r>
              <a:rPr lang="en-CA" altLang="ko-KR" sz="3200" b="1" dirty="0" smtClean="0">
                <a:solidFill>
                  <a:schemeClr val="tx1"/>
                </a:solidFill>
                <a:latin typeface="Calibri" pitchFamily="34" charset="0"/>
              </a:rPr>
              <a:t> </a:t>
            </a:r>
            <a:br>
              <a:rPr lang="en-CA" altLang="ko-KR" sz="3200" b="1" dirty="0" smtClean="0">
                <a:solidFill>
                  <a:schemeClr val="tx1"/>
                </a:solidFill>
                <a:latin typeface="Calibri" pitchFamily="34" charset="0"/>
              </a:rPr>
            </a:br>
            <a:r>
              <a:rPr lang="en-CA" altLang="ko-KR" sz="3200" b="1" dirty="0" smtClean="0">
                <a:solidFill>
                  <a:schemeClr val="tx1"/>
                </a:solidFill>
                <a:latin typeface="Calibri" pitchFamily="34" charset="0"/>
              </a:rPr>
              <a:t>“I</a:t>
            </a:r>
            <a:r>
              <a:rPr lang="en-US" sz="3200" b="1" dirty="0" smtClean="0">
                <a:solidFill>
                  <a:schemeClr val="tx1"/>
                </a:solidFill>
                <a:latin typeface="Calibri" pitchFamily="34" charset="0"/>
              </a:rPr>
              <a:t>n all these things we are </a:t>
            </a:r>
            <a:r>
              <a:rPr lang="en-US" sz="3200" b="1" dirty="0" smtClean="0">
                <a:solidFill>
                  <a:srgbClr val="FF0000"/>
                </a:solidFill>
                <a:latin typeface="Calibri" pitchFamily="34" charset="0"/>
              </a:rPr>
              <a:t>more than conquerors (</a:t>
            </a:r>
            <a:r>
              <a:rPr lang="en-US" sz="3200" b="1" dirty="0" err="1" smtClean="0">
                <a:solidFill>
                  <a:srgbClr val="FF0000"/>
                </a:solidFill>
                <a:latin typeface="Calibri" pitchFamily="34" charset="0"/>
              </a:rPr>
              <a:t>supernike</a:t>
            </a:r>
            <a:r>
              <a:rPr lang="en-US" sz="3200" b="1" dirty="0" smtClean="0">
                <a:solidFill>
                  <a:srgbClr val="FF0000"/>
                </a:solidFill>
                <a:latin typeface="Calibri" pitchFamily="34" charset="0"/>
              </a:rPr>
              <a:t>)</a:t>
            </a:r>
            <a:r>
              <a:rPr lang="en-US" sz="3200" b="1" dirty="0" smtClean="0">
                <a:solidFill>
                  <a:schemeClr val="tx1"/>
                </a:solidFill>
                <a:latin typeface="Calibri" pitchFamily="34" charset="0"/>
              </a:rPr>
              <a:t> through him </a:t>
            </a:r>
            <a:br>
              <a:rPr lang="en-US" sz="3200" b="1" dirty="0" smtClean="0">
                <a:solidFill>
                  <a:schemeClr val="tx1"/>
                </a:solidFill>
                <a:latin typeface="Calibri" pitchFamily="34" charset="0"/>
              </a:rPr>
            </a:br>
            <a:r>
              <a:rPr lang="en-US" sz="3200" b="1" dirty="0" smtClean="0">
                <a:solidFill>
                  <a:schemeClr val="tx1"/>
                </a:solidFill>
                <a:latin typeface="Calibri" pitchFamily="34" charset="0"/>
              </a:rPr>
              <a:t>who loved us.”</a:t>
            </a:r>
            <a:r>
              <a:rPr lang="en-US" sz="3200" dirty="0" smtClean="0">
                <a:solidFill>
                  <a:schemeClr val="tx1"/>
                </a:solidFill>
                <a:latin typeface="Calibri" pitchFamily="34" charset="0"/>
              </a:rPr>
              <a:t>  </a:t>
            </a:r>
            <a:r>
              <a:rPr lang="en-US" sz="3200" b="1" dirty="0" smtClean="0">
                <a:solidFill>
                  <a:schemeClr val="tx1"/>
                </a:solidFill>
                <a:latin typeface="Calibri" pitchFamily="34" charset="0"/>
              </a:rPr>
              <a:t>Rom 8:37, ESV</a:t>
            </a:r>
            <a:r>
              <a:rPr lang="en-US" sz="3200" dirty="0" smtClean="0">
                <a:solidFill>
                  <a:schemeClr val="tx1"/>
                </a:solidFill>
                <a:latin typeface="Calibri" pitchFamily="34" charset="0"/>
              </a:rPr>
              <a:t/>
            </a:r>
            <a:br>
              <a:rPr lang="en-US" sz="3200" dirty="0" smtClean="0">
                <a:solidFill>
                  <a:schemeClr val="tx1"/>
                </a:solidFill>
                <a:latin typeface="Calibri" pitchFamily="34" charset="0"/>
              </a:rPr>
            </a:br>
            <a:r>
              <a:rPr lang="en-US" sz="3200" dirty="0" smtClean="0">
                <a:solidFill>
                  <a:schemeClr val="tx1"/>
                </a:solidFill>
                <a:latin typeface="Calibri" pitchFamily="34" charset="0"/>
              </a:rPr>
              <a:t/>
            </a:r>
            <a:br>
              <a:rPr lang="en-US" sz="3200" dirty="0" smtClean="0">
                <a:solidFill>
                  <a:schemeClr val="tx1"/>
                </a:solidFill>
                <a:latin typeface="Calibri" pitchFamily="34" charset="0"/>
              </a:rPr>
            </a:br>
            <a:r>
              <a:rPr lang="en-US" sz="1600" b="1" dirty="0" smtClean="0">
                <a:solidFill>
                  <a:schemeClr val="tx1"/>
                </a:solidFill>
                <a:latin typeface="Calibri" pitchFamily="34" charset="0"/>
              </a:rPr>
              <a:t/>
            </a:r>
            <a:br>
              <a:rPr lang="en-US" sz="1600" b="1" dirty="0" smtClean="0">
                <a:solidFill>
                  <a:schemeClr val="tx1"/>
                </a:solidFill>
                <a:latin typeface="Calibri" pitchFamily="34" charset="0"/>
              </a:rPr>
            </a:br>
            <a:r>
              <a:rPr lang="en-US" sz="2800" dirty="0" smtClean="0">
                <a:solidFill>
                  <a:schemeClr val="tx1"/>
                </a:solidFill>
                <a:latin typeface="Calibri" pitchFamily="34" charset="0"/>
              </a:rPr>
              <a:t>(verb – </a:t>
            </a:r>
            <a:r>
              <a:rPr lang="en-US" sz="2800" i="1" dirty="0" err="1" smtClean="0">
                <a:solidFill>
                  <a:schemeClr val="tx1"/>
                </a:solidFill>
                <a:latin typeface="Calibri" pitchFamily="34" charset="0"/>
              </a:rPr>
              <a:t>supernikao</a:t>
            </a:r>
            <a:r>
              <a:rPr lang="en-US" sz="2800" i="1" dirty="0" smtClean="0">
                <a:solidFill>
                  <a:schemeClr val="tx1"/>
                </a:solidFill>
                <a:latin typeface="Calibri" pitchFamily="34" charset="0"/>
              </a:rPr>
              <a:t>, super - </a:t>
            </a:r>
            <a:r>
              <a:rPr lang="en-US" sz="2800" dirty="0" smtClean="0">
                <a:solidFill>
                  <a:schemeClr val="tx1"/>
                </a:solidFill>
                <a:latin typeface="Calibri" pitchFamily="34" charset="0"/>
              </a:rPr>
              <a:t>more than</a:t>
            </a:r>
            <a:r>
              <a:rPr lang="en-US" sz="2800" i="1" dirty="0" smtClean="0">
                <a:solidFill>
                  <a:schemeClr val="tx1"/>
                </a:solidFill>
                <a:latin typeface="Calibri" pitchFamily="34" charset="0"/>
              </a:rPr>
              <a:t>, </a:t>
            </a:r>
            <a:r>
              <a:rPr lang="en-US" sz="2800" i="1" dirty="0" err="1" smtClean="0">
                <a:solidFill>
                  <a:schemeClr val="tx1"/>
                </a:solidFill>
                <a:latin typeface="Calibri" pitchFamily="34" charset="0"/>
              </a:rPr>
              <a:t>nike</a:t>
            </a:r>
            <a:r>
              <a:rPr lang="en-US" sz="2800" i="1" dirty="0" smtClean="0">
                <a:solidFill>
                  <a:schemeClr val="tx1"/>
                </a:solidFill>
                <a:latin typeface="Calibri" pitchFamily="34" charset="0"/>
              </a:rPr>
              <a:t> – </a:t>
            </a:r>
            <a:r>
              <a:rPr lang="en-US" sz="2800" dirty="0" smtClean="0">
                <a:solidFill>
                  <a:schemeClr val="tx1"/>
                </a:solidFill>
                <a:latin typeface="Calibri" pitchFamily="34" charset="0"/>
              </a:rPr>
              <a:t>conquer.  Note it is a verb – we more than conquer trouble, hardship, persecution, famine, nakedness, danger and sword (8:35) through Christ who loved us.  </a:t>
            </a:r>
            <a:br>
              <a:rPr lang="en-US" sz="2800" dirty="0" smtClean="0">
                <a:solidFill>
                  <a:schemeClr val="tx1"/>
                </a:solidFill>
                <a:latin typeface="Calibri" pitchFamily="34" charset="0"/>
              </a:rPr>
            </a:br>
            <a:r>
              <a:rPr lang="en-US" sz="2800" dirty="0" smtClean="0">
                <a:solidFill>
                  <a:schemeClr val="tx1"/>
                </a:solidFill>
                <a:latin typeface="Calibri" pitchFamily="34" charset="0"/>
              </a:rPr>
              <a:t>Loved in the past tense points to the cross. </a:t>
            </a:r>
            <a:br>
              <a:rPr lang="en-US" sz="2800" dirty="0" smtClean="0">
                <a:solidFill>
                  <a:schemeClr val="tx1"/>
                </a:solidFill>
                <a:latin typeface="Calibri" pitchFamily="34" charset="0"/>
              </a:rPr>
            </a:br>
            <a:r>
              <a:rPr lang="en-US" sz="2800" dirty="0" smtClean="0">
                <a:solidFill>
                  <a:schemeClr val="tx1"/>
                </a:solidFill>
                <a:latin typeface="Calibri" pitchFamily="34" charset="0"/>
              </a:rPr>
              <a:t>We </a:t>
            </a:r>
            <a:r>
              <a:rPr lang="en-US" sz="2800" dirty="0" err="1" smtClean="0">
                <a:solidFill>
                  <a:schemeClr val="tx1"/>
                </a:solidFill>
                <a:latin typeface="Calibri" pitchFamily="34" charset="0"/>
              </a:rPr>
              <a:t>supernike</a:t>
            </a:r>
            <a:r>
              <a:rPr lang="en-US" sz="2800" dirty="0" smtClean="0">
                <a:solidFill>
                  <a:schemeClr val="tx1"/>
                </a:solidFill>
                <a:latin typeface="Calibri" pitchFamily="34" charset="0"/>
              </a:rPr>
              <a:t> through the </a:t>
            </a:r>
            <a:r>
              <a:rPr lang="en-US" sz="2800" dirty="0" err="1" smtClean="0">
                <a:solidFill>
                  <a:schemeClr val="tx1"/>
                </a:solidFill>
                <a:latin typeface="Calibri" pitchFamily="34" charset="0"/>
              </a:rPr>
              <a:t>supernike</a:t>
            </a:r>
            <a:r>
              <a:rPr lang="en-US" sz="2800" dirty="0" smtClean="0">
                <a:solidFill>
                  <a:schemeClr val="tx1"/>
                </a:solidFill>
                <a:latin typeface="Calibri" pitchFamily="34" charset="0"/>
              </a:rPr>
              <a:t> grace Jesus gives based on his </a:t>
            </a:r>
            <a:r>
              <a:rPr lang="en-US" sz="2800" dirty="0" err="1" smtClean="0">
                <a:solidFill>
                  <a:schemeClr val="tx1"/>
                </a:solidFill>
                <a:latin typeface="Calibri" pitchFamily="34" charset="0"/>
              </a:rPr>
              <a:t>supernike</a:t>
            </a:r>
            <a:r>
              <a:rPr lang="en-US" sz="2800" dirty="0" smtClean="0">
                <a:solidFill>
                  <a:schemeClr val="tx1"/>
                </a:solidFill>
                <a:latin typeface="Calibri" pitchFamily="34" charset="0"/>
              </a:rPr>
              <a:t> victory at the cross!)</a:t>
            </a:r>
            <a:endParaRPr lang="en-CA" sz="3200" dirty="0">
              <a:solidFill>
                <a:schemeClr val="tx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3438128"/>
            <a:ext cx="3816424" cy="1143000"/>
          </a:xfrm>
        </p:spPr>
        <p:txBody>
          <a:bodyPr/>
          <a:lstStyle/>
          <a:p>
            <a:r>
              <a:rPr lang="en-CA" sz="2800" b="1" dirty="0" smtClean="0">
                <a:solidFill>
                  <a:schemeClr val="tx1"/>
                </a:solidFill>
                <a:latin typeface="Calibri" pitchFamily="34" charset="0"/>
              </a:rPr>
              <a:t>In Revelation 5, which introduces Jesus as he is in heaven, the first verb describing him is </a:t>
            </a:r>
            <a:r>
              <a:rPr lang="en-CA" sz="2800" b="1" dirty="0" err="1" smtClean="0">
                <a:solidFill>
                  <a:srgbClr val="FF0000"/>
                </a:solidFill>
                <a:latin typeface="Calibri" pitchFamily="34" charset="0"/>
              </a:rPr>
              <a:t>nike</a:t>
            </a:r>
            <a:r>
              <a:rPr lang="en-CA" sz="2800" b="1" dirty="0" smtClean="0">
                <a:solidFill>
                  <a:srgbClr val="FF0000"/>
                </a:solidFill>
                <a:latin typeface="Calibri" pitchFamily="34" charset="0"/>
              </a:rPr>
              <a:t>.</a:t>
            </a:r>
            <a:r>
              <a:rPr lang="en-CA" sz="2800" b="1" dirty="0" smtClean="0">
                <a:solidFill>
                  <a:schemeClr val="tx1"/>
                </a:solidFill>
                <a:latin typeface="Calibri" pitchFamily="34" charset="0"/>
              </a:rPr>
              <a:t/>
            </a:r>
            <a:br>
              <a:rPr lang="en-CA" sz="2800" b="1" dirty="0" smtClean="0">
                <a:solidFill>
                  <a:schemeClr val="tx1"/>
                </a:solidFill>
                <a:latin typeface="Calibri" pitchFamily="34" charset="0"/>
              </a:rPr>
            </a:br>
            <a:r>
              <a:rPr lang="en-CA" sz="1600" b="1" dirty="0" smtClean="0">
                <a:solidFill>
                  <a:schemeClr val="tx1"/>
                </a:solidFill>
                <a:latin typeface="Calibri" pitchFamily="34" charset="0"/>
              </a:rPr>
              <a:t/>
            </a:r>
            <a:br>
              <a:rPr lang="en-CA" sz="1600" b="1" dirty="0" smtClean="0">
                <a:solidFill>
                  <a:schemeClr val="tx1"/>
                </a:solidFill>
                <a:latin typeface="Calibri" pitchFamily="34" charset="0"/>
              </a:rPr>
            </a:br>
            <a:r>
              <a:rPr lang="en-CA" sz="2800" b="1" dirty="0" smtClean="0">
                <a:solidFill>
                  <a:schemeClr val="tx1"/>
                </a:solidFill>
                <a:latin typeface="Calibri" pitchFamily="34" charset="0"/>
              </a:rPr>
              <a:t>“the Lion of </a:t>
            </a:r>
            <a:br>
              <a:rPr lang="en-CA" sz="2800" b="1" dirty="0" smtClean="0">
                <a:solidFill>
                  <a:schemeClr val="tx1"/>
                </a:solidFill>
                <a:latin typeface="Calibri" pitchFamily="34" charset="0"/>
              </a:rPr>
            </a:br>
            <a:r>
              <a:rPr lang="en-CA" sz="2800" b="1" dirty="0" smtClean="0">
                <a:solidFill>
                  <a:schemeClr val="tx1"/>
                </a:solidFill>
                <a:latin typeface="Calibri" pitchFamily="34" charset="0"/>
              </a:rPr>
              <a:t>the tribe of Judah, </a:t>
            </a:r>
            <a:br>
              <a:rPr lang="en-CA" sz="2800" b="1" dirty="0" smtClean="0">
                <a:solidFill>
                  <a:schemeClr val="tx1"/>
                </a:solidFill>
                <a:latin typeface="Calibri" pitchFamily="34" charset="0"/>
              </a:rPr>
            </a:br>
            <a:r>
              <a:rPr lang="en-CA" sz="2800" b="1" dirty="0" smtClean="0">
                <a:solidFill>
                  <a:schemeClr val="tx1"/>
                </a:solidFill>
                <a:latin typeface="Calibri" pitchFamily="34" charset="0"/>
              </a:rPr>
              <a:t>the Root of David, </a:t>
            </a:r>
            <a:br>
              <a:rPr lang="en-CA" sz="2800" b="1" dirty="0" smtClean="0">
                <a:solidFill>
                  <a:schemeClr val="tx1"/>
                </a:solidFill>
                <a:latin typeface="Calibri" pitchFamily="34" charset="0"/>
              </a:rPr>
            </a:br>
            <a:r>
              <a:rPr lang="en-CA" sz="2800" b="1" dirty="0" smtClean="0">
                <a:solidFill>
                  <a:schemeClr val="tx1"/>
                </a:solidFill>
                <a:latin typeface="Calibri" pitchFamily="34" charset="0"/>
              </a:rPr>
              <a:t>has </a:t>
            </a:r>
            <a:r>
              <a:rPr lang="en-CA" sz="2800" b="1" dirty="0" smtClean="0">
                <a:solidFill>
                  <a:srgbClr val="FF0000"/>
                </a:solidFill>
                <a:latin typeface="Calibri" pitchFamily="34" charset="0"/>
              </a:rPr>
              <a:t>conquered (</a:t>
            </a:r>
            <a:r>
              <a:rPr lang="en-CA" sz="2800" b="1" dirty="0" err="1" smtClean="0">
                <a:solidFill>
                  <a:srgbClr val="FF0000"/>
                </a:solidFill>
                <a:latin typeface="Calibri" pitchFamily="34" charset="0"/>
              </a:rPr>
              <a:t>niked</a:t>
            </a:r>
            <a:r>
              <a:rPr lang="en-CA" sz="2800" b="1" dirty="0" smtClean="0">
                <a:solidFill>
                  <a:srgbClr val="FF0000"/>
                </a:solidFill>
                <a:latin typeface="Calibri" pitchFamily="34" charset="0"/>
              </a:rPr>
              <a:t>), </a:t>
            </a:r>
            <a:br>
              <a:rPr lang="en-CA" sz="2800" b="1" dirty="0" smtClean="0">
                <a:solidFill>
                  <a:srgbClr val="FF0000"/>
                </a:solidFill>
                <a:latin typeface="Calibri" pitchFamily="34" charset="0"/>
              </a:rPr>
            </a:br>
            <a:r>
              <a:rPr lang="en-CA" sz="2800" b="1" dirty="0" smtClean="0">
                <a:solidFill>
                  <a:schemeClr val="tx1"/>
                </a:solidFill>
                <a:latin typeface="Calibri" pitchFamily="34" charset="0"/>
              </a:rPr>
              <a:t>so that he can open the scroll and its seven seals.”  Rev 5:5, ESV </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600" b="1" dirty="0" smtClean="0">
                <a:latin typeface="Calibri" pitchFamily="34" charset="0"/>
              </a:rPr>
              <a:t/>
            </a:r>
            <a:br>
              <a:rPr lang="en-CA" sz="3600" b="1" dirty="0" smtClean="0">
                <a:latin typeface="Calibri" pitchFamily="34" charset="0"/>
              </a:rPr>
            </a:br>
            <a:r>
              <a:rPr lang="en-CA" sz="3600" b="1" dirty="0" smtClean="0">
                <a:latin typeface="Calibri" pitchFamily="34" charset="0"/>
              </a:rPr>
              <a:t> </a:t>
            </a:r>
            <a:br>
              <a:rPr lang="en-CA" sz="3600" b="1" dirty="0" smtClean="0">
                <a:latin typeface="Calibri" pitchFamily="34" charset="0"/>
              </a:rPr>
            </a:br>
            <a:r>
              <a:rPr lang="en-CA" sz="3600" b="1" dirty="0" smtClean="0">
                <a:latin typeface="Calibri" pitchFamily="34" charset="0"/>
              </a:rPr>
              <a:t/>
            </a:r>
            <a:br>
              <a:rPr lang="en-CA" sz="3600" b="1" dirty="0" smtClean="0">
                <a:latin typeface="Calibri" pitchFamily="34" charset="0"/>
              </a:rPr>
            </a:br>
            <a:endParaRPr lang="en-CA" sz="3600" b="1" dirty="0">
              <a:latin typeface="Calibri" pitchFamily="34" charset="0"/>
            </a:endParaRPr>
          </a:p>
        </p:txBody>
      </p:sp>
      <p:pic>
        <p:nvPicPr>
          <p:cNvPr id="3" name="Picture 3" descr="lion of Judah on throne.jpg"/>
          <p:cNvPicPr>
            <a:picLocks noChangeAspect="1"/>
          </p:cNvPicPr>
          <p:nvPr/>
        </p:nvPicPr>
        <p:blipFill>
          <a:blip r:embed="rId2" cstate="print"/>
          <a:srcRect l="3296" b="26786"/>
          <a:stretch>
            <a:fillRect/>
          </a:stretch>
        </p:blipFill>
        <p:spPr bwMode="auto">
          <a:xfrm>
            <a:off x="3851920" y="-27385"/>
            <a:ext cx="5328593" cy="5698633"/>
          </a:xfrm>
          <a:prstGeom prst="rect">
            <a:avLst/>
          </a:prstGeom>
          <a:noFill/>
          <a:ln w="9525">
            <a:noFill/>
            <a:miter lim="800000"/>
            <a:headEnd/>
            <a:tailEnd/>
          </a:ln>
        </p:spPr>
      </p:pic>
      <p:sp>
        <p:nvSpPr>
          <p:cNvPr id="4" name="TextBox 3"/>
          <p:cNvSpPr txBox="1"/>
          <p:nvPr/>
        </p:nvSpPr>
        <p:spPr>
          <a:xfrm>
            <a:off x="5004048" y="5343019"/>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descr="lion and lamb.png"/>
          <p:cNvPicPr>
            <a:picLocks noChangeAspect="1"/>
          </p:cNvPicPr>
          <p:nvPr/>
        </p:nvPicPr>
        <p:blipFill>
          <a:blip r:embed="rId2" cstate="print"/>
          <a:srcRect t="1534" r="6717" b="14202"/>
          <a:stretch>
            <a:fillRect/>
          </a:stretch>
        </p:blipFill>
        <p:spPr>
          <a:xfrm>
            <a:off x="0" y="476672"/>
            <a:ext cx="9180512" cy="6408712"/>
          </a:xfrm>
          <a:prstGeom prst="rect">
            <a:avLst/>
          </a:prstGeom>
        </p:spPr>
      </p:pic>
      <p:sp>
        <p:nvSpPr>
          <p:cNvPr id="4" name="TextBox 3"/>
          <p:cNvSpPr txBox="1"/>
          <p:nvPr/>
        </p:nvSpPr>
        <p:spPr>
          <a:xfrm>
            <a:off x="0" y="-27384"/>
            <a:ext cx="9180512" cy="1938992"/>
          </a:xfrm>
          <a:prstGeom prst="rect">
            <a:avLst/>
          </a:prstGeom>
          <a:solidFill>
            <a:srgbClr val="568523"/>
          </a:solidFill>
        </p:spPr>
        <p:txBody>
          <a:bodyPr wrap="square" rtlCol="0">
            <a:spAutoFit/>
          </a:bodyPr>
          <a:lstStyle/>
          <a:p>
            <a:endParaRPr lang="en-US" sz="800" b="1" spc="-30" dirty="0" smtClean="0">
              <a:solidFill>
                <a:schemeClr val="bg1"/>
              </a:solidFill>
            </a:endParaRPr>
          </a:p>
          <a:p>
            <a:pPr algn="ctr"/>
            <a:r>
              <a:rPr lang="en-US" sz="2800" b="1" spc="-20" dirty="0" smtClean="0">
                <a:latin typeface="Calibri" pitchFamily="34" charset="0"/>
                <a:cs typeface="Calibri" pitchFamily="34" charset="0"/>
              </a:rPr>
              <a:t>The Lion </a:t>
            </a:r>
            <a:r>
              <a:rPr lang="en-US" sz="2800" b="1" spc="-20" dirty="0" err="1" smtClean="0">
                <a:solidFill>
                  <a:srgbClr val="FF0000"/>
                </a:solidFill>
                <a:latin typeface="Calibri" pitchFamily="34" charset="0"/>
                <a:cs typeface="Calibri" pitchFamily="34" charset="0"/>
              </a:rPr>
              <a:t>nikes</a:t>
            </a:r>
            <a:r>
              <a:rPr lang="en-US" sz="2800" b="1" spc="-20" dirty="0" smtClean="0">
                <a:latin typeface="Calibri" pitchFamily="34" charset="0"/>
                <a:cs typeface="Calibri" pitchFamily="34" charset="0"/>
              </a:rPr>
              <a:t> by being a Lamb slain. </a:t>
            </a:r>
          </a:p>
          <a:p>
            <a:pPr algn="ctr"/>
            <a:r>
              <a:rPr lang="en-US" sz="2800" b="1" spc="-20" dirty="0" smtClean="0">
                <a:latin typeface="Calibri" pitchFamily="34" charset="0"/>
                <a:cs typeface="Calibri" pitchFamily="34" charset="0"/>
              </a:rPr>
              <a:t>“I saw a Lamb standing, as though it had been slain, </a:t>
            </a:r>
          </a:p>
          <a:p>
            <a:pPr algn="ctr"/>
            <a:r>
              <a:rPr lang="en-US" sz="2800" b="1" spc="-20" dirty="0" smtClean="0">
                <a:latin typeface="Calibri" pitchFamily="34" charset="0"/>
                <a:cs typeface="Calibri" pitchFamily="34" charset="0"/>
              </a:rPr>
              <a:t>with seven horns and with seven eyes, which are the seven spirits of God sent out into all the earth.” Rev 5:6</a:t>
            </a:r>
            <a:endParaRPr lang="en-US" b="1" spc="-20" dirty="0">
              <a:latin typeface="Calibri" pitchFamily="34" charset="0"/>
              <a:cs typeface="Calibri" pitchFamily="34" charset="0"/>
            </a:endParaRPr>
          </a:p>
        </p:txBody>
      </p:sp>
      <p:sp>
        <p:nvSpPr>
          <p:cNvPr id="5" name="TextBox 4"/>
          <p:cNvSpPr txBox="1"/>
          <p:nvPr/>
        </p:nvSpPr>
        <p:spPr>
          <a:xfrm>
            <a:off x="3275856" y="6525344"/>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3314" name="Picture 2" descr="C:\Users\Supermike\Pictures\Misc Pics\Rev 4.jpg"/>
          <p:cNvPicPr>
            <a:picLocks noChangeAspect="1" noChangeArrowheads="1"/>
          </p:cNvPicPr>
          <p:nvPr/>
        </p:nvPicPr>
        <p:blipFill>
          <a:blip r:embed="rId2" cstate="print"/>
          <a:srcRect/>
          <a:stretch>
            <a:fillRect/>
          </a:stretch>
        </p:blipFill>
        <p:spPr bwMode="auto">
          <a:xfrm>
            <a:off x="107504" y="188640"/>
            <a:ext cx="5616624" cy="6418278"/>
          </a:xfrm>
          <a:prstGeom prst="rect">
            <a:avLst/>
          </a:prstGeom>
          <a:noFill/>
          <a:ln w="9525">
            <a:noFill/>
            <a:miter lim="800000"/>
            <a:headEnd/>
            <a:tailEnd/>
          </a:ln>
        </p:spPr>
      </p:pic>
      <p:sp>
        <p:nvSpPr>
          <p:cNvPr id="3" name="Rectangle 2"/>
          <p:cNvSpPr>
            <a:spLocks noChangeArrowheads="1"/>
          </p:cNvSpPr>
          <p:nvPr/>
        </p:nvSpPr>
        <p:spPr bwMode="auto">
          <a:xfrm>
            <a:off x="5796136" y="1124744"/>
            <a:ext cx="3347864" cy="2246769"/>
          </a:xfrm>
          <a:prstGeom prst="rect">
            <a:avLst/>
          </a:prstGeom>
          <a:solidFill>
            <a:schemeClr val="bg1"/>
          </a:solid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7  He went </a:t>
            </a:r>
            <a:r>
              <a:rPr lang="en-CA" sz="2800" b="1" dirty="0">
                <a:latin typeface="Calibri" pitchFamily="34" charset="0"/>
                <a:cs typeface="Calibri" pitchFamily="34" charset="0"/>
              </a:rPr>
              <a:t>and took the scroll from the right hand of him who </a:t>
            </a:r>
            <a:r>
              <a:rPr lang="en-CA" sz="2800" b="1" dirty="0" smtClean="0">
                <a:latin typeface="Calibri" pitchFamily="34" charset="0"/>
                <a:cs typeface="Calibri" pitchFamily="34" charset="0"/>
              </a:rPr>
              <a:t>was seated </a:t>
            </a:r>
            <a:r>
              <a:rPr lang="en-CA" sz="2800" b="1" dirty="0">
                <a:latin typeface="Calibri" pitchFamily="34" charset="0"/>
                <a:cs typeface="Calibri" pitchFamily="34" charset="0"/>
              </a:rPr>
              <a:t>on the throne. </a:t>
            </a:r>
          </a:p>
        </p:txBody>
      </p:sp>
      <p:sp>
        <p:nvSpPr>
          <p:cNvPr id="4" name="TextBox 3"/>
          <p:cNvSpPr txBox="1"/>
          <p:nvPr/>
        </p:nvSpPr>
        <p:spPr>
          <a:xfrm>
            <a:off x="1259632" y="5971346"/>
            <a:ext cx="2005677" cy="553998"/>
          </a:xfrm>
          <a:prstGeom prst="rect">
            <a:avLst/>
          </a:prstGeom>
          <a:noFill/>
        </p:spPr>
        <p:txBody>
          <a:bodyPr wrap="none" rtlCol="0">
            <a:spAutoFit/>
          </a:bodyPr>
          <a:lstStyle/>
          <a:p>
            <a:pPr algn="ctr"/>
            <a:r>
              <a:rPr lang="en-US" sz="1000" dirty="0" smtClean="0">
                <a:solidFill>
                  <a:schemeClr val="bg1">
                    <a:lumMod val="50000"/>
                    <a:lumOff val="50000"/>
                  </a:schemeClr>
                </a:solidFill>
              </a:rPr>
              <a:t>Original author unknown.</a:t>
            </a:r>
          </a:p>
          <a:p>
            <a:pPr algn="ctr"/>
            <a:r>
              <a:rPr lang="en-US" sz="1000" dirty="0" smtClean="0">
                <a:solidFill>
                  <a:schemeClr val="bg1">
                    <a:lumMod val="50000"/>
                    <a:lumOff val="50000"/>
                  </a:schemeClr>
                </a:solidFill>
              </a:rPr>
              <a:t>If you know, please email me at </a:t>
            </a:r>
          </a:p>
          <a:p>
            <a:pPr algn="ctr"/>
            <a:r>
              <a:rPr lang="en-US" sz="1000" dirty="0" smtClean="0">
                <a:solidFill>
                  <a:schemeClr val="bg1">
                    <a:lumMod val="50000"/>
                    <a:lumOff val="50000"/>
                  </a:schemeClr>
                </a:solidFill>
              </a:rPr>
              <a:t>johncrozieris@gmail.com</a:t>
            </a:r>
            <a:endParaRPr lang="en-US" sz="1000" dirty="0">
              <a:solidFill>
                <a:schemeClr val="bg1">
                  <a:lumMod val="50000"/>
                  <a:lumOff val="50000"/>
                </a:schemeClr>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3" descr="lion of Judah on throne.jpg"/>
          <p:cNvPicPr>
            <a:picLocks noChangeAspect="1"/>
          </p:cNvPicPr>
          <p:nvPr/>
        </p:nvPicPr>
        <p:blipFill>
          <a:blip r:embed="rId2" cstate="print"/>
          <a:srcRect b="26786"/>
          <a:stretch>
            <a:fillRect/>
          </a:stretch>
        </p:blipFill>
        <p:spPr bwMode="auto">
          <a:xfrm>
            <a:off x="5220071" y="-27384"/>
            <a:ext cx="3960441" cy="4095864"/>
          </a:xfrm>
          <a:prstGeom prst="rect">
            <a:avLst/>
          </a:prstGeom>
          <a:noFill/>
          <a:ln w="9525">
            <a:noFill/>
            <a:miter lim="800000"/>
            <a:headEnd/>
            <a:tailEnd/>
          </a:ln>
        </p:spPr>
      </p:pic>
      <p:pic>
        <p:nvPicPr>
          <p:cNvPr id="6" name="Picture 5" descr="crucified (2).jpg"/>
          <p:cNvPicPr>
            <a:picLocks noChangeAspect="1"/>
          </p:cNvPicPr>
          <p:nvPr/>
        </p:nvPicPr>
        <p:blipFill>
          <a:blip r:embed="rId3" cstate="print"/>
          <a:stretch>
            <a:fillRect/>
          </a:stretch>
        </p:blipFill>
        <p:spPr>
          <a:xfrm>
            <a:off x="5375043" y="3645024"/>
            <a:ext cx="3589445" cy="3142724"/>
          </a:xfrm>
          <a:prstGeom prst="rect">
            <a:avLst/>
          </a:prstGeom>
        </p:spPr>
      </p:pic>
      <p:sp>
        <p:nvSpPr>
          <p:cNvPr id="7" name="TextBox 6"/>
          <p:cNvSpPr txBox="1"/>
          <p:nvPr/>
        </p:nvSpPr>
        <p:spPr>
          <a:xfrm>
            <a:off x="144016" y="404664"/>
            <a:ext cx="4860032" cy="5841599"/>
          </a:xfrm>
          <a:prstGeom prst="rect">
            <a:avLst/>
          </a:prstGeom>
          <a:noFill/>
        </p:spPr>
        <p:txBody>
          <a:bodyPr wrap="square" rtlCol="0">
            <a:spAutoFit/>
          </a:bodyPr>
          <a:lstStyle/>
          <a:p>
            <a:pPr algn="ctr" eaLnBrk="1" hangingPunct="1">
              <a:lnSpc>
                <a:spcPct val="90000"/>
              </a:lnSpc>
            </a:pPr>
            <a:r>
              <a:rPr lang="en-CA" sz="2800" b="1" dirty="0" smtClean="0">
                <a:solidFill>
                  <a:srgbClr val="FFFF00"/>
                </a:solidFill>
              </a:rPr>
              <a:t>Christ is praised for </a:t>
            </a:r>
          </a:p>
          <a:p>
            <a:pPr algn="ctr" eaLnBrk="1" hangingPunct="1">
              <a:lnSpc>
                <a:spcPct val="90000"/>
              </a:lnSpc>
            </a:pPr>
            <a:r>
              <a:rPr lang="en-CA" sz="2800" b="1" dirty="0" smtClean="0">
                <a:solidFill>
                  <a:srgbClr val="FFFF00"/>
                </a:solidFill>
              </a:rPr>
              <a:t>his </a:t>
            </a:r>
            <a:r>
              <a:rPr lang="en-CA" sz="2800" b="1" dirty="0" err="1" smtClean="0">
                <a:solidFill>
                  <a:srgbClr val="FFFF00"/>
                </a:solidFill>
              </a:rPr>
              <a:t>nike</a:t>
            </a:r>
            <a:r>
              <a:rPr lang="en-CA" sz="2800" b="1" dirty="0" smtClean="0">
                <a:solidFill>
                  <a:srgbClr val="FFFF00"/>
                </a:solidFill>
              </a:rPr>
              <a:t> victory</a:t>
            </a:r>
          </a:p>
          <a:p>
            <a:pPr algn="ctr" eaLnBrk="1" hangingPunct="1">
              <a:lnSpc>
                <a:spcPct val="90000"/>
              </a:lnSpc>
            </a:pPr>
            <a:endParaRPr lang="en-CA" sz="2800" b="1" dirty="0" smtClean="0">
              <a:solidFill>
                <a:srgbClr val="FFFF00"/>
              </a:solidFill>
            </a:endParaRPr>
          </a:p>
          <a:p>
            <a:pPr algn="ctr" eaLnBrk="1" hangingPunct="1">
              <a:spcBef>
                <a:spcPts val="0"/>
              </a:spcBef>
            </a:pPr>
            <a:r>
              <a:rPr lang="en-CA" sz="2800" b="1" dirty="0" smtClean="0">
                <a:latin typeface="Calibri" pitchFamily="34" charset="0"/>
              </a:rPr>
              <a:t>9 “Worthy are you to take the scroll and to open its seals, </a:t>
            </a:r>
          </a:p>
          <a:p>
            <a:pPr algn="ctr" eaLnBrk="1" hangingPunct="1">
              <a:spcBef>
                <a:spcPts val="0"/>
              </a:spcBef>
            </a:pPr>
            <a:r>
              <a:rPr lang="en-CA" sz="2800" b="1" dirty="0" smtClean="0">
                <a:latin typeface="Calibri" pitchFamily="34" charset="0"/>
              </a:rPr>
              <a:t>for you were slain, and by your blood you ransomed people for God from every tribe and language and people and nation, 10 and you have made them  a kingdom and priests to our God, and they shall reign on the earth.”  Rev 5:9-10, ESV</a:t>
            </a:r>
          </a:p>
          <a:p>
            <a:pPr algn="ctr"/>
            <a:endParaRPr lang="en-CA" dirty="0"/>
          </a:p>
        </p:txBody>
      </p:sp>
      <p:sp>
        <p:nvSpPr>
          <p:cNvPr id="5" name="TextBox 4"/>
          <p:cNvSpPr txBox="1"/>
          <p:nvPr/>
        </p:nvSpPr>
        <p:spPr>
          <a:xfrm>
            <a:off x="5724128" y="6423139"/>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8" name="TextBox 7"/>
          <p:cNvSpPr txBox="1"/>
          <p:nvPr/>
        </p:nvSpPr>
        <p:spPr>
          <a:xfrm>
            <a:off x="5724128" y="3254787"/>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3" descr="lion of Judah on throne.jpg"/>
          <p:cNvPicPr>
            <a:picLocks noChangeAspect="1"/>
          </p:cNvPicPr>
          <p:nvPr/>
        </p:nvPicPr>
        <p:blipFill>
          <a:blip r:embed="rId2" cstate="print"/>
          <a:srcRect b="26786"/>
          <a:stretch>
            <a:fillRect/>
          </a:stretch>
        </p:blipFill>
        <p:spPr bwMode="auto">
          <a:xfrm>
            <a:off x="5220071" y="-27384"/>
            <a:ext cx="3960441" cy="4095864"/>
          </a:xfrm>
          <a:prstGeom prst="rect">
            <a:avLst/>
          </a:prstGeom>
          <a:noFill/>
          <a:ln w="9525">
            <a:noFill/>
            <a:miter lim="800000"/>
            <a:headEnd/>
            <a:tailEnd/>
          </a:ln>
        </p:spPr>
      </p:pic>
      <p:pic>
        <p:nvPicPr>
          <p:cNvPr id="6" name="Picture 5" descr="crucified (2).jpg"/>
          <p:cNvPicPr>
            <a:picLocks noChangeAspect="1"/>
          </p:cNvPicPr>
          <p:nvPr/>
        </p:nvPicPr>
        <p:blipFill>
          <a:blip r:embed="rId3" cstate="print"/>
          <a:stretch>
            <a:fillRect/>
          </a:stretch>
        </p:blipFill>
        <p:spPr>
          <a:xfrm>
            <a:off x="5375043" y="3645024"/>
            <a:ext cx="3589445" cy="3142724"/>
          </a:xfrm>
          <a:prstGeom prst="rect">
            <a:avLst/>
          </a:prstGeom>
        </p:spPr>
      </p:pic>
      <p:sp>
        <p:nvSpPr>
          <p:cNvPr id="7" name="TextBox 6"/>
          <p:cNvSpPr txBox="1"/>
          <p:nvPr/>
        </p:nvSpPr>
        <p:spPr>
          <a:xfrm>
            <a:off x="144016" y="188640"/>
            <a:ext cx="4860032" cy="6531019"/>
          </a:xfrm>
          <a:prstGeom prst="rect">
            <a:avLst/>
          </a:prstGeom>
          <a:noFill/>
        </p:spPr>
        <p:txBody>
          <a:bodyPr wrap="square" rtlCol="0">
            <a:spAutoFit/>
          </a:bodyPr>
          <a:lstStyle/>
          <a:p>
            <a:pPr algn="ctr" eaLnBrk="1" hangingPunct="1">
              <a:lnSpc>
                <a:spcPct val="90000"/>
              </a:lnSpc>
            </a:pPr>
            <a:r>
              <a:rPr lang="en-CA" sz="2800" b="1" dirty="0" smtClean="0">
                <a:solidFill>
                  <a:srgbClr val="FFFF00"/>
                </a:solidFill>
              </a:rPr>
              <a:t>5 aspects of </a:t>
            </a:r>
          </a:p>
          <a:p>
            <a:pPr algn="ctr" eaLnBrk="1" hangingPunct="1">
              <a:lnSpc>
                <a:spcPct val="90000"/>
              </a:lnSpc>
            </a:pPr>
            <a:r>
              <a:rPr lang="en-CA" sz="2800" b="1" dirty="0" smtClean="0">
                <a:solidFill>
                  <a:srgbClr val="FFFF00"/>
                </a:solidFill>
              </a:rPr>
              <a:t>Christ’s </a:t>
            </a:r>
            <a:r>
              <a:rPr lang="en-CA" sz="2800" b="1" dirty="0" err="1" smtClean="0">
                <a:solidFill>
                  <a:srgbClr val="FFFF00"/>
                </a:solidFill>
              </a:rPr>
              <a:t>nike</a:t>
            </a:r>
            <a:r>
              <a:rPr lang="en-CA" sz="2800" b="1" dirty="0" smtClean="0">
                <a:solidFill>
                  <a:srgbClr val="FFFF00"/>
                </a:solidFill>
              </a:rPr>
              <a:t> victory </a:t>
            </a:r>
          </a:p>
          <a:p>
            <a:pPr algn="ctr" eaLnBrk="1" hangingPunct="1">
              <a:lnSpc>
                <a:spcPct val="90000"/>
              </a:lnSpc>
            </a:pPr>
            <a:endParaRPr lang="en-CA" sz="2000" b="1" dirty="0" smtClean="0">
              <a:solidFill>
                <a:srgbClr val="FFFF00"/>
              </a:solidFill>
            </a:endParaRPr>
          </a:p>
          <a:p>
            <a:pPr algn="ctr" eaLnBrk="1" hangingPunct="1">
              <a:spcBef>
                <a:spcPts val="0"/>
              </a:spcBef>
            </a:pPr>
            <a:r>
              <a:rPr lang="en-CA" sz="2800" b="1" dirty="0" smtClean="0">
                <a:latin typeface="Calibri" pitchFamily="34" charset="0"/>
              </a:rPr>
              <a:t>9 you were slain,</a:t>
            </a:r>
          </a:p>
          <a:p>
            <a:pPr algn="ctr" eaLnBrk="1" hangingPunct="1">
              <a:spcBef>
                <a:spcPts val="0"/>
              </a:spcBef>
            </a:pPr>
            <a:r>
              <a:rPr lang="en-CA" sz="2800" b="1" dirty="0" smtClean="0">
                <a:latin typeface="Calibri" pitchFamily="34" charset="0"/>
              </a:rPr>
              <a:t>by your blood you ransomed people for God </a:t>
            </a:r>
          </a:p>
          <a:p>
            <a:pPr algn="ctr" eaLnBrk="1" hangingPunct="1">
              <a:spcBef>
                <a:spcPts val="0"/>
              </a:spcBef>
            </a:pPr>
            <a:endParaRPr lang="en-CA" sz="2000" b="1" dirty="0" smtClean="0">
              <a:latin typeface="Calibri" pitchFamily="34" charset="0"/>
            </a:endParaRPr>
          </a:p>
          <a:p>
            <a:pPr algn="ctr" eaLnBrk="1" hangingPunct="1">
              <a:spcBef>
                <a:spcPts val="0"/>
              </a:spcBef>
            </a:pPr>
            <a:r>
              <a:rPr lang="en-CA" sz="2800" b="1" dirty="0" smtClean="0">
                <a:latin typeface="Calibri" pitchFamily="34" charset="0"/>
              </a:rPr>
              <a:t>from every tribe and language and people and nation</a:t>
            </a:r>
          </a:p>
          <a:p>
            <a:pPr algn="ctr" eaLnBrk="1" hangingPunct="1">
              <a:spcBef>
                <a:spcPts val="0"/>
              </a:spcBef>
            </a:pPr>
            <a:endParaRPr lang="en-CA" sz="2000" b="1" dirty="0" smtClean="0">
              <a:latin typeface="Calibri" pitchFamily="34" charset="0"/>
            </a:endParaRPr>
          </a:p>
          <a:p>
            <a:pPr algn="ctr" eaLnBrk="1" hangingPunct="1">
              <a:spcBef>
                <a:spcPts val="0"/>
              </a:spcBef>
            </a:pPr>
            <a:r>
              <a:rPr lang="en-CA" sz="2800" b="1" dirty="0" smtClean="0">
                <a:latin typeface="Calibri" pitchFamily="34" charset="0"/>
              </a:rPr>
              <a:t>10 kingdom </a:t>
            </a:r>
          </a:p>
          <a:p>
            <a:pPr algn="ctr" eaLnBrk="1" hangingPunct="1">
              <a:spcBef>
                <a:spcPts val="0"/>
              </a:spcBef>
            </a:pPr>
            <a:endParaRPr lang="en-CA" sz="2000" b="1" dirty="0" smtClean="0">
              <a:latin typeface="Calibri" pitchFamily="34" charset="0"/>
            </a:endParaRPr>
          </a:p>
          <a:p>
            <a:pPr algn="ctr" eaLnBrk="1" hangingPunct="1">
              <a:spcBef>
                <a:spcPts val="0"/>
              </a:spcBef>
            </a:pPr>
            <a:r>
              <a:rPr lang="en-CA" sz="2800" b="1" dirty="0" smtClean="0">
                <a:latin typeface="Calibri" pitchFamily="34" charset="0"/>
              </a:rPr>
              <a:t>priests to our God </a:t>
            </a:r>
          </a:p>
          <a:p>
            <a:pPr algn="ctr" eaLnBrk="1" hangingPunct="1">
              <a:spcBef>
                <a:spcPts val="0"/>
              </a:spcBef>
            </a:pPr>
            <a:endParaRPr lang="en-CA" sz="2000" b="1" dirty="0" smtClean="0">
              <a:latin typeface="Calibri" pitchFamily="34" charset="0"/>
            </a:endParaRPr>
          </a:p>
          <a:p>
            <a:pPr algn="ctr" eaLnBrk="1" hangingPunct="1">
              <a:spcBef>
                <a:spcPts val="0"/>
              </a:spcBef>
            </a:pPr>
            <a:r>
              <a:rPr lang="en-CA" sz="2800" b="1" dirty="0" smtClean="0">
                <a:latin typeface="Calibri" pitchFamily="34" charset="0"/>
              </a:rPr>
              <a:t>they shall reign on the earth  Rev 5:9-10, ESV</a:t>
            </a:r>
          </a:p>
          <a:p>
            <a:pPr algn="ctr"/>
            <a:endParaRPr lang="en-CA" dirty="0"/>
          </a:p>
        </p:txBody>
      </p:sp>
      <p:sp>
        <p:nvSpPr>
          <p:cNvPr id="5" name="TextBox 4"/>
          <p:cNvSpPr txBox="1"/>
          <p:nvPr/>
        </p:nvSpPr>
        <p:spPr>
          <a:xfrm>
            <a:off x="5724128" y="6423139"/>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8" name="TextBox 7"/>
          <p:cNvSpPr txBox="1"/>
          <p:nvPr/>
        </p:nvSpPr>
        <p:spPr>
          <a:xfrm>
            <a:off x="5724128" y="3254787"/>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descr="crucified (2).jpg"/>
          <p:cNvPicPr>
            <a:picLocks noChangeAspect="1"/>
          </p:cNvPicPr>
          <p:nvPr/>
        </p:nvPicPr>
        <p:blipFill>
          <a:blip r:embed="rId2" cstate="print"/>
          <a:srcRect l="9621"/>
          <a:stretch>
            <a:fillRect/>
          </a:stretch>
        </p:blipFill>
        <p:spPr>
          <a:xfrm>
            <a:off x="4427984" y="44624"/>
            <a:ext cx="4608512" cy="4464496"/>
          </a:xfrm>
          <a:prstGeom prst="rect">
            <a:avLst/>
          </a:prstGeom>
        </p:spPr>
      </p:pic>
      <p:sp>
        <p:nvSpPr>
          <p:cNvPr id="6" name="TextBox 5"/>
          <p:cNvSpPr txBox="1"/>
          <p:nvPr/>
        </p:nvSpPr>
        <p:spPr>
          <a:xfrm>
            <a:off x="5076056" y="407707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pic>
        <p:nvPicPr>
          <p:cNvPr id="7" name="Picture 6" descr="ArkofCovenant2.jpg"/>
          <p:cNvPicPr>
            <a:picLocks noChangeAspect="1"/>
          </p:cNvPicPr>
          <p:nvPr/>
        </p:nvPicPr>
        <p:blipFill>
          <a:blip r:embed="rId3" cstate="print"/>
          <a:stretch>
            <a:fillRect/>
          </a:stretch>
        </p:blipFill>
        <p:spPr>
          <a:xfrm>
            <a:off x="0" y="44624"/>
            <a:ext cx="4408595" cy="4752528"/>
          </a:xfrm>
          <a:prstGeom prst="rect">
            <a:avLst/>
          </a:prstGeom>
        </p:spPr>
      </p:pic>
      <p:sp>
        <p:nvSpPr>
          <p:cNvPr id="8" name="Rectangle 7"/>
          <p:cNvSpPr/>
          <p:nvPr/>
        </p:nvSpPr>
        <p:spPr>
          <a:xfrm>
            <a:off x="2123728" y="1628800"/>
            <a:ext cx="45720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0" name="Rectangle 9"/>
          <p:cNvSpPr/>
          <p:nvPr/>
        </p:nvSpPr>
        <p:spPr>
          <a:xfrm>
            <a:off x="1547664" y="2060848"/>
            <a:ext cx="15544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 name="Title 1"/>
          <p:cNvSpPr txBox="1">
            <a:spLocks/>
          </p:cNvSpPr>
          <p:nvPr/>
        </p:nvSpPr>
        <p:spPr>
          <a:xfrm>
            <a:off x="1403648" y="4869160"/>
            <a:ext cx="6480720" cy="1296144"/>
          </a:xfrm>
          <a:prstGeom prst="rect">
            <a:avLst/>
          </a:prstGeom>
          <a:no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Ransomed for God by Christ’s blood</a:t>
            </a:r>
            <a:endParaRPr kumimoji="0" lang="en-CA" sz="2800" b="1" i="0" u="none" strike="noStrike" kern="0" cap="none" spc="0" normalizeH="0" baseline="0" noProof="0" dirty="0">
              <a:ln>
                <a:noFill/>
              </a:ln>
              <a:solidFill>
                <a:schemeClr val="tx1"/>
              </a:solidFill>
              <a:effectLst/>
              <a:uLnTx/>
              <a:uFillTx/>
              <a:latin typeface="Calibri" pitchFamily="34" charset="0"/>
              <a:ea typeface="+mj-ea"/>
              <a:cs typeface="+mj-cs"/>
            </a:endParaRPr>
          </a:p>
        </p:txBody>
      </p:sp>
      <p:sp>
        <p:nvSpPr>
          <p:cNvPr id="9" name="TextBox 8"/>
          <p:cNvSpPr txBox="1"/>
          <p:nvPr/>
        </p:nvSpPr>
        <p:spPr>
          <a:xfrm>
            <a:off x="1907704" y="5517232"/>
            <a:ext cx="5328592" cy="954107"/>
          </a:xfrm>
          <a:prstGeom prst="rect">
            <a:avLst/>
          </a:prstGeom>
          <a:noFill/>
        </p:spPr>
        <p:txBody>
          <a:bodyPr wrap="square" rtlCol="0">
            <a:spAutoFit/>
          </a:bodyPr>
          <a:lstStyle/>
          <a:p>
            <a:pPr algn="ctr"/>
            <a:r>
              <a:rPr lang="en-CA" sz="2800" b="1" dirty="0" smtClean="0">
                <a:latin typeface="Calibri" pitchFamily="34" charset="0"/>
              </a:rPr>
              <a:t>The foundation of </a:t>
            </a:r>
            <a:r>
              <a:rPr lang="en-CA" sz="2800" b="1" dirty="0" err="1" smtClean="0">
                <a:latin typeface="Calibri" pitchFamily="34" charset="0"/>
              </a:rPr>
              <a:t>nike</a:t>
            </a:r>
            <a:r>
              <a:rPr lang="en-CA" sz="2800" b="1" dirty="0" smtClean="0">
                <a:latin typeface="Calibri" pitchFamily="34" charset="0"/>
              </a:rPr>
              <a:t> victory</a:t>
            </a:r>
          </a:p>
          <a:p>
            <a:pPr algn="ctr"/>
            <a:r>
              <a:rPr lang="en-CA" sz="2800" b="1" dirty="0" smtClean="0">
                <a:latin typeface="Calibri" pitchFamily="34" charset="0"/>
              </a:rPr>
              <a:t>The basis for all other </a:t>
            </a:r>
            <a:r>
              <a:rPr lang="en-CA" sz="2800" b="1" dirty="0" err="1" smtClean="0">
                <a:latin typeface="Calibri" pitchFamily="34" charset="0"/>
              </a:rPr>
              <a:t>nike</a:t>
            </a:r>
            <a:r>
              <a:rPr lang="en-CA" sz="2800" b="1" dirty="0" smtClean="0">
                <a:latin typeface="Calibri" pitchFamily="34" charset="0"/>
              </a:rPr>
              <a:t> victory</a:t>
            </a:r>
          </a:p>
        </p:txBody>
      </p:sp>
      <p:sp>
        <p:nvSpPr>
          <p:cNvPr id="11" name="TextBox 10"/>
          <p:cNvSpPr txBox="1"/>
          <p:nvPr/>
        </p:nvSpPr>
        <p:spPr>
          <a:xfrm>
            <a:off x="755576" y="4478923"/>
            <a:ext cx="3096344" cy="246221"/>
          </a:xfrm>
          <a:prstGeom prst="rect">
            <a:avLst/>
          </a:prstGeom>
          <a:noFill/>
        </p:spPr>
        <p:txBody>
          <a:bodyPr wrap="square" rtlCol="0">
            <a:spAutoFit/>
          </a:bodyPr>
          <a:lstStyle/>
          <a:p>
            <a:pPr algn="ctr"/>
            <a:r>
              <a:rPr lang="en-CA" sz="1000" dirty="0" smtClean="0"/>
              <a:t>photo of replica n Ethiopia of the ark of the covenant </a:t>
            </a:r>
            <a:endParaRPr lang="en-CA" sz="1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ion and lamb.png"/>
          <p:cNvPicPr>
            <a:picLocks noChangeAspect="1"/>
          </p:cNvPicPr>
          <p:nvPr/>
        </p:nvPicPr>
        <p:blipFill>
          <a:blip r:embed="rId2" cstate="print"/>
          <a:srcRect t="11938" b="17031"/>
          <a:stretch>
            <a:fillRect/>
          </a:stretch>
        </p:blipFill>
        <p:spPr>
          <a:xfrm>
            <a:off x="-36512" y="0"/>
            <a:ext cx="9263983" cy="5085184"/>
          </a:xfrm>
          <a:prstGeom prst="rect">
            <a:avLst/>
          </a:prstGeom>
        </p:spPr>
      </p:pic>
      <p:sp>
        <p:nvSpPr>
          <p:cNvPr id="7" name="Title 5"/>
          <p:cNvSpPr txBox="1">
            <a:spLocks/>
          </p:cNvSpPr>
          <p:nvPr/>
        </p:nvSpPr>
        <p:spPr bwMode="auto">
          <a:xfrm>
            <a:off x="0" y="5013176"/>
            <a:ext cx="9324528" cy="1872208"/>
          </a:xfrm>
          <a:prstGeom prst="rect">
            <a:avLst/>
          </a:prstGeom>
          <a:solidFill>
            <a:srgbClr val="008000"/>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Nike victory is that the Lion of Judah was slain as the Lamb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of God to ransom people by his blood from all nations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to belong to God as priests worshipping God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and reigning in his kingdom forever.</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000" b="1" i="0" u="none" strike="noStrike" kern="0" cap="none" spc="0" normalizeH="0" baseline="0" noProof="0" dirty="0">
              <a:ln>
                <a:noFill/>
              </a:ln>
              <a:solidFill>
                <a:srgbClr val="FFFF00"/>
              </a:solidFill>
              <a:effectLst/>
              <a:uLnTx/>
              <a:uFillTx/>
              <a:latin typeface="Calibri" pitchFamily="34" charset="0"/>
              <a:ea typeface="+mj-ea"/>
              <a:cs typeface="+mj-cs"/>
            </a:endParaRPr>
          </a:p>
        </p:txBody>
      </p:sp>
      <p:sp>
        <p:nvSpPr>
          <p:cNvPr id="4" name="TextBox 3"/>
          <p:cNvSpPr txBox="1"/>
          <p:nvPr/>
        </p:nvSpPr>
        <p:spPr>
          <a:xfrm>
            <a:off x="5292080" y="116632"/>
            <a:ext cx="3779912" cy="276999"/>
          </a:xfrm>
          <a:prstGeom prst="rect">
            <a:avLst/>
          </a:prstGeom>
          <a:noFill/>
        </p:spPr>
        <p:txBody>
          <a:bodyPr wrap="square" rtlCol="0">
            <a:spAutoFit/>
          </a:bodyPr>
          <a:lstStyle/>
          <a:p>
            <a:pPr algn="ctr"/>
            <a:r>
              <a:rPr lang="en-CA" sz="1200" dirty="0" smtClean="0"/>
              <a:t>Various copies on internet, original source unknown</a:t>
            </a:r>
            <a:endParaRPr lang="en-CA" sz="12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descr="worlds.jpg"/>
          <p:cNvPicPr>
            <a:picLocks noChangeAspect="1"/>
          </p:cNvPicPr>
          <p:nvPr/>
        </p:nvPicPr>
        <p:blipFill>
          <a:blip r:embed="rId2" cstate="print"/>
          <a:stretch>
            <a:fillRect/>
          </a:stretch>
        </p:blipFill>
        <p:spPr>
          <a:xfrm>
            <a:off x="363556" y="1917991"/>
            <a:ext cx="8416887" cy="4895385"/>
          </a:xfrm>
          <a:prstGeom prst="rect">
            <a:avLst/>
          </a:prstGeom>
        </p:spPr>
      </p:pic>
      <p:sp>
        <p:nvSpPr>
          <p:cNvPr id="4" name="Smiley Face 3"/>
          <p:cNvSpPr/>
          <p:nvPr/>
        </p:nvSpPr>
        <p:spPr>
          <a:xfrm>
            <a:off x="97160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89959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539552" y="33569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611560" y="364502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1403648"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331640"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154766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611560"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1187624" y="422108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Smiley Face 24"/>
          <p:cNvSpPr/>
          <p:nvPr/>
        </p:nvSpPr>
        <p:spPr>
          <a:xfrm>
            <a:off x="395536" y="436510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Smiley Face 25"/>
          <p:cNvSpPr/>
          <p:nvPr/>
        </p:nvSpPr>
        <p:spPr>
          <a:xfrm>
            <a:off x="1691680" y="42930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Smiley Face 26"/>
          <p:cNvSpPr/>
          <p:nvPr/>
        </p:nvSpPr>
        <p:spPr>
          <a:xfrm>
            <a:off x="1403648" y="45811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Smiley Face 27"/>
          <p:cNvSpPr/>
          <p:nvPr/>
        </p:nvSpPr>
        <p:spPr>
          <a:xfrm>
            <a:off x="971600" y="45811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Smiley Face 28"/>
          <p:cNvSpPr/>
          <p:nvPr/>
        </p:nvSpPr>
        <p:spPr>
          <a:xfrm>
            <a:off x="1259632" y="501317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Smiley Face 29"/>
          <p:cNvSpPr/>
          <p:nvPr/>
        </p:nvSpPr>
        <p:spPr>
          <a:xfrm>
            <a:off x="1043608" y="49411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Smiley Face 30"/>
          <p:cNvSpPr/>
          <p:nvPr/>
        </p:nvSpPr>
        <p:spPr>
          <a:xfrm>
            <a:off x="1691680" y="52292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Smiley Face 31"/>
          <p:cNvSpPr/>
          <p:nvPr/>
        </p:nvSpPr>
        <p:spPr>
          <a:xfrm>
            <a:off x="1115616" y="53732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Smiley Face 32"/>
          <p:cNvSpPr/>
          <p:nvPr/>
        </p:nvSpPr>
        <p:spPr>
          <a:xfrm>
            <a:off x="827584" y="436510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Smiley Face 33"/>
          <p:cNvSpPr/>
          <p:nvPr/>
        </p:nvSpPr>
        <p:spPr>
          <a:xfrm>
            <a:off x="1691680" y="33569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Smiley Face 34"/>
          <p:cNvSpPr/>
          <p:nvPr/>
        </p:nvSpPr>
        <p:spPr>
          <a:xfrm>
            <a:off x="3419872" y="55172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Smiley Face 35"/>
          <p:cNvSpPr/>
          <p:nvPr/>
        </p:nvSpPr>
        <p:spPr>
          <a:xfrm>
            <a:off x="3923928" y="53012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Smiley Face 36"/>
          <p:cNvSpPr/>
          <p:nvPr/>
        </p:nvSpPr>
        <p:spPr>
          <a:xfrm>
            <a:off x="3851920" y="55892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Smiley Face 37"/>
          <p:cNvSpPr/>
          <p:nvPr/>
        </p:nvSpPr>
        <p:spPr>
          <a:xfrm>
            <a:off x="1835696"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Smiley Face 38"/>
          <p:cNvSpPr/>
          <p:nvPr/>
        </p:nvSpPr>
        <p:spPr>
          <a:xfrm>
            <a:off x="2267744" y="28529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Smiley Face 39"/>
          <p:cNvSpPr/>
          <p:nvPr/>
        </p:nvSpPr>
        <p:spPr>
          <a:xfrm>
            <a:off x="2140496"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Smiley Face 40"/>
          <p:cNvSpPr/>
          <p:nvPr/>
        </p:nvSpPr>
        <p:spPr>
          <a:xfrm>
            <a:off x="2627784"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Smiley Face 41"/>
          <p:cNvSpPr/>
          <p:nvPr/>
        </p:nvSpPr>
        <p:spPr>
          <a:xfrm>
            <a:off x="2915816" y="26369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Smiley Face 42"/>
          <p:cNvSpPr/>
          <p:nvPr/>
        </p:nvSpPr>
        <p:spPr>
          <a:xfrm>
            <a:off x="363589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Smiley Face 43"/>
          <p:cNvSpPr/>
          <p:nvPr/>
        </p:nvSpPr>
        <p:spPr>
          <a:xfrm>
            <a:off x="327585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Smiley Face 44"/>
          <p:cNvSpPr/>
          <p:nvPr/>
        </p:nvSpPr>
        <p:spPr>
          <a:xfrm>
            <a:off x="399593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Smiley Face 45"/>
          <p:cNvSpPr/>
          <p:nvPr/>
        </p:nvSpPr>
        <p:spPr>
          <a:xfrm>
            <a:off x="4211960" y="328498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Smiley Face 46"/>
          <p:cNvSpPr/>
          <p:nvPr/>
        </p:nvSpPr>
        <p:spPr>
          <a:xfrm>
            <a:off x="4644008"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Smiley Face 47"/>
          <p:cNvSpPr/>
          <p:nvPr/>
        </p:nvSpPr>
        <p:spPr>
          <a:xfrm>
            <a:off x="4283968"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Smiley Face 48"/>
          <p:cNvSpPr/>
          <p:nvPr/>
        </p:nvSpPr>
        <p:spPr>
          <a:xfrm>
            <a:off x="2555776"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Smiley Face 49"/>
          <p:cNvSpPr/>
          <p:nvPr/>
        </p:nvSpPr>
        <p:spPr>
          <a:xfrm>
            <a:off x="2140496"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Smiley Face 50"/>
          <p:cNvSpPr/>
          <p:nvPr/>
        </p:nvSpPr>
        <p:spPr>
          <a:xfrm>
            <a:off x="1907704" y="35730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Smiley Face 51"/>
          <p:cNvSpPr/>
          <p:nvPr/>
        </p:nvSpPr>
        <p:spPr>
          <a:xfrm>
            <a:off x="1907704" y="39330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Smiley Face 52"/>
          <p:cNvSpPr/>
          <p:nvPr/>
        </p:nvSpPr>
        <p:spPr>
          <a:xfrm>
            <a:off x="2339752" y="35730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Smiley Face 53"/>
          <p:cNvSpPr/>
          <p:nvPr/>
        </p:nvSpPr>
        <p:spPr>
          <a:xfrm>
            <a:off x="269979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Smiley Face 54"/>
          <p:cNvSpPr/>
          <p:nvPr/>
        </p:nvSpPr>
        <p:spPr>
          <a:xfrm>
            <a:off x="3419872"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Smiley Face 55"/>
          <p:cNvSpPr/>
          <p:nvPr/>
        </p:nvSpPr>
        <p:spPr>
          <a:xfrm>
            <a:off x="29878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Smiley Face 56"/>
          <p:cNvSpPr/>
          <p:nvPr/>
        </p:nvSpPr>
        <p:spPr>
          <a:xfrm>
            <a:off x="305983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8" name="Smiley Face 57"/>
          <p:cNvSpPr/>
          <p:nvPr/>
        </p:nvSpPr>
        <p:spPr>
          <a:xfrm>
            <a:off x="3779912"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9" name="Smiley Face 58"/>
          <p:cNvSpPr/>
          <p:nvPr/>
        </p:nvSpPr>
        <p:spPr>
          <a:xfrm>
            <a:off x="3212232" y="35814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Smiley Face 59"/>
          <p:cNvSpPr/>
          <p:nvPr/>
        </p:nvSpPr>
        <p:spPr>
          <a:xfrm>
            <a:off x="2267744" y="386104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1" name="Smiley Face 60"/>
          <p:cNvSpPr/>
          <p:nvPr/>
        </p:nvSpPr>
        <p:spPr>
          <a:xfrm>
            <a:off x="2339752" y="41490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2" name="Smiley Face 61"/>
          <p:cNvSpPr/>
          <p:nvPr/>
        </p:nvSpPr>
        <p:spPr>
          <a:xfrm>
            <a:off x="2411760" y="44371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3" name="Smiley Face 62"/>
          <p:cNvSpPr/>
          <p:nvPr/>
        </p:nvSpPr>
        <p:spPr>
          <a:xfrm>
            <a:off x="2699792"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4" name="Smiley Face 63"/>
          <p:cNvSpPr/>
          <p:nvPr/>
        </p:nvSpPr>
        <p:spPr>
          <a:xfrm>
            <a:off x="3491880" y="386104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5" name="Smiley Face 64"/>
          <p:cNvSpPr/>
          <p:nvPr/>
        </p:nvSpPr>
        <p:spPr>
          <a:xfrm>
            <a:off x="356388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Smiley Face 65"/>
          <p:cNvSpPr/>
          <p:nvPr/>
        </p:nvSpPr>
        <p:spPr>
          <a:xfrm>
            <a:off x="3059832" y="39330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7" name="Smiley Face 66"/>
          <p:cNvSpPr/>
          <p:nvPr/>
        </p:nvSpPr>
        <p:spPr>
          <a:xfrm>
            <a:off x="3131840"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Smiley Face 67"/>
          <p:cNvSpPr/>
          <p:nvPr/>
        </p:nvSpPr>
        <p:spPr>
          <a:xfrm>
            <a:off x="2699792" y="41490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9" name="Smiley Face 68"/>
          <p:cNvSpPr/>
          <p:nvPr/>
        </p:nvSpPr>
        <p:spPr>
          <a:xfrm>
            <a:off x="529208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Smiley Face 69"/>
          <p:cNvSpPr/>
          <p:nvPr/>
        </p:nvSpPr>
        <p:spPr>
          <a:xfrm>
            <a:off x="2987824" y="44371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1" name="Smiley Face 70"/>
          <p:cNvSpPr/>
          <p:nvPr/>
        </p:nvSpPr>
        <p:spPr>
          <a:xfrm>
            <a:off x="3995936"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2" name="Smiley Face 71"/>
          <p:cNvSpPr/>
          <p:nvPr/>
        </p:nvSpPr>
        <p:spPr>
          <a:xfrm>
            <a:off x="3635896" y="47971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Smiley Face 72"/>
          <p:cNvSpPr/>
          <p:nvPr/>
        </p:nvSpPr>
        <p:spPr>
          <a:xfrm>
            <a:off x="3275856" y="47251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4" name="Smiley Face 73"/>
          <p:cNvSpPr/>
          <p:nvPr/>
        </p:nvSpPr>
        <p:spPr>
          <a:xfrm>
            <a:off x="2987824"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5" name="Smiley Face 74"/>
          <p:cNvSpPr/>
          <p:nvPr/>
        </p:nvSpPr>
        <p:spPr>
          <a:xfrm>
            <a:off x="3419872" y="45091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6" name="Smiley Face 75"/>
          <p:cNvSpPr/>
          <p:nvPr/>
        </p:nvSpPr>
        <p:spPr>
          <a:xfrm>
            <a:off x="565212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7" name="Smiley Face 76"/>
          <p:cNvSpPr/>
          <p:nvPr/>
        </p:nvSpPr>
        <p:spPr>
          <a:xfrm>
            <a:off x="5596880"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Smiley Face 77"/>
          <p:cNvSpPr/>
          <p:nvPr/>
        </p:nvSpPr>
        <p:spPr>
          <a:xfrm>
            <a:off x="6012160" y="28529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9" name="Smiley Face 78"/>
          <p:cNvSpPr/>
          <p:nvPr/>
        </p:nvSpPr>
        <p:spPr>
          <a:xfrm>
            <a:off x="6300192"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0" name="Smiley Face 79"/>
          <p:cNvSpPr/>
          <p:nvPr/>
        </p:nvSpPr>
        <p:spPr>
          <a:xfrm>
            <a:off x="6660232"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1" name="Smiley Face 80"/>
          <p:cNvSpPr/>
          <p:nvPr/>
        </p:nvSpPr>
        <p:spPr>
          <a:xfrm>
            <a:off x="7020272" y="22768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2" name="Smiley Face 81"/>
          <p:cNvSpPr/>
          <p:nvPr/>
        </p:nvSpPr>
        <p:spPr>
          <a:xfrm>
            <a:off x="7524328"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3" name="Smiley Face 82"/>
          <p:cNvSpPr/>
          <p:nvPr/>
        </p:nvSpPr>
        <p:spPr>
          <a:xfrm>
            <a:off x="7956376"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4" name="Smiley Face 83"/>
          <p:cNvSpPr/>
          <p:nvPr/>
        </p:nvSpPr>
        <p:spPr>
          <a:xfrm>
            <a:off x="7812360" y="26369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5" name="Smiley Face 84"/>
          <p:cNvSpPr/>
          <p:nvPr/>
        </p:nvSpPr>
        <p:spPr>
          <a:xfrm>
            <a:off x="8172400"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6" name="Smiley Face 85"/>
          <p:cNvSpPr/>
          <p:nvPr/>
        </p:nvSpPr>
        <p:spPr>
          <a:xfrm>
            <a:off x="7812360"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7" name="Smiley Face 86"/>
          <p:cNvSpPr/>
          <p:nvPr/>
        </p:nvSpPr>
        <p:spPr>
          <a:xfrm>
            <a:off x="7380312" y="46531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8" name="Smiley Face 87"/>
          <p:cNvSpPr/>
          <p:nvPr/>
        </p:nvSpPr>
        <p:spPr>
          <a:xfrm>
            <a:off x="7164288"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9" name="Smiley Face 88"/>
          <p:cNvSpPr/>
          <p:nvPr/>
        </p:nvSpPr>
        <p:spPr>
          <a:xfrm>
            <a:off x="7452320" y="508518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0" name="Smiley Face 89"/>
          <p:cNvSpPr/>
          <p:nvPr/>
        </p:nvSpPr>
        <p:spPr>
          <a:xfrm>
            <a:off x="7740352" y="49411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1" name="Smiley Face 90"/>
          <p:cNvSpPr/>
          <p:nvPr/>
        </p:nvSpPr>
        <p:spPr>
          <a:xfrm>
            <a:off x="7308304" y="57332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2" name="Smiley Face 91"/>
          <p:cNvSpPr/>
          <p:nvPr/>
        </p:nvSpPr>
        <p:spPr>
          <a:xfrm>
            <a:off x="7164288" y="60932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3" name="Smiley Face 92"/>
          <p:cNvSpPr/>
          <p:nvPr/>
        </p:nvSpPr>
        <p:spPr>
          <a:xfrm>
            <a:off x="608416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4" name="Smiley Face 93"/>
          <p:cNvSpPr/>
          <p:nvPr/>
        </p:nvSpPr>
        <p:spPr>
          <a:xfrm>
            <a:off x="5868144" y="321297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5" name="Smiley Face 94"/>
          <p:cNvSpPr/>
          <p:nvPr/>
        </p:nvSpPr>
        <p:spPr>
          <a:xfrm>
            <a:off x="6804248"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Smiley Face 95"/>
          <p:cNvSpPr/>
          <p:nvPr/>
        </p:nvSpPr>
        <p:spPr>
          <a:xfrm>
            <a:off x="6444208" y="3356992"/>
            <a:ext cx="432048" cy="432048"/>
          </a:xfrm>
          <a:prstGeom prst="smileyFace">
            <a:avLst>
              <a:gd name="adj" fmla="val 4653"/>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7" name="Smiley Face 96"/>
          <p:cNvSpPr/>
          <p:nvPr/>
        </p:nvSpPr>
        <p:spPr>
          <a:xfrm>
            <a:off x="6228184"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8" name="Smiley Face 97"/>
          <p:cNvSpPr/>
          <p:nvPr/>
        </p:nvSpPr>
        <p:spPr>
          <a:xfrm>
            <a:off x="65882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9" name="Smiley Face 98"/>
          <p:cNvSpPr/>
          <p:nvPr/>
        </p:nvSpPr>
        <p:spPr>
          <a:xfrm>
            <a:off x="7236296"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0" name="Smiley Face 99"/>
          <p:cNvSpPr/>
          <p:nvPr/>
        </p:nvSpPr>
        <p:spPr>
          <a:xfrm>
            <a:off x="7020272" y="27089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1" name="Smiley Face 100"/>
          <p:cNvSpPr/>
          <p:nvPr/>
        </p:nvSpPr>
        <p:spPr>
          <a:xfrm>
            <a:off x="7668344" y="53732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 name="Smiley Face 101"/>
          <p:cNvSpPr/>
          <p:nvPr/>
        </p:nvSpPr>
        <p:spPr>
          <a:xfrm>
            <a:off x="7308304" y="53012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3" name="Smiley Face 102"/>
          <p:cNvSpPr/>
          <p:nvPr/>
        </p:nvSpPr>
        <p:spPr>
          <a:xfrm>
            <a:off x="622818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4" name="Smiley Face 103"/>
          <p:cNvSpPr/>
          <p:nvPr/>
        </p:nvSpPr>
        <p:spPr>
          <a:xfrm>
            <a:off x="6516216" y="400506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5" name="Smiley Face 104"/>
          <p:cNvSpPr/>
          <p:nvPr/>
        </p:nvSpPr>
        <p:spPr>
          <a:xfrm>
            <a:off x="6588224" y="37170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6" name="Smiley Face 105"/>
          <p:cNvSpPr/>
          <p:nvPr/>
        </p:nvSpPr>
        <p:spPr>
          <a:xfrm>
            <a:off x="694826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7" name="Smiley Face 106"/>
          <p:cNvSpPr/>
          <p:nvPr/>
        </p:nvSpPr>
        <p:spPr>
          <a:xfrm>
            <a:off x="716428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8" name="Smiley Face 107"/>
          <p:cNvSpPr/>
          <p:nvPr/>
        </p:nvSpPr>
        <p:spPr>
          <a:xfrm>
            <a:off x="7020272" y="45091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Smiley Face 108"/>
          <p:cNvSpPr/>
          <p:nvPr/>
        </p:nvSpPr>
        <p:spPr>
          <a:xfrm>
            <a:off x="6732240" y="4293096"/>
            <a:ext cx="432048" cy="432048"/>
          </a:xfrm>
          <a:prstGeom prst="smileyFace">
            <a:avLst>
              <a:gd name="adj" fmla="val 4653"/>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0" name="Smiley Face 109"/>
          <p:cNvSpPr/>
          <p:nvPr/>
        </p:nvSpPr>
        <p:spPr>
          <a:xfrm>
            <a:off x="7452320"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Smiley Face 110"/>
          <p:cNvSpPr/>
          <p:nvPr/>
        </p:nvSpPr>
        <p:spPr>
          <a:xfrm>
            <a:off x="899592"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2" name="Smiley Face 111"/>
          <p:cNvSpPr/>
          <p:nvPr/>
        </p:nvSpPr>
        <p:spPr>
          <a:xfrm>
            <a:off x="3563888" y="52292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3" name="Smiley Face 112"/>
          <p:cNvSpPr/>
          <p:nvPr/>
        </p:nvSpPr>
        <p:spPr>
          <a:xfrm>
            <a:off x="1124000" y="364502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Smiley Face 115"/>
          <p:cNvSpPr/>
          <p:nvPr/>
        </p:nvSpPr>
        <p:spPr>
          <a:xfrm>
            <a:off x="3347864" y="53816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Smiley Face 116"/>
          <p:cNvSpPr/>
          <p:nvPr/>
        </p:nvSpPr>
        <p:spPr>
          <a:xfrm>
            <a:off x="1547664"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8" name="Smiley Face 117"/>
          <p:cNvSpPr/>
          <p:nvPr/>
        </p:nvSpPr>
        <p:spPr>
          <a:xfrm>
            <a:off x="4499992" y="57332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9" name="Smiley Face 118"/>
          <p:cNvSpPr/>
          <p:nvPr/>
        </p:nvSpPr>
        <p:spPr>
          <a:xfrm>
            <a:off x="4716016" y="51571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0" name="Smiley Face 119"/>
          <p:cNvSpPr/>
          <p:nvPr/>
        </p:nvSpPr>
        <p:spPr>
          <a:xfrm>
            <a:off x="1043608"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1" name="Smiley Face 120"/>
          <p:cNvSpPr/>
          <p:nvPr/>
        </p:nvSpPr>
        <p:spPr>
          <a:xfrm>
            <a:off x="1979712"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4" name="Title 1"/>
          <p:cNvSpPr txBox="1">
            <a:spLocks/>
          </p:cNvSpPr>
          <p:nvPr/>
        </p:nvSpPr>
        <p:spPr>
          <a:xfrm>
            <a:off x="457200" y="260648"/>
            <a:ext cx="8229600"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Nike victory for Jesus includes redeeming </a:t>
            </a: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people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for </a:t>
            </a: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God the Father from every tribe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language and people and nation</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CA" sz="2800" b="1"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22" name="Smiley Face 121"/>
          <p:cNvSpPr/>
          <p:nvPr/>
        </p:nvSpPr>
        <p:spPr>
          <a:xfrm>
            <a:off x="3923928" y="37170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Smiley Face 122"/>
          <p:cNvSpPr/>
          <p:nvPr/>
        </p:nvSpPr>
        <p:spPr>
          <a:xfrm>
            <a:off x="83884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descr="worlds.jpg"/>
          <p:cNvPicPr>
            <a:picLocks noChangeAspect="1"/>
          </p:cNvPicPr>
          <p:nvPr/>
        </p:nvPicPr>
        <p:blipFill>
          <a:blip r:embed="rId2" cstate="print"/>
          <a:stretch>
            <a:fillRect/>
          </a:stretch>
        </p:blipFill>
        <p:spPr>
          <a:xfrm>
            <a:off x="363556" y="1917991"/>
            <a:ext cx="8416887" cy="4895385"/>
          </a:xfrm>
          <a:prstGeom prst="rect">
            <a:avLst/>
          </a:prstGeom>
        </p:spPr>
      </p:pic>
      <p:sp>
        <p:nvSpPr>
          <p:cNvPr id="4" name="Smiley Face 3"/>
          <p:cNvSpPr/>
          <p:nvPr/>
        </p:nvSpPr>
        <p:spPr>
          <a:xfrm>
            <a:off x="97160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89959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539552" y="33569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611560" y="364502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1403648"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331640"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154766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611560"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1187624" y="422108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Smiley Face 24"/>
          <p:cNvSpPr/>
          <p:nvPr/>
        </p:nvSpPr>
        <p:spPr>
          <a:xfrm>
            <a:off x="395536" y="436510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Smiley Face 25"/>
          <p:cNvSpPr/>
          <p:nvPr/>
        </p:nvSpPr>
        <p:spPr>
          <a:xfrm>
            <a:off x="1691680" y="42930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Smiley Face 26"/>
          <p:cNvSpPr/>
          <p:nvPr/>
        </p:nvSpPr>
        <p:spPr>
          <a:xfrm>
            <a:off x="1403648" y="45811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Smiley Face 27"/>
          <p:cNvSpPr/>
          <p:nvPr/>
        </p:nvSpPr>
        <p:spPr>
          <a:xfrm>
            <a:off x="971600" y="45811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Smiley Face 28"/>
          <p:cNvSpPr/>
          <p:nvPr/>
        </p:nvSpPr>
        <p:spPr>
          <a:xfrm>
            <a:off x="1259632" y="501317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Smiley Face 29"/>
          <p:cNvSpPr/>
          <p:nvPr/>
        </p:nvSpPr>
        <p:spPr>
          <a:xfrm>
            <a:off x="1043608" y="49411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Smiley Face 30"/>
          <p:cNvSpPr/>
          <p:nvPr/>
        </p:nvSpPr>
        <p:spPr>
          <a:xfrm>
            <a:off x="1691680" y="52292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Smiley Face 31"/>
          <p:cNvSpPr/>
          <p:nvPr/>
        </p:nvSpPr>
        <p:spPr>
          <a:xfrm>
            <a:off x="1115616" y="53732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Smiley Face 32"/>
          <p:cNvSpPr/>
          <p:nvPr/>
        </p:nvSpPr>
        <p:spPr>
          <a:xfrm>
            <a:off x="827584" y="436510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Smiley Face 33"/>
          <p:cNvSpPr/>
          <p:nvPr/>
        </p:nvSpPr>
        <p:spPr>
          <a:xfrm>
            <a:off x="1691680" y="33569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Smiley Face 34"/>
          <p:cNvSpPr/>
          <p:nvPr/>
        </p:nvSpPr>
        <p:spPr>
          <a:xfrm>
            <a:off x="3419872" y="55172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Smiley Face 35"/>
          <p:cNvSpPr/>
          <p:nvPr/>
        </p:nvSpPr>
        <p:spPr>
          <a:xfrm>
            <a:off x="3923928" y="53012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Smiley Face 36"/>
          <p:cNvSpPr/>
          <p:nvPr/>
        </p:nvSpPr>
        <p:spPr>
          <a:xfrm>
            <a:off x="3851920" y="55892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Smiley Face 37"/>
          <p:cNvSpPr/>
          <p:nvPr/>
        </p:nvSpPr>
        <p:spPr>
          <a:xfrm>
            <a:off x="1835696"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Smiley Face 38"/>
          <p:cNvSpPr/>
          <p:nvPr/>
        </p:nvSpPr>
        <p:spPr>
          <a:xfrm>
            <a:off x="2267744" y="28529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Smiley Face 39"/>
          <p:cNvSpPr/>
          <p:nvPr/>
        </p:nvSpPr>
        <p:spPr>
          <a:xfrm>
            <a:off x="2140496"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Smiley Face 40"/>
          <p:cNvSpPr/>
          <p:nvPr/>
        </p:nvSpPr>
        <p:spPr>
          <a:xfrm>
            <a:off x="2627784"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Smiley Face 41"/>
          <p:cNvSpPr/>
          <p:nvPr/>
        </p:nvSpPr>
        <p:spPr>
          <a:xfrm>
            <a:off x="2915816" y="26369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Smiley Face 42"/>
          <p:cNvSpPr/>
          <p:nvPr/>
        </p:nvSpPr>
        <p:spPr>
          <a:xfrm>
            <a:off x="363589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Smiley Face 43"/>
          <p:cNvSpPr/>
          <p:nvPr/>
        </p:nvSpPr>
        <p:spPr>
          <a:xfrm>
            <a:off x="327585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Smiley Face 44"/>
          <p:cNvSpPr/>
          <p:nvPr/>
        </p:nvSpPr>
        <p:spPr>
          <a:xfrm>
            <a:off x="399593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Smiley Face 45"/>
          <p:cNvSpPr/>
          <p:nvPr/>
        </p:nvSpPr>
        <p:spPr>
          <a:xfrm>
            <a:off x="4211960" y="328498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Smiley Face 46"/>
          <p:cNvSpPr/>
          <p:nvPr/>
        </p:nvSpPr>
        <p:spPr>
          <a:xfrm>
            <a:off x="4644008"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Smiley Face 47"/>
          <p:cNvSpPr/>
          <p:nvPr/>
        </p:nvSpPr>
        <p:spPr>
          <a:xfrm>
            <a:off x="4283968"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Smiley Face 48"/>
          <p:cNvSpPr/>
          <p:nvPr/>
        </p:nvSpPr>
        <p:spPr>
          <a:xfrm>
            <a:off x="2555776"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Smiley Face 49"/>
          <p:cNvSpPr/>
          <p:nvPr/>
        </p:nvSpPr>
        <p:spPr>
          <a:xfrm>
            <a:off x="2140496"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Smiley Face 50"/>
          <p:cNvSpPr/>
          <p:nvPr/>
        </p:nvSpPr>
        <p:spPr>
          <a:xfrm>
            <a:off x="1907704" y="35730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Smiley Face 51"/>
          <p:cNvSpPr/>
          <p:nvPr/>
        </p:nvSpPr>
        <p:spPr>
          <a:xfrm>
            <a:off x="1907704" y="39330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Smiley Face 52"/>
          <p:cNvSpPr/>
          <p:nvPr/>
        </p:nvSpPr>
        <p:spPr>
          <a:xfrm>
            <a:off x="2339752" y="35730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Smiley Face 53"/>
          <p:cNvSpPr/>
          <p:nvPr/>
        </p:nvSpPr>
        <p:spPr>
          <a:xfrm>
            <a:off x="269979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Smiley Face 54"/>
          <p:cNvSpPr/>
          <p:nvPr/>
        </p:nvSpPr>
        <p:spPr>
          <a:xfrm>
            <a:off x="3419872"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Smiley Face 55"/>
          <p:cNvSpPr/>
          <p:nvPr/>
        </p:nvSpPr>
        <p:spPr>
          <a:xfrm>
            <a:off x="29878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Smiley Face 56"/>
          <p:cNvSpPr/>
          <p:nvPr/>
        </p:nvSpPr>
        <p:spPr>
          <a:xfrm>
            <a:off x="305983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8" name="Smiley Face 57"/>
          <p:cNvSpPr/>
          <p:nvPr/>
        </p:nvSpPr>
        <p:spPr>
          <a:xfrm>
            <a:off x="3779912"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9" name="Smiley Face 58"/>
          <p:cNvSpPr/>
          <p:nvPr/>
        </p:nvSpPr>
        <p:spPr>
          <a:xfrm>
            <a:off x="3212232" y="35814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Smiley Face 59"/>
          <p:cNvSpPr/>
          <p:nvPr/>
        </p:nvSpPr>
        <p:spPr>
          <a:xfrm>
            <a:off x="2267744" y="386104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1" name="Smiley Face 60"/>
          <p:cNvSpPr/>
          <p:nvPr/>
        </p:nvSpPr>
        <p:spPr>
          <a:xfrm>
            <a:off x="2339752" y="41490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2" name="Smiley Face 61"/>
          <p:cNvSpPr/>
          <p:nvPr/>
        </p:nvSpPr>
        <p:spPr>
          <a:xfrm>
            <a:off x="2411760" y="44371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3" name="Smiley Face 62"/>
          <p:cNvSpPr/>
          <p:nvPr/>
        </p:nvSpPr>
        <p:spPr>
          <a:xfrm>
            <a:off x="2699792"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4" name="Smiley Face 63"/>
          <p:cNvSpPr/>
          <p:nvPr/>
        </p:nvSpPr>
        <p:spPr>
          <a:xfrm>
            <a:off x="3491880" y="386104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5" name="Smiley Face 64"/>
          <p:cNvSpPr/>
          <p:nvPr/>
        </p:nvSpPr>
        <p:spPr>
          <a:xfrm>
            <a:off x="356388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Smiley Face 65"/>
          <p:cNvSpPr/>
          <p:nvPr/>
        </p:nvSpPr>
        <p:spPr>
          <a:xfrm>
            <a:off x="3059832" y="39330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7" name="Smiley Face 66"/>
          <p:cNvSpPr/>
          <p:nvPr/>
        </p:nvSpPr>
        <p:spPr>
          <a:xfrm>
            <a:off x="3131840"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Smiley Face 67"/>
          <p:cNvSpPr/>
          <p:nvPr/>
        </p:nvSpPr>
        <p:spPr>
          <a:xfrm>
            <a:off x="2699792" y="41490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9" name="Smiley Face 68"/>
          <p:cNvSpPr/>
          <p:nvPr/>
        </p:nvSpPr>
        <p:spPr>
          <a:xfrm>
            <a:off x="529208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Smiley Face 69"/>
          <p:cNvSpPr/>
          <p:nvPr/>
        </p:nvSpPr>
        <p:spPr>
          <a:xfrm>
            <a:off x="2987824" y="44371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1" name="Smiley Face 70"/>
          <p:cNvSpPr/>
          <p:nvPr/>
        </p:nvSpPr>
        <p:spPr>
          <a:xfrm>
            <a:off x="3995936"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2" name="Smiley Face 71"/>
          <p:cNvSpPr/>
          <p:nvPr/>
        </p:nvSpPr>
        <p:spPr>
          <a:xfrm>
            <a:off x="3635896" y="47971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Smiley Face 72"/>
          <p:cNvSpPr/>
          <p:nvPr/>
        </p:nvSpPr>
        <p:spPr>
          <a:xfrm>
            <a:off x="3275856" y="47251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4" name="Smiley Face 73"/>
          <p:cNvSpPr/>
          <p:nvPr/>
        </p:nvSpPr>
        <p:spPr>
          <a:xfrm>
            <a:off x="2987824"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5" name="Smiley Face 74"/>
          <p:cNvSpPr/>
          <p:nvPr/>
        </p:nvSpPr>
        <p:spPr>
          <a:xfrm>
            <a:off x="3419872" y="45091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6" name="Smiley Face 75"/>
          <p:cNvSpPr/>
          <p:nvPr/>
        </p:nvSpPr>
        <p:spPr>
          <a:xfrm>
            <a:off x="565212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7" name="Smiley Face 76"/>
          <p:cNvSpPr/>
          <p:nvPr/>
        </p:nvSpPr>
        <p:spPr>
          <a:xfrm>
            <a:off x="5596880"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Smiley Face 77"/>
          <p:cNvSpPr/>
          <p:nvPr/>
        </p:nvSpPr>
        <p:spPr>
          <a:xfrm>
            <a:off x="6012160" y="28529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9" name="Smiley Face 78"/>
          <p:cNvSpPr/>
          <p:nvPr/>
        </p:nvSpPr>
        <p:spPr>
          <a:xfrm>
            <a:off x="6300192"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0" name="Smiley Face 79"/>
          <p:cNvSpPr/>
          <p:nvPr/>
        </p:nvSpPr>
        <p:spPr>
          <a:xfrm>
            <a:off x="6660232"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1" name="Smiley Face 80"/>
          <p:cNvSpPr/>
          <p:nvPr/>
        </p:nvSpPr>
        <p:spPr>
          <a:xfrm>
            <a:off x="7020272" y="22768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2" name="Smiley Face 81"/>
          <p:cNvSpPr/>
          <p:nvPr/>
        </p:nvSpPr>
        <p:spPr>
          <a:xfrm>
            <a:off x="7524328"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3" name="Smiley Face 82"/>
          <p:cNvSpPr/>
          <p:nvPr/>
        </p:nvSpPr>
        <p:spPr>
          <a:xfrm>
            <a:off x="7956376"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4" name="Smiley Face 83"/>
          <p:cNvSpPr/>
          <p:nvPr/>
        </p:nvSpPr>
        <p:spPr>
          <a:xfrm>
            <a:off x="7812360" y="26369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5" name="Smiley Face 84"/>
          <p:cNvSpPr/>
          <p:nvPr/>
        </p:nvSpPr>
        <p:spPr>
          <a:xfrm>
            <a:off x="8172400"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6" name="Smiley Face 85"/>
          <p:cNvSpPr/>
          <p:nvPr/>
        </p:nvSpPr>
        <p:spPr>
          <a:xfrm>
            <a:off x="7812360"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7" name="Smiley Face 86"/>
          <p:cNvSpPr/>
          <p:nvPr/>
        </p:nvSpPr>
        <p:spPr>
          <a:xfrm>
            <a:off x="7380312" y="46531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8" name="Smiley Face 87"/>
          <p:cNvSpPr/>
          <p:nvPr/>
        </p:nvSpPr>
        <p:spPr>
          <a:xfrm>
            <a:off x="7164288"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9" name="Smiley Face 88"/>
          <p:cNvSpPr/>
          <p:nvPr/>
        </p:nvSpPr>
        <p:spPr>
          <a:xfrm>
            <a:off x="7452320" y="508518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0" name="Smiley Face 89"/>
          <p:cNvSpPr/>
          <p:nvPr/>
        </p:nvSpPr>
        <p:spPr>
          <a:xfrm>
            <a:off x="7740352" y="49411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1" name="Smiley Face 90"/>
          <p:cNvSpPr/>
          <p:nvPr/>
        </p:nvSpPr>
        <p:spPr>
          <a:xfrm>
            <a:off x="7308304" y="57332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2" name="Smiley Face 91"/>
          <p:cNvSpPr/>
          <p:nvPr/>
        </p:nvSpPr>
        <p:spPr>
          <a:xfrm>
            <a:off x="7164288" y="60932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3" name="Smiley Face 92"/>
          <p:cNvSpPr/>
          <p:nvPr/>
        </p:nvSpPr>
        <p:spPr>
          <a:xfrm>
            <a:off x="608416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4" name="Smiley Face 93"/>
          <p:cNvSpPr/>
          <p:nvPr/>
        </p:nvSpPr>
        <p:spPr>
          <a:xfrm>
            <a:off x="5868144" y="321297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5" name="Smiley Face 94"/>
          <p:cNvSpPr/>
          <p:nvPr/>
        </p:nvSpPr>
        <p:spPr>
          <a:xfrm>
            <a:off x="6804248"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Smiley Face 95"/>
          <p:cNvSpPr/>
          <p:nvPr/>
        </p:nvSpPr>
        <p:spPr>
          <a:xfrm>
            <a:off x="6444208" y="3356992"/>
            <a:ext cx="432048" cy="432048"/>
          </a:xfrm>
          <a:prstGeom prst="smileyFace">
            <a:avLst>
              <a:gd name="adj" fmla="val 4653"/>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7" name="Smiley Face 96"/>
          <p:cNvSpPr/>
          <p:nvPr/>
        </p:nvSpPr>
        <p:spPr>
          <a:xfrm>
            <a:off x="6228184"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8" name="Smiley Face 97"/>
          <p:cNvSpPr/>
          <p:nvPr/>
        </p:nvSpPr>
        <p:spPr>
          <a:xfrm>
            <a:off x="65882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9" name="Smiley Face 98"/>
          <p:cNvSpPr/>
          <p:nvPr/>
        </p:nvSpPr>
        <p:spPr>
          <a:xfrm>
            <a:off x="7236296"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0" name="Smiley Face 99"/>
          <p:cNvSpPr/>
          <p:nvPr/>
        </p:nvSpPr>
        <p:spPr>
          <a:xfrm>
            <a:off x="7020272" y="27089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1" name="Smiley Face 100"/>
          <p:cNvSpPr/>
          <p:nvPr/>
        </p:nvSpPr>
        <p:spPr>
          <a:xfrm>
            <a:off x="7668344" y="53732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 name="Smiley Face 101"/>
          <p:cNvSpPr/>
          <p:nvPr/>
        </p:nvSpPr>
        <p:spPr>
          <a:xfrm>
            <a:off x="7308304" y="53012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3" name="Smiley Face 102"/>
          <p:cNvSpPr/>
          <p:nvPr/>
        </p:nvSpPr>
        <p:spPr>
          <a:xfrm>
            <a:off x="622818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4" name="Smiley Face 103"/>
          <p:cNvSpPr/>
          <p:nvPr/>
        </p:nvSpPr>
        <p:spPr>
          <a:xfrm>
            <a:off x="6516216" y="400506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5" name="Smiley Face 104"/>
          <p:cNvSpPr/>
          <p:nvPr/>
        </p:nvSpPr>
        <p:spPr>
          <a:xfrm>
            <a:off x="6588224" y="37170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6" name="Smiley Face 105"/>
          <p:cNvSpPr/>
          <p:nvPr/>
        </p:nvSpPr>
        <p:spPr>
          <a:xfrm>
            <a:off x="694826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7" name="Smiley Face 106"/>
          <p:cNvSpPr/>
          <p:nvPr/>
        </p:nvSpPr>
        <p:spPr>
          <a:xfrm>
            <a:off x="716428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8" name="Smiley Face 107"/>
          <p:cNvSpPr/>
          <p:nvPr/>
        </p:nvSpPr>
        <p:spPr>
          <a:xfrm>
            <a:off x="7020272" y="45091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Smiley Face 108"/>
          <p:cNvSpPr/>
          <p:nvPr/>
        </p:nvSpPr>
        <p:spPr>
          <a:xfrm>
            <a:off x="6732240" y="4293096"/>
            <a:ext cx="432048" cy="432048"/>
          </a:xfrm>
          <a:prstGeom prst="smileyFace">
            <a:avLst>
              <a:gd name="adj" fmla="val 4653"/>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0" name="Smiley Face 109"/>
          <p:cNvSpPr/>
          <p:nvPr/>
        </p:nvSpPr>
        <p:spPr>
          <a:xfrm>
            <a:off x="7452320"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Smiley Face 110"/>
          <p:cNvSpPr/>
          <p:nvPr/>
        </p:nvSpPr>
        <p:spPr>
          <a:xfrm>
            <a:off x="899592"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2" name="Smiley Face 111"/>
          <p:cNvSpPr/>
          <p:nvPr/>
        </p:nvSpPr>
        <p:spPr>
          <a:xfrm>
            <a:off x="3563888" y="52292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3" name="Smiley Face 112"/>
          <p:cNvSpPr/>
          <p:nvPr/>
        </p:nvSpPr>
        <p:spPr>
          <a:xfrm>
            <a:off x="1124000" y="364502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Smiley Face 115"/>
          <p:cNvSpPr/>
          <p:nvPr/>
        </p:nvSpPr>
        <p:spPr>
          <a:xfrm>
            <a:off x="3347864" y="53816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Smiley Face 116"/>
          <p:cNvSpPr/>
          <p:nvPr/>
        </p:nvSpPr>
        <p:spPr>
          <a:xfrm>
            <a:off x="1547664"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8" name="Smiley Face 117"/>
          <p:cNvSpPr/>
          <p:nvPr/>
        </p:nvSpPr>
        <p:spPr>
          <a:xfrm>
            <a:off x="4499992" y="57332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9" name="Smiley Face 118"/>
          <p:cNvSpPr/>
          <p:nvPr/>
        </p:nvSpPr>
        <p:spPr>
          <a:xfrm>
            <a:off x="4716016" y="51571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0" name="Smiley Face 119"/>
          <p:cNvSpPr/>
          <p:nvPr/>
        </p:nvSpPr>
        <p:spPr>
          <a:xfrm>
            <a:off x="1043608"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1" name="Smiley Face 120"/>
          <p:cNvSpPr/>
          <p:nvPr/>
        </p:nvSpPr>
        <p:spPr>
          <a:xfrm>
            <a:off x="1979712"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4" name="Title 1"/>
          <p:cNvSpPr txBox="1">
            <a:spLocks/>
          </p:cNvSpPr>
          <p:nvPr/>
        </p:nvSpPr>
        <p:spPr>
          <a:xfrm>
            <a:off x="457200" y="413792"/>
            <a:ext cx="8229600" cy="1143000"/>
          </a:xfrm>
          <a:prstGeom prst="rect">
            <a:avLst/>
          </a:prstGeom>
        </p:spPr>
        <p:txBody>
          <a:bodyPr/>
          <a:lstStyle/>
          <a:p>
            <a:pPr lvl="0" algn="ctr" eaLnBrk="0" hangingPunct="0">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Nike victory f</a:t>
            </a:r>
            <a:r>
              <a:rPr kumimoji="0" lang="en-CA" sz="2800" b="1"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or us includes </a:t>
            </a:r>
            <a:r>
              <a:rPr lang="en-US" sz="2800" b="1" dirty="0" smtClean="0">
                <a:latin typeface="Calibri" pitchFamily="34" charset="0"/>
                <a:cs typeface="Calibri" pitchFamily="34" charset="0"/>
              </a:rPr>
              <a:t>abounding </a:t>
            </a:r>
            <a:r>
              <a:rPr lang="en-US" sz="2800" b="1" dirty="0" smtClean="0">
                <a:latin typeface="Calibri" pitchFamily="34" charset="0"/>
                <a:cs typeface="Calibri" pitchFamily="34" charset="0"/>
              </a:rPr>
              <a:t>in the work of the Lord </a:t>
            </a:r>
            <a:r>
              <a:rPr lang="en-US" sz="2800" b="1" dirty="0" smtClean="0">
                <a:latin typeface="Calibri" pitchFamily="34" charset="0"/>
                <a:cs typeface="Calibri" pitchFamily="34" charset="0"/>
              </a:rPr>
              <a:t>to make Christ known to </a:t>
            </a:r>
            <a:r>
              <a:rPr lang="en-US" sz="2800" b="1" dirty="0" smtClean="0">
                <a:latin typeface="Calibri" pitchFamily="34" charset="0"/>
                <a:cs typeface="Calibri" pitchFamily="34" charset="0"/>
              </a:rPr>
              <a:t>every </a:t>
            </a: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tribe</a:t>
            </a: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language, people and nation</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CA" sz="2800" b="1"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22" name="Smiley Face 121"/>
          <p:cNvSpPr/>
          <p:nvPr/>
        </p:nvSpPr>
        <p:spPr>
          <a:xfrm>
            <a:off x="3923928" y="37170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Smiley Face 122"/>
          <p:cNvSpPr/>
          <p:nvPr/>
        </p:nvSpPr>
        <p:spPr>
          <a:xfrm>
            <a:off x="83884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est cropped 0394.JPG"/>
          <p:cNvPicPr>
            <a:picLocks noChangeAspect="1"/>
          </p:cNvPicPr>
          <p:nvPr/>
        </p:nvPicPr>
        <p:blipFill>
          <a:blip r:embed="rId2" cstate="print"/>
          <a:stretch>
            <a:fillRect/>
          </a:stretch>
        </p:blipFill>
        <p:spPr>
          <a:xfrm>
            <a:off x="0" y="0"/>
            <a:ext cx="9143999" cy="6858000"/>
          </a:xfrm>
          <a:prstGeom prst="rect">
            <a:avLst/>
          </a:prstGeom>
        </p:spPr>
      </p:pic>
      <p:sp>
        <p:nvSpPr>
          <p:cNvPr id="8" name="Title 2"/>
          <p:cNvSpPr txBox="1">
            <a:spLocks/>
          </p:cNvSpPr>
          <p:nvPr/>
        </p:nvSpPr>
        <p:spPr>
          <a:xfrm>
            <a:off x="5220072" y="1988840"/>
            <a:ext cx="3744416"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32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The New Testament</a:t>
            </a:r>
            <a:br>
              <a:rPr kumimoji="0" lang="en-CA" sz="32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CA" sz="32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praises the Lord </a:t>
            </a:r>
            <a:br>
              <a:rPr kumimoji="0" lang="en-CA" sz="32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CA" sz="32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for Christ’s death giving us </a:t>
            </a:r>
            <a:br>
              <a:rPr kumimoji="0" lang="en-CA" sz="32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CA" sz="3200" b="1" i="0" u="sng" strike="noStrike" kern="0" cap="none" spc="0" normalizeH="0" baseline="0" noProof="0" dirty="0" smtClean="0">
                <a:ln>
                  <a:noFill/>
                </a:ln>
                <a:solidFill>
                  <a:schemeClr val="tx1"/>
                </a:solidFill>
                <a:effectLst/>
                <a:uLnTx/>
                <a:uFillTx/>
                <a:latin typeface="Calibri" pitchFamily="34" charset="0"/>
                <a:ea typeface="+mj-ea"/>
                <a:cs typeface="Calibri" pitchFamily="34" charset="0"/>
              </a:rPr>
              <a:t>every</a:t>
            </a:r>
            <a:r>
              <a:rPr kumimoji="0" lang="en-CA" sz="32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spiritual blessing in Christ.</a:t>
            </a:r>
            <a:br>
              <a:rPr kumimoji="0" lang="en-CA" sz="32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CA" sz="32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All blessing and all victory is in Christ!</a:t>
            </a:r>
            <a:endParaRPr kumimoji="0" lang="en-CA" sz="3200" b="1"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2"/>
          <p:cNvSpPr txBox="1">
            <a:spLocks/>
          </p:cNvSpPr>
          <p:nvPr/>
        </p:nvSpPr>
        <p:spPr>
          <a:xfrm>
            <a:off x="179512" y="1988840"/>
            <a:ext cx="3744416"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32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Revelation 5:9-10 praises Jesus for five big aspects </a:t>
            </a:r>
            <a:br>
              <a:rPr kumimoji="0" lang="en-CA" sz="32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CA" sz="32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of his </a:t>
            </a:r>
            <a:r>
              <a:rPr kumimoji="0" lang="en-CA" sz="3200" b="1"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nike</a:t>
            </a:r>
            <a:r>
              <a:rPr kumimoji="0" lang="en-CA" sz="32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victory.</a:t>
            </a:r>
            <a:br>
              <a:rPr kumimoji="0" lang="en-CA" sz="32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CA" sz="3200" b="1"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 name="Picture 1" descr="It is finished, all God gives is in Christ crucified and risen.jpg"/>
          <p:cNvPicPr>
            <a:picLocks noChangeAspect="1"/>
          </p:cNvPicPr>
          <p:nvPr/>
        </p:nvPicPr>
        <p:blipFill>
          <a:blip r:embed="rId2" cstate="print"/>
          <a:stretch>
            <a:fillRect/>
          </a:stretch>
        </p:blipFill>
        <p:spPr>
          <a:xfrm>
            <a:off x="107504" y="0"/>
            <a:ext cx="5145107" cy="6858000"/>
          </a:xfrm>
          <a:prstGeom prst="rect">
            <a:avLst/>
          </a:prstGeom>
        </p:spPr>
      </p:pic>
      <p:sp>
        <p:nvSpPr>
          <p:cNvPr id="3" name="Title 2"/>
          <p:cNvSpPr>
            <a:spLocks noGrp="1"/>
          </p:cNvSpPr>
          <p:nvPr>
            <p:ph type="title"/>
          </p:nvPr>
        </p:nvSpPr>
        <p:spPr>
          <a:xfrm>
            <a:off x="5220072" y="2502024"/>
            <a:ext cx="3744416" cy="1143000"/>
          </a:xfrm>
        </p:spPr>
        <p:txBody>
          <a:bodyPr/>
          <a:lstStyle/>
          <a:p>
            <a:r>
              <a:rPr lang="en-CA" sz="3200" b="1" dirty="0" smtClean="0">
                <a:solidFill>
                  <a:schemeClr val="tx1"/>
                </a:solidFill>
                <a:latin typeface="Calibri" pitchFamily="34" charset="0"/>
                <a:cs typeface="Calibri" pitchFamily="34" charset="0"/>
              </a:rPr>
              <a:t>Nike victory in Christ includes using God’s promises in his word to open and enjoy all God’s grace in Christ with faith that praises him.</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Promises </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Faith </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Praise!</a:t>
            </a:r>
            <a:endParaRPr lang="en-CA" sz="3200" b="1" dirty="0">
              <a:solidFill>
                <a:schemeClr val="tx1"/>
              </a:solidFill>
              <a:latin typeface="Calibri" pitchFamily="34" charset="0"/>
              <a:cs typeface="Calibri"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rucified (2).jpg"/>
          <p:cNvPicPr>
            <a:picLocks noChangeAspect="1"/>
          </p:cNvPicPr>
          <p:nvPr/>
        </p:nvPicPr>
        <p:blipFill>
          <a:blip r:embed="rId2" cstate="print"/>
          <a:srcRect l="9621"/>
          <a:stretch>
            <a:fillRect/>
          </a:stretch>
        </p:blipFill>
        <p:spPr>
          <a:xfrm>
            <a:off x="3981999" y="116632"/>
            <a:ext cx="5054497" cy="4896544"/>
          </a:xfrm>
          <a:prstGeom prst="rect">
            <a:avLst/>
          </a:prstGeom>
        </p:spPr>
      </p:pic>
      <p:pic>
        <p:nvPicPr>
          <p:cNvPr id="19458" name="Picture 2" descr="C:\Users\Supermike\Pictures\Misc Pics\nike julius_caesar_statue.jpg"/>
          <p:cNvPicPr>
            <a:picLocks noChangeAspect="1" noChangeArrowheads="1"/>
          </p:cNvPicPr>
          <p:nvPr/>
        </p:nvPicPr>
        <p:blipFill>
          <a:blip r:embed="rId3" cstate="print"/>
          <a:srcRect r="19672"/>
          <a:stretch>
            <a:fillRect/>
          </a:stretch>
        </p:blipFill>
        <p:spPr bwMode="auto">
          <a:xfrm>
            <a:off x="0" y="44450"/>
            <a:ext cx="3733800" cy="6813550"/>
          </a:xfrm>
          <a:prstGeom prst="rect">
            <a:avLst/>
          </a:prstGeom>
          <a:noFill/>
          <a:ln w="9525">
            <a:noFill/>
            <a:miter lim="800000"/>
            <a:headEnd/>
            <a:tailEnd/>
          </a:ln>
        </p:spPr>
      </p:pic>
      <p:sp>
        <p:nvSpPr>
          <p:cNvPr id="19459" name="Title 1"/>
          <p:cNvSpPr>
            <a:spLocks noGrp="1"/>
          </p:cNvSpPr>
          <p:nvPr>
            <p:ph type="title"/>
          </p:nvPr>
        </p:nvSpPr>
        <p:spPr/>
        <p:txBody>
          <a:bodyPr/>
          <a:lstStyle/>
          <a:p>
            <a:pPr eaLnBrk="1"/>
            <a:r>
              <a:rPr lang="en-CA" altLang="ko-KR" sz="1100" smtClean="0">
                <a:solidFill>
                  <a:schemeClr val="bg1"/>
                </a:solidFill>
                <a:ea typeface="굴림" charset="-127"/>
              </a:rPr>
              <a:t/>
            </a:r>
            <a:br>
              <a:rPr lang="en-CA" altLang="ko-KR" sz="1100" smtClean="0">
                <a:solidFill>
                  <a:schemeClr val="bg1"/>
                </a:solidFill>
                <a:ea typeface="굴림" charset="-127"/>
              </a:rPr>
            </a:br>
            <a:endParaRPr lang="en-US" altLang="ko-KR" sz="3200" smtClean="0">
              <a:solidFill>
                <a:schemeClr val="bg1"/>
              </a:solidFill>
              <a:ea typeface="굴림" charset="-127"/>
            </a:endParaRPr>
          </a:p>
        </p:txBody>
      </p:sp>
      <p:sp>
        <p:nvSpPr>
          <p:cNvPr id="15365" name="TextBox 4"/>
          <p:cNvSpPr txBox="1">
            <a:spLocks noChangeArrowheads="1"/>
          </p:cNvSpPr>
          <p:nvPr/>
        </p:nvSpPr>
        <p:spPr bwMode="auto">
          <a:xfrm>
            <a:off x="35496" y="5200600"/>
            <a:ext cx="9052560" cy="1828800"/>
          </a:xfrm>
          <a:prstGeom prst="rect">
            <a:avLst/>
          </a:prstGeom>
          <a:solidFill>
            <a:schemeClr val="bg1"/>
          </a:solidFill>
          <a:ln w="9525">
            <a:noFill/>
            <a:miter lim="800000"/>
            <a:headEnd/>
            <a:tailEnd/>
          </a:ln>
        </p:spPr>
        <p:txBody>
          <a:bodyPr>
            <a:spAutoFit/>
          </a:bodyPr>
          <a:lstStyle/>
          <a:p>
            <a:pPr algn="ctr"/>
            <a:r>
              <a:rPr lang="en-US" altLang="ko-KR" sz="2800" b="1" dirty="0" smtClean="0">
                <a:latin typeface="Calibri" pitchFamily="34" charset="0"/>
                <a:ea typeface="굴림" charset="-127"/>
              </a:rPr>
              <a:t>The world thinks </a:t>
            </a:r>
            <a:r>
              <a:rPr lang="en-US" altLang="ko-KR" sz="2800" b="1" dirty="0" err="1" smtClean="0">
                <a:latin typeface="Calibri" pitchFamily="34" charset="0"/>
                <a:ea typeface="굴림" charset="-127"/>
              </a:rPr>
              <a:t>nike</a:t>
            </a:r>
            <a:r>
              <a:rPr lang="en-US" altLang="ko-KR" sz="2800" b="1" dirty="0" smtClean="0">
                <a:latin typeface="Calibri" pitchFamily="34" charset="0"/>
                <a:ea typeface="굴림" charset="-127"/>
              </a:rPr>
              <a:t> victory is power to make others serve ME, ME, ME, but for Christians, </a:t>
            </a:r>
            <a:r>
              <a:rPr lang="en-US" altLang="ko-KR" sz="2800" b="1" i="1" dirty="0" err="1" smtClean="0">
                <a:latin typeface="Calibri" pitchFamily="34" charset="0"/>
                <a:ea typeface="굴림" charset="-127"/>
              </a:rPr>
              <a:t>nike</a:t>
            </a:r>
            <a:r>
              <a:rPr lang="en-US" altLang="ko-KR" sz="2800" b="1" dirty="0" smtClean="0">
                <a:latin typeface="Calibri" pitchFamily="34" charset="0"/>
                <a:ea typeface="굴림" charset="-127"/>
              </a:rPr>
              <a:t> is walking in Christ in the Spirit in YOU, YOU, YOU agape love that serves others.</a:t>
            </a:r>
            <a:endParaRPr lang="en-US" altLang="ko-KR" sz="2800" b="1" dirty="0">
              <a:latin typeface="Calibri" pitchFamily="34" charset="0"/>
              <a:ea typeface="굴림" charset="-127"/>
            </a:endParaRPr>
          </a:p>
        </p:txBody>
      </p:sp>
      <p:sp>
        <p:nvSpPr>
          <p:cNvPr id="6" name="TextBox 5"/>
          <p:cNvSpPr txBox="1"/>
          <p:nvPr/>
        </p:nvSpPr>
        <p:spPr>
          <a:xfrm>
            <a:off x="5148064" y="4653136"/>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7" name="TextBox 6"/>
          <p:cNvSpPr txBox="1"/>
          <p:nvPr/>
        </p:nvSpPr>
        <p:spPr>
          <a:xfrm>
            <a:off x="323528" y="4437112"/>
            <a:ext cx="3779912" cy="646331"/>
          </a:xfrm>
          <a:prstGeom prst="rect">
            <a:avLst/>
          </a:prstGeom>
          <a:noFill/>
        </p:spPr>
        <p:txBody>
          <a:bodyPr wrap="square" rtlCol="0">
            <a:spAutoFit/>
          </a:bodyPr>
          <a:lstStyle/>
          <a:p>
            <a:pPr algn="ctr"/>
            <a:r>
              <a:rPr lang="en-CA" sz="1200" dirty="0" smtClean="0"/>
              <a:t>Various copies on internet, original source unknown, but the statue of Julius Caesar is apparently in the Council Chamber, Capitol Hill, Rome</a:t>
            </a:r>
            <a:endParaRPr lang="en-CA" sz="12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09120"/>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140968"/>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The world seeks joy and satisfaction from beauty, music, </a:t>
            </a:r>
          </a:p>
          <a:p>
            <a:pPr lvl="0" algn="ctr" eaLnBrk="0" hangingPunct="0">
              <a:defRPr/>
            </a:pPr>
            <a:r>
              <a:rPr lang="en-US" sz="2600" spc="-20" dirty="0" smtClean="0">
                <a:latin typeface="Calibri" pitchFamily="34" charset="0"/>
                <a:cs typeface="Calibri" pitchFamily="34" charset="0"/>
              </a:rPr>
              <a:t>smart-phones, sports, cars, money, friends, romance, sex, food, drinking, homes and jobs!  Jesus had all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1" name="TextBox 30"/>
          <p:cNvSpPr txBox="1"/>
          <p:nvPr/>
        </p:nvSpPr>
        <p:spPr>
          <a:xfrm>
            <a:off x="251520" y="3934797"/>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09120"/>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140968"/>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Nike victory in Christ is to drink deeply from Christ all he provides by his death so that we have deep joy and satisfaction in the LORD rather than seeking joy and satisfaction from Satan’s ways!</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1" name="TextBox 30"/>
          <p:cNvSpPr txBox="1"/>
          <p:nvPr/>
        </p:nvSpPr>
        <p:spPr>
          <a:xfrm>
            <a:off x="251520" y="3934797"/>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171400"/>
            <a:ext cx="9144000" cy="6858000"/>
          </a:xfrm>
          <a:prstGeom prst="rect">
            <a:avLst/>
          </a:prstGeom>
        </p:spPr>
      </p:pic>
      <p:sp>
        <p:nvSpPr>
          <p:cNvPr id="13" name="Rectangle 12"/>
          <p:cNvSpPr/>
          <p:nvPr/>
        </p:nvSpPr>
        <p:spPr>
          <a:xfrm>
            <a:off x="4139952" y="3658736"/>
            <a:ext cx="91440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441696" y="3392408"/>
            <a:ext cx="274320" cy="11887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3066464" y="2176264"/>
            <a:ext cx="3072384" cy="1828800"/>
          </a:xfrm>
          <a:prstGeom prst="rect">
            <a:avLst/>
          </a:prstGeom>
        </p:spPr>
      </p:pic>
      <p:pic>
        <p:nvPicPr>
          <p:cNvPr id="7" name="Picture 6" descr="egyptian.gif"/>
          <p:cNvPicPr>
            <a:picLocks noChangeAspect="1"/>
          </p:cNvPicPr>
          <p:nvPr/>
        </p:nvPicPr>
        <p:blipFill>
          <a:blip r:embed="rId4" cstate="print"/>
          <a:stretch>
            <a:fillRect/>
          </a:stretch>
        </p:blipFill>
        <p:spPr>
          <a:xfrm rot="7200000">
            <a:off x="3875718" y="3582102"/>
            <a:ext cx="3072385" cy="182880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195899" y="3582101"/>
            <a:ext cx="3072383" cy="182880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00500" y="3247628"/>
            <a:ext cx="1143000" cy="1333500"/>
          </a:xfrm>
          <a:prstGeom prst="rect">
            <a:avLst/>
          </a:prstGeom>
        </p:spPr>
      </p:pic>
      <p:sp>
        <p:nvSpPr>
          <p:cNvPr id="17" name="TextBox 16"/>
          <p:cNvSpPr txBox="1"/>
          <p:nvPr/>
        </p:nvSpPr>
        <p:spPr>
          <a:xfrm>
            <a:off x="6876256" y="6237312"/>
            <a:ext cx="2088232" cy="553998"/>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
        <p:nvSpPr>
          <p:cNvPr id="12" name="TextBox 11"/>
          <p:cNvSpPr txBox="1">
            <a:spLocks noChangeArrowheads="1"/>
          </p:cNvSpPr>
          <p:nvPr/>
        </p:nvSpPr>
        <p:spPr bwMode="auto">
          <a:xfrm>
            <a:off x="72008" y="99789"/>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Nike victory is living in Christ in the Spirit in agape love </a:t>
            </a:r>
          </a:p>
          <a:p>
            <a:pPr algn="ctr"/>
            <a:r>
              <a:rPr lang="en-CA" sz="2800" b="1" dirty="0" smtClean="0">
                <a:solidFill>
                  <a:schemeClr val="bg1"/>
                </a:solidFill>
                <a:latin typeface="Calibri" pitchFamily="34" charset="0"/>
                <a:cs typeface="Calibri" pitchFamily="34" charset="0"/>
              </a:rPr>
              <a:t>enjoying the Lord as the source of all satisfaction, </a:t>
            </a:r>
          </a:p>
          <a:p>
            <a:pPr algn="ctr"/>
            <a:r>
              <a:rPr lang="en-CA" sz="2800" b="1" dirty="0" smtClean="0">
                <a:solidFill>
                  <a:schemeClr val="bg1"/>
                </a:solidFill>
                <a:latin typeface="Calibri" pitchFamily="34" charset="0"/>
                <a:cs typeface="Calibri" pitchFamily="34" charset="0"/>
              </a:rPr>
              <a:t>and reaching every tribe, language, people and nation!</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171400"/>
            <a:ext cx="9144000" cy="6858000"/>
          </a:xfrm>
          <a:prstGeom prst="rect">
            <a:avLst/>
          </a:prstGeom>
        </p:spPr>
      </p:pic>
      <p:sp>
        <p:nvSpPr>
          <p:cNvPr id="13" name="Rectangle 12"/>
          <p:cNvSpPr/>
          <p:nvPr/>
        </p:nvSpPr>
        <p:spPr>
          <a:xfrm>
            <a:off x="4139952" y="3658736"/>
            <a:ext cx="91440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441696" y="3392408"/>
            <a:ext cx="274320" cy="11887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3066464" y="2176264"/>
            <a:ext cx="3072384" cy="1828800"/>
          </a:xfrm>
          <a:prstGeom prst="rect">
            <a:avLst/>
          </a:prstGeom>
        </p:spPr>
      </p:pic>
      <p:pic>
        <p:nvPicPr>
          <p:cNvPr id="7" name="Picture 6" descr="egyptian.gif"/>
          <p:cNvPicPr>
            <a:picLocks noChangeAspect="1"/>
          </p:cNvPicPr>
          <p:nvPr/>
        </p:nvPicPr>
        <p:blipFill>
          <a:blip r:embed="rId4" cstate="print"/>
          <a:stretch>
            <a:fillRect/>
          </a:stretch>
        </p:blipFill>
        <p:spPr>
          <a:xfrm rot="7200000">
            <a:off x="3875718" y="3582102"/>
            <a:ext cx="3072385" cy="182880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195899" y="3582101"/>
            <a:ext cx="3072383" cy="182880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00500" y="3247628"/>
            <a:ext cx="1143000" cy="1333500"/>
          </a:xfrm>
          <a:prstGeom prst="rect">
            <a:avLst/>
          </a:prstGeom>
        </p:spPr>
      </p:pic>
      <p:sp>
        <p:nvSpPr>
          <p:cNvPr id="17" name="TextBox 16"/>
          <p:cNvSpPr txBox="1"/>
          <p:nvPr/>
        </p:nvSpPr>
        <p:spPr>
          <a:xfrm>
            <a:off x="6876256" y="6237312"/>
            <a:ext cx="2088232" cy="553998"/>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
        <p:nvSpPr>
          <p:cNvPr id="12" name="TextBox 11"/>
          <p:cNvSpPr txBox="1">
            <a:spLocks noChangeArrowheads="1"/>
          </p:cNvSpPr>
          <p:nvPr/>
        </p:nvSpPr>
        <p:spPr bwMode="auto">
          <a:xfrm>
            <a:off x="72008" y="99789"/>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Nike victory in heaven is to eternally enjoy</a:t>
            </a:r>
          </a:p>
          <a:p>
            <a:pPr algn="ctr"/>
            <a:r>
              <a:rPr lang="en-CA" sz="2800" b="1" dirty="0" smtClean="0">
                <a:solidFill>
                  <a:schemeClr val="bg1"/>
                </a:solidFill>
                <a:latin typeface="Calibri" pitchFamily="34" charset="0"/>
              </a:rPr>
              <a:t>God the Father, Son and Spirit as all-satisfying as he shares his eternal glory with us face to face in eternal embrace</a:t>
            </a:r>
            <a:r>
              <a:rPr lang="en-CA" sz="2800" b="1" dirty="0" smtClean="0">
                <a:solidFill>
                  <a:schemeClr val="bg1"/>
                </a:solidFill>
                <a:latin typeface="Calibri" pitchFamily="34" charset="0"/>
                <a:cs typeface="Calibri" pitchFamily="34" charset="0"/>
              </a:rPr>
              <a:t>!</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457200" y="4662264"/>
            <a:ext cx="8229600" cy="1143000"/>
          </a:xfrm>
        </p:spPr>
        <p:txBody>
          <a:bodyPr/>
          <a:lstStyle/>
          <a:p>
            <a:pPr eaLnBrk="1" hangingPunct="1"/>
            <a:r>
              <a:rPr lang="en-CA" sz="4000" b="1" dirty="0" smtClean="0"/>
              <a:t/>
            </a:r>
            <a:br>
              <a:rPr lang="en-CA" sz="4000" b="1" dirty="0" smtClean="0"/>
            </a:br>
            <a:r>
              <a:rPr lang="en-CA" sz="3600" b="1" dirty="0" smtClean="0">
                <a:solidFill>
                  <a:schemeClr val="tx1"/>
                </a:solidFill>
              </a:rPr>
              <a:t>Jesus Christ is the real </a:t>
            </a:r>
            <a:r>
              <a:rPr lang="en-CA" sz="3600" b="1" dirty="0" err="1" smtClean="0">
                <a:solidFill>
                  <a:schemeClr val="tx1"/>
                </a:solidFill>
              </a:rPr>
              <a:t>nike</a:t>
            </a:r>
            <a:r>
              <a:rPr lang="en-CA" sz="3600" b="1" dirty="0" smtClean="0">
                <a:solidFill>
                  <a:schemeClr val="tx1"/>
                </a:solidFill>
              </a:rPr>
              <a:t> victory! Christ has </a:t>
            </a:r>
            <a:r>
              <a:rPr lang="en-CA" sz="3600" b="1" dirty="0" err="1" smtClean="0">
                <a:solidFill>
                  <a:schemeClr val="tx1"/>
                </a:solidFill>
              </a:rPr>
              <a:t>niked</a:t>
            </a:r>
            <a:r>
              <a:rPr lang="en-CA" sz="3600" b="1" dirty="0" smtClean="0">
                <a:solidFill>
                  <a:schemeClr val="tx1"/>
                </a:solidFill>
              </a:rPr>
              <a:t>, will </a:t>
            </a:r>
            <a:r>
              <a:rPr lang="en-CA" sz="3600" b="1" dirty="0" err="1" smtClean="0">
                <a:solidFill>
                  <a:schemeClr val="tx1"/>
                </a:solidFill>
              </a:rPr>
              <a:t>nike</a:t>
            </a:r>
            <a:r>
              <a:rPr lang="en-CA" sz="3600" b="1" dirty="0" smtClean="0">
                <a:solidFill>
                  <a:schemeClr val="tx1"/>
                </a:solidFill>
              </a:rPr>
              <a:t>,</a:t>
            </a:r>
            <a:br>
              <a:rPr lang="en-CA" sz="3600" b="1" dirty="0" smtClean="0">
                <a:solidFill>
                  <a:schemeClr val="tx1"/>
                </a:solidFill>
              </a:rPr>
            </a:br>
            <a:r>
              <a:rPr lang="en-CA" sz="3600" b="1" dirty="0" smtClean="0">
                <a:solidFill>
                  <a:schemeClr val="tx1"/>
                </a:solidFill>
              </a:rPr>
              <a:t>and is helping his church </a:t>
            </a:r>
            <a:r>
              <a:rPr lang="en-CA" sz="3600" b="1" dirty="0" err="1" smtClean="0">
                <a:solidFill>
                  <a:schemeClr val="tx1"/>
                </a:solidFill>
              </a:rPr>
              <a:t>nike</a:t>
            </a:r>
            <a:r>
              <a:rPr lang="en-CA" sz="3600" b="1" dirty="0" smtClean="0">
                <a:solidFill>
                  <a:schemeClr val="tx1"/>
                </a:solidFill>
              </a:rPr>
              <a:t>!</a:t>
            </a:r>
            <a:r>
              <a:rPr lang="en-CA" sz="4000" b="1" dirty="0" smtClean="0">
                <a:solidFill>
                  <a:schemeClr val="tx1"/>
                </a:solidFill>
              </a:rPr>
              <a:t/>
            </a:r>
            <a:br>
              <a:rPr lang="en-CA" sz="4000" b="1" dirty="0" smtClean="0">
                <a:solidFill>
                  <a:schemeClr val="tx1"/>
                </a:solidFill>
              </a:rPr>
            </a:br>
            <a:r>
              <a:rPr lang="en-CA" sz="4000" b="1" dirty="0" smtClean="0"/>
              <a:t/>
            </a:r>
            <a:br>
              <a:rPr lang="en-CA" sz="4000" b="1" dirty="0" smtClean="0"/>
            </a:br>
            <a:endParaRPr lang="en-CA" sz="4000" b="1" dirty="0" smtClean="0"/>
          </a:p>
        </p:txBody>
      </p:sp>
      <p:pic>
        <p:nvPicPr>
          <p:cNvPr id="6" name="Picture 5" descr="crucified (2).jpg"/>
          <p:cNvPicPr>
            <a:picLocks noChangeAspect="1"/>
          </p:cNvPicPr>
          <p:nvPr/>
        </p:nvPicPr>
        <p:blipFill>
          <a:blip r:embed="rId2" cstate="print"/>
          <a:srcRect l="13133"/>
          <a:stretch>
            <a:fillRect/>
          </a:stretch>
        </p:blipFill>
        <p:spPr>
          <a:xfrm>
            <a:off x="0" y="0"/>
            <a:ext cx="3286348" cy="3312368"/>
          </a:xfrm>
          <a:prstGeom prst="rect">
            <a:avLst/>
          </a:prstGeom>
        </p:spPr>
      </p:pic>
      <p:pic>
        <p:nvPicPr>
          <p:cNvPr id="7" name="Picture 4" descr="RisenAtTomb"/>
          <p:cNvPicPr>
            <a:picLocks noChangeAspect="1" noChangeArrowheads="1"/>
          </p:cNvPicPr>
          <p:nvPr/>
        </p:nvPicPr>
        <p:blipFill>
          <a:blip r:embed="rId3" cstate="print"/>
          <a:srcRect l="11855" t="9804" r="14645" b="9804"/>
          <a:stretch>
            <a:fillRect/>
          </a:stretch>
        </p:blipFill>
        <p:spPr bwMode="auto">
          <a:xfrm>
            <a:off x="3320752" y="0"/>
            <a:ext cx="2619400" cy="3464368"/>
          </a:xfrm>
          <a:prstGeom prst="rect">
            <a:avLst/>
          </a:prstGeom>
          <a:noFill/>
          <a:ln w="9525">
            <a:noFill/>
            <a:miter lim="800000"/>
            <a:headEnd/>
            <a:tailEnd/>
          </a:ln>
        </p:spPr>
      </p:pic>
      <p:pic>
        <p:nvPicPr>
          <p:cNvPr id="8" name="Picture 3" descr="lion of Judah on throne.jpg"/>
          <p:cNvPicPr>
            <a:picLocks noChangeAspect="1"/>
          </p:cNvPicPr>
          <p:nvPr/>
        </p:nvPicPr>
        <p:blipFill>
          <a:blip r:embed="rId4" cstate="print"/>
          <a:srcRect b="26786"/>
          <a:stretch>
            <a:fillRect/>
          </a:stretch>
        </p:blipFill>
        <p:spPr bwMode="auto">
          <a:xfrm>
            <a:off x="5838407" y="-27384"/>
            <a:ext cx="3342105" cy="3456384"/>
          </a:xfrm>
          <a:prstGeom prst="rect">
            <a:avLst/>
          </a:prstGeom>
          <a:noFill/>
          <a:ln w="9525">
            <a:noFill/>
            <a:miter lim="800000"/>
            <a:headEnd/>
            <a:tailEnd/>
          </a:ln>
        </p:spPr>
      </p:pic>
      <p:sp>
        <p:nvSpPr>
          <p:cNvPr id="9" name="TextBox 8"/>
          <p:cNvSpPr txBox="1"/>
          <p:nvPr/>
        </p:nvSpPr>
        <p:spPr>
          <a:xfrm>
            <a:off x="2987824" y="3140968"/>
            <a:ext cx="3240360" cy="246221"/>
          </a:xfrm>
          <a:prstGeom prst="rect">
            <a:avLst/>
          </a:prstGeom>
          <a:noFill/>
        </p:spPr>
        <p:txBody>
          <a:bodyPr wrap="square" rtlCol="0">
            <a:spAutoFit/>
          </a:bodyPr>
          <a:lstStyle/>
          <a:p>
            <a:pPr algn="ctr"/>
            <a:r>
              <a:rPr lang="en-CA" sz="1000" dirty="0" smtClean="0"/>
              <a:t>various copies on internet, original sources unknown</a:t>
            </a:r>
            <a:endParaRPr lang="en-CA" sz="10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0722" name="Picture 4" descr="RisenAtTomb"/>
          <p:cNvPicPr>
            <a:picLocks noChangeAspect="1" noChangeArrowheads="1"/>
          </p:cNvPicPr>
          <p:nvPr/>
        </p:nvPicPr>
        <p:blipFill>
          <a:blip r:embed="rId2" cstate="print"/>
          <a:srcRect l="11855" t="9804" r="14645" b="9804"/>
          <a:stretch>
            <a:fillRect/>
          </a:stretch>
        </p:blipFill>
        <p:spPr bwMode="auto">
          <a:xfrm>
            <a:off x="35496" y="260648"/>
            <a:ext cx="4724400" cy="6248400"/>
          </a:xfrm>
          <a:prstGeom prst="rect">
            <a:avLst/>
          </a:prstGeom>
          <a:noFill/>
          <a:ln w="9525">
            <a:noFill/>
            <a:miter lim="800000"/>
            <a:headEnd/>
            <a:tailEnd/>
          </a:ln>
        </p:spPr>
      </p:pic>
      <p:sp>
        <p:nvSpPr>
          <p:cNvPr id="5" name="TextBox 4"/>
          <p:cNvSpPr txBox="1"/>
          <p:nvPr/>
        </p:nvSpPr>
        <p:spPr>
          <a:xfrm>
            <a:off x="1043608"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6" name="TextBox 3"/>
          <p:cNvSpPr txBox="1">
            <a:spLocks noChangeArrowheads="1"/>
          </p:cNvSpPr>
          <p:nvPr/>
        </p:nvSpPr>
        <p:spPr bwMode="auto">
          <a:xfrm>
            <a:off x="4932040" y="404664"/>
            <a:ext cx="4211960" cy="6555641"/>
          </a:xfrm>
          <a:prstGeom prst="rect">
            <a:avLst/>
          </a:prstGeom>
          <a:solidFill>
            <a:srgbClr val="002060"/>
          </a:solidFill>
          <a:ln w="9525">
            <a:noFill/>
            <a:miter lim="800000"/>
            <a:headEnd/>
            <a:tailEnd/>
          </a:ln>
        </p:spPr>
        <p:txBody>
          <a:bodyPr wrap="square">
            <a:spAutoFit/>
          </a:bodyPr>
          <a:lstStyle/>
          <a:p>
            <a:pPr algn="ctr"/>
            <a:r>
              <a:rPr lang="en-CA" altLang="ko-KR" sz="2800" b="1" dirty="0" smtClean="0">
                <a:latin typeface="Calibri" pitchFamily="34" charset="0"/>
                <a:ea typeface="굴림" charset="-127"/>
              </a:rPr>
              <a:t>In Revelation 2-3</a:t>
            </a:r>
          </a:p>
          <a:p>
            <a:pPr algn="ctr"/>
            <a:r>
              <a:rPr lang="en-CA" altLang="ko-KR" sz="2800" b="1" dirty="0" smtClean="0">
                <a:latin typeface="Calibri" pitchFamily="34" charset="0"/>
                <a:ea typeface="굴림" charset="-127"/>
              </a:rPr>
              <a:t>Jesus Christ makes seven </a:t>
            </a:r>
            <a:r>
              <a:rPr lang="en-CA" altLang="ko-KR" sz="2800" b="1" dirty="0" err="1" smtClean="0">
                <a:solidFill>
                  <a:srgbClr val="FF0000"/>
                </a:solidFill>
                <a:latin typeface="Calibri" pitchFamily="34" charset="0"/>
                <a:ea typeface="굴림" charset="-127"/>
              </a:rPr>
              <a:t>nike</a:t>
            </a:r>
            <a:r>
              <a:rPr lang="en-CA" altLang="ko-KR" sz="2800" b="1" dirty="0" smtClean="0">
                <a:solidFill>
                  <a:srgbClr val="FF0000"/>
                </a:solidFill>
                <a:latin typeface="Calibri" pitchFamily="34" charset="0"/>
                <a:ea typeface="굴림" charset="-127"/>
              </a:rPr>
              <a:t> </a:t>
            </a:r>
            <a:r>
              <a:rPr lang="en-CA" altLang="ko-KR" sz="2800" b="1" dirty="0" smtClean="0">
                <a:latin typeface="Calibri" pitchFamily="34" charset="0"/>
                <a:ea typeface="굴림" charset="-127"/>
              </a:rPr>
              <a:t>promises to those who </a:t>
            </a:r>
            <a:r>
              <a:rPr lang="en-CA" altLang="ko-KR" sz="2800" b="1" dirty="0" err="1" smtClean="0">
                <a:solidFill>
                  <a:srgbClr val="FF0000"/>
                </a:solidFill>
                <a:latin typeface="Calibri" pitchFamily="34" charset="0"/>
                <a:ea typeface="굴림" charset="-127"/>
              </a:rPr>
              <a:t>nike</a:t>
            </a:r>
            <a:r>
              <a:rPr lang="en-CA" altLang="ko-KR" sz="2800" b="1" dirty="0" smtClean="0">
                <a:latin typeface="Calibri" pitchFamily="34" charset="0"/>
                <a:ea typeface="굴림" charset="-127"/>
              </a:rPr>
              <a:t> false teaching, </a:t>
            </a:r>
          </a:p>
          <a:p>
            <a:pPr algn="ctr"/>
            <a:r>
              <a:rPr lang="en-CA" altLang="ko-KR" sz="2800" b="1" dirty="0" smtClean="0">
                <a:latin typeface="Calibri" pitchFamily="34" charset="0"/>
                <a:ea typeface="굴림" charset="-127"/>
              </a:rPr>
              <a:t> leaving our first love (lukewarm), idolatry,</a:t>
            </a:r>
          </a:p>
          <a:p>
            <a:pPr algn="ctr"/>
            <a:r>
              <a:rPr lang="en-CA" altLang="ko-KR" sz="2800" b="1" dirty="0" smtClean="0">
                <a:latin typeface="Calibri" pitchFamily="34" charset="0"/>
                <a:ea typeface="굴림" charset="-127"/>
              </a:rPr>
              <a:t>incomplete deeds, persecution, and</a:t>
            </a:r>
          </a:p>
          <a:p>
            <a:pPr algn="ctr"/>
            <a:r>
              <a:rPr lang="en-CA" altLang="ko-KR" sz="2800" b="1" dirty="0" smtClean="0">
                <a:latin typeface="Calibri" pitchFamily="34" charset="0"/>
                <a:ea typeface="굴림" charset="-127"/>
              </a:rPr>
              <a:t>sexual immorality.</a:t>
            </a:r>
          </a:p>
          <a:p>
            <a:pPr algn="ctr"/>
            <a:r>
              <a:rPr lang="en-CA" altLang="ko-KR" sz="2800" b="1" dirty="0" smtClean="0">
                <a:latin typeface="Calibri" pitchFamily="34" charset="0"/>
                <a:ea typeface="굴림" charset="-127"/>
              </a:rPr>
              <a:t>(note that the problems the church must </a:t>
            </a:r>
            <a:r>
              <a:rPr lang="en-CA" altLang="ko-KR" sz="2800" b="1" i="1" dirty="0" err="1" smtClean="0">
                <a:latin typeface="Calibri" pitchFamily="34" charset="0"/>
                <a:ea typeface="굴림" charset="-127"/>
              </a:rPr>
              <a:t>nike</a:t>
            </a:r>
            <a:r>
              <a:rPr lang="en-CA" altLang="ko-KR" sz="2800" b="1" dirty="0" smtClean="0">
                <a:latin typeface="Calibri" pitchFamily="34" charset="0"/>
                <a:ea typeface="굴림" charset="-127"/>
              </a:rPr>
              <a:t> spell FLIPS)</a:t>
            </a:r>
          </a:p>
          <a:p>
            <a:pPr algn="ctr"/>
            <a:r>
              <a:rPr lang="en-CA" altLang="ko-KR" sz="2800" b="1" dirty="0" smtClean="0">
                <a:latin typeface="Calibri" pitchFamily="34" charset="0"/>
                <a:ea typeface="굴림" charset="-127"/>
              </a:rPr>
              <a:t>Rev 2:7, 11, 17, 26</a:t>
            </a:r>
          </a:p>
          <a:p>
            <a:pPr algn="ctr"/>
            <a:r>
              <a:rPr lang="en-CA" altLang="ko-KR" sz="2800" b="1" dirty="0" smtClean="0">
                <a:latin typeface="Calibri" pitchFamily="34" charset="0"/>
                <a:ea typeface="굴림" charset="-127"/>
              </a:rPr>
              <a:t>3:5, 12, 21</a:t>
            </a:r>
          </a:p>
          <a:p>
            <a:pPr algn="ctr"/>
            <a:endParaRPr lang="en-CA" altLang="ko-KR" sz="2800" b="1" dirty="0">
              <a:latin typeface="Calibri" pitchFamily="34" charset="0"/>
              <a:ea typeface="굴림" charset="-127"/>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0722" name="Picture 4" descr="RisenAtTomb"/>
          <p:cNvPicPr>
            <a:picLocks noChangeAspect="1" noChangeArrowheads="1"/>
          </p:cNvPicPr>
          <p:nvPr/>
        </p:nvPicPr>
        <p:blipFill>
          <a:blip r:embed="rId2" cstate="print"/>
          <a:srcRect l="11855" t="9804" r="14645" b="9804"/>
          <a:stretch>
            <a:fillRect/>
          </a:stretch>
        </p:blipFill>
        <p:spPr bwMode="auto">
          <a:xfrm>
            <a:off x="35496" y="260648"/>
            <a:ext cx="4724400" cy="6248400"/>
          </a:xfrm>
          <a:prstGeom prst="rect">
            <a:avLst/>
          </a:prstGeom>
          <a:noFill/>
          <a:ln w="9525">
            <a:noFill/>
            <a:miter lim="800000"/>
            <a:headEnd/>
            <a:tailEnd/>
          </a:ln>
        </p:spPr>
      </p:pic>
      <p:sp>
        <p:nvSpPr>
          <p:cNvPr id="5" name="TextBox 4"/>
          <p:cNvSpPr txBox="1"/>
          <p:nvPr/>
        </p:nvSpPr>
        <p:spPr>
          <a:xfrm>
            <a:off x="1043608"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6" name="TextBox 3"/>
          <p:cNvSpPr txBox="1">
            <a:spLocks noChangeArrowheads="1"/>
          </p:cNvSpPr>
          <p:nvPr/>
        </p:nvSpPr>
        <p:spPr bwMode="auto">
          <a:xfrm>
            <a:off x="5076056" y="980728"/>
            <a:ext cx="3923928" cy="4401205"/>
          </a:xfrm>
          <a:prstGeom prst="rect">
            <a:avLst/>
          </a:prstGeom>
          <a:solidFill>
            <a:srgbClr val="002060"/>
          </a:solidFill>
          <a:ln w="9525">
            <a:noFill/>
            <a:miter lim="800000"/>
            <a:headEnd/>
            <a:tailEnd/>
          </a:ln>
        </p:spPr>
        <p:txBody>
          <a:bodyPr wrap="square">
            <a:spAutoFit/>
          </a:bodyPr>
          <a:lstStyle/>
          <a:p>
            <a:pPr algn="ctr"/>
            <a:r>
              <a:rPr lang="en-CA" altLang="ko-KR" sz="2800" b="1" dirty="0" smtClean="0">
                <a:latin typeface="Calibri" pitchFamily="34" charset="0"/>
                <a:ea typeface="굴림" charset="-127"/>
              </a:rPr>
              <a:t>Ephesus must </a:t>
            </a:r>
            <a:r>
              <a:rPr lang="en-CA" altLang="ko-KR" sz="2800" b="1" dirty="0" err="1" smtClean="0">
                <a:latin typeface="Calibri" pitchFamily="34" charset="0"/>
                <a:ea typeface="굴림" charset="-127"/>
              </a:rPr>
              <a:t>nike</a:t>
            </a:r>
            <a:r>
              <a:rPr lang="en-CA" altLang="ko-KR" sz="2800" b="1" dirty="0" smtClean="0">
                <a:latin typeface="Calibri" pitchFamily="34" charset="0"/>
                <a:ea typeface="굴림" charset="-127"/>
              </a:rPr>
              <a:t>  leaving their first love 2:1-7</a:t>
            </a:r>
          </a:p>
          <a:p>
            <a:pPr algn="ctr"/>
            <a:endParaRPr lang="en-CA" altLang="ko-KR" sz="2800" b="1" dirty="0" smtClean="0">
              <a:latin typeface="Calibri" pitchFamily="34" charset="0"/>
              <a:ea typeface="굴림" charset="-127"/>
            </a:endParaRPr>
          </a:p>
          <a:p>
            <a:pPr algn="ctr"/>
            <a:r>
              <a:rPr lang="en-CA" altLang="ko-KR" sz="2800" b="1" dirty="0" smtClean="0">
                <a:latin typeface="Calibri" pitchFamily="34" charset="0"/>
                <a:ea typeface="굴림" charset="-127"/>
                <a:cs typeface="Calibri" pitchFamily="34" charset="0"/>
              </a:rPr>
              <a:t>“</a:t>
            </a:r>
            <a:r>
              <a:rPr lang="en-US" sz="2800" b="1" dirty="0" smtClean="0">
                <a:latin typeface="Calibri" pitchFamily="34" charset="0"/>
                <a:cs typeface="Calibri" pitchFamily="34" charset="0"/>
              </a:rPr>
              <a:t>To the one who conquers </a:t>
            </a:r>
            <a:r>
              <a:rPr lang="en-CA" altLang="ko-KR" sz="2800" b="1" dirty="0" smtClean="0">
                <a:solidFill>
                  <a:srgbClr val="FF0000"/>
                </a:solidFill>
                <a:latin typeface="Calibri" pitchFamily="34" charset="0"/>
                <a:ea typeface="굴림" charset="-127"/>
              </a:rPr>
              <a:t>(</a:t>
            </a:r>
            <a:r>
              <a:rPr lang="en-CA" altLang="ko-KR" sz="2800" b="1" dirty="0" err="1" smtClean="0">
                <a:solidFill>
                  <a:srgbClr val="FF0000"/>
                </a:solidFill>
                <a:latin typeface="Calibri" pitchFamily="34" charset="0"/>
                <a:ea typeface="굴림" charset="-127"/>
              </a:rPr>
              <a:t>nikes</a:t>
            </a:r>
            <a:r>
              <a:rPr lang="en-CA" altLang="ko-KR" sz="2800" b="1" dirty="0" smtClean="0">
                <a:solidFill>
                  <a:srgbClr val="FF0000"/>
                </a:solidFill>
                <a:latin typeface="Calibri" pitchFamily="34" charset="0"/>
                <a:ea typeface="굴림" charset="-127"/>
              </a:rPr>
              <a:t>) </a:t>
            </a:r>
            <a:r>
              <a:rPr lang="en-US" sz="2800" b="1" dirty="0" smtClean="0">
                <a:latin typeface="Calibri" pitchFamily="34" charset="0"/>
                <a:cs typeface="Calibri" pitchFamily="34" charset="0"/>
              </a:rPr>
              <a:t>I will grant to eat of the tree of life, which is in the paradise of God.”</a:t>
            </a:r>
          </a:p>
          <a:p>
            <a:pPr algn="ctr"/>
            <a:r>
              <a:rPr lang="en-CA" altLang="ko-KR" sz="2800" b="1" dirty="0" smtClean="0">
                <a:latin typeface="Calibri" pitchFamily="34" charset="0"/>
                <a:ea typeface="굴림" charset="-127"/>
              </a:rPr>
              <a:t>Rev 2:7</a:t>
            </a:r>
            <a:endParaRPr lang="en-CA" altLang="ko-KR" sz="2800" b="1" dirty="0">
              <a:latin typeface="Calibri" pitchFamily="34" charset="0"/>
              <a:ea typeface="굴림" charset="-127"/>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0722" name="Picture 4" descr="RisenAtTomb"/>
          <p:cNvPicPr>
            <a:picLocks noChangeAspect="1" noChangeArrowheads="1"/>
          </p:cNvPicPr>
          <p:nvPr/>
        </p:nvPicPr>
        <p:blipFill>
          <a:blip r:embed="rId2" cstate="print"/>
          <a:srcRect l="11855" t="9804" r="14645" b="9804"/>
          <a:stretch>
            <a:fillRect/>
          </a:stretch>
        </p:blipFill>
        <p:spPr bwMode="auto">
          <a:xfrm>
            <a:off x="35496" y="260648"/>
            <a:ext cx="4724400" cy="6248400"/>
          </a:xfrm>
          <a:prstGeom prst="rect">
            <a:avLst/>
          </a:prstGeom>
          <a:noFill/>
          <a:ln w="9525">
            <a:noFill/>
            <a:miter lim="800000"/>
            <a:headEnd/>
            <a:tailEnd/>
          </a:ln>
        </p:spPr>
      </p:pic>
      <p:sp>
        <p:nvSpPr>
          <p:cNvPr id="5" name="TextBox 4"/>
          <p:cNvSpPr txBox="1"/>
          <p:nvPr/>
        </p:nvSpPr>
        <p:spPr>
          <a:xfrm>
            <a:off x="1043608"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6" name="TextBox 3"/>
          <p:cNvSpPr txBox="1">
            <a:spLocks noChangeArrowheads="1"/>
          </p:cNvSpPr>
          <p:nvPr/>
        </p:nvSpPr>
        <p:spPr bwMode="auto">
          <a:xfrm>
            <a:off x="5220072" y="980728"/>
            <a:ext cx="3635896" cy="3970318"/>
          </a:xfrm>
          <a:prstGeom prst="rect">
            <a:avLst/>
          </a:prstGeom>
          <a:solidFill>
            <a:srgbClr val="002060"/>
          </a:solidFill>
          <a:ln w="9525">
            <a:noFill/>
            <a:miter lim="800000"/>
            <a:headEnd/>
            <a:tailEnd/>
          </a:ln>
        </p:spPr>
        <p:txBody>
          <a:bodyPr wrap="square">
            <a:spAutoFit/>
          </a:bodyPr>
          <a:lstStyle/>
          <a:p>
            <a:pPr algn="ctr"/>
            <a:r>
              <a:rPr lang="en-CA" altLang="ko-KR" sz="2800" b="1" dirty="0" smtClean="0">
                <a:latin typeface="Calibri" pitchFamily="34" charset="0"/>
                <a:ea typeface="굴림" charset="-127"/>
              </a:rPr>
              <a:t>Smyrna must </a:t>
            </a:r>
            <a:r>
              <a:rPr lang="en-CA" altLang="ko-KR" sz="2800" b="1" dirty="0" err="1" smtClean="0">
                <a:latin typeface="Calibri" pitchFamily="34" charset="0"/>
                <a:ea typeface="굴림" charset="-127"/>
              </a:rPr>
              <a:t>nike</a:t>
            </a:r>
            <a:r>
              <a:rPr lang="en-CA" altLang="ko-KR" sz="2800" b="1" dirty="0" smtClean="0">
                <a:latin typeface="Calibri" pitchFamily="34" charset="0"/>
                <a:ea typeface="굴림" charset="-127"/>
              </a:rPr>
              <a:t> persecution </a:t>
            </a:r>
          </a:p>
          <a:p>
            <a:pPr algn="ctr"/>
            <a:r>
              <a:rPr lang="en-CA" altLang="ko-KR" sz="2800" b="1" dirty="0" smtClean="0">
                <a:latin typeface="Calibri" pitchFamily="34" charset="0"/>
                <a:ea typeface="굴림" charset="-127"/>
              </a:rPr>
              <a:t>2:8-11</a:t>
            </a:r>
          </a:p>
          <a:p>
            <a:pPr algn="ctr"/>
            <a:endParaRPr lang="en-CA" altLang="ko-KR" sz="2800" b="1" dirty="0" smtClean="0">
              <a:latin typeface="Calibri" pitchFamily="34" charset="0"/>
              <a:ea typeface="굴림" charset="-127"/>
              <a:cs typeface="Calibri" pitchFamily="34" charset="0"/>
            </a:endParaRPr>
          </a:p>
          <a:p>
            <a:pPr algn="ctr"/>
            <a:r>
              <a:rPr lang="en-CA" altLang="ko-KR" sz="2800" b="1" dirty="0" smtClean="0">
                <a:latin typeface="Calibri" pitchFamily="34" charset="0"/>
                <a:ea typeface="굴림" charset="-127"/>
                <a:cs typeface="Calibri" pitchFamily="34" charset="0"/>
              </a:rPr>
              <a:t>“</a:t>
            </a:r>
            <a:r>
              <a:rPr lang="en-US" sz="2800" b="1" dirty="0" smtClean="0">
                <a:latin typeface="Calibri" pitchFamily="34" charset="0"/>
                <a:cs typeface="Calibri" pitchFamily="34" charset="0"/>
              </a:rPr>
              <a:t>The one who conquers </a:t>
            </a:r>
            <a:r>
              <a:rPr lang="en-CA" altLang="ko-KR" sz="2800" b="1" dirty="0" smtClean="0">
                <a:solidFill>
                  <a:srgbClr val="FF0000"/>
                </a:solidFill>
                <a:latin typeface="Calibri" pitchFamily="34" charset="0"/>
                <a:ea typeface="굴림" charset="-127"/>
              </a:rPr>
              <a:t>(</a:t>
            </a:r>
            <a:r>
              <a:rPr lang="en-CA" altLang="ko-KR" sz="2800" b="1" dirty="0" err="1" smtClean="0">
                <a:solidFill>
                  <a:srgbClr val="FF0000"/>
                </a:solidFill>
                <a:latin typeface="Calibri" pitchFamily="34" charset="0"/>
                <a:ea typeface="굴림" charset="-127"/>
              </a:rPr>
              <a:t>nikes</a:t>
            </a:r>
            <a:r>
              <a:rPr lang="en-CA" altLang="ko-KR" sz="2800" b="1" dirty="0" smtClean="0">
                <a:solidFill>
                  <a:srgbClr val="FF0000"/>
                </a:solidFill>
                <a:latin typeface="Calibri" pitchFamily="34" charset="0"/>
                <a:ea typeface="굴림" charset="-127"/>
              </a:rPr>
              <a:t>) </a:t>
            </a:r>
          </a:p>
          <a:p>
            <a:pPr algn="ctr"/>
            <a:r>
              <a:rPr lang="en-US" sz="2800" b="1" dirty="0" smtClean="0">
                <a:latin typeface="Calibri" pitchFamily="34" charset="0"/>
                <a:cs typeface="Calibri" pitchFamily="34" charset="0"/>
              </a:rPr>
              <a:t>will not be hurt </a:t>
            </a:r>
          </a:p>
          <a:p>
            <a:pPr algn="ctr"/>
            <a:r>
              <a:rPr lang="en-US" sz="2800" b="1" dirty="0" smtClean="0">
                <a:latin typeface="Calibri" pitchFamily="34" charset="0"/>
                <a:cs typeface="Calibri" pitchFamily="34" charset="0"/>
              </a:rPr>
              <a:t>by the second death.”</a:t>
            </a:r>
          </a:p>
          <a:p>
            <a:pPr algn="ctr"/>
            <a:r>
              <a:rPr lang="en-CA" altLang="ko-KR" sz="2800" b="1" dirty="0" smtClean="0">
                <a:latin typeface="Calibri" pitchFamily="34" charset="0"/>
                <a:ea typeface="굴림" charset="-127"/>
              </a:rPr>
              <a:t>Rev 2:11</a:t>
            </a:r>
            <a:endParaRPr lang="en-CA" altLang="ko-KR" sz="2800" b="1" dirty="0">
              <a:latin typeface="Calibri" pitchFamily="34" charset="0"/>
              <a:ea typeface="굴림" charset="-127"/>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0722" name="Picture 4" descr="RisenAtTomb"/>
          <p:cNvPicPr>
            <a:picLocks noChangeAspect="1" noChangeArrowheads="1"/>
          </p:cNvPicPr>
          <p:nvPr/>
        </p:nvPicPr>
        <p:blipFill>
          <a:blip r:embed="rId2" cstate="print"/>
          <a:srcRect l="11855" t="9804" r="14645" b="9804"/>
          <a:stretch>
            <a:fillRect/>
          </a:stretch>
        </p:blipFill>
        <p:spPr bwMode="auto">
          <a:xfrm>
            <a:off x="35496" y="260648"/>
            <a:ext cx="4724400" cy="6248400"/>
          </a:xfrm>
          <a:prstGeom prst="rect">
            <a:avLst/>
          </a:prstGeom>
          <a:noFill/>
          <a:ln w="9525">
            <a:noFill/>
            <a:miter lim="800000"/>
            <a:headEnd/>
            <a:tailEnd/>
          </a:ln>
        </p:spPr>
      </p:pic>
      <p:sp>
        <p:nvSpPr>
          <p:cNvPr id="5" name="TextBox 4"/>
          <p:cNvSpPr txBox="1"/>
          <p:nvPr/>
        </p:nvSpPr>
        <p:spPr>
          <a:xfrm>
            <a:off x="1043608"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6" name="TextBox 3"/>
          <p:cNvSpPr txBox="1">
            <a:spLocks noChangeArrowheads="1"/>
          </p:cNvSpPr>
          <p:nvPr/>
        </p:nvSpPr>
        <p:spPr bwMode="auto">
          <a:xfrm>
            <a:off x="5040560" y="44624"/>
            <a:ext cx="3995936" cy="6771084"/>
          </a:xfrm>
          <a:prstGeom prst="rect">
            <a:avLst/>
          </a:prstGeom>
          <a:solidFill>
            <a:srgbClr val="002060"/>
          </a:solidFill>
          <a:ln w="9525">
            <a:noFill/>
            <a:miter lim="800000"/>
            <a:headEnd/>
            <a:tailEnd/>
          </a:ln>
        </p:spPr>
        <p:txBody>
          <a:bodyPr wrap="square">
            <a:spAutoFit/>
          </a:bodyPr>
          <a:lstStyle/>
          <a:p>
            <a:pPr algn="ctr"/>
            <a:r>
              <a:rPr lang="en-CA" altLang="ko-KR" sz="2800" b="1" dirty="0" smtClean="0">
                <a:latin typeface="Calibri" pitchFamily="34" charset="0"/>
                <a:ea typeface="굴림" charset="-127"/>
              </a:rPr>
              <a:t>Pe</a:t>
            </a:r>
            <a:r>
              <a:rPr lang="en-CA" altLang="ko-KR" sz="2800" b="1" dirty="0" smtClean="0">
                <a:latin typeface="Calibri" pitchFamily="34" charset="0"/>
                <a:ea typeface="굴림" charset="-127"/>
                <a:cs typeface="Calibri" pitchFamily="34" charset="0"/>
              </a:rPr>
              <a:t>rgamum must </a:t>
            </a:r>
            <a:r>
              <a:rPr lang="en-CA" altLang="ko-KR" sz="2800" b="1" dirty="0" err="1" smtClean="0">
                <a:latin typeface="Calibri" pitchFamily="34" charset="0"/>
                <a:ea typeface="굴림" charset="-127"/>
                <a:cs typeface="Calibri" pitchFamily="34" charset="0"/>
              </a:rPr>
              <a:t>nike</a:t>
            </a:r>
            <a:r>
              <a:rPr lang="en-CA" altLang="ko-KR" sz="2800" b="1" dirty="0" smtClean="0">
                <a:latin typeface="Calibri" pitchFamily="34" charset="0"/>
                <a:ea typeface="굴림" charset="-127"/>
                <a:cs typeface="Calibri" pitchFamily="34" charset="0"/>
              </a:rPr>
              <a:t> false teaching, idolatry and sexual immorality</a:t>
            </a:r>
          </a:p>
          <a:p>
            <a:pPr algn="ctr"/>
            <a:r>
              <a:rPr lang="en-CA" altLang="ko-KR" sz="2800" b="1" dirty="0" smtClean="0">
                <a:latin typeface="Calibri" pitchFamily="34" charset="0"/>
                <a:ea typeface="굴림" charset="-127"/>
                <a:cs typeface="Calibri" pitchFamily="34" charset="0"/>
              </a:rPr>
              <a:t>2:12-17</a:t>
            </a:r>
          </a:p>
          <a:p>
            <a:endParaRPr lang="en-CA" altLang="ko-KR" sz="1400" b="1" dirty="0" smtClean="0">
              <a:latin typeface="Calibri" pitchFamily="34" charset="0"/>
              <a:ea typeface="굴림" charset="-127"/>
              <a:cs typeface="Calibri" pitchFamily="34" charset="0"/>
            </a:endParaRPr>
          </a:p>
          <a:p>
            <a:pPr algn="ctr"/>
            <a:r>
              <a:rPr lang="en-CA" altLang="ko-KR" sz="2800" b="1" dirty="0" smtClean="0">
                <a:latin typeface="Calibri" pitchFamily="34" charset="0"/>
                <a:ea typeface="굴림" charset="-127"/>
                <a:cs typeface="Calibri" pitchFamily="34" charset="0"/>
              </a:rPr>
              <a:t>“</a:t>
            </a:r>
            <a:r>
              <a:rPr lang="en-US" sz="2800" b="1" dirty="0" smtClean="0">
                <a:latin typeface="Calibri" pitchFamily="34" charset="0"/>
                <a:cs typeface="Calibri" pitchFamily="34" charset="0"/>
              </a:rPr>
              <a:t>To the one who conquers </a:t>
            </a:r>
            <a:r>
              <a:rPr lang="en-CA" altLang="ko-KR" sz="2800" b="1" dirty="0" smtClean="0">
                <a:solidFill>
                  <a:srgbClr val="FF0000"/>
                </a:solidFill>
                <a:latin typeface="Calibri" pitchFamily="34" charset="0"/>
                <a:ea typeface="굴림" charset="-127"/>
              </a:rPr>
              <a:t>(</a:t>
            </a:r>
            <a:r>
              <a:rPr lang="en-CA" altLang="ko-KR" sz="2800" b="1" dirty="0" err="1" smtClean="0">
                <a:solidFill>
                  <a:srgbClr val="FF0000"/>
                </a:solidFill>
                <a:latin typeface="Calibri" pitchFamily="34" charset="0"/>
                <a:ea typeface="굴림" charset="-127"/>
              </a:rPr>
              <a:t>nikes</a:t>
            </a:r>
            <a:r>
              <a:rPr lang="en-CA" altLang="ko-KR" sz="2800" b="1" dirty="0" smtClean="0">
                <a:solidFill>
                  <a:srgbClr val="FF0000"/>
                </a:solidFill>
                <a:latin typeface="Calibri" pitchFamily="34" charset="0"/>
                <a:ea typeface="굴림" charset="-127"/>
              </a:rPr>
              <a:t>) </a:t>
            </a:r>
          </a:p>
          <a:p>
            <a:pPr algn="ctr"/>
            <a:r>
              <a:rPr lang="en-US" sz="2800" b="1" dirty="0" smtClean="0">
                <a:latin typeface="Calibri" pitchFamily="34" charset="0"/>
                <a:cs typeface="Calibri" pitchFamily="34" charset="0"/>
              </a:rPr>
              <a:t>I will give some of </a:t>
            </a:r>
          </a:p>
          <a:p>
            <a:pPr algn="ctr"/>
            <a:r>
              <a:rPr lang="en-US" sz="2800" b="1" dirty="0" smtClean="0">
                <a:latin typeface="Calibri" pitchFamily="34" charset="0"/>
                <a:cs typeface="Calibri" pitchFamily="34" charset="0"/>
              </a:rPr>
              <a:t>the hidden manna, </a:t>
            </a:r>
          </a:p>
          <a:p>
            <a:pPr algn="ctr"/>
            <a:r>
              <a:rPr lang="en-US" sz="2800" b="1" dirty="0" smtClean="0">
                <a:latin typeface="Calibri" pitchFamily="34" charset="0"/>
                <a:cs typeface="Calibri" pitchFamily="34" charset="0"/>
              </a:rPr>
              <a:t>and I will give him </a:t>
            </a:r>
          </a:p>
          <a:p>
            <a:pPr algn="ctr"/>
            <a:r>
              <a:rPr lang="en-US" sz="2800" b="1" dirty="0" smtClean="0">
                <a:latin typeface="Calibri" pitchFamily="34" charset="0"/>
                <a:cs typeface="Calibri" pitchFamily="34" charset="0"/>
              </a:rPr>
              <a:t>a white stone, </a:t>
            </a:r>
          </a:p>
          <a:p>
            <a:pPr algn="ctr"/>
            <a:r>
              <a:rPr lang="en-US" sz="2800" b="1" dirty="0" smtClean="0">
                <a:latin typeface="Calibri" pitchFamily="34" charset="0"/>
                <a:cs typeface="Calibri" pitchFamily="34" charset="0"/>
              </a:rPr>
              <a:t>with a new name written on the stone that no one knows except the one who receives it.”</a:t>
            </a:r>
          </a:p>
          <a:p>
            <a:pPr algn="ctr"/>
            <a:r>
              <a:rPr lang="en-US" sz="2800" b="1" dirty="0" smtClean="0">
                <a:latin typeface="Calibri" pitchFamily="34" charset="0"/>
                <a:cs typeface="Calibri" pitchFamily="34" charset="0"/>
              </a:rPr>
              <a:t>Rev 2:17</a:t>
            </a:r>
            <a:endParaRPr lang="en-CA" altLang="ko-KR" sz="2800" b="1" dirty="0">
              <a:latin typeface="Calibri" pitchFamily="34" charset="0"/>
              <a:ea typeface="굴림" charset="-127"/>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2060">
            <a:alpha val="99000"/>
          </a:srgbClr>
        </a:solidFill>
        <a:effectLst/>
      </p:bgPr>
    </p:bg>
    <p:spTree>
      <p:nvGrpSpPr>
        <p:cNvPr id="1" name=""/>
        <p:cNvGrpSpPr/>
        <p:nvPr/>
      </p:nvGrpSpPr>
      <p:grpSpPr>
        <a:xfrm>
          <a:off x="0" y="0"/>
          <a:ext cx="0" cy="0"/>
          <a:chOff x="0" y="0"/>
          <a:chExt cx="0" cy="0"/>
        </a:xfrm>
      </p:grpSpPr>
      <p:pic>
        <p:nvPicPr>
          <p:cNvPr id="30722" name="Picture 4" descr="RisenAtTomb"/>
          <p:cNvPicPr>
            <a:picLocks noChangeAspect="1" noChangeArrowheads="1"/>
          </p:cNvPicPr>
          <p:nvPr/>
        </p:nvPicPr>
        <p:blipFill>
          <a:blip r:embed="rId2" cstate="print"/>
          <a:srcRect l="11855" t="9804" r="14645" b="9804"/>
          <a:stretch>
            <a:fillRect/>
          </a:stretch>
        </p:blipFill>
        <p:spPr bwMode="auto">
          <a:xfrm>
            <a:off x="35496" y="260648"/>
            <a:ext cx="4724400" cy="6248400"/>
          </a:xfrm>
          <a:prstGeom prst="rect">
            <a:avLst/>
          </a:prstGeom>
          <a:noFill/>
          <a:ln w="9525">
            <a:noFill/>
            <a:miter lim="800000"/>
            <a:headEnd/>
            <a:tailEnd/>
          </a:ln>
        </p:spPr>
      </p:pic>
      <p:sp>
        <p:nvSpPr>
          <p:cNvPr id="30724" name="TextBox 3"/>
          <p:cNvSpPr txBox="1">
            <a:spLocks noChangeArrowheads="1"/>
          </p:cNvSpPr>
          <p:nvPr/>
        </p:nvSpPr>
        <p:spPr bwMode="auto">
          <a:xfrm>
            <a:off x="4499992" y="62617"/>
            <a:ext cx="4644008" cy="6678751"/>
          </a:xfrm>
          <a:prstGeom prst="rect">
            <a:avLst/>
          </a:prstGeom>
          <a:solidFill>
            <a:srgbClr val="002060"/>
          </a:solidFill>
          <a:ln w="9525">
            <a:noFill/>
            <a:miter lim="800000"/>
            <a:headEnd/>
            <a:tailEnd/>
          </a:ln>
        </p:spPr>
        <p:txBody>
          <a:bodyPr wrap="square">
            <a:spAutoFit/>
          </a:bodyPr>
          <a:lstStyle/>
          <a:p>
            <a:pPr algn="ctr"/>
            <a:r>
              <a:rPr lang="en-CA" altLang="ko-KR" sz="2800" b="1" dirty="0" err="1" smtClean="0">
                <a:latin typeface="Calibri" pitchFamily="34" charset="0"/>
                <a:ea typeface="굴림" charset="-127"/>
              </a:rPr>
              <a:t>Thyratira</a:t>
            </a:r>
            <a:r>
              <a:rPr lang="en-CA" altLang="ko-KR" sz="2800" b="1" dirty="0" smtClean="0">
                <a:latin typeface="Calibri" pitchFamily="34" charset="0"/>
                <a:ea typeface="굴림" charset="-127"/>
              </a:rPr>
              <a:t> must </a:t>
            </a:r>
            <a:r>
              <a:rPr lang="en-CA" altLang="ko-KR" sz="2800" b="1" dirty="0" err="1" smtClean="0">
                <a:latin typeface="Calibri" pitchFamily="34" charset="0"/>
                <a:ea typeface="굴림" charset="-127"/>
              </a:rPr>
              <a:t>nike</a:t>
            </a:r>
            <a:r>
              <a:rPr lang="en-CA" altLang="ko-KR" sz="2800" b="1" dirty="0" smtClean="0">
                <a:latin typeface="Calibri" pitchFamily="34" charset="0"/>
                <a:ea typeface="굴림" charset="-127"/>
              </a:rPr>
              <a:t> </a:t>
            </a:r>
          </a:p>
          <a:p>
            <a:pPr algn="ctr"/>
            <a:r>
              <a:rPr lang="en-CA" altLang="ko-KR" sz="2800" b="1" dirty="0" smtClean="0">
                <a:latin typeface="Calibri" pitchFamily="34" charset="0"/>
                <a:ea typeface="굴림" charset="-127"/>
              </a:rPr>
              <a:t>false teaching, idolatry </a:t>
            </a:r>
          </a:p>
          <a:p>
            <a:pPr algn="ctr"/>
            <a:r>
              <a:rPr lang="en-CA" altLang="ko-KR" sz="2800" b="1" dirty="0" smtClean="0">
                <a:latin typeface="Calibri" pitchFamily="34" charset="0"/>
                <a:ea typeface="굴림" charset="-127"/>
              </a:rPr>
              <a:t>and sexual immorality 2:18-29</a:t>
            </a:r>
          </a:p>
          <a:p>
            <a:pPr algn="ctr"/>
            <a:endParaRPr lang="en-CA" altLang="ko-KR" sz="800" b="1" dirty="0" smtClean="0">
              <a:latin typeface="Calibri" pitchFamily="34" charset="0"/>
              <a:ea typeface="굴림" charset="-127"/>
              <a:cs typeface="Calibri" pitchFamily="34" charset="0"/>
            </a:endParaRPr>
          </a:p>
          <a:p>
            <a:pPr algn="ctr"/>
            <a:r>
              <a:rPr lang="en-CA" altLang="ko-KR" sz="2800" b="1" dirty="0" smtClean="0">
                <a:latin typeface="Calibri" pitchFamily="34" charset="0"/>
                <a:ea typeface="굴림" charset="-127"/>
                <a:cs typeface="Calibri" pitchFamily="34" charset="0"/>
              </a:rPr>
              <a:t>“</a:t>
            </a:r>
            <a:r>
              <a:rPr lang="en-US" sz="2800" b="1" dirty="0" smtClean="0">
                <a:latin typeface="Calibri" pitchFamily="34" charset="0"/>
                <a:cs typeface="Calibri" pitchFamily="34" charset="0"/>
              </a:rPr>
              <a:t>The one who conquers </a:t>
            </a:r>
            <a:r>
              <a:rPr lang="en-CA" altLang="ko-KR" sz="2800" b="1" dirty="0" smtClean="0">
                <a:solidFill>
                  <a:srgbClr val="FF0000"/>
                </a:solidFill>
                <a:latin typeface="Calibri" pitchFamily="34" charset="0"/>
                <a:ea typeface="굴림" charset="-127"/>
                <a:cs typeface="Calibri" pitchFamily="34" charset="0"/>
              </a:rPr>
              <a:t>(</a:t>
            </a:r>
            <a:r>
              <a:rPr lang="en-CA" altLang="ko-KR" sz="2800" b="1" dirty="0" err="1" smtClean="0">
                <a:solidFill>
                  <a:srgbClr val="FF0000"/>
                </a:solidFill>
                <a:latin typeface="Calibri" pitchFamily="34" charset="0"/>
                <a:ea typeface="굴림" charset="-127"/>
                <a:cs typeface="Calibri" pitchFamily="34" charset="0"/>
              </a:rPr>
              <a:t>nikes</a:t>
            </a:r>
            <a:r>
              <a:rPr lang="en-CA" altLang="ko-KR" sz="2800" b="1" dirty="0" smtClean="0">
                <a:solidFill>
                  <a:srgbClr val="FF0000"/>
                </a:solidFill>
                <a:latin typeface="Calibri" pitchFamily="34" charset="0"/>
                <a:ea typeface="굴림" charset="-127"/>
                <a:cs typeface="Calibri" pitchFamily="34" charset="0"/>
              </a:rPr>
              <a:t>) </a:t>
            </a:r>
            <a:r>
              <a:rPr lang="en-US" sz="2800" b="1" dirty="0" smtClean="0">
                <a:latin typeface="Calibri" pitchFamily="34" charset="0"/>
                <a:cs typeface="Calibri" pitchFamily="34" charset="0"/>
              </a:rPr>
              <a:t>and who keeps my works until the end, </a:t>
            </a:r>
          </a:p>
          <a:p>
            <a:pPr algn="ctr"/>
            <a:r>
              <a:rPr lang="en-US" sz="2800" b="1" dirty="0" smtClean="0">
                <a:latin typeface="Calibri" pitchFamily="34" charset="0"/>
                <a:cs typeface="Calibri" pitchFamily="34" charset="0"/>
              </a:rPr>
              <a:t>to him I will give authority over the nations, and he will rule them with a rod of iron, as when earthen pots are broken in pieces, even as </a:t>
            </a:r>
          </a:p>
          <a:p>
            <a:pPr algn="ctr"/>
            <a:r>
              <a:rPr lang="en-US" sz="2800" b="1" dirty="0" smtClean="0">
                <a:latin typeface="Calibri" pitchFamily="34" charset="0"/>
                <a:cs typeface="Calibri" pitchFamily="34" charset="0"/>
              </a:rPr>
              <a:t>I myself have received authority from my Father.</a:t>
            </a:r>
          </a:p>
          <a:p>
            <a:pPr algn="ctr"/>
            <a:r>
              <a:rPr lang="en-US" sz="2800" b="1" dirty="0" smtClean="0">
                <a:latin typeface="Calibri" pitchFamily="34" charset="0"/>
                <a:cs typeface="Calibri" pitchFamily="34" charset="0"/>
              </a:rPr>
              <a:t>And I will give him the morning star.” Rev 2:26-28</a:t>
            </a:r>
            <a:endParaRPr lang="en-CA" altLang="ko-KR" sz="2800" b="1" dirty="0">
              <a:latin typeface="Calibri" pitchFamily="34" charset="0"/>
              <a:ea typeface="굴림" charset="-127"/>
            </a:endParaRPr>
          </a:p>
        </p:txBody>
      </p:sp>
      <p:sp>
        <p:nvSpPr>
          <p:cNvPr id="5" name="TextBox 4"/>
          <p:cNvSpPr txBox="1"/>
          <p:nvPr/>
        </p:nvSpPr>
        <p:spPr>
          <a:xfrm>
            <a:off x="1043608"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0722" name="Picture 4" descr="RisenAtTomb"/>
          <p:cNvPicPr>
            <a:picLocks noChangeAspect="1" noChangeArrowheads="1"/>
          </p:cNvPicPr>
          <p:nvPr/>
        </p:nvPicPr>
        <p:blipFill>
          <a:blip r:embed="rId2" cstate="print"/>
          <a:srcRect l="11855" t="9804" r="14645" b="9804"/>
          <a:stretch>
            <a:fillRect/>
          </a:stretch>
        </p:blipFill>
        <p:spPr bwMode="auto">
          <a:xfrm>
            <a:off x="35496" y="260648"/>
            <a:ext cx="4724400" cy="6248400"/>
          </a:xfrm>
          <a:prstGeom prst="rect">
            <a:avLst/>
          </a:prstGeom>
          <a:noFill/>
          <a:ln w="9525">
            <a:noFill/>
            <a:miter lim="800000"/>
            <a:headEnd/>
            <a:tailEnd/>
          </a:ln>
        </p:spPr>
      </p:pic>
      <p:sp>
        <p:nvSpPr>
          <p:cNvPr id="5" name="TextBox 4"/>
          <p:cNvSpPr txBox="1"/>
          <p:nvPr/>
        </p:nvSpPr>
        <p:spPr>
          <a:xfrm>
            <a:off x="1043608"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6" name="TextBox 3"/>
          <p:cNvSpPr txBox="1">
            <a:spLocks noChangeArrowheads="1"/>
          </p:cNvSpPr>
          <p:nvPr/>
        </p:nvSpPr>
        <p:spPr bwMode="auto">
          <a:xfrm>
            <a:off x="4572000" y="186308"/>
            <a:ext cx="4572000" cy="6771084"/>
          </a:xfrm>
          <a:prstGeom prst="rect">
            <a:avLst/>
          </a:prstGeom>
          <a:solidFill>
            <a:srgbClr val="002060"/>
          </a:solidFill>
          <a:ln w="9525">
            <a:noFill/>
            <a:miter lim="800000"/>
            <a:headEnd/>
            <a:tailEnd/>
          </a:ln>
        </p:spPr>
        <p:txBody>
          <a:bodyPr wrap="square">
            <a:spAutoFit/>
          </a:bodyPr>
          <a:lstStyle/>
          <a:p>
            <a:pPr algn="ctr"/>
            <a:r>
              <a:rPr lang="en-CA" altLang="ko-KR" sz="2800" b="1" dirty="0" smtClean="0">
                <a:latin typeface="Calibri" pitchFamily="34" charset="0"/>
                <a:ea typeface="굴림" charset="-127"/>
              </a:rPr>
              <a:t>Sardis must </a:t>
            </a:r>
            <a:r>
              <a:rPr lang="en-CA" altLang="ko-KR" sz="2800" b="1" dirty="0" err="1" smtClean="0">
                <a:latin typeface="Calibri" pitchFamily="34" charset="0"/>
                <a:ea typeface="굴림" charset="-127"/>
              </a:rPr>
              <a:t>nike</a:t>
            </a:r>
            <a:r>
              <a:rPr lang="en-CA" altLang="ko-KR" sz="2800" b="1" dirty="0" smtClean="0">
                <a:latin typeface="Calibri" pitchFamily="34" charset="0"/>
                <a:ea typeface="굴림" charset="-127"/>
              </a:rPr>
              <a:t> incomplete works, not d</a:t>
            </a:r>
            <a:r>
              <a:rPr lang="en-CA" altLang="ko-KR" sz="2800" b="1" dirty="0" smtClean="0">
                <a:latin typeface="Calibri" pitchFamily="34" charset="0"/>
                <a:ea typeface="굴림" charset="-127"/>
                <a:cs typeface="Calibri" pitchFamily="34" charset="0"/>
              </a:rPr>
              <a:t>oing ALL </a:t>
            </a:r>
          </a:p>
          <a:p>
            <a:pPr algn="ctr"/>
            <a:r>
              <a:rPr lang="en-CA" altLang="ko-KR" sz="2800" b="1" dirty="0" smtClean="0">
                <a:latin typeface="Calibri" pitchFamily="34" charset="0"/>
                <a:ea typeface="굴림" charset="-127"/>
                <a:cs typeface="Calibri" pitchFamily="34" charset="0"/>
              </a:rPr>
              <a:t>the Lord wants 3:1-6</a:t>
            </a:r>
          </a:p>
          <a:p>
            <a:pPr algn="ctr"/>
            <a:endParaRPr lang="en-CA" altLang="ko-KR" sz="1400" b="1" dirty="0" smtClean="0">
              <a:latin typeface="Calibri" pitchFamily="34" charset="0"/>
              <a:ea typeface="굴림" charset="-127"/>
              <a:cs typeface="Calibri" pitchFamily="34" charset="0"/>
            </a:endParaRPr>
          </a:p>
          <a:p>
            <a:pPr algn="ctr"/>
            <a:r>
              <a:rPr lang="en-CA" altLang="ko-KR" sz="2800" b="1" dirty="0" smtClean="0">
                <a:latin typeface="Calibri" pitchFamily="34" charset="0"/>
                <a:ea typeface="굴림" charset="-127"/>
                <a:cs typeface="Calibri" pitchFamily="34" charset="0"/>
              </a:rPr>
              <a:t>“</a:t>
            </a:r>
            <a:r>
              <a:rPr lang="en-US" sz="2800" b="1" dirty="0" smtClean="0">
                <a:latin typeface="Calibri" pitchFamily="34" charset="0"/>
                <a:cs typeface="Calibri" pitchFamily="34" charset="0"/>
              </a:rPr>
              <a:t>The one who </a:t>
            </a:r>
          </a:p>
          <a:p>
            <a:pPr algn="ctr"/>
            <a:r>
              <a:rPr lang="en-US" sz="2800" b="1" dirty="0" smtClean="0">
                <a:latin typeface="Calibri" pitchFamily="34" charset="0"/>
                <a:cs typeface="Calibri" pitchFamily="34" charset="0"/>
              </a:rPr>
              <a:t>conquers </a:t>
            </a:r>
            <a:r>
              <a:rPr lang="en-CA" altLang="ko-KR" sz="2800" b="1" dirty="0" smtClean="0">
                <a:solidFill>
                  <a:srgbClr val="FF0000"/>
                </a:solidFill>
                <a:latin typeface="Calibri" pitchFamily="34" charset="0"/>
                <a:ea typeface="굴림" charset="-127"/>
              </a:rPr>
              <a:t>(</a:t>
            </a:r>
            <a:r>
              <a:rPr lang="en-CA" altLang="ko-KR" sz="2800" b="1" dirty="0" err="1" smtClean="0">
                <a:solidFill>
                  <a:srgbClr val="FF0000"/>
                </a:solidFill>
                <a:latin typeface="Calibri" pitchFamily="34" charset="0"/>
                <a:ea typeface="굴림" charset="-127"/>
              </a:rPr>
              <a:t>nikes</a:t>
            </a:r>
            <a:r>
              <a:rPr lang="en-CA" altLang="ko-KR" sz="2800" b="1" dirty="0" smtClean="0">
                <a:solidFill>
                  <a:srgbClr val="FF0000"/>
                </a:solidFill>
                <a:latin typeface="Calibri" pitchFamily="34" charset="0"/>
                <a:ea typeface="굴림" charset="-127"/>
              </a:rPr>
              <a:t>) </a:t>
            </a:r>
          </a:p>
          <a:p>
            <a:pPr algn="ctr"/>
            <a:r>
              <a:rPr lang="en-US" sz="2800" b="1" dirty="0" smtClean="0">
                <a:latin typeface="Calibri" pitchFamily="34" charset="0"/>
                <a:cs typeface="Calibri" pitchFamily="34" charset="0"/>
              </a:rPr>
              <a:t>will be clothed thus </a:t>
            </a:r>
          </a:p>
          <a:p>
            <a:pPr algn="ctr"/>
            <a:r>
              <a:rPr lang="en-US" sz="2800" b="1" dirty="0" smtClean="0">
                <a:latin typeface="Calibri" pitchFamily="34" charset="0"/>
                <a:cs typeface="Calibri" pitchFamily="34" charset="0"/>
              </a:rPr>
              <a:t>in white garments, </a:t>
            </a:r>
          </a:p>
          <a:p>
            <a:pPr algn="ctr"/>
            <a:r>
              <a:rPr lang="en-US" sz="2800" b="1" dirty="0" smtClean="0">
                <a:latin typeface="Calibri" pitchFamily="34" charset="0"/>
                <a:cs typeface="Calibri" pitchFamily="34" charset="0"/>
              </a:rPr>
              <a:t>and I will never blot </a:t>
            </a:r>
          </a:p>
          <a:p>
            <a:pPr algn="ctr"/>
            <a:r>
              <a:rPr lang="en-US" sz="2800" b="1" dirty="0" smtClean="0">
                <a:latin typeface="Calibri" pitchFamily="34" charset="0"/>
                <a:cs typeface="Calibri" pitchFamily="34" charset="0"/>
              </a:rPr>
              <a:t>his name out of </a:t>
            </a:r>
          </a:p>
          <a:p>
            <a:pPr algn="ctr"/>
            <a:r>
              <a:rPr lang="en-US" sz="2800" b="1" dirty="0" smtClean="0">
                <a:latin typeface="Calibri" pitchFamily="34" charset="0"/>
                <a:cs typeface="Calibri" pitchFamily="34" charset="0"/>
              </a:rPr>
              <a:t>the book of life. </a:t>
            </a:r>
          </a:p>
          <a:p>
            <a:pPr algn="ctr"/>
            <a:r>
              <a:rPr lang="en-US" sz="2800" b="1" dirty="0" smtClean="0">
                <a:latin typeface="Calibri" pitchFamily="34" charset="0"/>
                <a:cs typeface="Calibri" pitchFamily="34" charset="0"/>
              </a:rPr>
              <a:t>I will confess his name </a:t>
            </a:r>
          </a:p>
          <a:p>
            <a:pPr algn="ctr"/>
            <a:r>
              <a:rPr lang="en-US" sz="2800" b="1" dirty="0" smtClean="0">
                <a:latin typeface="Calibri" pitchFamily="34" charset="0"/>
                <a:cs typeface="Calibri" pitchFamily="34" charset="0"/>
              </a:rPr>
              <a:t>before my Father </a:t>
            </a:r>
          </a:p>
          <a:p>
            <a:pPr algn="ctr"/>
            <a:r>
              <a:rPr lang="en-US" sz="2800" b="1" dirty="0" smtClean="0">
                <a:latin typeface="Calibri" pitchFamily="34" charset="0"/>
                <a:cs typeface="Calibri" pitchFamily="34" charset="0"/>
              </a:rPr>
              <a:t>and before his angels.”</a:t>
            </a:r>
          </a:p>
          <a:p>
            <a:pPr algn="ctr"/>
            <a:r>
              <a:rPr lang="en-CA" altLang="ko-KR" sz="2800" b="1" dirty="0" smtClean="0">
                <a:latin typeface="Calibri" pitchFamily="34" charset="0"/>
                <a:ea typeface="굴림" charset="-127"/>
              </a:rPr>
              <a:t>Rev 3:5</a:t>
            </a:r>
          </a:p>
          <a:p>
            <a:pPr algn="ctr"/>
            <a:endParaRPr lang="en-CA" altLang="ko-KR" sz="2800" b="1" dirty="0">
              <a:latin typeface="Calibri" pitchFamily="34" charset="0"/>
              <a:ea typeface="굴림" charset="-127"/>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0722" name="Picture 4" descr="RisenAtTomb"/>
          <p:cNvPicPr>
            <a:picLocks noChangeAspect="1" noChangeArrowheads="1"/>
          </p:cNvPicPr>
          <p:nvPr/>
        </p:nvPicPr>
        <p:blipFill>
          <a:blip r:embed="rId2" cstate="print"/>
          <a:srcRect l="11855" t="9804" r="14645" b="9804"/>
          <a:stretch>
            <a:fillRect/>
          </a:stretch>
        </p:blipFill>
        <p:spPr bwMode="auto">
          <a:xfrm>
            <a:off x="35496" y="260648"/>
            <a:ext cx="4724400" cy="6248400"/>
          </a:xfrm>
          <a:prstGeom prst="rect">
            <a:avLst/>
          </a:prstGeom>
          <a:noFill/>
          <a:ln w="9525">
            <a:noFill/>
            <a:miter lim="800000"/>
            <a:headEnd/>
            <a:tailEnd/>
          </a:ln>
        </p:spPr>
      </p:pic>
      <p:sp>
        <p:nvSpPr>
          <p:cNvPr id="5" name="TextBox 4"/>
          <p:cNvSpPr txBox="1"/>
          <p:nvPr/>
        </p:nvSpPr>
        <p:spPr>
          <a:xfrm>
            <a:off x="1043608"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6" name="TextBox 3"/>
          <p:cNvSpPr txBox="1">
            <a:spLocks noChangeArrowheads="1"/>
          </p:cNvSpPr>
          <p:nvPr/>
        </p:nvSpPr>
        <p:spPr bwMode="auto">
          <a:xfrm>
            <a:off x="4283968" y="42872"/>
            <a:ext cx="4860032" cy="6771084"/>
          </a:xfrm>
          <a:prstGeom prst="rect">
            <a:avLst/>
          </a:prstGeom>
          <a:solidFill>
            <a:srgbClr val="002060"/>
          </a:solidFill>
          <a:ln w="9525">
            <a:noFill/>
            <a:miter lim="800000"/>
            <a:headEnd/>
            <a:tailEnd/>
          </a:ln>
        </p:spPr>
        <p:txBody>
          <a:bodyPr wrap="square">
            <a:spAutoFit/>
          </a:bodyPr>
          <a:lstStyle/>
          <a:p>
            <a:pPr algn="ctr"/>
            <a:r>
              <a:rPr lang="en-CA" altLang="ko-KR" sz="2800" b="1" dirty="0" smtClean="0">
                <a:latin typeface="Calibri" pitchFamily="34" charset="0"/>
                <a:ea typeface="굴림" charset="-127"/>
              </a:rPr>
              <a:t>Philadelphia has </a:t>
            </a:r>
            <a:r>
              <a:rPr lang="en-CA" altLang="ko-KR" sz="2800" b="1" dirty="0" err="1" smtClean="0">
                <a:latin typeface="Calibri" pitchFamily="34" charset="0"/>
                <a:ea typeface="굴림" charset="-127"/>
              </a:rPr>
              <a:t>niked</a:t>
            </a:r>
            <a:r>
              <a:rPr lang="en-CA" altLang="ko-KR" sz="2800" b="1" dirty="0" smtClean="0">
                <a:latin typeface="Calibri" pitchFamily="34" charset="0"/>
                <a:ea typeface="굴림" charset="-127"/>
              </a:rPr>
              <a:t> persecution from the Jews </a:t>
            </a:r>
          </a:p>
          <a:p>
            <a:pPr algn="ctr"/>
            <a:r>
              <a:rPr lang="en-CA" altLang="ko-KR" sz="2800" b="1" dirty="0" smtClean="0">
                <a:latin typeface="Calibri" pitchFamily="34" charset="0"/>
                <a:ea typeface="굴림" charset="-127"/>
              </a:rPr>
              <a:t>by keeping Jesus’ words, </a:t>
            </a:r>
          </a:p>
          <a:p>
            <a:pPr algn="ctr"/>
            <a:r>
              <a:rPr lang="en-CA" altLang="ko-KR" sz="2800" b="1" dirty="0" smtClean="0">
                <a:latin typeface="Calibri" pitchFamily="34" charset="0"/>
                <a:ea typeface="굴림" charset="-127"/>
              </a:rPr>
              <a:t>not denying his name </a:t>
            </a:r>
          </a:p>
          <a:p>
            <a:pPr algn="ctr"/>
            <a:r>
              <a:rPr lang="en-CA" altLang="ko-KR" sz="2800" b="1" dirty="0" smtClean="0">
                <a:latin typeface="Calibri" pitchFamily="34" charset="0"/>
                <a:ea typeface="굴림" charset="-127"/>
              </a:rPr>
              <a:t>and patiently enduring 3:7-13</a:t>
            </a:r>
          </a:p>
          <a:p>
            <a:pPr algn="ctr"/>
            <a:endParaRPr lang="en-CA" altLang="ko-KR" sz="1400" b="1" dirty="0" smtClean="0">
              <a:latin typeface="Calibri" pitchFamily="34" charset="0"/>
              <a:ea typeface="굴림" charset="-127"/>
              <a:cs typeface="Calibri" pitchFamily="34" charset="0"/>
            </a:endParaRPr>
          </a:p>
          <a:p>
            <a:pPr algn="ctr"/>
            <a:r>
              <a:rPr lang="en-CA" altLang="ko-KR" sz="2800" b="1" dirty="0" smtClean="0">
                <a:latin typeface="Calibri" pitchFamily="34" charset="0"/>
                <a:ea typeface="굴림" charset="-127"/>
                <a:cs typeface="Calibri" pitchFamily="34" charset="0"/>
              </a:rPr>
              <a:t>“</a:t>
            </a:r>
            <a:r>
              <a:rPr lang="en-US" sz="2800" b="1" dirty="0" smtClean="0">
                <a:latin typeface="Calibri" pitchFamily="34" charset="0"/>
                <a:cs typeface="Calibri" pitchFamily="34" charset="0"/>
              </a:rPr>
              <a:t>The one who conquers </a:t>
            </a:r>
            <a:r>
              <a:rPr lang="en-CA" altLang="ko-KR" sz="2800" b="1" dirty="0" smtClean="0">
                <a:solidFill>
                  <a:srgbClr val="FF0000"/>
                </a:solidFill>
                <a:latin typeface="Calibri" pitchFamily="34" charset="0"/>
                <a:ea typeface="굴림" charset="-127"/>
              </a:rPr>
              <a:t>(</a:t>
            </a:r>
            <a:r>
              <a:rPr lang="en-CA" altLang="ko-KR" sz="2800" b="1" dirty="0" err="1" smtClean="0">
                <a:solidFill>
                  <a:srgbClr val="FF0000"/>
                </a:solidFill>
                <a:latin typeface="Calibri" pitchFamily="34" charset="0"/>
                <a:ea typeface="굴림" charset="-127"/>
              </a:rPr>
              <a:t>nikes</a:t>
            </a:r>
            <a:r>
              <a:rPr lang="en-CA" altLang="ko-KR" sz="2800" b="1" dirty="0" smtClean="0">
                <a:solidFill>
                  <a:srgbClr val="FF0000"/>
                </a:solidFill>
                <a:latin typeface="Calibri" pitchFamily="34" charset="0"/>
                <a:ea typeface="굴림" charset="-127"/>
              </a:rPr>
              <a:t>)</a:t>
            </a:r>
            <a:r>
              <a:rPr lang="en-US" sz="2800" b="1" dirty="0" smtClean="0">
                <a:latin typeface="Calibri" pitchFamily="34" charset="0"/>
                <a:cs typeface="Calibri" pitchFamily="34" charset="0"/>
              </a:rPr>
              <a:t>, I will make him a pillar in </a:t>
            </a:r>
          </a:p>
          <a:p>
            <a:pPr algn="ctr"/>
            <a:r>
              <a:rPr lang="en-US" sz="2800" b="1" dirty="0" smtClean="0">
                <a:latin typeface="Calibri" pitchFamily="34" charset="0"/>
                <a:cs typeface="Calibri" pitchFamily="34" charset="0"/>
              </a:rPr>
              <a:t>the temple of my God. Never shall he go out of it, and I will write on him the name of my God, and the name of the city of </a:t>
            </a:r>
            <a:r>
              <a:rPr lang="en-US" sz="2800" b="1" spc="-50" dirty="0" smtClean="0">
                <a:latin typeface="Calibri" pitchFamily="34" charset="0"/>
                <a:cs typeface="Calibri" pitchFamily="34" charset="0"/>
              </a:rPr>
              <a:t>my God, the new Jerusalem,</a:t>
            </a:r>
            <a:r>
              <a:rPr lang="en-US" sz="2800" b="1" dirty="0" smtClean="0">
                <a:latin typeface="Calibri" pitchFamily="34" charset="0"/>
                <a:cs typeface="Calibri" pitchFamily="34" charset="0"/>
              </a:rPr>
              <a:t> which comes down from my God out of heaven, and my own new name.” </a:t>
            </a:r>
            <a:r>
              <a:rPr lang="en-CA" altLang="ko-KR" sz="2800" b="1" dirty="0" smtClean="0">
                <a:latin typeface="Calibri" pitchFamily="34" charset="0"/>
                <a:ea typeface="굴림" charset="-127"/>
              </a:rPr>
              <a:t> Rev 3:12</a:t>
            </a:r>
            <a:endParaRPr lang="en-CA" altLang="ko-KR" sz="2800" b="1" dirty="0">
              <a:latin typeface="Calibri" pitchFamily="34" charset="0"/>
              <a:ea typeface="굴림" charset="-127"/>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0722" name="Picture 4" descr="RisenAtTomb"/>
          <p:cNvPicPr>
            <a:picLocks noChangeAspect="1" noChangeArrowheads="1"/>
          </p:cNvPicPr>
          <p:nvPr/>
        </p:nvPicPr>
        <p:blipFill>
          <a:blip r:embed="rId2" cstate="print"/>
          <a:srcRect l="11855" t="9804" r="14645" b="9804"/>
          <a:stretch>
            <a:fillRect/>
          </a:stretch>
        </p:blipFill>
        <p:spPr bwMode="auto">
          <a:xfrm>
            <a:off x="35496" y="260648"/>
            <a:ext cx="4724400" cy="6248400"/>
          </a:xfrm>
          <a:prstGeom prst="rect">
            <a:avLst/>
          </a:prstGeom>
          <a:noFill/>
          <a:ln w="9525">
            <a:noFill/>
            <a:miter lim="800000"/>
            <a:headEnd/>
            <a:tailEnd/>
          </a:ln>
        </p:spPr>
      </p:pic>
      <p:sp>
        <p:nvSpPr>
          <p:cNvPr id="5" name="TextBox 4"/>
          <p:cNvSpPr txBox="1"/>
          <p:nvPr/>
        </p:nvSpPr>
        <p:spPr>
          <a:xfrm>
            <a:off x="1043608"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7" name="TextBox 3"/>
          <p:cNvSpPr txBox="1">
            <a:spLocks noChangeArrowheads="1"/>
          </p:cNvSpPr>
          <p:nvPr/>
        </p:nvSpPr>
        <p:spPr bwMode="auto">
          <a:xfrm>
            <a:off x="4860032" y="188640"/>
            <a:ext cx="4211960" cy="6124754"/>
          </a:xfrm>
          <a:prstGeom prst="rect">
            <a:avLst/>
          </a:prstGeom>
          <a:solidFill>
            <a:srgbClr val="002060"/>
          </a:solidFill>
          <a:ln w="9525">
            <a:noFill/>
            <a:miter lim="800000"/>
            <a:headEnd/>
            <a:tailEnd/>
          </a:ln>
        </p:spPr>
        <p:txBody>
          <a:bodyPr wrap="square">
            <a:spAutoFit/>
          </a:bodyPr>
          <a:lstStyle/>
          <a:p>
            <a:pPr algn="ctr"/>
            <a:r>
              <a:rPr lang="en-CA" altLang="ko-KR" sz="2800" b="1" dirty="0" smtClean="0">
                <a:latin typeface="Calibri" pitchFamily="34" charset="0"/>
                <a:ea typeface="굴림" charset="-127"/>
              </a:rPr>
              <a:t>Laodicea must </a:t>
            </a:r>
            <a:r>
              <a:rPr lang="en-CA" altLang="ko-KR" sz="2800" b="1" dirty="0" err="1" smtClean="0">
                <a:latin typeface="Calibri" pitchFamily="34" charset="0"/>
                <a:ea typeface="굴림" charset="-127"/>
              </a:rPr>
              <a:t>nike</a:t>
            </a:r>
            <a:r>
              <a:rPr lang="en-CA" altLang="ko-KR" sz="2800" b="1" dirty="0" smtClean="0">
                <a:latin typeface="Calibri" pitchFamily="34" charset="0"/>
                <a:ea typeface="굴림" charset="-127"/>
              </a:rPr>
              <a:t> </a:t>
            </a:r>
          </a:p>
          <a:p>
            <a:pPr algn="ctr"/>
            <a:r>
              <a:rPr lang="en-CA" altLang="ko-KR" sz="2800" b="1" dirty="0" smtClean="0">
                <a:latin typeface="Calibri" pitchFamily="34" charset="0"/>
                <a:ea typeface="굴림" charset="-127"/>
              </a:rPr>
              <a:t>being lukewarm, </a:t>
            </a:r>
          </a:p>
          <a:p>
            <a:pPr algn="ctr"/>
            <a:r>
              <a:rPr lang="en-CA" altLang="ko-KR" sz="2800" b="1" dirty="0" smtClean="0">
                <a:latin typeface="Calibri" pitchFamily="34" charset="0"/>
                <a:ea typeface="굴림" charset="-127"/>
              </a:rPr>
              <a:t>not hot for Jesus</a:t>
            </a:r>
          </a:p>
          <a:p>
            <a:pPr algn="ctr"/>
            <a:r>
              <a:rPr lang="en-CA" altLang="ko-KR" sz="2800" b="1" dirty="0" smtClean="0">
                <a:latin typeface="Calibri" pitchFamily="34" charset="0"/>
                <a:ea typeface="굴림" charset="-127"/>
              </a:rPr>
              <a:t>3:14-22</a:t>
            </a:r>
          </a:p>
          <a:p>
            <a:pPr algn="ctr"/>
            <a:endParaRPr lang="en-CA" altLang="ko-KR" sz="2800" b="1" dirty="0" smtClean="0">
              <a:latin typeface="Calibri" pitchFamily="34" charset="0"/>
              <a:ea typeface="굴림" charset="-127"/>
            </a:endParaRPr>
          </a:p>
          <a:p>
            <a:pPr algn="ctr"/>
            <a:r>
              <a:rPr lang="en-CA" altLang="ko-KR" sz="2800" b="1" dirty="0" smtClean="0">
                <a:latin typeface="Calibri" pitchFamily="34" charset="0"/>
                <a:ea typeface="굴림" charset="-127"/>
              </a:rPr>
              <a:t>“The one who </a:t>
            </a:r>
            <a:r>
              <a:rPr lang="en-CA" altLang="ko-KR" sz="2800" b="1" dirty="0" smtClean="0">
                <a:solidFill>
                  <a:srgbClr val="FF0000"/>
                </a:solidFill>
                <a:latin typeface="Calibri" pitchFamily="34" charset="0"/>
                <a:ea typeface="굴림" charset="-127"/>
              </a:rPr>
              <a:t>conquers</a:t>
            </a:r>
            <a:r>
              <a:rPr lang="en-CA" altLang="ko-KR" sz="2800" b="1" dirty="0" smtClean="0">
                <a:latin typeface="Calibri" pitchFamily="34" charset="0"/>
                <a:ea typeface="굴림" charset="-127"/>
              </a:rPr>
              <a:t> </a:t>
            </a:r>
            <a:r>
              <a:rPr lang="en-CA" altLang="ko-KR" sz="2800" b="1" dirty="0" smtClean="0">
                <a:solidFill>
                  <a:srgbClr val="FF0000"/>
                </a:solidFill>
                <a:latin typeface="Calibri" pitchFamily="34" charset="0"/>
                <a:ea typeface="굴림" charset="-127"/>
              </a:rPr>
              <a:t>(</a:t>
            </a:r>
            <a:r>
              <a:rPr lang="en-CA" altLang="ko-KR" sz="2800" b="1" dirty="0" err="1" smtClean="0">
                <a:solidFill>
                  <a:srgbClr val="FF0000"/>
                </a:solidFill>
                <a:latin typeface="Calibri" pitchFamily="34" charset="0"/>
                <a:ea typeface="굴림" charset="-127"/>
              </a:rPr>
              <a:t>nikes</a:t>
            </a:r>
            <a:r>
              <a:rPr lang="en-CA" altLang="ko-KR" sz="2800" b="1" dirty="0" smtClean="0">
                <a:solidFill>
                  <a:srgbClr val="FF0000"/>
                </a:solidFill>
                <a:latin typeface="Calibri" pitchFamily="34" charset="0"/>
                <a:ea typeface="굴림" charset="-127"/>
              </a:rPr>
              <a:t>),</a:t>
            </a:r>
            <a:r>
              <a:rPr lang="en-CA" altLang="ko-KR" sz="2800" b="1" dirty="0" smtClean="0">
                <a:latin typeface="Calibri" pitchFamily="34" charset="0"/>
                <a:ea typeface="굴림" charset="-127"/>
              </a:rPr>
              <a:t> I </a:t>
            </a:r>
            <a:r>
              <a:rPr lang="en-CA" altLang="ko-KR" sz="2800" b="1" dirty="0">
                <a:latin typeface="Calibri" pitchFamily="34" charset="0"/>
                <a:ea typeface="굴림" charset="-127"/>
              </a:rPr>
              <a:t>will </a:t>
            </a:r>
            <a:r>
              <a:rPr lang="en-CA" altLang="ko-KR" sz="2800" b="1" dirty="0" smtClean="0">
                <a:latin typeface="Calibri" pitchFamily="34" charset="0"/>
                <a:ea typeface="굴림" charset="-127"/>
              </a:rPr>
              <a:t>grant him to </a:t>
            </a:r>
            <a:r>
              <a:rPr lang="en-CA" altLang="ko-KR" sz="2800" b="1" dirty="0">
                <a:latin typeface="Calibri" pitchFamily="34" charset="0"/>
                <a:ea typeface="굴림" charset="-127"/>
              </a:rPr>
              <a:t>sit </a:t>
            </a:r>
            <a:r>
              <a:rPr lang="en-CA" altLang="ko-KR" sz="2800" b="1" dirty="0" smtClean="0">
                <a:latin typeface="Calibri" pitchFamily="34" charset="0"/>
                <a:ea typeface="굴림" charset="-127"/>
              </a:rPr>
              <a:t>with </a:t>
            </a:r>
            <a:r>
              <a:rPr lang="en-CA" altLang="ko-KR" sz="2800" b="1" dirty="0">
                <a:latin typeface="Calibri" pitchFamily="34" charset="0"/>
                <a:ea typeface="굴림" charset="-127"/>
              </a:rPr>
              <a:t>me on my throne, </a:t>
            </a:r>
            <a:r>
              <a:rPr lang="en-CA" altLang="ko-KR" sz="2800" b="1" dirty="0" smtClean="0">
                <a:latin typeface="Calibri" pitchFamily="34" charset="0"/>
                <a:ea typeface="굴림" charset="-127"/>
              </a:rPr>
              <a:t>as I also </a:t>
            </a:r>
            <a:r>
              <a:rPr lang="en-CA" altLang="ko-KR" sz="2800" b="1" dirty="0" smtClean="0">
                <a:solidFill>
                  <a:srgbClr val="FF0000"/>
                </a:solidFill>
                <a:latin typeface="Calibri" pitchFamily="34" charset="0"/>
                <a:ea typeface="굴림" charset="-127"/>
              </a:rPr>
              <a:t>conquered (</a:t>
            </a:r>
            <a:r>
              <a:rPr lang="en-CA" altLang="ko-KR" sz="2800" b="1" dirty="0" err="1" smtClean="0">
                <a:solidFill>
                  <a:srgbClr val="FF0000"/>
                </a:solidFill>
                <a:latin typeface="Calibri" pitchFamily="34" charset="0"/>
                <a:ea typeface="굴림" charset="-127"/>
              </a:rPr>
              <a:t>niked</a:t>
            </a:r>
            <a:r>
              <a:rPr lang="en-CA" altLang="ko-KR" sz="2800" b="1" dirty="0" smtClean="0">
                <a:solidFill>
                  <a:srgbClr val="FF0000"/>
                </a:solidFill>
                <a:latin typeface="Calibri" pitchFamily="34" charset="0"/>
                <a:ea typeface="굴림" charset="-127"/>
              </a:rPr>
              <a:t>)</a:t>
            </a:r>
            <a:r>
              <a:rPr lang="en-CA" altLang="ko-KR" sz="2800" b="1" dirty="0" smtClean="0">
                <a:latin typeface="Calibri" pitchFamily="34" charset="0"/>
                <a:ea typeface="굴림" charset="-127"/>
              </a:rPr>
              <a:t> and sat </a:t>
            </a:r>
            <a:r>
              <a:rPr lang="en-CA" altLang="ko-KR" sz="2800" b="1" dirty="0">
                <a:latin typeface="Calibri" pitchFamily="34" charset="0"/>
                <a:ea typeface="굴림" charset="-127"/>
              </a:rPr>
              <a:t>down with my Father on his throne</a:t>
            </a:r>
            <a:r>
              <a:rPr lang="en-CA" altLang="ko-KR" sz="2800" b="1" dirty="0" smtClean="0">
                <a:latin typeface="Calibri" pitchFamily="34" charset="0"/>
                <a:ea typeface="굴림" charset="-127"/>
              </a:rPr>
              <a:t>.”  </a:t>
            </a:r>
          </a:p>
          <a:p>
            <a:pPr algn="ctr"/>
            <a:r>
              <a:rPr lang="en-CA" altLang="ko-KR" sz="2800" b="1" dirty="0" smtClean="0">
                <a:latin typeface="Calibri" pitchFamily="34" charset="0"/>
                <a:ea typeface="굴림" charset="-127"/>
              </a:rPr>
              <a:t>Rev 3:21</a:t>
            </a:r>
          </a:p>
          <a:p>
            <a:pPr algn="ctr"/>
            <a:endParaRPr lang="en-CA" altLang="ko-KR" sz="2800" b="1" dirty="0" smtClean="0">
              <a:latin typeface="Calibri" pitchFamily="34" charset="0"/>
              <a:ea typeface="굴림" charset="-127"/>
            </a:endParaRPr>
          </a:p>
          <a:p>
            <a:pPr algn="ctr"/>
            <a:endParaRPr lang="en-CA" altLang="ko-KR" sz="2800" b="1" dirty="0">
              <a:latin typeface="Calibri" pitchFamily="34" charset="0"/>
              <a:ea typeface="굴림" charset="-127"/>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 name="Picture 3" descr="lion of Judah on throne.jpg"/>
          <p:cNvPicPr>
            <a:picLocks noChangeAspect="1"/>
          </p:cNvPicPr>
          <p:nvPr/>
        </p:nvPicPr>
        <p:blipFill>
          <a:blip r:embed="rId2" cstate="print"/>
          <a:srcRect l="3750" b="26786"/>
          <a:stretch>
            <a:fillRect/>
          </a:stretch>
        </p:blipFill>
        <p:spPr bwMode="auto">
          <a:xfrm>
            <a:off x="35496" y="63669"/>
            <a:ext cx="4874455" cy="5237539"/>
          </a:xfrm>
          <a:prstGeom prst="rect">
            <a:avLst/>
          </a:prstGeom>
          <a:noFill/>
          <a:ln w="9525">
            <a:noFill/>
            <a:miter lim="800000"/>
            <a:headEnd/>
            <a:tailEnd/>
          </a:ln>
        </p:spPr>
      </p:pic>
      <p:sp>
        <p:nvSpPr>
          <p:cNvPr id="3" name="TextBox 3"/>
          <p:cNvSpPr txBox="1">
            <a:spLocks noChangeArrowheads="1"/>
          </p:cNvSpPr>
          <p:nvPr/>
        </p:nvSpPr>
        <p:spPr bwMode="auto">
          <a:xfrm>
            <a:off x="4860032" y="404664"/>
            <a:ext cx="4211960" cy="6555641"/>
          </a:xfrm>
          <a:prstGeom prst="rect">
            <a:avLst/>
          </a:prstGeom>
          <a:solidFill>
            <a:srgbClr val="002060"/>
          </a:solidFill>
          <a:ln w="9525">
            <a:noFill/>
            <a:miter lim="800000"/>
            <a:headEnd/>
            <a:tailEnd/>
          </a:ln>
        </p:spPr>
        <p:txBody>
          <a:bodyPr wrap="square">
            <a:spAutoFit/>
          </a:bodyPr>
          <a:lstStyle/>
          <a:p>
            <a:pPr algn="ctr"/>
            <a:r>
              <a:rPr lang="en-CA" altLang="ko-KR" sz="2800" b="1" dirty="0" smtClean="0">
                <a:latin typeface="Calibri" pitchFamily="34" charset="0"/>
                <a:ea typeface="굴림" charset="-127"/>
              </a:rPr>
              <a:t>Try to grasp what Jesus promises in Rev 3:21!</a:t>
            </a:r>
          </a:p>
          <a:p>
            <a:pPr algn="ctr"/>
            <a:endParaRPr lang="en-CA" altLang="ko-KR" sz="2800" b="1" dirty="0" smtClean="0">
              <a:latin typeface="Calibri" pitchFamily="34" charset="0"/>
              <a:ea typeface="굴림" charset="-127"/>
            </a:endParaRPr>
          </a:p>
          <a:p>
            <a:pPr algn="ctr"/>
            <a:r>
              <a:rPr lang="en-CA" altLang="ko-KR" sz="2800" b="1" dirty="0" smtClean="0">
                <a:latin typeface="Calibri" pitchFamily="34" charset="0"/>
                <a:ea typeface="굴림" charset="-127"/>
              </a:rPr>
              <a:t>“The one who </a:t>
            </a:r>
            <a:r>
              <a:rPr lang="en-CA" altLang="ko-KR" sz="2800" b="1" dirty="0" smtClean="0">
                <a:solidFill>
                  <a:srgbClr val="FF0000"/>
                </a:solidFill>
                <a:latin typeface="Calibri" pitchFamily="34" charset="0"/>
                <a:ea typeface="굴림" charset="-127"/>
              </a:rPr>
              <a:t>conquers</a:t>
            </a:r>
            <a:r>
              <a:rPr lang="en-CA" altLang="ko-KR" sz="2800" b="1" dirty="0" smtClean="0">
                <a:latin typeface="Calibri" pitchFamily="34" charset="0"/>
                <a:ea typeface="굴림" charset="-127"/>
              </a:rPr>
              <a:t> </a:t>
            </a:r>
            <a:r>
              <a:rPr lang="en-CA" altLang="ko-KR" sz="2800" b="1" dirty="0" smtClean="0">
                <a:solidFill>
                  <a:srgbClr val="FF0000"/>
                </a:solidFill>
                <a:latin typeface="Calibri" pitchFamily="34" charset="0"/>
                <a:ea typeface="굴림" charset="-127"/>
              </a:rPr>
              <a:t>(</a:t>
            </a:r>
            <a:r>
              <a:rPr lang="en-CA" altLang="ko-KR" sz="2800" b="1" dirty="0" err="1" smtClean="0">
                <a:solidFill>
                  <a:srgbClr val="FF0000"/>
                </a:solidFill>
                <a:latin typeface="Calibri" pitchFamily="34" charset="0"/>
                <a:ea typeface="굴림" charset="-127"/>
              </a:rPr>
              <a:t>nikes</a:t>
            </a:r>
            <a:r>
              <a:rPr lang="en-CA" altLang="ko-KR" sz="2800" b="1" dirty="0" smtClean="0">
                <a:solidFill>
                  <a:srgbClr val="FF0000"/>
                </a:solidFill>
                <a:latin typeface="Calibri" pitchFamily="34" charset="0"/>
                <a:ea typeface="굴림" charset="-127"/>
              </a:rPr>
              <a:t>),</a:t>
            </a:r>
            <a:r>
              <a:rPr lang="en-CA" altLang="ko-KR" sz="2800" b="1" dirty="0" smtClean="0">
                <a:latin typeface="Calibri" pitchFamily="34" charset="0"/>
                <a:ea typeface="굴림" charset="-127"/>
              </a:rPr>
              <a:t> I </a:t>
            </a:r>
            <a:r>
              <a:rPr lang="en-CA" altLang="ko-KR" sz="2800" b="1" dirty="0">
                <a:latin typeface="Calibri" pitchFamily="34" charset="0"/>
                <a:ea typeface="굴림" charset="-127"/>
              </a:rPr>
              <a:t>will </a:t>
            </a:r>
            <a:r>
              <a:rPr lang="en-CA" altLang="ko-KR" sz="2800" b="1" dirty="0" smtClean="0">
                <a:latin typeface="Calibri" pitchFamily="34" charset="0"/>
                <a:ea typeface="굴림" charset="-127"/>
              </a:rPr>
              <a:t>grant him to </a:t>
            </a:r>
            <a:r>
              <a:rPr lang="en-CA" altLang="ko-KR" sz="2800" b="1" dirty="0">
                <a:latin typeface="Calibri" pitchFamily="34" charset="0"/>
                <a:ea typeface="굴림" charset="-127"/>
              </a:rPr>
              <a:t>sit </a:t>
            </a:r>
            <a:r>
              <a:rPr lang="en-CA" altLang="ko-KR" sz="2800" b="1" dirty="0" smtClean="0">
                <a:latin typeface="Calibri" pitchFamily="34" charset="0"/>
                <a:ea typeface="굴림" charset="-127"/>
              </a:rPr>
              <a:t>with </a:t>
            </a:r>
            <a:r>
              <a:rPr lang="en-CA" altLang="ko-KR" sz="2800" b="1" dirty="0">
                <a:latin typeface="Calibri" pitchFamily="34" charset="0"/>
                <a:ea typeface="굴림" charset="-127"/>
              </a:rPr>
              <a:t>me on my throne, </a:t>
            </a:r>
            <a:r>
              <a:rPr lang="en-CA" altLang="ko-KR" sz="2800" b="1" dirty="0" smtClean="0">
                <a:latin typeface="Calibri" pitchFamily="34" charset="0"/>
                <a:ea typeface="굴림" charset="-127"/>
              </a:rPr>
              <a:t>as I also </a:t>
            </a:r>
            <a:r>
              <a:rPr lang="en-CA" altLang="ko-KR" sz="2800" b="1" dirty="0" smtClean="0">
                <a:solidFill>
                  <a:srgbClr val="FF0000"/>
                </a:solidFill>
                <a:latin typeface="Calibri" pitchFamily="34" charset="0"/>
                <a:ea typeface="굴림" charset="-127"/>
              </a:rPr>
              <a:t>conquered (</a:t>
            </a:r>
            <a:r>
              <a:rPr lang="en-CA" altLang="ko-KR" sz="2800" b="1" dirty="0" err="1" smtClean="0">
                <a:solidFill>
                  <a:srgbClr val="FF0000"/>
                </a:solidFill>
                <a:latin typeface="Calibri" pitchFamily="34" charset="0"/>
                <a:ea typeface="굴림" charset="-127"/>
              </a:rPr>
              <a:t>niked</a:t>
            </a:r>
            <a:r>
              <a:rPr lang="en-CA" altLang="ko-KR" sz="2800" b="1" dirty="0" smtClean="0">
                <a:solidFill>
                  <a:srgbClr val="FF0000"/>
                </a:solidFill>
                <a:latin typeface="Calibri" pitchFamily="34" charset="0"/>
                <a:ea typeface="굴림" charset="-127"/>
              </a:rPr>
              <a:t>)</a:t>
            </a:r>
            <a:r>
              <a:rPr lang="en-CA" altLang="ko-KR" sz="2800" b="1" dirty="0" smtClean="0">
                <a:latin typeface="Calibri" pitchFamily="34" charset="0"/>
                <a:ea typeface="굴림" charset="-127"/>
              </a:rPr>
              <a:t> and sat </a:t>
            </a:r>
            <a:r>
              <a:rPr lang="en-CA" altLang="ko-KR" sz="2800" b="1" dirty="0">
                <a:latin typeface="Calibri" pitchFamily="34" charset="0"/>
                <a:ea typeface="굴림" charset="-127"/>
              </a:rPr>
              <a:t>down with my Father on his throne</a:t>
            </a:r>
            <a:r>
              <a:rPr lang="en-CA" altLang="ko-KR" sz="2800" b="1" dirty="0" smtClean="0">
                <a:latin typeface="Calibri" pitchFamily="34" charset="0"/>
                <a:ea typeface="굴림" charset="-127"/>
              </a:rPr>
              <a:t>.”  </a:t>
            </a:r>
          </a:p>
          <a:p>
            <a:pPr algn="ctr"/>
            <a:r>
              <a:rPr lang="en-CA" altLang="ko-KR" sz="2800" b="1" dirty="0" smtClean="0">
                <a:latin typeface="Calibri" pitchFamily="34" charset="0"/>
                <a:ea typeface="굴림" charset="-127"/>
              </a:rPr>
              <a:t>Rev 3:21</a:t>
            </a:r>
          </a:p>
          <a:p>
            <a:pPr algn="ctr"/>
            <a:endParaRPr lang="en-CA" altLang="ko-KR" sz="2800" b="1" dirty="0" smtClean="0">
              <a:latin typeface="Calibri" pitchFamily="34" charset="0"/>
              <a:ea typeface="굴림" charset="-127"/>
            </a:endParaRPr>
          </a:p>
          <a:p>
            <a:pPr algn="ctr"/>
            <a:r>
              <a:rPr lang="en-CA" altLang="ko-KR" sz="2800" b="1" dirty="0" smtClean="0">
                <a:latin typeface="Calibri" pitchFamily="34" charset="0"/>
                <a:ea typeface="굴림" charset="-127"/>
              </a:rPr>
              <a:t>Christ has </a:t>
            </a:r>
            <a:r>
              <a:rPr lang="en-CA" altLang="ko-KR" sz="2800" b="1" dirty="0" err="1" smtClean="0">
                <a:latin typeface="Calibri" pitchFamily="34" charset="0"/>
                <a:ea typeface="굴림" charset="-127"/>
              </a:rPr>
              <a:t>niked</a:t>
            </a:r>
            <a:r>
              <a:rPr lang="en-CA" altLang="ko-KR" sz="2800" b="1" dirty="0" smtClean="0">
                <a:latin typeface="Calibri" pitchFamily="34" charset="0"/>
                <a:ea typeface="굴림" charset="-127"/>
              </a:rPr>
              <a:t>, </a:t>
            </a:r>
          </a:p>
          <a:p>
            <a:pPr algn="ctr"/>
            <a:r>
              <a:rPr lang="en-CA" altLang="ko-KR" sz="2800" b="1" dirty="0" smtClean="0">
                <a:latin typeface="Calibri" pitchFamily="34" charset="0"/>
                <a:ea typeface="굴림" charset="-127"/>
              </a:rPr>
              <a:t>but we too must </a:t>
            </a:r>
            <a:r>
              <a:rPr lang="en-CA" altLang="ko-KR" sz="2800" b="1" dirty="0" err="1" smtClean="0">
                <a:latin typeface="Calibri" pitchFamily="34" charset="0"/>
                <a:ea typeface="굴림" charset="-127"/>
              </a:rPr>
              <a:t>nike</a:t>
            </a:r>
            <a:r>
              <a:rPr lang="en-CA" altLang="ko-KR" sz="2800" b="1" dirty="0" smtClean="0">
                <a:latin typeface="Calibri" pitchFamily="34" charset="0"/>
                <a:ea typeface="굴림" charset="-127"/>
              </a:rPr>
              <a:t>.</a:t>
            </a:r>
          </a:p>
          <a:p>
            <a:pPr algn="ctr"/>
            <a:endParaRPr lang="en-CA" altLang="ko-KR" sz="2800" b="1" dirty="0" smtClean="0">
              <a:latin typeface="Calibri" pitchFamily="34" charset="0"/>
              <a:ea typeface="굴림" charset="-127"/>
            </a:endParaRPr>
          </a:p>
          <a:p>
            <a:pPr algn="ctr"/>
            <a:endParaRPr lang="en-CA" altLang="ko-KR" sz="2800" b="1" dirty="0">
              <a:latin typeface="Calibri" pitchFamily="34" charset="0"/>
              <a:ea typeface="굴림" charset="-127"/>
            </a:endParaRPr>
          </a:p>
        </p:txBody>
      </p:sp>
      <p:sp>
        <p:nvSpPr>
          <p:cNvPr id="5" name="TextBox 4"/>
          <p:cNvSpPr txBox="1"/>
          <p:nvPr/>
        </p:nvSpPr>
        <p:spPr>
          <a:xfrm>
            <a:off x="971600" y="4982979"/>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6" name="Smiley Face 5"/>
          <p:cNvSpPr/>
          <p:nvPr/>
        </p:nvSpPr>
        <p:spPr>
          <a:xfrm>
            <a:off x="2771800" y="2636912"/>
            <a:ext cx="640080" cy="640080"/>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 name="Picture 3" descr="lion of Judah on throne.jpg"/>
          <p:cNvPicPr>
            <a:picLocks noChangeAspect="1"/>
          </p:cNvPicPr>
          <p:nvPr/>
        </p:nvPicPr>
        <p:blipFill>
          <a:blip r:embed="rId2" cstate="print"/>
          <a:srcRect l="3750" b="26786"/>
          <a:stretch>
            <a:fillRect/>
          </a:stretch>
        </p:blipFill>
        <p:spPr bwMode="auto">
          <a:xfrm>
            <a:off x="35496" y="63669"/>
            <a:ext cx="4874455" cy="5237539"/>
          </a:xfrm>
          <a:prstGeom prst="rect">
            <a:avLst/>
          </a:prstGeom>
          <a:noFill/>
          <a:ln w="9525">
            <a:noFill/>
            <a:miter lim="800000"/>
            <a:headEnd/>
            <a:tailEnd/>
          </a:ln>
        </p:spPr>
      </p:pic>
      <p:sp>
        <p:nvSpPr>
          <p:cNvPr id="3" name="TextBox 3"/>
          <p:cNvSpPr txBox="1">
            <a:spLocks noChangeArrowheads="1"/>
          </p:cNvSpPr>
          <p:nvPr/>
        </p:nvSpPr>
        <p:spPr bwMode="auto">
          <a:xfrm>
            <a:off x="4860032" y="404664"/>
            <a:ext cx="4211960" cy="6986528"/>
          </a:xfrm>
          <a:prstGeom prst="rect">
            <a:avLst/>
          </a:prstGeom>
          <a:solidFill>
            <a:srgbClr val="002060"/>
          </a:solidFill>
          <a:ln w="9525">
            <a:noFill/>
            <a:miter lim="800000"/>
            <a:headEnd/>
            <a:tailEnd/>
          </a:ln>
        </p:spPr>
        <p:txBody>
          <a:bodyPr wrap="square">
            <a:spAutoFit/>
          </a:bodyPr>
          <a:lstStyle/>
          <a:p>
            <a:pPr algn="ctr"/>
            <a:r>
              <a:rPr lang="en-US" sz="2800" b="1" dirty="0" smtClean="0">
                <a:latin typeface="Calibri" pitchFamily="34" charset="0"/>
                <a:cs typeface="Calibri" pitchFamily="34" charset="0"/>
              </a:rPr>
              <a:t>“He who has an ear, let him hear what the Spirit says to the churches”</a:t>
            </a:r>
          </a:p>
          <a:p>
            <a:pPr algn="ctr"/>
            <a:r>
              <a:rPr lang="en-US" sz="2800" b="1" dirty="0" smtClean="0">
                <a:latin typeface="Calibri" pitchFamily="34" charset="0"/>
                <a:cs typeface="Calibri" pitchFamily="34" charset="0"/>
              </a:rPr>
              <a:t>Rev 2:7,11,17,29; 3:6,13,21</a:t>
            </a:r>
          </a:p>
          <a:p>
            <a:pPr algn="ctr"/>
            <a:endParaRPr lang="en-CA" altLang="ko-KR" sz="2800" b="1" dirty="0" smtClean="0">
              <a:solidFill>
                <a:srgbClr val="FF0000"/>
              </a:solidFill>
              <a:latin typeface="Calibri" pitchFamily="34" charset="0"/>
              <a:ea typeface="굴림" charset="-127"/>
            </a:endParaRPr>
          </a:p>
          <a:p>
            <a:pPr algn="ctr"/>
            <a:r>
              <a:rPr lang="en-CA" altLang="ko-KR" sz="2800" b="1" dirty="0" smtClean="0">
                <a:solidFill>
                  <a:srgbClr val="FF0000"/>
                </a:solidFill>
                <a:latin typeface="Calibri" pitchFamily="34" charset="0"/>
                <a:ea typeface="굴림" charset="-127"/>
              </a:rPr>
              <a:t>Nike</a:t>
            </a:r>
            <a:r>
              <a:rPr lang="en-CA" altLang="ko-KR" sz="2800" b="1" dirty="0" smtClean="0">
                <a:latin typeface="Calibri" pitchFamily="34" charset="0"/>
                <a:ea typeface="굴림" charset="-127"/>
              </a:rPr>
              <a:t> false teaching, </a:t>
            </a:r>
          </a:p>
          <a:p>
            <a:pPr algn="ctr"/>
            <a:r>
              <a:rPr lang="en-CA" altLang="ko-KR" sz="2800" b="1" dirty="0" smtClean="0">
                <a:latin typeface="Calibri" pitchFamily="34" charset="0"/>
                <a:ea typeface="굴림" charset="-127"/>
              </a:rPr>
              <a:t> being lukewarm </a:t>
            </a:r>
          </a:p>
          <a:p>
            <a:pPr algn="ctr"/>
            <a:r>
              <a:rPr lang="en-CA" altLang="ko-KR" sz="2800" b="1" dirty="0" smtClean="0">
                <a:latin typeface="Calibri" pitchFamily="34" charset="0"/>
                <a:ea typeface="굴림" charset="-127"/>
              </a:rPr>
              <a:t>(leaving your first love, incomplete deeds), idolatry, </a:t>
            </a:r>
          </a:p>
          <a:p>
            <a:pPr algn="ctr"/>
            <a:r>
              <a:rPr lang="en-CA" altLang="ko-KR" sz="2800" b="1" dirty="0" smtClean="0">
                <a:latin typeface="Calibri" pitchFamily="34" charset="0"/>
                <a:ea typeface="굴림" charset="-127"/>
              </a:rPr>
              <a:t>persecution, </a:t>
            </a:r>
          </a:p>
          <a:p>
            <a:pPr algn="ctr"/>
            <a:r>
              <a:rPr lang="en-CA" altLang="ko-KR" sz="2800" b="1" dirty="0" smtClean="0">
                <a:latin typeface="Calibri" pitchFamily="34" charset="0"/>
                <a:ea typeface="굴림" charset="-127"/>
              </a:rPr>
              <a:t>and sexual immorality.</a:t>
            </a:r>
          </a:p>
          <a:p>
            <a:pPr algn="ctr"/>
            <a:r>
              <a:rPr lang="en-CA" altLang="ko-KR" sz="2800" b="1" dirty="0" smtClean="0">
                <a:latin typeface="Calibri" pitchFamily="34" charset="0"/>
                <a:ea typeface="굴림" charset="-127"/>
              </a:rPr>
              <a:t>Rev 2:7, 11, 17, 26</a:t>
            </a:r>
          </a:p>
          <a:p>
            <a:pPr algn="ctr"/>
            <a:r>
              <a:rPr lang="en-CA" altLang="ko-KR" sz="2800" b="1" dirty="0" smtClean="0">
                <a:latin typeface="Calibri" pitchFamily="34" charset="0"/>
                <a:ea typeface="굴림" charset="-127"/>
              </a:rPr>
              <a:t>3:5, 12, 21</a:t>
            </a:r>
          </a:p>
          <a:p>
            <a:pPr algn="ctr"/>
            <a:endParaRPr lang="en-CA" altLang="ko-KR" sz="2800" b="1" dirty="0" smtClean="0">
              <a:latin typeface="Calibri" pitchFamily="34" charset="0"/>
              <a:ea typeface="굴림" charset="-127"/>
            </a:endParaRPr>
          </a:p>
          <a:p>
            <a:pPr algn="ctr"/>
            <a:endParaRPr lang="en-CA" altLang="ko-KR" sz="2800" b="1" dirty="0">
              <a:latin typeface="Calibri" pitchFamily="34" charset="0"/>
              <a:ea typeface="굴림" charset="-127"/>
            </a:endParaRPr>
          </a:p>
        </p:txBody>
      </p:sp>
      <p:sp>
        <p:nvSpPr>
          <p:cNvPr id="5" name="TextBox 4"/>
          <p:cNvSpPr txBox="1"/>
          <p:nvPr/>
        </p:nvSpPr>
        <p:spPr>
          <a:xfrm>
            <a:off x="971600" y="4982979"/>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6" name="Smiley Face 5"/>
          <p:cNvSpPr/>
          <p:nvPr/>
        </p:nvSpPr>
        <p:spPr>
          <a:xfrm>
            <a:off x="2771800" y="2636912"/>
            <a:ext cx="640080" cy="640080"/>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descr="RisenAtTomb"/>
          <p:cNvPicPr>
            <a:picLocks noChangeAspect="1" noChangeArrowheads="1"/>
          </p:cNvPicPr>
          <p:nvPr/>
        </p:nvPicPr>
        <p:blipFill>
          <a:blip r:embed="rId2" cstate="print"/>
          <a:srcRect l="11855" t="9804" r="14645" b="9804"/>
          <a:stretch>
            <a:fillRect/>
          </a:stretch>
        </p:blipFill>
        <p:spPr bwMode="auto">
          <a:xfrm>
            <a:off x="152400" y="260648"/>
            <a:ext cx="4724400" cy="6248400"/>
          </a:xfrm>
          <a:prstGeom prst="rect">
            <a:avLst/>
          </a:prstGeom>
          <a:noFill/>
          <a:ln w="9525">
            <a:noFill/>
            <a:miter lim="800000"/>
            <a:headEnd/>
            <a:tailEnd/>
          </a:ln>
        </p:spPr>
      </p:pic>
      <p:sp>
        <p:nvSpPr>
          <p:cNvPr id="30724" name="TextBox 3"/>
          <p:cNvSpPr txBox="1">
            <a:spLocks noChangeArrowheads="1"/>
          </p:cNvSpPr>
          <p:nvPr/>
        </p:nvSpPr>
        <p:spPr bwMode="auto">
          <a:xfrm>
            <a:off x="4932040" y="260648"/>
            <a:ext cx="4211960" cy="6555641"/>
          </a:xfrm>
          <a:prstGeom prst="rect">
            <a:avLst/>
          </a:prstGeom>
          <a:solidFill>
            <a:srgbClr val="002060"/>
          </a:solidFill>
          <a:ln w="9525">
            <a:noFill/>
            <a:miter lim="800000"/>
            <a:headEnd/>
            <a:tailEnd/>
          </a:ln>
        </p:spPr>
        <p:txBody>
          <a:bodyPr wrap="square">
            <a:spAutoFit/>
          </a:bodyPr>
          <a:lstStyle/>
          <a:p>
            <a:pPr algn="ctr"/>
            <a:r>
              <a:rPr lang="en-CA" altLang="ko-KR" sz="2800" b="1" dirty="0" smtClean="0">
                <a:latin typeface="Calibri" pitchFamily="34" charset="0"/>
                <a:ea typeface="굴림" charset="-127"/>
              </a:rPr>
              <a:t>In Revelation 2-3, as we live under the authority of </a:t>
            </a:r>
          </a:p>
          <a:p>
            <a:pPr algn="ctr"/>
            <a:r>
              <a:rPr lang="en-CA" altLang="ko-KR" sz="2800" b="1" dirty="0" smtClean="0">
                <a:latin typeface="Calibri" pitchFamily="34" charset="0"/>
                <a:ea typeface="굴림" charset="-127"/>
              </a:rPr>
              <a:t>Christ our King,</a:t>
            </a:r>
          </a:p>
          <a:p>
            <a:pPr algn="ctr"/>
            <a:r>
              <a:rPr lang="en-CA" altLang="ko-KR" sz="2800" b="1" dirty="0" smtClean="0">
                <a:latin typeface="Calibri" pitchFamily="34" charset="0"/>
                <a:ea typeface="굴림" charset="-127"/>
              </a:rPr>
              <a:t>the King empowers </a:t>
            </a:r>
          </a:p>
          <a:p>
            <a:pPr algn="ctr"/>
            <a:r>
              <a:rPr lang="en-CA" altLang="ko-KR" sz="2800" b="1" dirty="0" smtClean="0">
                <a:latin typeface="Calibri" pitchFamily="34" charset="0"/>
                <a:ea typeface="굴림" charset="-127"/>
              </a:rPr>
              <a:t>his church to </a:t>
            </a:r>
            <a:r>
              <a:rPr lang="en-CA" altLang="ko-KR" sz="2800" b="1" dirty="0" err="1" smtClean="0">
                <a:solidFill>
                  <a:srgbClr val="FF0000"/>
                </a:solidFill>
                <a:latin typeface="Calibri" pitchFamily="34" charset="0"/>
                <a:ea typeface="굴림" charset="-127"/>
              </a:rPr>
              <a:t>nike</a:t>
            </a:r>
            <a:endParaRPr lang="en-CA" altLang="ko-KR" sz="2800" b="1" dirty="0" smtClean="0">
              <a:solidFill>
                <a:srgbClr val="FF0000"/>
              </a:solidFill>
              <a:latin typeface="Calibri" pitchFamily="34" charset="0"/>
              <a:ea typeface="굴림" charset="-127"/>
            </a:endParaRPr>
          </a:p>
          <a:p>
            <a:pPr algn="ctr"/>
            <a:r>
              <a:rPr lang="en-CA" altLang="ko-KR" sz="2800" b="1" dirty="0" smtClean="0">
                <a:latin typeface="Calibri" pitchFamily="34" charset="0"/>
                <a:ea typeface="굴림" charset="-127"/>
              </a:rPr>
              <a:t>false teaching, </a:t>
            </a:r>
          </a:p>
          <a:p>
            <a:pPr algn="ctr"/>
            <a:r>
              <a:rPr lang="en-CA" altLang="ko-KR" sz="2800" b="1" smtClean="0">
                <a:latin typeface="Calibri" pitchFamily="34" charset="0"/>
                <a:ea typeface="굴림" charset="-127"/>
              </a:rPr>
              <a:t>idolatry</a:t>
            </a:r>
            <a:r>
              <a:rPr lang="en-CA" altLang="ko-KR" sz="2800" b="1" dirty="0" smtClean="0">
                <a:latin typeface="Calibri" pitchFamily="34" charset="0"/>
                <a:ea typeface="굴림" charset="-127"/>
              </a:rPr>
              <a:t>,</a:t>
            </a:r>
          </a:p>
          <a:p>
            <a:pPr algn="ctr"/>
            <a:r>
              <a:rPr lang="en-CA" altLang="ko-KR" sz="2800" b="1" dirty="0" smtClean="0">
                <a:latin typeface="Calibri" pitchFamily="34" charset="0"/>
                <a:ea typeface="굴림" charset="-127"/>
              </a:rPr>
              <a:t>sexual immorality, persecution, </a:t>
            </a:r>
          </a:p>
          <a:p>
            <a:pPr algn="ctr"/>
            <a:r>
              <a:rPr lang="en-CA" altLang="ko-KR" sz="2800" b="1" dirty="0" smtClean="0">
                <a:latin typeface="Calibri" pitchFamily="34" charset="0"/>
                <a:ea typeface="굴림" charset="-127"/>
              </a:rPr>
              <a:t>and leaving our first love for Christ to become lukewarm.  </a:t>
            </a:r>
          </a:p>
          <a:p>
            <a:pPr algn="ctr"/>
            <a:r>
              <a:rPr lang="en-CA" altLang="ko-KR" sz="2800" b="1" dirty="0" smtClean="0">
                <a:latin typeface="Calibri" pitchFamily="34" charset="0"/>
                <a:ea typeface="굴림" charset="-127"/>
              </a:rPr>
              <a:t>Rev 2:7, 11, 17, 26</a:t>
            </a:r>
          </a:p>
          <a:p>
            <a:pPr algn="ctr"/>
            <a:r>
              <a:rPr lang="en-CA" altLang="ko-KR" sz="2800" b="1" dirty="0" smtClean="0">
                <a:latin typeface="Calibri" pitchFamily="34" charset="0"/>
                <a:ea typeface="굴림" charset="-127"/>
              </a:rPr>
              <a:t>3:5, 12, 21</a:t>
            </a:r>
          </a:p>
          <a:p>
            <a:pPr algn="ctr"/>
            <a:endParaRPr lang="en-CA" altLang="ko-KR" sz="2800" b="1" dirty="0">
              <a:latin typeface="Calibri" pitchFamily="34" charset="0"/>
              <a:ea typeface="굴림" charset="-127"/>
            </a:endParaRPr>
          </a:p>
        </p:txBody>
      </p:sp>
      <p:sp>
        <p:nvSpPr>
          <p:cNvPr id="5" name="TextBox 4"/>
          <p:cNvSpPr txBox="1"/>
          <p:nvPr/>
        </p:nvSpPr>
        <p:spPr>
          <a:xfrm>
            <a:off x="1043608"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2790056"/>
            <a:ext cx="8507288" cy="1143000"/>
          </a:xfrm>
        </p:spPr>
        <p:txBody>
          <a:bodyPr/>
          <a:lstStyle/>
          <a:p>
            <a:r>
              <a:rPr lang="en-US" sz="2800" b="1" dirty="0" smtClean="0">
                <a:solidFill>
                  <a:schemeClr val="tx1"/>
                </a:solidFill>
                <a:latin typeface="Calibri" pitchFamily="34" charset="0"/>
                <a:cs typeface="Calibri" pitchFamily="34" charset="0"/>
              </a:rPr>
              <a:t>These same evils are attacking the church today.</a:t>
            </a:r>
            <a:br>
              <a:rPr lang="en-US" sz="2800" b="1" dirty="0" smtClean="0">
                <a:solidFill>
                  <a:schemeClr val="tx1"/>
                </a:solidFill>
                <a:latin typeface="Calibri" pitchFamily="34" charset="0"/>
                <a:cs typeface="Calibri" pitchFamily="34" charset="0"/>
              </a:rPr>
            </a:br>
            <a:r>
              <a:rPr lang="en-US" sz="2800" b="1" dirty="0" smtClean="0">
                <a:solidFill>
                  <a:schemeClr val="tx1"/>
                </a:solidFill>
                <a:latin typeface="Calibri" pitchFamily="34" charset="0"/>
                <a:cs typeface="Calibri" pitchFamily="34" charset="0"/>
              </a:rPr>
              <a:t>Jesus calls us to </a:t>
            </a:r>
            <a:r>
              <a:rPr lang="en-US" sz="2800" b="1" dirty="0" err="1" smtClean="0">
                <a:solidFill>
                  <a:schemeClr val="tx1"/>
                </a:solidFill>
                <a:latin typeface="Calibri" pitchFamily="34" charset="0"/>
                <a:cs typeface="Calibri" pitchFamily="34" charset="0"/>
              </a:rPr>
              <a:t>nike</a:t>
            </a:r>
            <a:r>
              <a:rPr lang="en-US" sz="2800" b="1" dirty="0" smtClean="0">
                <a:solidFill>
                  <a:schemeClr val="tx1"/>
                </a:solidFill>
                <a:latin typeface="Calibri" pitchFamily="34" charset="0"/>
                <a:cs typeface="Calibri" pitchFamily="34" charset="0"/>
              </a:rPr>
              <a:t> through his power in the Spirit.</a:t>
            </a:r>
            <a:br>
              <a:rPr lang="en-US" sz="2800" b="1" dirty="0" smtClean="0">
                <a:solidFill>
                  <a:schemeClr val="tx1"/>
                </a:solidFill>
                <a:latin typeface="Calibri" pitchFamily="34" charset="0"/>
                <a:cs typeface="Calibri" pitchFamily="34" charset="0"/>
              </a:rPr>
            </a:br>
            <a:r>
              <a:rPr lang="en-US" sz="1400" dirty="0" smtClean="0">
                <a:solidFill>
                  <a:schemeClr val="tx1"/>
                </a:solidFill>
                <a:latin typeface="Calibri" pitchFamily="34" charset="0"/>
                <a:cs typeface="Calibri" pitchFamily="34" charset="0"/>
              </a:rPr>
              <a:t/>
            </a:r>
            <a:br>
              <a:rPr lang="en-US" sz="1400" dirty="0" smtClean="0">
                <a:solidFill>
                  <a:schemeClr val="tx1"/>
                </a:solidFill>
                <a:latin typeface="Calibri" pitchFamily="34" charset="0"/>
                <a:cs typeface="Calibri" pitchFamily="34" charset="0"/>
              </a:rPr>
            </a:br>
            <a:r>
              <a:rPr lang="en-US" sz="2800" b="1" dirty="0" smtClean="0">
                <a:solidFill>
                  <a:schemeClr val="tx1"/>
                </a:solidFill>
                <a:latin typeface="Calibri" pitchFamily="34" charset="0"/>
                <a:cs typeface="Calibri" pitchFamily="34" charset="0"/>
              </a:rPr>
              <a:t>1. False teaching - Nicolas 2:6,15; </a:t>
            </a:r>
            <a:br>
              <a:rPr lang="en-US" sz="2800" b="1" dirty="0" smtClean="0">
                <a:solidFill>
                  <a:schemeClr val="tx1"/>
                </a:solidFill>
                <a:latin typeface="Calibri" pitchFamily="34" charset="0"/>
                <a:cs typeface="Calibri" pitchFamily="34" charset="0"/>
              </a:rPr>
            </a:br>
            <a:r>
              <a:rPr lang="en-US" sz="2800" b="1" dirty="0" smtClean="0">
                <a:solidFill>
                  <a:schemeClr val="tx1"/>
                </a:solidFill>
                <a:latin typeface="Calibri" pitchFamily="34" charset="0"/>
                <a:cs typeface="Calibri" pitchFamily="34" charset="0"/>
              </a:rPr>
              <a:t>    Balaam 2:14; Jezebel 2:20-24</a:t>
            </a:r>
            <a:br>
              <a:rPr lang="en-US" sz="2800" b="1" dirty="0" smtClean="0">
                <a:solidFill>
                  <a:schemeClr val="tx1"/>
                </a:solidFill>
                <a:latin typeface="Calibri" pitchFamily="34" charset="0"/>
                <a:cs typeface="Calibri" pitchFamily="34" charset="0"/>
              </a:rPr>
            </a:br>
            <a:r>
              <a:rPr lang="en-US" sz="1000" b="1" dirty="0" smtClean="0">
                <a:solidFill>
                  <a:schemeClr val="tx1"/>
                </a:solidFill>
                <a:latin typeface="Calibri" pitchFamily="34" charset="0"/>
                <a:cs typeface="Calibri" pitchFamily="34" charset="0"/>
              </a:rPr>
              <a:t/>
            </a:r>
            <a:br>
              <a:rPr lang="en-US" sz="1000" b="1" dirty="0" smtClean="0">
                <a:solidFill>
                  <a:schemeClr val="tx1"/>
                </a:solidFill>
                <a:latin typeface="Calibri" pitchFamily="34" charset="0"/>
                <a:cs typeface="Calibri" pitchFamily="34" charset="0"/>
              </a:rPr>
            </a:br>
            <a:r>
              <a:rPr lang="en-US" sz="2800" b="1" dirty="0" smtClean="0">
                <a:solidFill>
                  <a:schemeClr val="tx1"/>
                </a:solidFill>
                <a:latin typeface="Calibri" pitchFamily="34" charset="0"/>
                <a:cs typeface="Calibri" pitchFamily="34" charset="0"/>
              </a:rPr>
              <a:t>2. Lukewarm hearts 3:16; leaving your first love 2:4; incomplete deeds 3:2 </a:t>
            </a:r>
            <a:br>
              <a:rPr lang="en-US" sz="2800" b="1" dirty="0" smtClean="0">
                <a:solidFill>
                  <a:schemeClr val="tx1"/>
                </a:solidFill>
                <a:latin typeface="Calibri" pitchFamily="34" charset="0"/>
                <a:cs typeface="Calibri" pitchFamily="34" charset="0"/>
              </a:rPr>
            </a:br>
            <a:r>
              <a:rPr lang="en-US" sz="1000" b="1" dirty="0" smtClean="0">
                <a:solidFill>
                  <a:schemeClr val="tx1"/>
                </a:solidFill>
                <a:latin typeface="Calibri" pitchFamily="34" charset="0"/>
                <a:cs typeface="Calibri" pitchFamily="34" charset="0"/>
              </a:rPr>
              <a:t/>
            </a:r>
            <a:br>
              <a:rPr lang="en-US" sz="1000" b="1" dirty="0" smtClean="0">
                <a:solidFill>
                  <a:schemeClr val="tx1"/>
                </a:solidFill>
                <a:latin typeface="Calibri" pitchFamily="34" charset="0"/>
                <a:cs typeface="Calibri" pitchFamily="34" charset="0"/>
              </a:rPr>
            </a:br>
            <a:r>
              <a:rPr lang="en-US" sz="2800" b="1" dirty="0" smtClean="0">
                <a:solidFill>
                  <a:schemeClr val="tx1"/>
                </a:solidFill>
                <a:latin typeface="Calibri" pitchFamily="34" charset="0"/>
                <a:cs typeface="Calibri" pitchFamily="34" charset="0"/>
              </a:rPr>
              <a:t>3. Idolatry 2:14,20</a:t>
            </a:r>
            <a:br>
              <a:rPr lang="en-US" sz="2800" b="1" dirty="0" smtClean="0">
                <a:solidFill>
                  <a:schemeClr val="tx1"/>
                </a:solidFill>
                <a:latin typeface="Calibri" pitchFamily="34" charset="0"/>
                <a:cs typeface="Calibri" pitchFamily="34" charset="0"/>
              </a:rPr>
            </a:br>
            <a:r>
              <a:rPr lang="en-US" sz="1000" b="1" dirty="0" smtClean="0">
                <a:solidFill>
                  <a:schemeClr val="tx1"/>
                </a:solidFill>
                <a:latin typeface="Calibri" pitchFamily="34" charset="0"/>
                <a:cs typeface="Calibri" pitchFamily="34" charset="0"/>
              </a:rPr>
              <a:t/>
            </a:r>
            <a:br>
              <a:rPr lang="en-US" sz="1000" b="1" dirty="0" smtClean="0">
                <a:solidFill>
                  <a:schemeClr val="tx1"/>
                </a:solidFill>
                <a:latin typeface="Calibri" pitchFamily="34" charset="0"/>
                <a:cs typeface="Calibri" pitchFamily="34" charset="0"/>
              </a:rPr>
            </a:br>
            <a:r>
              <a:rPr lang="en-US" sz="2800" b="1" dirty="0" smtClean="0">
                <a:solidFill>
                  <a:schemeClr val="tx1"/>
                </a:solidFill>
                <a:latin typeface="Calibri" pitchFamily="34" charset="0"/>
                <a:cs typeface="Calibri" pitchFamily="34" charset="0"/>
              </a:rPr>
              <a:t>4. Persecution 2:9-10,13; 3:9-10</a:t>
            </a:r>
            <a:br>
              <a:rPr lang="en-US" sz="2800" b="1" dirty="0" smtClean="0">
                <a:solidFill>
                  <a:schemeClr val="tx1"/>
                </a:solidFill>
                <a:latin typeface="Calibri" pitchFamily="34" charset="0"/>
                <a:cs typeface="Calibri" pitchFamily="34" charset="0"/>
              </a:rPr>
            </a:br>
            <a:r>
              <a:rPr lang="en-US" sz="1000" b="1" dirty="0" smtClean="0">
                <a:solidFill>
                  <a:schemeClr val="tx1"/>
                </a:solidFill>
                <a:latin typeface="Calibri" pitchFamily="34" charset="0"/>
                <a:cs typeface="Calibri" pitchFamily="34" charset="0"/>
              </a:rPr>
              <a:t/>
            </a:r>
            <a:br>
              <a:rPr lang="en-US" sz="1000" b="1" dirty="0" smtClean="0">
                <a:solidFill>
                  <a:schemeClr val="tx1"/>
                </a:solidFill>
                <a:latin typeface="Calibri" pitchFamily="34" charset="0"/>
                <a:cs typeface="Calibri" pitchFamily="34" charset="0"/>
              </a:rPr>
            </a:br>
            <a:r>
              <a:rPr lang="en-US" sz="2800" b="1" dirty="0" smtClean="0">
                <a:solidFill>
                  <a:schemeClr val="tx1"/>
                </a:solidFill>
                <a:latin typeface="Calibri" pitchFamily="34" charset="0"/>
                <a:cs typeface="Calibri" pitchFamily="34" charset="0"/>
              </a:rPr>
              <a:t>5. Adultery 2:14,20-21</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CA" altLang="ko-KR" sz="2800" b="1" dirty="0" smtClean="0">
                <a:latin typeface="Calibri" pitchFamily="34" charset="0"/>
                <a:ea typeface="굴림" charset="-127"/>
              </a:rPr>
              <a:t>“The one who </a:t>
            </a:r>
            <a:r>
              <a:rPr lang="en-CA" altLang="ko-KR" sz="2800" b="1" dirty="0" smtClean="0">
                <a:solidFill>
                  <a:srgbClr val="FF0000"/>
                </a:solidFill>
                <a:latin typeface="Calibri" pitchFamily="34" charset="0"/>
                <a:ea typeface="굴림" charset="-127"/>
              </a:rPr>
              <a:t>conquers</a:t>
            </a:r>
            <a:r>
              <a:rPr lang="en-CA" altLang="ko-KR" sz="2800" b="1" dirty="0" smtClean="0">
                <a:latin typeface="Calibri" pitchFamily="34" charset="0"/>
                <a:ea typeface="굴림" charset="-127"/>
              </a:rPr>
              <a:t> </a:t>
            </a:r>
            <a:r>
              <a:rPr lang="en-CA" altLang="ko-KR" sz="2800" b="1" dirty="0" smtClean="0">
                <a:solidFill>
                  <a:srgbClr val="FF0000"/>
                </a:solidFill>
                <a:latin typeface="Calibri" pitchFamily="34" charset="0"/>
                <a:ea typeface="굴림" charset="-127"/>
              </a:rPr>
              <a:t>(</a:t>
            </a:r>
            <a:r>
              <a:rPr lang="en-CA" altLang="ko-KR" sz="2800" b="1" dirty="0" err="1" smtClean="0">
                <a:solidFill>
                  <a:srgbClr val="FF0000"/>
                </a:solidFill>
                <a:latin typeface="Calibri" pitchFamily="34" charset="0"/>
                <a:ea typeface="굴림" charset="-127"/>
              </a:rPr>
              <a:t>nikes</a:t>
            </a:r>
            <a:r>
              <a:rPr lang="en-CA" altLang="ko-KR" sz="2800" b="1" dirty="0" smtClean="0">
                <a:solidFill>
                  <a:srgbClr val="FF0000"/>
                </a:solidFill>
                <a:latin typeface="Calibri" pitchFamily="34" charset="0"/>
                <a:ea typeface="굴림" charset="-127"/>
              </a:rPr>
              <a:t>),</a:t>
            </a:r>
            <a:r>
              <a:rPr lang="en-CA" altLang="ko-KR" sz="2800" b="1" dirty="0" smtClean="0">
                <a:latin typeface="Calibri" pitchFamily="34" charset="0"/>
                <a:ea typeface="굴림" charset="-127"/>
              </a:rPr>
              <a:t> I will grant him to sit with me on my throne, as I also </a:t>
            </a:r>
            <a:r>
              <a:rPr lang="en-CA" altLang="ko-KR" sz="2800" b="1" dirty="0" smtClean="0">
                <a:solidFill>
                  <a:srgbClr val="FF0000"/>
                </a:solidFill>
                <a:latin typeface="Calibri" pitchFamily="34" charset="0"/>
                <a:ea typeface="굴림" charset="-127"/>
              </a:rPr>
              <a:t>conquered (</a:t>
            </a:r>
            <a:r>
              <a:rPr lang="en-CA" altLang="ko-KR" sz="2800" b="1" dirty="0" err="1" smtClean="0">
                <a:solidFill>
                  <a:srgbClr val="FF0000"/>
                </a:solidFill>
                <a:latin typeface="Calibri" pitchFamily="34" charset="0"/>
                <a:ea typeface="굴림" charset="-127"/>
              </a:rPr>
              <a:t>niked</a:t>
            </a:r>
            <a:r>
              <a:rPr lang="en-CA" altLang="ko-KR" sz="2800" b="1" dirty="0" smtClean="0">
                <a:solidFill>
                  <a:srgbClr val="FF0000"/>
                </a:solidFill>
                <a:latin typeface="Calibri" pitchFamily="34" charset="0"/>
                <a:ea typeface="굴림" charset="-127"/>
              </a:rPr>
              <a:t>)</a:t>
            </a:r>
            <a:r>
              <a:rPr lang="en-CA" altLang="ko-KR" sz="2800" b="1" dirty="0" smtClean="0">
                <a:latin typeface="Calibri" pitchFamily="34" charset="0"/>
                <a:ea typeface="굴림" charset="-127"/>
              </a:rPr>
              <a:t> and sat down with my Father on his throne.”  Rev 3:21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5" name="Picture 4" descr="Rev1 Chris Koelle.jpg"/>
          <p:cNvPicPr>
            <a:picLocks noChangeAspect="1"/>
          </p:cNvPicPr>
          <p:nvPr/>
        </p:nvPicPr>
        <p:blipFill>
          <a:blip r:embed="rId3" cstate="print"/>
          <a:srcRect b="11708"/>
          <a:stretch>
            <a:fillRect/>
          </a:stretch>
        </p:blipFill>
        <p:spPr>
          <a:xfrm>
            <a:off x="1000560" y="2132856"/>
            <a:ext cx="7099832" cy="4680520"/>
          </a:xfrm>
          <a:prstGeom prst="rect">
            <a:avLst/>
          </a:prstGeom>
        </p:spPr>
      </p:pic>
      <p:sp>
        <p:nvSpPr>
          <p:cNvPr id="2" name="Title 1"/>
          <p:cNvSpPr>
            <a:spLocks noGrp="1"/>
          </p:cNvSpPr>
          <p:nvPr>
            <p:ph type="title"/>
          </p:nvPr>
        </p:nvSpPr>
        <p:spPr>
          <a:xfrm>
            <a:off x="0" y="1133872"/>
            <a:ext cx="9144000" cy="1143000"/>
          </a:xfrm>
        </p:spPr>
        <p:txBody>
          <a:bodyPr/>
          <a:lstStyle/>
          <a:p>
            <a:r>
              <a:rPr lang="en-US" sz="2800" b="1" dirty="0" smtClean="0">
                <a:solidFill>
                  <a:schemeClr val="tx1"/>
                </a:solidFill>
                <a:latin typeface="Calibri" pitchFamily="34" charset="0"/>
                <a:cs typeface="Calibri" pitchFamily="34" charset="0"/>
              </a:rPr>
              <a:t>“The words of the Son of God, who has eyes like a flame </a:t>
            </a:r>
            <a:br>
              <a:rPr lang="en-US" sz="2800" b="1" dirty="0" smtClean="0">
                <a:solidFill>
                  <a:schemeClr val="tx1"/>
                </a:solidFill>
                <a:latin typeface="Calibri" pitchFamily="34" charset="0"/>
                <a:cs typeface="Calibri" pitchFamily="34" charset="0"/>
              </a:rPr>
            </a:br>
            <a:r>
              <a:rPr lang="en-US" sz="2800" b="1" dirty="0" smtClean="0">
                <a:solidFill>
                  <a:schemeClr val="tx1"/>
                </a:solidFill>
                <a:latin typeface="Calibri" pitchFamily="34" charset="0"/>
                <a:cs typeface="Calibri" pitchFamily="34" charset="0"/>
              </a:rPr>
              <a:t>of fire . . . I have this against you, that you tolerate . . . </a:t>
            </a:r>
            <a:br>
              <a:rPr lang="en-US" sz="2800" b="1" dirty="0" smtClean="0">
                <a:solidFill>
                  <a:schemeClr val="tx1"/>
                </a:solidFill>
                <a:latin typeface="Calibri" pitchFamily="34" charset="0"/>
                <a:cs typeface="Calibri" pitchFamily="34" charset="0"/>
              </a:rPr>
            </a:br>
            <a:r>
              <a:rPr lang="en-US" sz="2800" b="1" dirty="0" smtClean="0">
                <a:solidFill>
                  <a:schemeClr val="tx1"/>
                </a:solidFill>
                <a:latin typeface="Calibri" pitchFamily="34" charset="0"/>
                <a:cs typeface="Calibri" pitchFamily="34" charset="0"/>
              </a:rPr>
              <a:t>I will strike her children dead. And all the churches will know that I am he who searches mind and heart, and I will give to each of you according to your works” Rev 2:18,20,23</a:t>
            </a:r>
            <a:br>
              <a:rPr lang="en-US" sz="2800" b="1" dirty="0" smtClean="0">
                <a:solidFill>
                  <a:schemeClr val="tx1"/>
                </a:solidFill>
                <a:latin typeface="Calibri" pitchFamily="34" charset="0"/>
                <a:cs typeface="Calibri" pitchFamily="34" charset="0"/>
              </a:rPr>
            </a:br>
            <a:r>
              <a:rPr lang="sv-SE" sz="2800" b="1" dirty="0" smtClean="0">
                <a:solidFill>
                  <a:schemeClr val="tx1"/>
                </a:solidFill>
                <a:latin typeface="+mn-lt"/>
              </a:rPr>
              <a:t/>
            </a:r>
            <a:br>
              <a:rPr lang="sv-SE" sz="2800" b="1" dirty="0" smtClean="0">
                <a:solidFill>
                  <a:schemeClr val="tx1"/>
                </a:solidFill>
                <a:latin typeface="+mn-lt"/>
              </a:rPr>
            </a:br>
            <a:r>
              <a:rPr lang="sv-SE" sz="2800" b="1" dirty="0" smtClean="0">
                <a:solidFill>
                  <a:schemeClr val="tx1"/>
                </a:solidFill>
              </a:rPr>
              <a:t/>
            </a:r>
            <a:br>
              <a:rPr lang="sv-SE" sz="2800" b="1" dirty="0" smtClean="0">
                <a:solidFill>
                  <a:schemeClr val="tx1"/>
                </a:solidFill>
              </a:rPr>
            </a:br>
            <a:endParaRPr lang="en-US" sz="2800" b="1" dirty="0">
              <a:solidFill>
                <a:schemeClr val="tx1"/>
              </a:solidFill>
            </a:endParaRPr>
          </a:p>
        </p:txBody>
      </p:sp>
      <p:sp>
        <p:nvSpPr>
          <p:cNvPr id="4" name="TextBox 3"/>
          <p:cNvSpPr txBox="1"/>
          <p:nvPr/>
        </p:nvSpPr>
        <p:spPr>
          <a:xfrm>
            <a:off x="1115616" y="6464369"/>
            <a:ext cx="1152128" cy="276999"/>
          </a:xfrm>
          <a:prstGeom prst="rect">
            <a:avLst/>
          </a:prstGeom>
          <a:noFill/>
        </p:spPr>
        <p:txBody>
          <a:bodyPr wrap="square" rtlCol="0">
            <a:spAutoFit/>
          </a:bodyPr>
          <a:lstStyle/>
          <a:p>
            <a:r>
              <a:rPr lang="en-US" sz="1200" dirty="0" smtClean="0"/>
              <a:t>© Kris </a:t>
            </a:r>
            <a:r>
              <a:rPr lang="en-US" sz="1200" dirty="0" err="1" smtClean="0"/>
              <a:t>Koelle</a:t>
            </a:r>
            <a:endParaRPr lang="en-US" sz="12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1" descr="devil-earth-satan crop.jpg"/>
          <p:cNvPicPr>
            <a:picLocks noChangeAspect="1"/>
          </p:cNvPicPr>
          <p:nvPr/>
        </p:nvPicPr>
        <p:blipFill>
          <a:blip r:embed="rId2" cstate="print"/>
          <a:srcRect/>
          <a:stretch>
            <a:fillRect/>
          </a:stretch>
        </p:blipFill>
        <p:spPr bwMode="auto">
          <a:xfrm>
            <a:off x="2987824" y="293241"/>
            <a:ext cx="3211513" cy="3279775"/>
          </a:xfrm>
          <a:prstGeom prst="rect">
            <a:avLst/>
          </a:prstGeom>
          <a:noFill/>
          <a:ln w="9525">
            <a:noFill/>
            <a:miter lim="800000"/>
            <a:headEnd/>
            <a:tailEnd/>
          </a:ln>
        </p:spPr>
      </p:pic>
      <p:sp>
        <p:nvSpPr>
          <p:cNvPr id="4" name="TextBox 3"/>
          <p:cNvSpPr txBox="1"/>
          <p:nvPr/>
        </p:nvSpPr>
        <p:spPr>
          <a:xfrm>
            <a:off x="2987824" y="44624"/>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6" name="Title 1"/>
          <p:cNvSpPr txBox="1">
            <a:spLocks/>
          </p:cNvSpPr>
          <p:nvPr/>
        </p:nvSpPr>
        <p:spPr bwMode="auto">
          <a:xfrm>
            <a:off x="205680" y="4590256"/>
            <a:ext cx="8686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“T</a:t>
            </a:r>
            <a:r>
              <a:rPr lang="en-US" sz="2800" b="1" dirty="0" smtClean="0">
                <a:latin typeface="Calibri" pitchFamily="34" charset="0"/>
                <a:cs typeface="Calibri" pitchFamily="34" charset="0"/>
              </a:rPr>
              <a:t>he accuser of our brothers has been thrown down . . . </a:t>
            </a: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T</a:t>
            </a:r>
            <a:r>
              <a:rPr lang="en-US" sz="2800" b="1" dirty="0" smtClean="0">
                <a:latin typeface="Calibri" pitchFamily="34" charset="0"/>
                <a:cs typeface="Calibri" pitchFamily="34" charset="0"/>
              </a:rPr>
              <a:t>hey have conquered him by the blood of the Lamb </a:t>
            </a:r>
          </a:p>
          <a:p>
            <a:pPr algn="ctr"/>
            <a:r>
              <a:rPr lang="en-US" sz="2800" b="1" dirty="0" smtClean="0">
                <a:latin typeface="Calibri" pitchFamily="34" charset="0"/>
                <a:cs typeface="Calibri" pitchFamily="34" charset="0"/>
              </a:rPr>
              <a:t>and by the word of their testimony, for they loved not their lives even unto death” Rev </a:t>
            </a: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12:10-11</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0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0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How did Jesus </a:t>
            </a:r>
            <a:r>
              <a:rPr kumimoji="0" lang="en-US" sz="2800" b="1"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nike</a:t>
            </a: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Satan?</a:t>
            </a:r>
          </a:p>
          <a:p>
            <a:pPr algn="ctr"/>
            <a:r>
              <a:rPr lang="en-US" sz="2800" b="1" kern="0" dirty="0" smtClean="0">
                <a:latin typeface="Calibri" pitchFamily="34" charset="0"/>
                <a:ea typeface="+mj-ea"/>
                <a:cs typeface="Calibri" pitchFamily="34" charset="0"/>
              </a:rPr>
              <a:t>How do we </a:t>
            </a:r>
            <a:r>
              <a:rPr lang="en-US" sz="2800" b="1" kern="0" dirty="0" err="1" smtClean="0">
                <a:latin typeface="Calibri" pitchFamily="34" charset="0"/>
                <a:ea typeface="+mj-ea"/>
                <a:cs typeface="Calibri" pitchFamily="34" charset="0"/>
              </a:rPr>
              <a:t>nike</a:t>
            </a:r>
            <a:r>
              <a:rPr lang="en-US" sz="2800" b="1" kern="0" dirty="0" smtClean="0">
                <a:latin typeface="Calibri" pitchFamily="34" charset="0"/>
                <a:ea typeface="+mj-ea"/>
                <a:cs typeface="Calibri" pitchFamily="34" charset="0"/>
              </a:rPr>
              <a:t> Satan?</a:t>
            </a:r>
            <a:endParaRPr kumimoji="0" lang="en-US" sz="2800" b="0" i="0" u="none" strike="noStrike" kern="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0" name="Text Box 6"/>
          <p:cNvSpPr txBox="1">
            <a:spLocks noChangeArrowheads="1"/>
          </p:cNvSpPr>
          <p:nvPr/>
        </p:nvSpPr>
        <p:spPr bwMode="auto">
          <a:xfrm>
            <a:off x="5580063" y="325438"/>
            <a:ext cx="3563937" cy="366712"/>
          </a:xfrm>
          <a:prstGeom prst="rect">
            <a:avLst/>
          </a:prstGeom>
          <a:noFill/>
          <a:ln w="9525">
            <a:noFill/>
            <a:miter lim="800000"/>
            <a:headEnd/>
            <a:tailEnd/>
          </a:ln>
          <a:effectLst/>
        </p:spPr>
        <p:txBody>
          <a:bodyPr>
            <a:spAutoFit/>
          </a:bodyPr>
          <a:lstStyle/>
          <a:p>
            <a:pPr>
              <a:spcBef>
                <a:spcPct val="50000"/>
              </a:spcBef>
            </a:pPr>
            <a:r>
              <a:rPr lang="en-US">
                <a:solidFill>
                  <a:schemeClr val="bg1"/>
                </a:solidFill>
              </a:rPr>
              <a:t>David Miles</a:t>
            </a:r>
          </a:p>
        </p:txBody>
      </p:sp>
      <p:sp>
        <p:nvSpPr>
          <p:cNvPr id="4" name="Oval 3"/>
          <p:cNvSpPr/>
          <p:nvPr/>
        </p:nvSpPr>
        <p:spPr>
          <a:xfrm rot="1549755">
            <a:off x="4009829" y="3045272"/>
            <a:ext cx="2016224" cy="35010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p:cNvSpPr txBox="1"/>
          <p:nvPr/>
        </p:nvSpPr>
        <p:spPr>
          <a:xfrm>
            <a:off x="4860032" y="116632"/>
            <a:ext cx="4248472" cy="7540526"/>
          </a:xfrm>
          <a:prstGeom prst="rect">
            <a:avLst/>
          </a:prstGeom>
          <a:noFill/>
        </p:spPr>
        <p:txBody>
          <a:bodyPr wrap="square" rtlCol="0">
            <a:spAutoFit/>
          </a:bodyPr>
          <a:lstStyle/>
          <a:p>
            <a:r>
              <a:rPr lang="en-CA" sz="2800" b="1" dirty="0" smtClean="0">
                <a:latin typeface="Calibri" pitchFamily="34" charset="0"/>
                <a:cs typeface="Calibri" pitchFamily="34" charset="0"/>
              </a:rPr>
              <a:t>Rev 13:1, 7, 10</a:t>
            </a:r>
          </a:p>
          <a:p>
            <a:endParaRPr lang="x-none" sz="800" b="1" smtClean="0">
              <a:latin typeface="Calibri" pitchFamily="34" charset="0"/>
              <a:cs typeface="Calibri" pitchFamily="34" charset="0"/>
            </a:endParaRPr>
          </a:p>
          <a:p>
            <a:pPr>
              <a:buAutoNum type="arabicParenBoth"/>
            </a:pPr>
            <a:r>
              <a:rPr lang="en-CA" sz="2800" b="1" dirty="0" smtClean="0">
                <a:latin typeface="Calibri" pitchFamily="34" charset="0"/>
                <a:cs typeface="Calibri" pitchFamily="34" charset="0"/>
              </a:rPr>
              <a:t> And I saw a beast rising out of the sea . . .  </a:t>
            </a:r>
          </a:p>
          <a:p>
            <a:r>
              <a:rPr lang="en-CA" sz="2800" b="1" dirty="0" smtClean="0">
                <a:latin typeface="Calibri" pitchFamily="34" charset="0"/>
                <a:cs typeface="Calibri" pitchFamily="34" charset="0"/>
              </a:rPr>
              <a:t>(7)  it was allowed to make war on the saints and to </a:t>
            </a:r>
            <a:r>
              <a:rPr lang="en-CA" sz="2800" b="1" dirty="0" err="1" smtClean="0">
                <a:solidFill>
                  <a:srgbClr val="FF0000"/>
                </a:solidFill>
                <a:latin typeface="Calibri" pitchFamily="34" charset="0"/>
                <a:cs typeface="Calibri" pitchFamily="34" charset="0"/>
              </a:rPr>
              <a:t>nike</a:t>
            </a:r>
            <a:r>
              <a:rPr lang="en-CA" sz="2800" b="1" dirty="0" smtClean="0">
                <a:solidFill>
                  <a:srgbClr val="FF0000"/>
                </a:solidFill>
                <a:latin typeface="Calibri" pitchFamily="34" charset="0"/>
                <a:cs typeface="Calibri" pitchFamily="34" charset="0"/>
              </a:rPr>
              <a:t> </a:t>
            </a:r>
            <a:r>
              <a:rPr lang="en-CA" sz="2800" b="1" dirty="0" smtClean="0">
                <a:latin typeface="Calibri" pitchFamily="34" charset="0"/>
                <a:cs typeface="Calibri" pitchFamily="34" charset="0"/>
              </a:rPr>
              <a:t>conquer them.</a:t>
            </a:r>
          </a:p>
          <a:p>
            <a:r>
              <a:rPr lang="en-CA" sz="2800" b="1" dirty="0" smtClean="0">
                <a:latin typeface="Calibri" pitchFamily="34" charset="0"/>
                <a:cs typeface="Calibri" pitchFamily="34" charset="0"/>
              </a:rPr>
              <a:t>(10)  If anyone is to be taken captive, to captivity he goes; if anyone is to be slain with the sword, with the sword must he be slain. Here is a call for the </a:t>
            </a:r>
            <a:r>
              <a:rPr lang="en-CA" sz="2800" b="1" u="sng" dirty="0" smtClean="0">
                <a:latin typeface="Calibri" pitchFamily="34" charset="0"/>
                <a:cs typeface="Calibri" pitchFamily="34" charset="0"/>
              </a:rPr>
              <a:t>endurance</a:t>
            </a:r>
            <a:r>
              <a:rPr lang="en-CA" sz="2800" b="1" dirty="0" smtClean="0">
                <a:latin typeface="Calibri" pitchFamily="34" charset="0"/>
                <a:cs typeface="Calibri" pitchFamily="34" charset="0"/>
              </a:rPr>
              <a:t> and </a:t>
            </a:r>
            <a:r>
              <a:rPr lang="en-CA" sz="2800" b="1" u="sng" dirty="0" smtClean="0">
                <a:latin typeface="Calibri" pitchFamily="34" charset="0"/>
                <a:cs typeface="Calibri" pitchFamily="34" charset="0"/>
              </a:rPr>
              <a:t>faith</a:t>
            </a:r>
            <a:r>
              <a:rPr lang="en-CA" sz="2800" b="1" dirty="0" smtClean="0">
                <a:latin typeface="Calibri" pitchFamily="34" charset="0"/>
                <a:cs typeface="Calibri" pitchFamily="34" charset="0"/>
              </a:rPr>
              <a:t> of the saints.</a:t>
            </a:r>
          </a:p>
          <a:p>
            <a:endParaRPr lang="x-none" sz="2800" b="1" smtClean="0">
              <a:latin typeface="Calibri" pitchFamily="34" charset="0"/>
              <a:cs typeface="Calibri" pitchFamily="34" charset="0"/>
            </a:endParaRPr>
          </a:p>
          <a:p>
            <a:endParaRPr lang="x-none" sz="2800" b="1" smtClean="0">
              <a:latin typeface="Calibri" pitchFamily="34" charset="0"/>
              <a:cs typeface="Calibri" pitchFamily="34" charset="0"/>
            </a:endParaRPr>
          </a:p>
          <a:p>
            <a:r>
              <a:rPr lang="en-CA" sz="2800" b="1" dirty="0" smtClean="0">
                <a:latin typeface="Calibri" pitchFamily="34" charset="0"/>
                <a:cs typeface="Calibri" pitchFamily="34" charset="0"/>
              </a:rPr>
              <a:t> </a:t>
            </a:r>
            <a:endParaRPr lang="en-CA" sz="2800" b="1" dirty="0">
              <a:latin typeface="Calibri" pitchFamily="34" charset="0"/>
              <a:cs typeface="Calibri" pitchFamily="34" charset="0"/>
            </a:endParaRPr>
          </a:p>
        </p:txBody>
      </p:sp>
      <p:pic>
        <p:nvPicPr>
          <p:cNvPr id="6" name="Picture 31" descr="devil-earth-satan crop.jpg"/>
          <p:cNvPicPr>
            <a:picLocks noChangeAspect="1"/>
          </p:cNvPicPr>
          <p:nvPr/>
        </p:nvPicPr>
        <p:blipFill>
          <a:blip r:embed="rId2" cstate="print"/>
          <a:srcRect/>
          <a:stretch>
            <a:fillRect/>
          </a:stretch>
        </p:blipFill>
        <p:spPr bwMode="auto">
          <a:xfrm>
            <a:off x="784423" y="293241"/>
            <a:ext cx="3211513" cy="3279775"/>
          </a:xfrm>
          <a:prstGeom prst="rect">
            <a:avLst/>
          </a:prstGeom>
          <a:noFill/>
          <a:ln w="9525">
            <a:noFill/>
            <a:miter lim="800000"/>
            <a:headEnd/>
            <a:tailEnd/>
          </a:ln>
        </p:spPr>
      </p:pic>
      <p:sp>
        <p:nvSpPr>
          <p:cNvPr id="7" name="TextBox 6"/>
          <p:cNvSpPr txBox="1"/>
          <p:nvPr/>
        </p:nvSpPr>
        <p:spPr>
          <a:xfrm>
            <a:off x="827584" y="44624"/>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jesus christ returns Wallpaper">
            <a:hlinkClick r:id="rId2" tooltip="jesus christ returns Wallpaper"/>
          </p:cNvPr>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3" name="Rectangle 2"/>
          <p:cNvSpPr/>
          <p:nvPr/>
        </p:nvSpPr>
        <p:spPr>
          <a:xfrm>
            <a:off x="611560" y="116632"/>
            <a:ext cx="7920880" cy="2092881"/>
          </a:xfrm>
          <a:prstGeom prst="rect">
            <a:avLst/>
          </a:prstGeom>
        </p:spPr>
        <p:txBody>
          <a:bodyPr wrap="square">
            <a:spAutoFit/>
          </a:bodyPr>
          <a:lstStyle/>
          <a:p>
            <a:r>
              <a:rPr lang="en-CA" sz="2800" b="1" dirty="0" smtClean="0">
                <a:solidFill>
                  <a:schemeClr val="bg1"/>
                </a:solidFill>
                <a:latin typeface="Calibri" pitchFamily="34" charset="0"/>
                <a:cs typeface="Calibri" pitchFamily="34" charset="0"/>
              </a:rPr>
              <a:t>Rev 15:2  I saw . . . those who had </a:t>
            </a:r>
            <a:r>
              <a:rPr lang="en-CA" sz="2800" b="1" dirty="0" err="1" smtClean="0">
                <a:solidFill>
                  <a:srgbClr val="FF0000"/>
                </a:solidFill>
                <a:latin typeface="Calibri" pitchFamily="34" charset="0"/>
                <a:cs typeface="Calibri" pitchFamily="34" charset="0"/>
              </a:rPr>
              <a:t>niked</a:t>
            </a:r>
            <a:r>
              <a:rPr lang="en-CA" sz="2800" b="1" dirty="0" smtClean="0">
                <a:solidFill>
                  <a:schemeClr val="bg1"/>
                </a:solidFill>
                <a:latin typeface="Calibri" pitchFamily="34" charset="0"/>
                <a:cs typeface="Calibri" pitchFamily="34" charset="0"/>
              </a:rPr>
              <a:t> conquered the beast and its image and the number of its name . . . with harps of God in their hands.</a:t>
            </a:r>
          </a:p>
          <a:p>
            <a:endParaRPr lang="x-none" sz="2800" b="1" smtClean="0">
              <a:latin typeface="Calibri" pitchFamily="34" charset="0"/>
              <a:cs typeface="Calibri" pitchFamily="34" charset="0"/>
            </a:endParaRPr>
          </a:p>
          <a:p>
            <a:endParaRPr lang="x-none" smtClean="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2770" name="Picture 2" descr="C:\Users\Supermike\Pictures\Jesus\lord-jesus-christ-coming-293608.gif"/>
          <p:cNvPicPr>
            <a:picLocks noChangeAspect="1" noChangeArrowheads="1"/>
          </p:cNvPicPr>
          <p:nvPr/>
        </p:nvPicPr>
        <p:blipFill>
          <a:blip r:embed="rId2" cstate="print"/>
          <a:srcRect t="12222"/>
          <a:stretch>
            <a:fillRect/>
          </a:stretch>
        </p:blipFill>
        <p:spPr bwMode="auto">
          <a:xfrm>
            <a:off x="0" y="0"/>
            <a:ext cx="9144000" cy="6019800"/>
          </a:xfrm>
          <a:prstGeom prst="rect">
            <a:avLst/>
          </a:prstGeom>
          <a:noFill/>
          <a:ln w="9525">
            <a:noFill/>
            <a:miter lim="800000"/>
            <a:headEnd/>
            <a:tailEnd/>
          </a:ln>
        </p:spPr>
      </p:pic>
      <p:sp>
        <p:nvSpPr>
          <p:cNvPr id="32771" name="Title 2"/>
          <p:cNvSpPr>
            <a:spLocks noGrp="1"/>
          </p:cNvSpPr>
          <p:nvPr>
            <p:ph type="title"/>
          </p:nvPr>
        </p:nvSpPr>
        <p:spPr>
          <a:xfrm>
            <a:off x="0" y="3645024"/>
            <a:ext cx="9144000" cy="3168352"/>
          </a:xfrm>
          <a:solidFill>
            <a:srgbClr val="002060"/>
          </a:solidFill>
          <a:ln>
            <a:noFill/>
          </a:ln>
        </p:spPr>
        <p:txBody>
          <a:bodyPr/>
          <a:lstStyle/>
          <a:p>
            <a:r>
              <a:rPr lang="en-CA" altLang="ko-KR" sz="2800" b="1" dirty="0" smtClean="0">
                <a:solidFill>
                  <a:schemeClr val="tx1"/>
                </a:solidFill>
                <a:latin typeface="Calibri" pitchFamily="34" charset="0"/>
              </a:rPr>
              <a:t>Jesus </a:t>
            </a:r>
            <a:r>
              <a:rPr lang="en-CA" altLang="ko-KR" sz="2800" b="1" i="1" dirty="0" smtClean="0">
                <a:solidFill>
                  <a:schemeClr val="tx1"/>
                </a:solidFill>
                <a:latin typeface="Calibri" pitchFamily="34" charset="0"/>
              </a:rPr>
              <a:t>will</a:t>
            </a:r>
            <a:r>
              <a:rPr lang="en-CA" altLang="ko-KR" sz="2800" b="1" dirty="0" smtClean="0">
                <a:solidFill>
                  <a:schemeClr val="tx1"/>
                </a:solidFill>
                <a:latin typeface="Calibri" pitchFamily="34" charset="0"/>
              </a:rPr>
              <a:t> </a:t>
            </a:r>
            <a:r>
              <a:rPr lang="en-CA" altLang="ko-KR" sz="2800" b="1" dirty="0" err="1" smtClean="0">
                <a:solidFill>
                  <a:schemeClr val="tx1"/>
                </a:solidFill>
                <a:latin typeface="Calibri" pitchFamily="34" charset="0"/>
              </a:rPr>
              <a:t>nike</a:t>
            </a:r>
            <a:r>
              <a:rPr lang="en-CA" altLang="ko-KR" sz="2800" b="1" dirty="0" smtClean="0">
                <a:solidFill>
                  <a:schemeClr val="tx1"/>
                </a:solidFill>
                <a:latin typeface="Calibri" pitchFamily="34" charset="0"/>
              </a:rPr>
              <a:t>.</a:t>
            </a:r>
            <a:br>
              <a:rPr lang="en-CA" altLang="ko-KR" sz="2800" b="1" dirty="0" smtClean="0">
                <a:solidFill>
                  <a:schemeClr val="tx1"/>
                </a:solidFill>
                <a:latin typeface="Calibri" pitchFamily="34" charset="0"/>
              </a:rPr>
            </a:br>
            <a:r>
              <a:rPr lang="en-CA" altLang="ko-KR" sz="1400" b="1" dirty="0" smtClean="0">
                <a:solidFill>
                  <a:schemeClr val="tx1"/>
                </a:solidFill>
                <a:latin typeface="Calibri" pitchFamily="34" charset="0"/>
              </a:rPr>
              <a:t/>
            </a:r>
            <a:br>
              <a:rPr lang="en-CA" altLang="ko-KR" sz="1400" b="1" dirty="0" smtClean="0">
                <a:solidFill>
                  <a:schemeClr val="tx1"/>
                </a:solidFill>
                <a:latin typeface="Calibri" pitchFamily="34" charset="0"/>
              </a:rPr>
            </a:br>
            <a:r>
              <a:rPr lang="en-CA" altLang="ko-KR" sz="2800" b="1" dirty="0" smtClean="0">
                <a:solidFill>
                  <a:schemeClr val="tx1"/>
                </a:solidFill>
                <a:latin typeface="Calibri" pitchFamily="34" charset="0"/>
              </a:rPr>
              <a:t>“</a:t>
            </a:r>
            <a:r>
              <a:rPr lang="en-CA" altLang="ko-KR" sz="2800" b="1" dirty="0" smtClean="0">
                <a:solidFill>
                  <a:schemeClr val="tx1"/>
                </a:solidFill>
                <a:latin typeface="Calibri" pitchFamily="34" charset="0"/>
                <a:ea typeface="굴림" charset="-127"/>
              </a:rPr>
              <a:t>They will make war on the Lamb, </a:t>
            </a:r>
            <a:br>
              <a:rPr lang="en-CA" altLang="ko-KR" sz="2800" b="1" dirty="0" smtClean="0">
                <a:solidFill>
                  <a:schemeClr val="tx1"/>
                </a:solidFill>
                <a:latin typeface="Calibri" pitchFamily="34" charset="0"/>
                <a:ea typeface="굴림" charset="-127"/>
              </a:rPr>
            </a:br>
            <a:r>
              <a:rPr lang="en-CA" altLang="ko-KR" sz="2800" b="1" dirty="0" smtClean="0">
                <a:solidFill>
                  <a:schemeClr val="tx1"/>
                </a:solidFill>
                <a:latin typeface="Calibri" pitchFamily="34" charset="0"/>
                <a:ea typeface="굴림" charset="-127"/>
              </a:rPr>
              <a:t>and the Lamb will </a:t>
            </a:r>
            <a:r>
              <a:rPr lang="en-CA" altLang="ko-KR" sz="2800" b="1" dirty="0" smtClean="0">
                <a:solidFill>
                  <a:srgbClr val="FF0000"/>
                </a:solidFill>
                <a:latin typeface="Calibri" pitchFamily="34" charset="0"/>
                <a:ea typeface="굴림" charset="-127"/>
              </a:rPr>
              <a:t>conquer (</a:t>
            </a:r>
            <a:r>
              <a:rPr lang="en-CA" altLang="ko-KR" sz="2800" b="1" dirty="0" err="1" smtClean="0">
                <a:solidFill>
                  <a:srgbClr val="FF0000"/>
                </a:solidFill>
                <a:latin typeface="Calibri" pitchFamily="34" charset="0"/>
                <a:ea typeface="굴림" charset="-127"/>
              </a:rPr>
              <a:t>nike</a:t>
            </a:r>
            <a:r>
              <a:rPr lang="en-CA" altLang="ko-KR" sz="2800" b="1" dirty="0" smtClean="0">
                <a:solidFill>
                  <a:srgbClr val="FF0000"/>
                </a:solidFill>
                <a:latin typeface="Calibri" pitchFamily="34" charset="0"/>
                <a:ea typeface="굴림" charset="-127"/>
              </a:rPr>
              <a:t>) </a:t>
            </a:r>
            <a:r>
              <a:rPr lang="en-CA" altLang="ko-KR" sz="2800" b="1" dirty="0" smtClean="0">
                <a:solidFill>
                  <a:schemeClr val="tx1"/>
                </a:solidFill>
                <a:latin typeface="Calibri" pitchFamily="34" charset="0"/>
                <a:ea typeface="굴림" charset="-127"/>
              </a:rPr>
              <a:t>them, </a:t>
            </a:r>
            <a:br>
              <a:rPr lang="en-CA" altLang="ko-KR" sz="2800" b="1" dirty="0" smtClean="0">
                <a:solidFill>
                  <a:schemeClr val="tx1"/>
                </a:solidFill>
                <a:latin typeface="Calibri" pitchFamily="34" charset="0"/>
                <a:ea typeface="굴림" charset="-127"/>
              </a:rPr>
            </a:br>
            <a:r>
              <a:rPr lang="en-CA" altLang="ko-KR" sz="2800" b="1" dirty="0" smtClean="0">
                <a:solidFill>
                  <a:schemeClr val="tx1"/>
                </a:solidFill>
                <a:latin typeface="Calibri" pitchFamily="34" charset="0"/>
                <a:ea typeface="굴림" charset="-127"/>
              </a:rPr>
              <a:t>for he is Lord of lords and King of kings, and those with him are called and chosen and faithful.”   Rev 17:14, ESV</a:t>
            </a:r>
            <a:r>
              <a:rPr lang="en-US" altLang="ko-KR" sz="2800" dirty="0" smtClean="0">
                <a:solidFill>
                  <a:schemeClr val="tx1"/>
                </a:solidFill>
                <a:latin typeface="Calibri" pitchFamily="34" charset="0"/>
              </a:rPr>
              <a:t>  </a:t>
            </a:r>
            <a:endParaRPr lang="en-CA" sz="2800" b="1" dirty="0" smtClean="0">
              <a:solidFill>
                <a:srgbClr val="FFC000"/>
              </a:solidFill>
              <a:latin typeface="Calibri" pitchFamily="34" charset="0"/>
            </a:endParaRPr>
          </a:p>
        </p:txBody>
      </p:sp>
      <p:sp>
        <p:nvSpPr>
          <p:cNvPr id="5" name="TextBox 8"/>
          <p:cNvSpPr txBox="1">
            <a:spLocks noChangeArrowheads="1"/>
          </p:cNvSpPr>
          <p:nvPr/>
        </p:nvSpPr>
        <p:spPr bwMode="auto">
          <a:xfrm>
            <a:off x="1259632" y="2996952"/>
            <a:ext cx="6552728" cy="246221"/>
          </a:xfrm>
          <a:prstGeom prst="rect">
            <a:avLst/>
          </a:prstGeom>
          <a:noFill/>
          <a:ln w="9525">
            <a:noFill/>
            <a:miter lim="800000"/>
            <a:headEnd/>
            <a:tailEnd/>
          </a:ln>
        </p:spPr>
        <p:txBody>
          <a:bodyPr wrap="square">
            <a:spAutoFit/>
          </a:bodyPr>
          <a:lstStyle/>
          <a:p>
            <a:pPr algn="ctr">
              <a:defRPr/>
            </a:pPr>
            <a:r>
              <a:rPr lang="en-CA" sz="1000" dirty="0" smtClean="0">
                <a:solidFill>
                  <a:schemeClr val="tx1">
                    <a:lumMod val="50000"/>
                  </a:schemeClr>
                </a:solidFill>
              </a:rPr>
              <a:t>“</a:t>
            </a:r>
            <a:r>
              <a:rPr lang="en-CA" sz="1000" dirty="0" err="1" smtClean="0">
                <a:solidFill>
                  <a:schemeClr val="tx1">
                    <a:lumMod val="50000"/>
                  </a:schemeClr>
                </a:solidFill>
              </a:rPr>
              <a:t>Maranatha</a:t>
            </a:r>
            <a:r>
              <a:rPr lang="en-CA" sz="1000" dirty="0" smtClean="0">
                <a:solidFill>
                  <a:schemeClr val="tx1">
                    <a:lumMod val="50000"/>
                  </a:schemeClr>
                </a:solidFill>
              </a:rPr>
              <a:t>!” © 1988/2000 by Stephen </a:t>
            </a:r>
            <a:r>
              <a:rPr lang="en-CA" sz="1000" dirty="0" err="1" smtClean="0">
                <a:solidFill>
                  <a:schemeClr val="tx1">
                    <a:lumMod val="50000"/>
                  </a:schemeClr>
                </a:solidFill>
              </a:rPr>
              <a:t>Gjertson</a:t>
            </a:r>
            <a:r>
              <a:rPr lang="en-CA" sz="1000" dirty="0" smtClean="0">
                <a:solidFill>
                  <a:schemeClr val="tx1">
                    <a:lumMod val="50000"/>
                  </a:schemeClr>
                </a:solidFill>
              </a:rPr>
              <a:t>.  All rights reserved.  Used with permission.</a:t>
            </a:r>
            <a:endParaRPr lang="en-CA" sz="1000" dirty="0">
              <a:solidFill>
                <a:schemeClr val="tx1">
                  <a:lumMod val="50000"/>
                </a:schemeClr>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descr="RisenAtTomb"/>
          <p:cNvPicPr>
            <a:picLocks noChangeAspect="1" noChangeArrowheads="1"/>
          </p:cNvPicPr>
          <p:nvPr/>
        </p:nvPicPr>
        <p:blipFill>
          <a:blip r:embed="rId2" cstate="print"/>
          <a:srcRect l="17878" t="9804" r="14645" b="9804"/>
          <a:stretch>
            <a:fillRect/>
          </a:stretch>
        </p:blipFill>
        <p:spPr bwMode="auto">
          <a:xfrm>
            <a:off x="35496" y="420960"/>
            <a:ext cx="4337248" cy="6248400"/>
          </a:xfrm>
          <a:prstGeom prst="rect">
            <a:avLst/>
          </a:prstGeom>
          <a:noFill/>
          <a:ln w="9525">
            <a:noFill/>
            <a:miter lim="800000"/>
            <a:headEnd/>
            <a:tailEnd/>
          </a:ln>
        </p:spPr>
      </p:pic>
      <p:sp>
        <p:nvSpPr>
          <p:cNvPr id="30724" name="TextBox 3"/>
          <p:cNvSpPr txBox="1">
            <a:spLocks noChangeArrowheads="1"/>
          </p:cNvSpPr>
          <p:nvPr/>
        </p:nvSpPr>
        <p:spPr bwMode="auto">
          <a:xfrm>
            <a:off x="4355976" y="44624"/>
            <a:ext cx="4788024" cy="6986528"/>
          </a:xfrm>
          <a:prstGeom prst="rect">
            <a:avLst/>
          </a:prstGeom>
          <a:solidFill>
            <a:srgbClr val="002060"/>
          </a:solidFill>
          <a:ln w="9525">
            <a:noFill/>
            <a:miter lim="800000"/>
            <a:headEnd/>
            <a:tailEnd/>
          </a:ln>
        </p:spPr>
        <p:txBody>
          <a:bodyPr wrap="square">
            <a:spAutoFit/>
          </a:bodyPr>
          <a:lstStyle/>
          <a:p>
            <a:r>
              <a:rPr lang="en-CA" sz="2800" b="1" dirty="0" smtClean="0">
                <a:latin typeface="Calibri" pitchFamily="34" charset="0"/>
                <a:cs typeface="Calibri" pitchFamily="34" charset="0"/>
              </a:rPr>
              <a:t>Rev 21:6-8</a:t>
            </a:r>
          </a:p>
          <a:p>
            <a:r>
              <a:rPr lang="en-CA" sz="2800" b="1" dirty="0" smtClean="0">
                <a:latin typeface="Calibri" pitchFamily="34" charset="0"/>
                <a:cs typeface="Calibri" pitchFamily="34" charset="0"/>
              </a:rPr>
              <a:t>(6)  “It is done! I am the Alpha and the Omega, the beginning and the end. . . . </a:t>
            </a:r>
            <a:endParaRPr lang="x-none" sz="2800" b="1" smtClean="0">
              <a:latin typeface="Calibri" pitchFamily="34" charset="0"/>
              <a:cs typeface="Calibri" pitchFamily="34" charset="0"/>
            </a:endParaRPr>
          </a:p>
          <a:p>
            <a:r>
              <a:rPr lang="en-CA" sz="2800" b="1" dirty="0" smtClean="0">
                <a:latin typeface="Calibri" pitchFamily="34" charset="0"/>
                <a:cs typeface="Calibri" pitchFamily="34" charset="0"/>
              </a:rPr>
              <a:t>(7)  The one who </a:t>
            </a:r>
            <a:r>
              <a:rPr lang="en-CA" sz="2800" b="1" dirty="0" err="1" smtClean="0">
                <a:solidFill>
                  <a:srgbClr val="FF0000"/>
                </a:solidFill>
                <a:latin typeface="Calibri" pitchFamily="34" charset="0"/>
                <a:cs typeface="Calibri" pitchFamily="34" charset="0"/>
              </a:rPr>
              <a:t>nikes</a:t>
            </a:r>
            <a:r>
              <a:rPr lang="en-CA" sz="2800" b="1" dirty="0" smtClean="0">
                <a:latin typeface="Calibri" pitchFamily="34" charset="0"/>
                <a:cs typeface="Calibri" pitchFamily="34" charset="0"/>
              </a:rPr>
              <a:t> conquers will have this heritage, and I will be his God and he will be my son.</a:t>
            </a:r>
          </a:p>
          <a:p>
            <a:r>
              <a:rPr lang="en-CA" sz="2800" b="1" dirty="0" smtClean="0">
                <a:latin typeface="Calibri" pitchFamily="34" charset="0"/>
                <a:cs typeface="Calibri" pitchFamily="34" charset="0"/>
              </a:rPr>
              <a:t>(8)  But as for the cowardly, the faithless, the detestable, as for murderers, the sexually immoral, sorcerers, idolaters, and all liars, their portion will be in the lake that burns with fire and sulfur”</a:t>
            </a:r>
            <a:endParaRPr lang="x-none" sz="2800" b="1" smtClean="0">
              <a:latin typeface="Calibri" pitchFamily="34" charset="0"/>
              <a:cs typeface="Calibri" pitchFamily="34" charset="0"/>
            </a:endParaRPr>
          </a:p>
          <a:p>
            <a:endParaRPr lang="x-none" sz="2800" smtClean="0"/>
          </a:p>
        </p:txBody>
      </p:sp>
      <p:sp>
        <p:nvSpPr>
          <p:cNvPr id="5" name="TextBox 4"/>
          <p:cNvSpPr txBox="1"/>
          <p:nvPr/>
        </p:nvSpPr>
        <p:spPr>
          <a:xfrm>
            <a:off x="611560"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4578" name="Picture 24" descr="www.clipartfest.com aaf199e4e5444100a944d574457b2f7a_animated-powerpoint-templates-free-animated-clipart-for-ppt_1024-768.gif"/>
          <p:cNvPicPr>
            <a:picLocks noChangeAspect="1"/>
          </p:cNvPicPr>
          <p:nvPr/>
        </p:nvPicPr>
        <p:blipFill>
          <a:blip r:embed="rId3" cstate="print"/>
          <a:srcRect/>
          <a:stretch>
            <a:fillRect/>
          </a:stretch>
        </p:blipFill>
        <p:spPr bwMode="auto">
          <a:xfrm>
            <a:off x="-12114" y="549275"/>
            <a:ext cx="4512106" cy="3383280"/>
          </a:xfrm>
          <a:prstGeom prst="rect">
            <a:avLst/>
          </a:prstGeom>
          <a:noFill/>
          <a:ln w="9525">
            <a:noFill/>
            <a:miter lim="800000"/>
            <a:headEnd/>
            <a:tailEnd/>
          </a:ln>
        </p:spPr>
      </p:pic>
      <p:sp>
        <p:nvSpPr>
          <p:cNvPr id="26" name="Rectangle 25"/>
          <p:cNvSpPr/>
          <p:nvPr/>
        </p:nvSpPr>
        <p:spPr>
          <a:xfrm>
            <a:off x="2195513" y="1916113"/>
            <a:ext cx="182562"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0" name="Rectangle 29"/>
          <p:cNvSpPr/>
          <p:nvPr/>
        </p:nvSpPr>
        <p:spPr>
          <a:xfrm>
            <a:off x="1908175" y="2133600"/>
            <a:ext cx="731838" cy="18256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592" name="WordArt 2"/>
          <p:cNvSpPr>
            <a:spLocks noChangeArrowheads="1" noChangeShapeType="1" noTextEdit="1"/>
          </p:cNvSpPr>
          <p:nvPr/>
        </p:nvSpPr>
        <p:spPr bwMode="auto">
          <a:xfrm>
            <a:off x="1187450" y="1052513"/>
            <a:ext cx="2160588" cy="1512887"/>
          </a:xfrm>
          <a:prstGeom prst="rect">
            <a:avLst/>
          </a:prstGeom>
        </p:spPr>
        <p:txBody>
          <a:bodyPr spcFirstLastPara="1" wrap="none" fromWordArt="1">
            <a:prstTxWarp prst="textArchUp">
              <a:avLst>
                <a:gd name="adj" fmla="val 12000308"/>
              </a:avLst>
            </a:prstTxWarp>
          </a:bodyPr>
          <a:lstStyle/>
          <a:p>
            <a:pPr algn="ctr"/>
            <a:r>
              <a:rPr lang="en-CA" sz="1200" kern="10">
                <a:ln w="9525">
                  <a:solidFill>
                    <a:srgbClr val="000000"/>
                  </a:solidFill>
                  <a:round/>
                  <a:headEnd/>
                  <a:tailEnd/>
                </a:ln>
                <a:solidFill>
                  <a:srgbClr val="FFC000"/>
                </a:solidFill>
                <a:latin typeface="Arial"/>
                <a:cs typeface="Arial"/>
              </a:rPr>
              <a:t>THE LORD</a:t>
            </a:r>
          </a:p>
        </p:txBody>
      </p:sp>
      <p:pic>
        <p:nvPicPr>
          <p:cNvPr id="24593" name="Picture 21" descr="egyptian.gif"/>
          <p:cNvPicPr>
            <a:picLocks noChangeAspect="1"/>
          </p:cNvPicPr>
          <p:nvPr/>
        </p:nvPicPr>
        <p:blipFill>
          <a:blip r:embed="rId4" cstate="print"/>
          <a:srcRect/>
          <a:stretch>
            <a:fillRect/>
          </a:stretch>
        </p:blipFill>
        <p:spPr bwMode="auto">
          <a:xfrm>
            <a:off x="1133475" y="987425"/>
            <a:ext cx="2286000" cy="1362075"/>
          </a:xfrm>
          <a:prstGeom prst="rect">
            <a:avLst/>
          </a:prstGeom>
          <a:noFill/>
          <a:ln w="9525">
            <a:noFill/>
            <a:miter lim="800000"/>
            <a:headEnd/>
            <a:tailEnd/>
          </a:ln>
        </p:spPr>
      </p:pic>
      <p:pic>
        <p:nvPicPr>
          <p:cNvPr id="24594" name="Picture 22" descr="egyptian.gif"/>
          <p:cNvPicPr>
            <a:picLocks noChangeAspect="1"/>
          </p:cNvPicPr>
          <p:nvPr/>
        </p:nvPicPr>
        <p:blipFill>
          <a:blip r:embed="rId4" cstate="print"/>
          <a:srcRect/>
          <a:stretch>
            <a:fillRect/>
          </a:stretch>
        </p:blipFill>
        <p:spPr bwMode="auto">
          <a:xfrm rot="7200000">
            <a:off x="1781969" y="2056606"/>
            <a:ext cx="2286000" cy="1360488"/>
          </a:xfrm>
          <a:prstGeom prst="rect">
            <a:avLst/>
          </a:prstGeom>
          <a:noFill/>
          <a:ln w="9525">
            <a:noFill/>
            <a:miter lim="800000"/>
            <a:headEnd/>
            <a:tailEnd/>
          </a:ln>
        </p:spPr>
      </p:pic>
      <p:pic>
        <p:nvPicPr>
          <p:cNvPr id="24595" name="Picture 23" descr="egyptian.gif"/>
          <p:cNvPicPr>
            <a:picLocks noChangeAspect="1"/>
          </p:cNvPicPr>
          <p:nvPr/>
        </p:nvPicPr>
        <p:blipFill>
          <a:blip r:embed="rId4" cstate="print"/>
          <a:srcRect/>
          <a:stretch>
            <a:fillRect/>
          </a:stretch>
        </p:blipFill>
        <p:spPr bwMode="auto">
          <a:xfrm rot="14400000" flipH="1">
            <a:off x="540544" y="2028031"/>
            <a:ext cx="2286000" cy="1360488"/>
          </a:xfrm>
          <a:prstGeom prst="rect">
            <a:avLst/>
          </a:prstGeom>
          <a:noFill/>
          <a:ln w="9525">
            <a:noFill/>
            <a:miter lim="800000"/>
            <a:headEnd/>
            <a:tailEnd/>
          </a:ln>
        </p:spPr>
      </p:pic>
      <p:sp>
        <p:nvSpPr>
          <p:cNvPr id="28" name="TextBox 27"/>
          <p:cNvSpPr txBox="1"/>
          <p:nvPr/>
        </p:nvSpPr>
        <p:spPr>
          <a:xfrm>
            <a:off x="0" y="-26988"/>
            <a:ext cx="4499992" cy="492443"/>
          </a:xfrm>
          <a:prstGeom prst="rect">
            <a:avLst/>
          </a:prstGeom>
          <a:solidFill>
            <a:srgbClr val="00B0F0"/>
          </a:solidFill>
        </p:spPr>
        <p:txBody>
          <a:bodyPr wrap="square">
            <a:spAutoFit/>
          </a:bodyPr>
          <a:lstStyle/>
          <a:p>
            <a:pPr algn="ctr">
              <a:defRPr/>
            </a:pPr>
            <a:endParaRPr lang="en-CA" sz="600" dirty="0" smtClean="0">
              <a:solidFill>
                <a:schemeClr val="bg1">
                  <a:lumMod val="85000"/>
                </a:schemeClr>
              </a:solidFill>
            </a:endParaRPr>
          </a:p>
          <a:p>
            <a:pPr algn="ctr">
              <a:defRPr/>
            </a:pPr>
            <a:r>
              <a:rPr lang="en-CA" sz="1000" dirty="0" smtClean="0">
                <a:solidFill>
                  <a:schemeClr val="bg1">
                    <a:lumMod val="85000"/>
                  </a:schemeClr>
                </a:solidFill>
              </a:rPr>
              <a:t>smiley </a:t>
            </a:r>
            <a:r>
              <a:rPr lang="en-CA" sz="1000" dirty="0">
                <a:solidFill>
                  <a:schemeClr val="bg1">
                    <a:lumMod val="85000"/>
                  </a:schemeClr>
                </a:solidFill>
              </a:rPr>
              <a:t>© </a:t>
            </a:r>
            <a:r>
              <a:rPr lang="en-CA" sz="1000" dirty="0" smtClean="0">
                <a:solidFill>
                  <a:schemeClr val="bg1">
                    <a:lumMod val="85000"/>
                  </a:schemeClr>
                </a:solidFill>
              </a:rPr>
              <a:t>sherv.net                   Jumping </a:t>
            </a:r>
            <a:r>
              <a:rPr lang="en-CA" sz="1000" dirty="0">
                <a:solidFill>
                  <a:schemeClr val="bg1">
                    <a:lumMod val="85000"/>
                  </a:schemeClr>
                </a:solidFill>
              </a:rPr>
              <a:t>heart © www.fg-a.com</a:t>
            </a:r>
          </a:p>
          <a:p>
            <a:pPr algn="ctr">
              <a:defRPr/>
            </a:pPr>
            <a:r>
              <a:rPr lang="en-CA" sz="1000" dirty="0">
                <a:solidFill>
                  <a:schemeClr val="bg1">
                    <a:lumMod val="85000"/>
                  </a:schemeClr>
                </a:solidFill>
              </a:rPr>
              <a:t>People circle © clipartfest.com</a:t>
            </a:r>
            <a:endParaRPr lang="en-CA" dirty="0">
              <a:solidFill>
                <a:schemeClr val="bg1">
                  <a:lumMod val="85000"/>
                </a:schemeClr>
              </a:solidFill>
            </a:endParaRPr>
          </a:p>
        </p:txBody>
      </p:sp>
      <p:pic>
        <p:nvPicPr>
          <p:cNvPr id="24597" name="Picture 26" descr="www.fg-a.com valentine 2-jumping-heart.gif"/>
          <p:cNvPicPr>
            <a:picLocks noChangeAspect="1"/>
          </p:cNvPicPr>
          <p:nvPr/>
        </p:nvPicPr>
        <p:blipFill>
          <a:blip r:embed="rId5" cstate="print"/>
          <a:srcRect/>
          <a:stretch>
            <a:fillRect/>
          </a:stretch>
        </p:blipFill>
        <p:spPr bwMode="auto">
          <a:xfrm>
            <a:off x="1700213" y="1628775"/>
            <a:ext cx="1143000" cy="1333500"/>
          </a:xfrm>
          <a:prstGeom prst="rect">
            <a:avLst/>
          </a:prstGeom>
          <a:noFill/>
          <a:ln w="9525">
            <a:noFill/>
            <a:miter lim="800000"/>
            <a:headEnd/>
            <a:tailEnd/>
          </a:ln>
        </p:spPr>
      </p:pic>
      <p:sp>
        <p:nvSpPr>
          <p:cNvPr id="24598" name="Title 1"/>
          <p:cNvSpPr txBox="1">
            <a:spLocks/>
          </p:cNvSpPr>
          <p:nvPr/>
        </p:nvSpPr>
        <p:spPr bwMode="auto">
          <a:xfrm>
            <a:off x="4499992" y="-27384"/>
            <a:ext cx="4644008" cy="7344816"/>
          </a:xfrm>
          <a:prstGeom prst="rect">
            <a:avLst/>
          </a:prstGeom>
          <a:solidFill>
            <a:srgbClr val="002060"/>
          </a:solidFill>
          <a:ln w="9525">
            <a:solidFill>
              <a:srgbClr val="002060"/>
            </a:solidFill>
            <a:miter lim="800000"/>
            <a:headEnd/>
            <a:tailEnd/>
          </a:ln>
        </p:spPr>
        <p:txBody>
          <a:bodyPr/>
          <a:lstStyle/>
          <a:p>
            <a:pPr algn="ctr"/>
            <a:endParaRPr lang="en-CA" sz="2800" b="1" dirty="0" smtClean="0">
              <a:latin typeface="Calibri" pitchFamily="34" charset="0"/>
              <a:cs typeface="Calibri" pitchFamily="34" charset="0"/>
            </a:endParaRPr>
          </a:p>
          <a:p>
            <a:pPr algn="ctr"/>
            <a:r>
              <a:rPr lang="en-CA" sz="2800" b="1" dirty="0" smtClean="0">
                <a:latin typeface="Calibri" pitchFamily="34" charset="0"/>
                <a:cs typeface="Calibri" pitchFamily="34" charset="0"/>
              </a:rPr>
              <a:t>“It is done! I am the Alpha and the Omega, the beginning and the end. . . . </a:t>
            </a:r>
            <a:endParaRPr lang="x-none" sz="2800" b="1" smtClean="0">
              <a:latin typeface="Calibri" pitchFamily="34" charset="0"/>
              <a:cs typeface="Calibri" pitchFamily="34" charset="0"/>
            </a:endParaRPr>
          </a:p>
          <a:p>
            <a:pPr algn="ctr"/>
            <a:r>
              <a:rPr lang="en-CA" sz="2800" b="1" dirty="0" smtClean="0">
                <a:latin typeface="Calibri" pitchFamily="34" charset="0"/>
                <a:cs typeface="Calibri" pitchFamily="34" charset="0"/>
              </a:rPr>
              <a:t>The one who </a:t>
            </a:r>
            <a:r>
              <a:rPr lang="en-CA" sz="2800" b="1" dirty="0" err="1" smtClean="0">
                <a:solidFill>
                  <a:srgbClr val="FF0000"/>
                </a:solidFill>
                <a:latin typeface="Calibri" pitchFamily="34" charset="0"/>
                <a:cs typeface="Calibri" pitchFamily="34" charset="0"/>
              </a:rPr>
              <a:t>nikes</a:t>
            </a:r>
            <a:r>
              <a:rPr lang="en-CA" sz="2800" b="1" dirty="0" smtClean="0">
                <a:latin typeface="Calibri" pitchFamily="34" charset="0"/>
                <a:cs typeface="Calibri" pitchFamily="34" charset="0"/>
              </a:rPr>
              <a:t> conquers will have this heritage, </a:t>
            </a:r>
          </a:p>
          <a:p>
            <a:pPr algn="ctr"/>
            <a:r>
              <a:rPr lang="en-CA" sz="2800" b="1" dirty="0" smtClean="0">
                <a:latin typeface="Calibri" pitchFamily="34" charset="0"/>
                <a:cs typeface="Calibri" pitchFamily="34" charset="0"/>
              </a:rPr>
              <a:t>and I will be his God </a:t>
            </a:r>
          </a:p>
          <a:p>
            <a:pPr algn="ctr"/>
            <a:r>
              <a:rPr lang="en-CA" sz="2800" b="1" dirty="0" smtClean="0">
                <a:latin typeface="Calibri" pitchFamily="34" charset="0"/>
                <a:cs typeface="Calibri" pitchFamily="34" charset="0"/>
              </a:rPr>
              <a:t>and he will be my son.</a:t>
            </a:r>
          </a:p>
          <a:p>
            <a:pPr algn="ctr"/>
            <a:r>
              <a:rPr lang="en-CA" sz="2800" b="1" dirty="0" smtClean="0">
                <a:latin typeface="Calibri" pitchFamily="34" charset="0"/>
                <a:cs typeface="Calibri" pitchFamily="34" charset="0"/>
              </a:rPr>
              <a:t>But as for the cowardly, the faithless, the detestable, as for murderers, the sexually immoral, sorcerers, idolaters, and all liars, their portion will be in the lake that burns with fire and sulfur” Rev 21:6-8</a:t>
            </a:r>
            <a:endParaRPr lang="x-none" sz="2800" b="1" smtClean="0">
              <a:latin typeface="Calibri" pitchFamily="34" charset="0"/>
              <a:cs typeface="Calibri" pitchFamily="34" charset="0"/>
            </a:endParaRPr>
          </a:p>
        </p:txBody>
      </p:sp>
      <p:sp>
        <p:nvSpPr>
          <p:cNvPr id="24599" name="TextBox 30"/>
          <p:cNvSpPr txBox="1">
            <a:spLocks noChangeArrowheads="1"/>
          </p:cNvSpPr>
          <p:nvPr/>
        </p:nvSpPr>
        <p:spPr bwMode="auto">
          <a:xfrm>
            <a:off x="0" y="3847688"/>
            <a:ext cx="4499992" cy="3108543"/>
          </a:xfrm>
          <a:prstGeom prst="rect">
            <a:avLst/>
          </a:prstGeom>
          <a:solidFill>
            <a:srgbClr val="00B0F0"/>
          </a:solidFill>
          <a:ln w="9525">
            <a:noFill/>
            <a:miter lim="800000"/>
            <a:headEnd/>
            <a:tailEnd/>
          </a:ln>
        </p:spPr>
        <p:txBody>
          <a:bodyPr wrap="square">
            <a:spAutoFit/>
          </a:bodyPr>
          <a:lstStyle/>
          <a:p>
            <a:pPr algn="ctr"/>
            <a:r>
              <a:rPr lang="en-US" sz="2800" b="1" i="1" dirty="0" smtClean="0">
                <a:solidFill>
                  <a:schemeClr val="bg1"/>
                </a:solidFill>
                <a:latin typeface="Calibri" pitchFamily="34" charset="0"/>
                <a:cs typeface="Calibri" pitchFamily="34" charset="0"/>
              </a:rPr>
              <a:t>Nike</a:t>
            </a:r>
            <a:r>
              <a:rPr lang="en-US" sz="2800" b="1" dirty="0" smtClean="0">
                <a:solidFill>
                  <a:schemeClr val="bg1"/>
                </a:solidFill>
                <a:latin typeface="Calibri" pitchFamily="34" charset="0"/>
                <a:cs typeface="Calibri" pitchFamily="34" charset="0"/>
              </a:rPr>
              <a:t> victory is to live </a:t>
            </a:r>
          </a:p>
          <a:p>
            <a:pPr algn="ctr"/>
            <a:r>
              <a:rPr lang="en-US" sz="2800" b="1" dirty="0" smtClean="0">
                <a:solidFill>
                  <a:schemeClr val="bg1"/>
                </a:solidFill>
                <a:latin typeface="Calibri" pitchFamily="34" charset="0"/>
                <a:cs typeface="Calibri" pitchFamily="34" charset="0"/>
              </a:rPr>
              <a:t>in Christ in the Spirit </a:t>
            </a:r>
          </a:p>
          <a:p>
            <a:pPr algn="ctr"/>
            <a:r>
              <a:rPr lang="en-US" sz="2800" b="1" dirty="0" smtClean="0">
                <a:solidFill>
                  <a:schemeClr val="bg1"/>
                </a:solidFill>
                <a:latin typeface="Calibri" pitchFamily="34" charset="0"/>
                <a:cs typeface="Calibri" pitchFamily="34" charset="0"/>
              </a:rPr>
              <a:t>in </a:t>
            </a:r>
            <a:r>
              <a:rPr lang="en-US" sz="2800" b="1" i="1" dirty="0" smtClean="0">
                <a:solidFill>
                  <a:schemeClr val="bg1"/>
                </a:solidFill>
                <a:latin typeface="Calibri" pitchFamily="34" charset="0"/>
                <a:cs typeface="Calibri" pitchFamily="34" charset="0"/>
              </a:rPr>
              <a:t>agape</a:t>
            </a:r>
            <a:r>
              <a:rPr lang="en-US" sz="2800" b="1" dirty="0" smtClean="0">
                <a:solidFill>
                  <a:schemeClr val="bg1"/>
                </a:solidFill>
                <a:latin typeface="Calibri" pitchFamily="34" charset="0"/>
                <a:cs typeface="Calibri" pitchFamily="34" charset="0"/>
              </a:rPr>
              <a:t> love enjoying God as we take the gospel of Christ to all people, </a:t>
            </a:r>
          </a:p>
          <a:p>
            <a:pPr algn="ctr"/>
            <a:r>
              <a:rPr lang="en-US" sz="2800" b="1" dirty="0" smtClean="0">
                <a:solidFill>
                  <a:schemeClr val="bg1"/>
                </a:solidFill>
                <a:latin typeface="Calibri" pitchFamily="34" charset="0"/>
                <a:cs typeface="Calibri" pitchFamily="34" charset="0"/>
              </a:rPr>
              <a:t>rather than living according to our flesh desires. </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818489"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70417"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74273" y="883401"/>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31727"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388553" y="3075227"/>
            <a:ext cx="4301334" cy="2560320"/>
          </a:xfrm>
          <a:prstGeom prst="rect">
            <a:avLst/>
          </a:prstGeom>
        </p:spPr>
      </p:pic>
      <p:sp>
        <p:nvSpPr>
          <p:cNvPr id="21" name="TextBox 20"/>
          <p:cNvSpPr txBox="1"/>
          <p:nvPr/>
        </p:nvSpPr>
        <p:spPr>
          <a:xfrm>
            <a:off x="1979712"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529485"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529485"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097437"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033541"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529485"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070585"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033541" y="3690955"/>
            <a:ext cx="921716" cy="548640"/>
          </a:xfrm>
          <a:prstGeom prst="rect">
            <a:avLst/>
          </a:prstGeom>
        </p:spPr>
      </p:pic>
      <p:sp>
        <p:nvSpPr>
          <p:cNvPr id="19" name="TextBox 18"/>
          <p:cNvSpPr txBox="1"/>
          <p:nvPr/>
        </p:nvSpPr>
        <p:spPr>
          <a:xfrm>
            <a:off x="4716016" y="44624"/>
            <a:ext cx="4403779" cy="6658233"/>
          </a:xfrm>
          <a:prstGeom prst="rect">
            <a:avLst/>
          </a:prstGeom>
          <a:noFill/>
        </p:spPr>
        <p:txBody>
          <a:bodyPr wrap="square" rtlCol="0">
            <a:spAutoFit/>
          </a:bodyPr>
          <a:lstStyle/>
          <a:p>
            <a:pPr algn="r">
              <a:lnSpc>
                <a:spcPts val="3200"/>
              </a:lnSpc>
            </a:pPr>
            <a:r>
              <a:rPr lang="en-US" sz="2800" b="1" dirty="0" smtClean="0">
                <a:latin typeface="Calibri" pitchFamily="34" charset="0"/>
                <a:cs typeface="Calibri" pitchFamily="34" charset="0"/>
              </a:rPr>
              <a:t>“Let not sin therefore reign in your mortal body, to make you obey its passions.</a:t>
            </a:r>
          </a:p>
          <a:p>
            <a:pPr algn="r">
              <a:lnSpc>
                <a:spcPts val="3200"/>
              </a:lnSpc>
            </a:pPr>
            <a:r>
              <a:rPr lang="en-US" sz="2800" b="1" dirty="0" smtClean="0">
                <a:latin typeface="Calibri" pitchFamily="34" charset="0"/>
                <a:cs typeface="Calibri" pitchFamily="34" charset="0"/>
              </a:rPr>
              <a:t>Do not present your members to sin as instruments for unrighteousness, </a:t>
            </a:r>
          </a:p>
          <a:p>
            <a:pPr algn="r">
              <a:lnSpc>
                <a:spcPts val="3200"/>
              </a:lnSpc>
            </a:pPr>
            <a:r>
              <a:rPr lang="en-US" sz="2800" b="1" dirty="0" smtClean="0">
                <a:latin typeface="Calibri" pitchFamily="34" charset="0"/>
                <a:cs typeface="Calibri" pitchFamily="34" charset="0"/>
              </a:rPr>
              <a:t>but present </a:t>
            </a:r>
          </a:p>
          <a:p>
            <a:pPr algn="r">
              <a:lnSpc>
                <a:spcPts val="3200"/>
              </a:lnSpc>
            </a:pPr>
            <a:r>
              <a:rPr lang="en-US" sz="2800" b="1" dirty="0" smtClean="0">
                <a:latin typeface="Calibri" pitchFamily="34" charset="0"/>
                <a:cs typeface="Calibri" pitchFamily="34" charset="0"/>
              </a:rPr>
              <a:t>yourselves to God </a:t>
            </a:r>
          </a:p>
          <a:p>
            <a:pPr algn="r">
              <a:lnSpc>
                <a:spcPts val="3200"/>
              </a:lnSpc>
            </a:pPr>
            <a:r>
              <a:rPr lang="en-US" sz="2800" b="1" dirty="0" smtClean="0">
                <a:latin typeface="Calibri" pitchFamily="34" charset="0"/>
                <a:cs typeface="Calibri" pitchFamily="34" charset="0"/>
              </a:rPr>
              <a:t>. . . and your members </a:t>
            </a:r>
          </a:p>
          <a:p>
            <a:pPr algn="r">
              <a:lnSpc>
                <a:spcPts val="3200"/>
              </a:lnSpc>
            </a:pPr>
            <a:r>
              <a:rPr lang="en-US" sz="2800" b="1" dirty="0" smtClean="0">
                <a:latin typeface="Calibri" pitchFamily="34" charset="0"/>
                <a:cs typeface="Calibri" pitchFamily="34" charset="0"/>
              </a:rPr>
              <a:t>to God as instruments </a:t>
            </a:r>
          </a:p>
          <a:p>
            <a:pPr algn="r">
              <a:lnSpc>
                <a:spcPts val="3200"/>
              </a:lnSpc>
            </a:pPr>
            <a:r>
              <a:rPr lang="en-US" sz="2800" b="1" dirty="0" smtClean="0">
                <a:latin typeface="Calibri" pitchFamily="34" charset="0"/>
                <a:cs typeface="Calibri" pitchFamily="34" charset="0"/>
              </a:rPr>
              <a:t>for righteousness.</a:t>
            </a:r>
          </a:p>
          <a:p>
            <a:pPr algn="r">
              <a:lnSpc>
                <a:spcPts val="3200"/>
              </a:lnSpc>
            </a:pPr>
            <a:r>
              <a:rPr lang="en-US" sz="2800" b="1" dirty="0" smtClean="0">
                <a:latin typeface="Calibri" pitchFamily="34" charset="0"/>
                <a:cs typeface="Calibri" pitchFamily="34" charset="0"/>
              </a:rPr>
              <a:t>For sin will have no dominion over you, since you are not under law but under grace” Rom 6:12-14</a:t>
            </a:r>
          </a:p>
        </p:txBody>
      </p:sp>
      <p:sp>
        <p:nvSpPr>
          <p:cNvPr id="17" name="WordArt 2"/>
          <p:cNvSpPr>
            <a:spLocks noChangeArrowheads="1" noChangeShapeType="1" noTextEdit="1"/>
          </p:cNvSpPr>
          <p:nvPr/>
        </p:nvSpPr>
        <p:spPr bwMode="auto">
          <a:xfrm>
            <a:off x="428596" y="1124744"/>
            <a:ext cx="5151516" cy="475252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0"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propitiation,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18" name="Title 3"/>
          <p:cNvSpPr txBox="1">
            <a:spLocks/>
          </p:cNvSpPr>
          <p:nvPr/>
        </p:nvSpPr>
        <p:spPr>
          <a:xfrm>
            <a:off x="7236296" y="0"/>
            <a:ext cx="1944216" cy="6858000"/>
          </a:xfrm>
          <a:prstGeom prst="rect">
            <a:avLst/>
          </a:prstGeom>
          <a:solidFill>
            <a:schemeClr val="bg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lvl="0" algn="ctr" eaLnBrk="0" hangingPunct="0">
              <a:defRPr/>
            </a:pPr>
            <a:endParaRPr lang="en-CA" sz="2800" b="1" kern="0" dirty="0" smtClean="0">
              <a:solidFill>
                <a:srgbClr val="FFFF00"/>
              </a:solidFill>
            </a:endParaRPr>
          </a:p>
          <a:p>
            <a:pPr lvl="0" algn="ctr" eaLnBrk="0" hangingPunct="0">
              <a:defRPr/>
            </a:pPr>
            <a:r>
              <a:rPr lang="en-CA" sz="2800" b="1" kern="0" dirty="0" smtClean="0">
                <a:solidFill>
                  <a:srgbClr val="FFFF00"/>
                </a:solidFill>
                <a:latin typeface="Calibri" pitchFamily="34" charset="0"/>
                <a:cs typeface="Calibri" pitchFamily="34" charset="0"/>
              </a:rPr>
              <a:t>Great joy, not in the world, </a:t>
            </a:r>
          </a:p>
          <a:p>
            <a:pPr lvl="0" algn="ctr" eaLnBrk="0" hangingPunct="0">
              <a:defRPr/>
            </a:pPr>
            <a:r>
              <a:rPr lang="en-CA" sz="2800" b="1" kern="0" dirty="0" smtClean="0">
                <a:solidFill>
                  <a:srgbClr val="FFFF00"/>
                </a:solidFill>
                <a:latin typeface="Calibri" pitchFamily="34" charset="0"/>
                <a:cs typeface="Calibri" pitchFamily="34" charset="0"/>
              </a:rPr>
              <a:t>but in God and his grace in Christ,</a:t>
            </a:r>
            <a:br>
              <a:rPr lang="en-CA" sz="2800" b="1" kern="0" dirty="0" smtClean="0">
                <a:solidFill>
                  <a:srgbClr val="FFFF00"/>
                </a:solidFill>
                <a:latin typeface="Calibri" pitchFamily="34" charset="0"/>
                <a:cs typeface="Calibri" pitchFamily="34" charset="0"/>
              </a:rPr>
            </a:br>
            <a:r>
              <a:rPr lang="en-CA" sz="2800" b="1" kern="0" dirty="0" smtClean="0">
                <a:solidFill>
                  <a:srgbClr val="FFFF00"/>
                </a:solidFill>
                <a:latin typeface="Calibri" pitchFamily="34" charset="0"/>
                <a:cs typeface="Calibri" pitchFamily="34" charset="0"/>
              </a:rPr>
              <a:t>leads to  </a:t>
            </a:r>
            <a:r>
              <a:rPr lang="en-CA" sz="2800" b="1" kern="0" dirty="0" err="1" smtClean="0">
                <a:solidFill>
                  <a:srgbClr val="FFFF00"/>
                </a:solidFill>
                <a:latin typeface="Calibri" pitchFamily="34" charset="0"/>
                <a:cs typeface="Calibri" pitchFamily="34" charset="0"/>
              </a:rPr>
              <a:t>nike</a:t>
            </a:r>
            <a:r>
              <a:rPr lang="en-CA" sz="2800" b="1" kern="0" dirty="0" smtClean="0">
                <a:solidFill>
                  <a:srgbClr val="FFFF00"/>
                </a:solidFill>
                <a:latin typeface="Calibri" pitchFamily="34" charset="0"/>
                <a:cs typeface="Calibri" pitchFamily="34" charset="0"/>
              </a:rPr>
              <a:t> victory!</a:t>
            </a:r>
            <a:endParaRPr lang="en-CA" sz="2800" b="1" kern="0" dirty="0">
              <a:solidFill>
                <a:srgbClr val="FFFF00"/>
              </a:solidFill>
              <a:latin typeface="Calibri" pitchFamily="34" charset="0"/>
              <a:cs typeface="Calibri" pitchFamily="34" charset="0"/>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3" name="Rectangle 12"/>
          <p:cNvSpPr/>
          <p:nvPr/>
        </p:nvSpPr>
        <p:spPr>
          <a:xfrm>
            <a:off x="3995936" y="3658736"/>
            <a:ext cx="128016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441696" y="3284984"/>
            <a:ext cx="36576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3066464" y="2176264"/>
            <a:ext cx="3072384" cy="1828800"/>
          </a:xfrm>
          <a:prstGeom prst="rect">
            <a:avLst/>
          </a:prstGeom>
        </p:spPr>
      </p:pic>
      <p:pic>
        <p:nvPicPr>
          <p:cNvPr id="7" name="Picture 6" descr="egyptian.gif"/>
          <p:cNvPicPr>
            <a:picLocks noChangeAspect="1"/>
          </p:cNvPicPr>
          <p:nvPr/>
        </p:nvPicPr>
        <p:blipFill>
          <a:blip r:embed="rId3" cstate="print"/>
          <a:stretch>
            <a:fillRect/>
          </a:stretch>
        </p:blipFill>
        <p:spPr>
          <a:xfrm rot="7200000">
            <a:off x="3875718" y="3582102"/>
            <a:ext cx="3072385" cy="182880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195899" y="3582101"/>
            <a:ext cx="3072383" cy="1828800"/>
          </a:xfrm>
          <a:prstGeom prst="rect">
            <a:avLst/>
          </a:prstGeom>
        </p:spPr>
      </p:pic>
      <p:pic>
        <p:nvPicPr>
          <p:cNvPr id="11" name="Picture 10" descr="www.fg-a.com valentine 2-jumping-heart.gif"/>
          <p:cNvPicPr>
            <a:picLocks noChangeAspect="1"/>
          </p:cNvPicPr>
          <p:nvPr/>
        </p:nvPicPr>
        <p:blipFill>
          <a:blip r:embed="rId4" cstate="print"/>
          <a:stretch>
            <a:fillRect/>
          </a:stretch>
        </p:blipFill>
        <p:spPr>
          <a:xfrm>
            <a:off x="4000500" y="3284984"/>
            <a:ext cx="1143000" cy="1333500"/>
          </a:xfrm>
          <a:prstGeom prst="rect">
            <a:avLst/>
          </a:prstGeom>
        </p:spPr>
      </p:pic>
      <p:sp>
        <p:nvSpPr>
          <p:cNvPr id="9" name="TextBox 8"/>
          <p:cNvSpPr txBox="1">
            <a:spLocks noChangeArrowheads="1"/>
          </p:cNvSpPr>
          <p:nvPr/>
        </p:nvSpPr>
        <p:spPr bwMode="auto">
          <a:xfrm>
            <a:off x="72008" y="99789"/>
            <a:ext cx="8964488" cy="1815882"/>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Nike victory is living in Christ </a:t>
            </a:r>
          </a:p>
          <a:p>
            <a:pPr algn="ctr"/>
            <a:r>
              <a:rPr lang="en-CA" sz="2800" b="1" dirty="0" smtClean="0">
                <a:latin typeface="Calibri" pitchFamily="34" charset="0"/>
                <a:cs typeface="Calibri" pitchFamily="34" charset="0"/>
              </a:rPr>
              <a:t>in the Spirit in Abba</a:t>
            </a:r>
          </a:p>
          <a:p>
            <a:pPr algn="ctr"/>
            <a:r>
              <a:rPr lang="en-CA" sz="2800" b="1" dirty="0" smtClean="0">
                <a:latin typeface="Calibri" pitchFamily="34" charset="0"/>
                <a:cs typeface="Calibri" pitchFamily="34" charset="0"/>
              </a:rPr>
              <a:t>reaching the lost from every tribe, language, </a:t>
            </a:r>
          </a:p>
          <a:p>
            <a:pPr algn="ctr"/>
            <a:r>
              <a:rPr lang="en-CA" sz="2800" b="1" dirty="0" smtClean="0">
                <a:latin typeface="Calibri" pitchFamily="34" charset="0"/>
                <a:cs typeface="Calibri" pitchFamily="34" charset="0"/>
              </a:rPr>
              <a:t>people and nation!</a:t>
            </a:r>
            <a:endParaRPr lang="en-CA" sz="2800" b="1" dirty="0">
              <a:latin typeface="Calibri" pitchFamily="34" charset="0"/>
              <a:cs typeface="Calibri" pitchFamily="34" charset="0"/>
            </a:endParaRPr>
          </a:p>
        </p:txBody>
      </p:sp>
      <p:sp>
        <p:nvSpPr>
          <p:cNvPr id="17" name="TextBox 16"/>
          <p:cNvSpPr txBox="1"/>
          <p:nvPr/>
        </p:nvSpPr>
        <p:spPr>
          <a:xfrm>
            <a:off x="6876256" y="6237312"/>
            <a:ext cx="2088232" cy="553998"/>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descr="worlds.jpg"/>
          <p:cNvPicPr>
            <a:picLocks noChangeAspect="1"/>
          </p:cNvPicPr>
          <p:nvPr/>
        </p:nvPicPr>
        <p:blipFill>
          <a:blip r:embed="rId2" cstate="print"/>
          <a:stretch>
            <a:fillRect/>
          </a:stretch>
        </p:blipFill>
        <p:spPr>
          <a:xfrm>
            <a:off x="363556" y="1917991"/>
            <a:ext cx="8416887" cy="4895385"/>
          </a:xfrm>
          <a:prstGeom prst="rect">
            <a:avLst/>
          </a:prstGeom>
        </p:spPr>
      </p:pic>
      <p:sp>
        <p:nvSpPr>
          <p:cNvPr id="4" name="Smiley Face 3"/>
          <p:cNvSpPr/>
          <p:nvPr/>
        </p:nvSpPr>
        <p:spPr>
          <a:xfrm>
            <a:off x="97160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89959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539552" y="33569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611560" y="364502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1403648"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331640"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154766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611560"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1187624" y="422108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Smiley Face 24"/>
          <p:cNvSpPr/>
          <p:nvPr/>
        </p:nvSpPr>
        <p:spPr>
          <a:xfrm>
            <a:off x="395536" y="436510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Smiley Face 25"/>
          <p:cNvSpPr/>
          <p:nvPr/>
        </p:nvSpPr>
        <p:spPr>
          <a:xfrm>
            <a:off x="1691680" y="42930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Smiley Face 26"/>
          <p:cNvSpPr/>
          <p:nvPr/>
        </p:nvSpPr>
        <p:spPr>
          <a:xfrm>
            <a:off x="1403648" y="45811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Smiley Face 27"/>
          <p:cNvSpPr/>
          <p:nvPr/>
        </p:nvSpPr>
        <p:spPr>
          <a:xfrm>
            <a:off x="971600" y="45811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Smiley Face 28"/>
          <p:cNvSpPr/>
          <p:nvPr/>
        </p:nvSpPr>
        <p:spPr>
          <a:xfrm>
            <a:off x="1259632" y="501317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Smiley Face 29"/>
          <p:cNvSpPr/>
          <p:nvPr/>
        </p:nvSpPr>
        <p:spPr>
          <a:xfrm>
            <a:off x="1043608" y="49411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Smiley Face 30"/>
          <p:cNvSpPr/>
          <p:nvPr/>
        </p:nvSpPr>
        <p:spPr>
          <a:xfrm>
            <a:off x="1691680" y="52292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Smiley Face 31"/>
          <p:cNvSpPr/>
          <p:nvPr/>
        </p:nvSpPr>
        <p:spPr>
          <a:xfrm>
            <a:off x="1115616" y="53732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Smiley Face 32"/>
          <p:cNvSpPr/>
          <p:nvPr/>
        </p:nvSpPr>
        <p:spPr>
          <a:xfrm>
            <a:off x="827584" y="436510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Smiley Face 33"/>
          <p:cNvSpPr/>
          <p:nvPr/>
        </p:nvSpPr>
        <p:spPr>
          <a:xfrm>
            <a:off x="1691680" y="33569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Smiley Face 34"/>
          <p:cNvSpPr/>
          <p:nvPr/>
        </p:nvSpPr>
        <p:spPr>
          <a:xfrm>
            <a:off x="3419872" y="55172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Smiley Face 35"/>
          <p:cNvSpPr/>
          <p:nvPr/>
        </p:nvSpPr>
        <p:spPr>
          <a:xfrm>
            <a:off x="3923928" y="53012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Smiley Face 36"/>
          <p:cNvSpPr/>
          <p:nvPr/>
        </p:nvSpPr>
        <p:spPr>
          <a:xfrm>
            <a:off x="3851920" y="55892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Smiley Face 37"/>
          <p:cNvSpPr/>
          <p:nvPr/>
        </p:nvSpPr>
        <p:spPr>
          <a:xfrm>
            <a:off x="1835696"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Smiley Face 38"/>
          <p:cNvSpPr/>
          <p:nvPr/>
        </p:nvSpPr>
        <p:spPr>
          <a:xfrm>
            <a:off x="2267744" y="28529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Smiley Face 39"/>
          <p:cNvSpPr/>
          <p:nvPr/>
        </p:nvSpPr>
        <p:spPr>
          <a:xfrm>
            <a:off x="2140496"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Smiley Face 40"/>
          <p:cNvSpPr/>
          <p:nvPr/>
        </p:nvSpPr>
        <p:spPr>
          <a:xfrm>
            <a:off x="2627784"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Smiley Face 41"/>
          <p:cNvSpPr/>
          <p:nvPr/>
        </p:nvSpPr>
        <p:spPr>
          <a:xfrm>
            <a:off x="2915816" y="26369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Smiley Face 42"/>
          <p:cNvSpPr/>
          <p:nvPr/>
        </p:nvSpPr>
        <p:spPr>
          <a:xfrm>
            <a:off x="363589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Smiley Face 43"/>
          <p:cNvSpPr/>
          <p:nvPr/>
        </p:nvSpPr>
        <p:spPr>
          <a:xfrm>
            <a:off x="327585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Smiley Face 44"/>
          <p:cNvSpPr/>
          <p:nvPr/>
        </p:nvSpPr>
        <p:spPr>
          <a:xfrm>
            <a:off x="399593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Smiley Face 45"/>
          <p:cNvSpPr/>
          <p:nvPr/>
        </p:nvSpPr>
        <p:spPr>
          <a:xfrm>
            <a:off x="4211960" y="328498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Smiley Face 46"/>
          <p:cNvSpPr/>
          <p:nvPr/>
        </p:nvSpPr>
        <p:spPr>
          <a:xfrm>
            <a:off x="4644008"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Smiley Face 47"/>
          <p:cNvSpPr/>
          <p:nvPr/>
        </p:nvSpPr>
        <p:spPr>
          <a:xfrm>
            <a:off x="4283968"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Smiley Face 48"/>
          <p:cNvSpPr/>
          <p:nvPr/>
        </p:nvSpPr>
        <p:spPr>
          <a:xfrm>
            <a:off x="2555776"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Smiley Face 49"/>
          <p:cNvSpPr/>
          <p:nvPr/>
        </p:nvSpPr>
        <p:spPr>
          <a:xfrm>
            <a:off x="2140496"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Smiley Face 50"/>
          <p:cNvSpPr/>
          <p:nvPr/>
        </p:nvSpPr>
        <p:spPr>
          <a:xfrm>
            <a:off x="1907704" y="35730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Smiley Face 51"/>
          <p:cNvSpPr/>
          <p:nvPr/>
        </p:nvSpPr>
        <p:spPr>
          <a:xfrm>
            <a:off x="1907704" y="39330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Smiley Face 52"/>
          <p:cNvSpPr/>
          <p:nvPr/>
        </p:nvSpPr>
        <p:spPr>
          <a:xfrm>
            <a:off x="2339752" y="35730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Smiley Face 53"/>
          <p:cNvSpPr/>
          <p:nvPr/>
        </p:nvSpPr>
        <p:spPr>
          <a:xfrm>
            <a:off x="269979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Smiley Face 54"/>
          <p:cNvSpPr/>
          <p:nvPr/>
        </p:nvSpPr>
        <p:spPr>
          <a:xfrm>
            <a:off x="3419872"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Smiley Face 55"/>
          <p:cNvSpPr/>
          <p:nvPr/>
        </p:nvSpPr>
        <p:spPr>
          <a:xfrm>
            <a:off x="29878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Smiley Face 56"/>
          <p:cNvSpPr/>
          <p:nvPr/>
        </p:nvSpPr>
        <p:spPr>
          <a:xfrm>
            <a:off x="305983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8" name="Smiley Face 57"/>
          <p:cNvSpPr/>
          <p:nvPr/>
        </p:nvSpPr>
        <p:spPr>
          <a:xfrm>
            <a:off x="3779912"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9" name="Smiley Face 58"/>
          <p:cNvSpPr/>
          <p:nvPr/>
        </p:nvSpPr>
        <p:spPr>
          <a:xfrm>
            <a:off x="3212232" y="35814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Smiley Face 59"/>
          <p:cNvSpPr/>
          <p:nvPr/>
        </p:nvSpPr>
        <p:spPr>
          <a:xfrm>
            <a:off x="2267744" y="386104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1" name="Smiley Face 60"/>
          <p:cNvSpPr/>
          <p:nvPr/>
        </p:nvSpPr>
        <p:spPr>
          <a:xfrm>
            <a:off x="2339752" y="41490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2" name="Smiley Face 61"/>
          <p:cNvSpPr/>
          <p:nvPr/>
        </p:nvSpPr>
        <p:spPr>
          <a:xfrm>
            <a:off x="2411760" y="44371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3" name="Smiley Face 62"/>
          <p:cNvSpPr/>
          <p:nvPr/>
        </p:nvSpPr>
        <p:spPr>
          <a:xfrm>
            <a:off x="2699792"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4" name="Smiley Face 63"/>
          <p:cNvSpPr/>
          <p:nvPr/>
        </p:nvSpPr>
        <p:spPr>
          <a:xfrm>
            <a:off x="3491880" y="386104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5" name="Smiley Face 64"/>
          <p:cNvSpPr/>
          <p:nvPr/>
        </p:nvSpPr>
        <p:spPr>
          <a:xfrm>
            <a:off x="356388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Smiley Face 65"/>
          <p:cNvSpPr/>
          <p:nvPr/>
        </p:nvSpPr>
        <p:spPr>
          <a:xfrm>
            <a:off x="3059832" y="39330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7" name="Smiley Face 66"/>
          <p:cNvSpPr/>
          <p:nvPr/>
        </p:nvSpPr>
        <p:spPr>
          <a:xfrm>
            <a:off x="3131840"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Smiley Face 67"/>
          <p:cNvSpPr/>
          <p:nvPr/>
        </p:nvSpPr>
        <p:spPr>
          <a:xfrm>
            <a:off x="2699792" y="41490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9" name="Smiley Face 68"/>
          <p:cNvSpPr/>
          <p:nvPr/>
        </p:nvSpPr>
        <p:spPr>
          <a:xfrm>
            <a:off x="529208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Smiley Face 69"/>
          <p:cNvSpPr/>
          <p:nvPr/>
        </p:nvSpPr>
        <p:spPr>
          <a:xfrm>
            <a:off x="2987824" y="44371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1" name="Smiley Face 70"/>
          <p:cNvSpPr/>
          <p:nvPr/>
        </p:nvSpPr>
        <p:spPr>
          <a:xfrm>
            <a:off x="3995936"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2" name="Smiley Face 71"/>
          <p:cNvSpPr/>
          <p:nvPr/>
        </p:nvSpPr>
        <p:spPr>
          <a:xfrm>
            <a:off x="3635896" y="47971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Smiley Face 72"/>
          <p:cNvSpPr/>
          <p:nvPr/>
        </p:nvSpPr>
        <p:spPr>
          <a:xfrm>
            <a:off x="3275856" y="47251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4" name="Smiley Face 73"/>
          <p:cNvSpPr/>
          <p:nvPr/>
        </p:nvSpPr>
        <p:spPr>
          <a:xfrm>
            <a:off x="2987824"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5" name="Smiley Face 74"/>
          <p:cNvSpPr/>
          <p:nvPr/>
        </p:nvSpPr>
        <p:spPr>
          <a:xfrm>
            <a:off x="3419872" y="45091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6" name="Smiley Face 75"/>
          <p:cNvSpPr/>
          <p:nvPr/>
        </p:nvSpPr>
        <p:spPr>
          <a:xfrm>
            <a:off x="565212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7" name="Smiley Face 76"/>
          <p:cNvSpPr/>
          <p:nvPr/>
        </p:nvSpPr>
        <p:spPr>
          <a:xfrm>
            <a:off x="5596880"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Smiley Face 77"/>
          <p:cNvSpPr/>
          <p:nvPr/>
        </p:nvSpPr>
        <p:spPr>
          <a:xfrm>
            <a:off x="6012160" y="28529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9" name="Smiley Face 78"/>
          <p:cNvSpPr/>
          <p:nvPr/>
        </p:nvSpPr>
        <p:spPr>
          <a:xfrm>
            <a:off x="6300192"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0" name="Smiley Face 79"/>
          <p:cNvSpPr/>
          <p:nvPr/>
        </p:nvSpPr>
        <p:spPr>
          <a:xfrm>
            <a:off x="6660232"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1" name="Smiley Face 80"/>
          <p:cNvSpPr/>
          <p:nvPr/>
        </p:nvSpPr>
        <p:spPr>
          <a:xfrm>
            <a:off x="7020272" y="22768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2" name="Smiley Face 81"/>
          <p:cNvSpPr/>
          <p:nvPr/>
        </p:nvSpPr>
        <p:spPr>
          <a:xfrm>
            <a:off x="7524328"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3" name="Smiley Face 82"/>
          <p:cNvSpPr/>
          <p:nvPr/>
        </p:nvSpPr>
        <p:spPr>
          <a:xfrm>
            <a:off x="7956376"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4" name="Smiley Face 83"/>
          <p:cNvSpPr/>
          <p:nvPr/>
        </p:nvSpPr>
        <p:spPr>
          <a:xfrm>
            <a:off x="7812360" y="26369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5" name="Smiley Face 84"/>
          <p:cNvSpPr/>
          <p:nvPr/>
        </p:nvSpPr>
        <p:spPr>
          <a:xfrm>
            <a:off x="8172400"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6" name="Smiley Face 85"/>
          <p:cNvSpPr/>
          <p:nvPr/>
        </p:nvSpPr>
        <p:spPr>
          <a:xfrm>
            <a:off x="7812360"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7" name="Smiley Face 86"/>
          <p:cNvSpPr/>
          <p:nvPr/>
        </p:nvSpPr>
        <p:spPr>
          <a:xfrm>
            <a:off x="7380312" y="46531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8" name="Smiley Face 87"/>
          <p:cNvSpPr/>
          <p:nvPr/>
        </p:nvSpPr>
        <p:spPr>
          <a:xfrm>
            <a:off x="7164288"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9" name="Smiley Face 88"/>
          <p:cNvSpPr/>
          <p:nvPr/>
        </p:nvSpPr>
        <p:spPr>
          <a:xfrm>
            <a:off x="7452320" y="508518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0" name="Smiley Face 89"/>
          <p:cNvSpPr/>
          <p:nvPr/>
        </p:nvSpPr>
        <p:spPr>
          <a:xfrm>
            <a:off x="7740352" y="49411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1" name="Smiley Face 90"/>
          <p:cNvSpPr/>
          <p:nvPr/>
        </p:nvSpPr>
        <p:spPr>
          <a:xfrm>
            <a:off x="7308304" y="57332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2" name="Smiley Face 91"/>
          <p:cNvSpPr/>
          <p:nvPr/>
        </p:nvSpPr>
        <p:spPr>
          <a:xfrm>
            <a:off x="7164288" y="60932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3" name="Smiley Face 92"/>
          <p:cNvSpPr/>
          <p:nvPr/>
        </p:nvSpPr>
        <p:spPr>
          <a:xfrm>
            <a:off x="608416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4" name="Smiley Face 93"/>
          <p:cNvSpPr/>
          <p:nvPr/>
        </p:nvSpPr>
        <p:spPr>
          <a:xfrm>
            <a:off x="5868144" y="321297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5" name="Smiley Face 94"/>
          <p:cNvSpPr/>
          <p:nvPr/>
        </p:nvSpPr>
        <p:spPr>
          <a:xfrm>
            <a:off x="6804248"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Smiley Face 95"/>
          <p:cNvSpPr/>
          <p:nvPr/>
        </p:nvSpPr>
        <p:spPr>
          <a:xfrm>
            <a:off x="6444208" y="3356992"/>
            <a:ext cx="432048" cy="432048"/>
          </a:xfrm>
          <a:prstGeom prst="smileyFace">
            <a:avLst>
              <a:gd name="adj" fmla="val 4653"/>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7" name="Smiley Face 96"/>
          <p:cNvSpPr/>
          <p:nvPr/>
        </p:nvSpPr>
        <p:spPr>
          <a:xfrm>
            <a:off x="6228184"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8" name="Smiley Face 97"/>
          <p:cNvSpPr/>
          <p:nvPr/>
        </p:nvSpPr>
        <p:spPr>
          <a:xfrm>
            <a:off x="65882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9" name="Smiley Face 98"/>
          <p:cNvSpPr/>
          <p:nvPr/>
        </p:nvSpPr>
        <p:spPr>
          <a:xfrm>
            <a:off x="7236296"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0" name="Smiley Face 99"/>
          <p:cNvSpPr/>
          <p:nvPr/>
        </p:nvSpPr>
        <p:spPr>
          <a:xfrm>
            <a:off x="7020272" y="27089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1" name="Smiley Face 100"/>
          <p:cNvSpPr/>
          <p:nvPr/>
        </p:nvSpPr>
        <p:spPr>
          <a:xfrm>
            <a:off x="7668344" y="53732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 name="Smiley Face 101"/>
          <p:cNvSpPr/>
          <p:nvPr/>
        </p:nvSpPr>
        <p:spPr>
          <a:xfrm>
            <a:off x="7308304" y="53012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3" name="Smiley Face 102"/>
          <p:cNvSpPr/>
          <p:nvPr/>
        </p:nvSpPr>
        <p:spPr>
          <a:xfrm>
            <a:off x="622818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4" name="Smiley Face 103"/>
          <p:cNvSpPr/>
          <p:nvPr/>
        </p:nvSpPr>
        <p:spPr>
          <a:xfrm>
            <a:off x="6516216" y="400506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5" name="Smiley Face 104"/>
          <p:cNvSpPr/>
          <p:nvPr/>
        </p:nvSpPr>
        <p:spPr>
          <a:xfrm>
            <a:off x="6588224" y="37170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6" name="Smiley Face 105"/>
          <p:cNvSpPr/>
          <p:nvPr/>
        </p:nvSpPr>
        <p:spPr>
          <a:xfrm>
            <a:off x="694826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7" name="Smiley Face 106"/>
          <p:cNvSpPr/>
          <p:nvPr/>
        </p:nvSpPr>
        <p:spPr>
          <a:xfrm>
            <a:off x="716428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8" name="Smiley Face 107"/>
          <p:cNvSpPr/>
          <p:nvPr/>
        </p:nvSpPr>
        <p:spPr>
          <a:xfrm>
            <a:off x="7020272" y="45091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Smiley Face 108"/>
          <p:cNvSpPr/>
          <p:nvPr/>
        </p:nvSpPr>
        <p:spPr>
          <a:xfrm>
            <a:off x="6732240" y="4293096"/>
            <a:ext cx="432048" cy="432048"/>
          </a:xfrm>
          <a:prstGeom prst="smileyFace">
            <a:avLst>
              <a:gd name="adj" fmla="val 4653"/>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0" name="Smiley Face 109"/>
          <p:cNvSpPr/>
          <p:nvPr/>
        </p:nvSpPr>
        <p:spPr>
          <a:xfrm>
            <a:off x="7452320"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Smiley Face 110"/>
          <p:cNvSpPr/>
          <p:nvPr/>
        </p:nvSpPr>
        <p:spPr>
          <a:xfrm>
            <a:off x="899592"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2" name="Smiley Face 111"/>
          <p:cNvSpPr/>
          <p:nvPr/>
        </p:nvSpPr>
        <p:spPr>
          <a:xfrm>
            <a:off x="3563888" y="52292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3" name="Smiley Face 112"/>
          <p:cNvSpPr/>
          <p:nvPr/>
        </p:nvSpPr>
        <p:spPr>
          <a:xfrm>
            <a:off x="1124000" y="364502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Smiley Face 115"/>
          <p:cNvSpPr/>
          <p:nvPr/>
        </p:nvSpPr>
        <p:spPr>
          <a:xfrm>
            <a:off x="3347864" y="53816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Smiley Face 116"/>
          <p:cNvSpPr/>
          <p:nvPr/>
        </p:nvSpPr>
        <p:spPr>
          <a:xfrm>
            <a:off x="1547664"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8" name="Smiley Face 117"/>
          <p:cNvSpPr/>
          <p:nvPr/>
        </p:nvSpPr>
        <p:spPr>
          <a:xfrm>
            <a:off x="4499992" y="57332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9" name="Smiley Face 118"/>
          <p:cNvSpPr/>
          <p:nvPr/>
        </p:nvSpPr>
        <p:spPr>
          <a:xfrm>
            <a:off x="4716016" y="51571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0" name="Smiley Face 119"/>
          <p:cNvSpPr/>
          <p:nvPr/>
        </p:nvSpPr>
        <p:spPr>
          <a:xfrm>
            <a:off x="1043608"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1" name="Smiley Face 120"/>
          <p:cNvSpPr/>
          <p:nvPr/>
        </p:nvSpPr>
        <p:spPr>
          <a:xfrm>
            <a:off x="1979712"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TextBox 114"/>
          <p:cNvSpPr txBox="1">
            <a:spLocks noChangeArrowheads="1"/>
          </p:cNvSpPr>
          <p:nvPr/>
        </p:nvSpPr>
        <p:spPr bwMode="auto">
          <a:xfrm>
            <a:off x="72008" y="99789"/>
            <a:ext cx="8964488" cy="1815882"/>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Nike victory is living in Christ </a:t>
            </a:r>
          </a:p>
          <a:p>
            <a:pPr algn="ctr"/>
            <a:r>
              <a:rPr lang="en-CA" sz="2800" b="1" dirty="0" smtClean="0">
                <a:latin typeface="Calibri" pitchFamily="34" charset="0"/>
                <a:cs typeface="Calibri" pitchFamily="34" charset="0"/>
              </a:rPr>
              <a:t>in the Spirit in Abba</a:t>
            </a:r>
          </a:p>
          <a:p>
            <a:pPr algn="ctr"/>
            <a:r>
              <a:rPr lang="en-CA" sz="2800" b="1" dirty="0" smtClean="0">
                <a:latin typeface="Calibri" pitchFamily="34" charset="0"/>
                <a:cs typeface="Calibri" pitchFamily="34" charset="0"/>
              </a:rPr>
              <a:t>reaching the lost from every tribe, language, </a:t>
            </a:r>
          </a:p>
          <a:p>
            <a:pPr algn="ctr"/>
            <a:r>
              <a:rPr lang="en-CA" sz="2800" b="1" dirty="0" smtClean="0">
                <a:latin typeface="Calibri" pitchFamily="34" charset="0"/>
                <a:cs typeface="Calibri" pitchFamily="34" charset="0"/>
              </a:rPr>
              <a:t>people and nation</a:t>
            </a:r>
            <a:r>
              <a:rPr lang="en-CA" sz="2800" b="1" dirty="0" smtClean="0"/>
              <a:t>!</a:t>
            </a:r>
            <a:endParaRPr lang="en-CA" sz="2800" b="1" dirty="0"/>
          </a:p>
        </p:txBody>
      </p:sp>
      <p:sp>
        <p:nvSpPr>
          <p:cNvPr id="114" name="Smiley Face 113"/>
          <p:cNvSpPr/>
          <p:nvPr/>
        </p:nvSpPr>
        <p:spPr>
          <a:xfrm>
            <a:off x="8316416"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Smiley Face 121"/>
          <p:cNvSpPr/>
          <p:nvPr/>
        </p:nvSpPr>
        <p:spPr>
          <a:xfrm>
            <a:off x="3851920" y="37170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xtBox 122"/>
          <p:cNvSpPr txBox="1"/>
          <p:nvPr/>
        </p:nvSpPr>
        <p:spPr>
          <a:xfrm>
            <a:off x="3131840" y="6495147"/>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457200" y="4662264"/>
            <a:ext cx="8229600" cy="1143000"/>
          </a:xfrm>
        </p:spPr>
        <p:txBody>
          <a:bodyPr/>
          <a:lstStyle/>
          <a:p>
            <a:pPr eaLnBrk="1" hangingPunct="1"/>
            <a:r>
              <a:rPr lang="en-CA" sz="4000" b="1" dirty="0" smtClean="0"/>
              <a:t/>
            </a:r>
            <a:br>
              <a:rPr lang="en-CA" sz="4000" b="1" dirty="0" smtClean="0"/>
            </a:br>
            <a:r>
              <a:rPr lang="en-CA" sz="4000" b="1" dirty="0" smtClean="0">
                <a:solidFill>
                  <a:schemeClr val="tx1"/>
                </a:solidFill>
              </a:rPr>
              <a:t>Jesus Christ is real </a:t>
            </a:r>
            <a:r>
              <a:rPr lang="en-CA" sz="4000" b="1" dirty="0" err="1" smtClean="0">
                <a:solidFill>
                  <a:schemeClr val="tx1"/>
                </a:solidFill>
              </a:rPr>
              <a:t>nike</a:t>
            </a:r>
            <a:r>
              <a:rPr lang="en-CA" sz="4000" b="1" dirty="0" smtClean="0">
                <a:solidFill>
                  <a:schemeClr val="tx1"/>
                </a:solidFill>
              </a:rPr>
              <a:t> victory.</a:t>
            </a:r>
            <a:br>
              <a:rPr lang="en-CA" sz="4000" b="1" dirty="0" smtClean="0">
                <a:solidFill>
                  <a:schemeClr val="tx1"/>
                </a:solidFill>
              </a:rPr>
            </a:br>
            <a:r>
              <a:rPr lang="en-CA" sz="4000" b="1" dirty="0" smtClean="0">
                <a:solidFill>
                  <a:schemeClr val="tx1"/>
                </a:solidFill>
              </a:rPr>
              <a:t>Jesus Christ has </a:t>
            </a:r>
            <a:r>
              <a:rPr lang="en-CA" sz="4000" b="1" dirty="0" err="1" smtClean="0">
                <a:solidFill>
                  <a:schemeClr val="tx1"/>
                </a:solidFill>
              </a:rPr>
              <a:t>niked</a:t>
            </a: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and gives us </a:t>
            </a:r>
            <a:r>
              <a:rPr lang="en-CA" sz="4000" b="1" dirty="0" err="1" smtClean="0">
                <a:solidFill>
                  <a:schemeClr val="tx1"/>
                </a:solidFill>
              </a:rPr>
              <a:t>nike</a:t>
            </a:r>
            <a:r>
              <a:rPr lang="en-CA" sz="4000" b="1" dirty="0" smtClean="0">
                <a:solidFill>
                  <a:schemeClr val="tx1"/>
                </a:solidFill>
              </a:rPr>
              <a:t> victory!</a:t>
            </a:r>
            <a:br>
              <a:rPr lang="en-CA" sz="4000" b="1" dirty="0" smtClean="0">
                <a:solidFill>
                  <a:schemeClr val="tx1"/>
                </a:solidFill>
              </a:rPr>
            </a:br>
            <a:r>
              <a:rPr lang="en-CA" sz="4000" b="1" dirty="0" smtClean="0"/>
              <a:t/>
            </a:r>
            <a:br>
              <a:rPr lang="en-CA" sz="4000" b="1" dirty="0" smtClean="0"/>
            </a:br>
            <a:endParaRPr lang="en-CA" sz="4000" b="1" dirty="0" smtClean="0"/>
          </a:p>
        </p:txBody>
      </p:sp>
      <p:pic>
        <p:nvPicPr>
          <p:cNvPr id="6" name="Picture 5" descr="crucified (2).jpg"/>
          <p:cNvPicPr>
            <a:picLocks noChangeAspect="1"/>
          </p:cNvPicPr>
          <p:nvPr/>
        </p:nvPicPr>
        <p:blipFill>
          <a:blip r:embed="rId2" cstate="print"/>
          <a:srcRect l="13133"/>
          <a:stretch>
            <a:fillRect/>
          </a:stretch>
        </p:blipFill>
        <p:spPr>
          <a:xfrm>
            <a:off x="35496" y="44624"/>
            <a:ext cx="3286348" cy="3312368"/>
          </a:xfrm>
          <a:prstGeom prst="rect">
            <a:avLst/>
          </a:prstGeom>
        </p:spPr>
      </p:pic>
      <p:pic>
        <p:nvPicPr>
          <p:cNvPr id="7" name="Picture 4" descr="RisenAtTomb"/>
          <p:cNvPicPr>
            <a:picLocks noChangeAspect="1" noChangeArrowheads="1"/>
          </p:cNvPicPr>
          <p:nvPr/>
        </p:nvPicPr>
        <p:blipFill>
          <a:blip r:embed="rId3" cstate="print"/>
          <a:srcRect l="11855" t="9804" r="14645" b="9804"/>
          <a:stretch>
            <a:fillRect/>
          </a:stretch>
        </p:blipFill>
        <p:spPr bwMode="auto">
          <a:xfrm>
            <a:off x="3320752" y="0"/>
            <a:ext cx="2619400" cy="3464368"/>
          </a:xfrm>
          <a:prstGeom prst="rect">
            <a:avLst/>
          </a:prstGeom>
          <a:noFill/>
          <a:ln w="9525">
            <a:noFill/>
            <a:miter lim="800000"/>
            <a:headEnd/>
            <a:tailEnd/>
          </a:ln>
        </p:spPr>
      </p:pic>
      <p:pic>
        <p:nvPicPr>
          <p:cNvPr id="8" name="Picture 3" descr="lion of Judah on throne.jpg"/>
          <p:cNvPicPr>
            <a:picLocks noChangeAspect="1"/>
          </p:cNvPicPr>
          <p:nvPr/>
        </p:nvPicPr>
        <p:blipFill>
          <a:blip r:embed="rId4" cstate="print"/>
          <a:srcRect b="26786"/>
          <a:stretch>
            <a:fillRect/>
          </a:stretch>
        </p:blipFill>
        <p:spPr bwMode="auto">
          <a:xfrm>
            <a:off x="5838407" y="-27384"/>
            <a:ext cx="3342105" cy="3456384"/>
          </a:xfrm>
          <a:prstGeom prst="rect">
            <a:avLst/>
          </a:prstGeom>
          <a:noFill/>
          <a:ln w="9525">
            <a:noFill/>
            <a:miter lim="800000"/>
            <a:headEnd/>
            <a:tailEnd/>
          </a:ln>
        </p:spPr>
      </p:pic>
      <p:sp>
        <p:nvSpPr>
          <p:cNvPr id="9" name="TextBox 8"/>
          <p:cNvSpPr txBox="1"/>
          <p:nvPr/>
        </p:nvSpPr>
        <p:spPr>
          <a:xfrm>
            <a:off x="2987824" y="3140968"/>
            <a:ext cx="3240360" cy="246221"/>
          </a:xfrm>
          <a:prstGeom prst="rect">
            <a:avLst/>
          </a:prstGeom>
          <a:noFill/>
        </p:spPr>
        <p:txBody>
          <a:bodyPr wrap="square" rtlCol="0">
            <a:spAutoFit/>
          </a:bodyPr>
          <a:lstStyle/>
          <a:p>
            <a:pPr algn="ctr"/>
            <a:r>
              <a:rPr lang="en-CA" sz="1000" dirty="0" smtClean="0"/>
              <a:t>various copies on internet, original sources unknown</a:t>
            </a:r>
            <a:endParaRPr lang="en-CA" sz="1000"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457200" y="1061864"/>
            <a:ext cx="8229600" cy="1143000"/>
          </a:xfrm>
        </p:spPr>
        <p:txBody>
          <a:bodyPr/>
          <a:lstStyle/>
          <a:p>
            <a:pPr eaLnBrk="1" hangingPunct="1"/>
            <a:r>
              <a:rPr lang="en-CA" sz="4000" b="1" dirty="0" smtClean="0"/>
              <a:t/>
            </a:r>
            <a:br>
              <a:rPr lang="en-CA" sz="4000" b="1" dirty="0" smtClean="0"/>
            </a:br>
            <a:r>
              <a:rPr lang="en-CA" sz="3200" b="1" dirty="0" smtClean="0">
                <a:solidFill>
                  <a:schemeClr val="tx1"/>
                </a:solidFill>
                <a:latin typeface="Calibri" pitchFamily="34" charset="0"/>
                <a:cs typeface="Calibri" pitchFamily="34" charset="0"/>
              </a:rPr>
              <a:t>When we see a </a:t>
            </a:r>
            <a:r>
              <a:rPr lang="en-CA" sz="3200" b="1" dirty="0" err="1" smtClean="0">
                <a:solidFill>
                  <a:schemeClr val="tx1"/>
                </a:solidFill>
                <a:latin typeface="Calibri" pitchFamily="34" charset="0"/>
                <a:cs typeface="Calibri" pitchFamily="34" charset="0"/>
              </a:rPr>
              <a:t>nike</a:t>
            </a:r>
            <a:r>
              <a:rPr lang="en-CA" sz="3200" b="1" dirty="0" smtClean="0">
                <a:solidFill>
                  <a:schemeClr val="tx1"/>
                </a:solidFill>
                <a:latin typeface="Calibri" pitchFamily="34" charset="0"/>
                <a:cs typeface="Calibri" pitchFamily="34" charset="0"/>
              </a:rPr>
              <a:t> swoosh,</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 we can praise God that Jesus Christ </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has </a:t>
            </a:r>
            <a:r>
              <a:rPr lang="en-CA" sz="3200" b="1" dirty="0" err="1" smtClean="0">
                <a:solidFill>
                  <a:schemeClr val="tx1"/>
                </a:solidFill>
                <a:latin typeface="Calibri" pitchFamily="34" charset="0"/>
                <a:cs typeface="Calibri" pitchFamily="34" charset="0"/>
              </a:rPr>
              <a:t>niked</a:t>
            </a:r>
            <a:r>
              <a:rPr lang="en-CA" sz="3200" b="1" dirty="0" smtClean="0">
                <a:solidFill>
                  <a:schemeClr val="tx1"/>
                </a:solidFill>
                <a:latin typeface="Calibri" pitchFamily="34" charset="0"/>
                <a:cs typeface="Calibri" pitchFamily="34" charset="0"/>
              </a:rPr>
              <a:t> and gives us </a:t>
            </a:r>
            <a:r>
              <a:rPr lang="en-CA" sz="3200" b="1" dirty="0" err="1" smtClean="0">
                <a:solidFill>
                  <a:schemeClr val="tx1"/>
                </a:solidFill>
                <a:latin typeface="Calibri" pitchFamily="34" charset="0"/>
                <a:cs typeface="Calibri" pitchFamily="34" charset="0"/>
              </a:rPr>
              <a:t>nike</a:t>
            </a:r>
            <a:r>
              <a:rPr lang="en-CA" sz="3200" b="1" dirty="0" smtClean="0">
                <a:solidFill>
                  <a:schemeClr val="tx1"/>
                </a:solidFill>
                <a:latin typeface="Calibri" pitchFamily="34" charset="0"/>
                <a:cs typeface="Calibri" pitchFamily="34" charset="0"/>
              </a:rPr>
              <a:t> victory!</a:t>
            </a:r>
            <a:br>
              <a:rPr lang="en-CA" sz="3200" b="1" dirty="0" smtClean="0">
                <a:solidFill>
                  <a:schemeClr val="tx1"/>
                </a:solidFill>
                <a:latin typeface="Calibri" pitchFamily="34" charset="0"/>
                <a:cs typeface="Calibri" pitchFamily="34" charset="0"/>
              </a:rPr>
            </a:br>
            <a:r>
              <a:rPr lang="en-CA" sz="4000" b="1" dirty="0" smtClean="0"/>
              <a:t/>
            </a:r>
            <a:br>
              <a:rPr lang="en-CA" sz="4000" b="1" dirty="0" smtClean="0"/>
            </a:br>
            <a:endParaRPr lang="en-CA" sz="4000" b="1" dirty="0" smtClean="0"/>
          </a:p>
        </p:txBody>
      </p:sp>
      <p:pic>
        <p:nvPicPr>
          <p:cNvPr id="12291" name="Picture 6" descr="shwoosh"/>
          <p:cNvPicPr>
            <a:picLocks noChangeAspect="1" noChangeArrowheads="1"/>
          </p:cNvPicPr>
          <p:nvPr/>
        </p:nvPicPr>
        <p:blipFill>
          <a:blip r:embed="rId2" cstate="print"/>
          <a:srcRect/>
          <a:stretch>
            <a:fillRect/>
          </a:stretch>
        </p:blipFill>
        <p:spPr bwMode="auto">
          <a:xfrm>
            <a:off x="1835150" y="2635746"/>
            <a:ext cx="5400675" cy="1657350"/>
          </a:xfrm>
          <a:prstGeom prst="rect">
            <a:avLst/>
          </a:prstGeom>
          <a:noFill/>
          <a:ln w="9525">
            <a:noFill/>
            <a:miter lim="800000"/>
            <a:headEnd/>
            <a:tailEnd/>
          </a:ln>
        </p:spPr>
      </p:pic>
      <p:sp>
        <p:nvSpPr>
          <p:cNvPr id="12292" name="Text Box 7"/>
          <p:cNvSpPr txBox="1">
            <a:spLocks noChangeArrowheads="1"/>
          </p:cNvSpPr>
          <p:nvPr/>
        </p:nvSpPr>
        <p:spPr bwMode="auto">
          <a:xfrm>
            <a:off x="4932363" y="4358431"/>
            <a:ext cx="2519362" cy="366713"/>
          </a:xfrm>
          <a:prstGeom prst="rect">
            <a:avLst/>
          </a:prstGeom>
          <a:noFill/>
          <a:ln w="9525">
            <a:noFill/>
            <a:miter lim="800000"/>
            <a:headEnd/>
            <a:tailEnd/>
          </a:ln>
        </p:spPr>
        <p:txBody>
          <a:bodyPr>
            <a:spAutoFit/>
          </a:bodyPr>
          <a:lstStyle/>
          <a:p>
            <a:pPr>
              <a:spcBef>
                <a:spcPct val="50000"/>
              </a:spcBef>
            </a:pPr>
            <a:r>
              <a:rPr lang="en-CA" dirty="0"/>
              <a:t>Copyright by Nike</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ire MB900448748.JPG"/>
          <p:cNvPicPr>
            <a:picLocks noChangeAspect="1"/>
          </p:cNvPicPr>
          <p:nvPr/>
        </p:nvPicPr>
        <p:blipFill>
          <a:blip r:embed="rId2" cstate="print"/>
          <a:srcRect l="41310" t="14563" b="14563"/>
          <a:stretch>
            <a:fillRect/>
          </a:stretch>
        </p:blipFill>
        <p:spPr>
          <a:xfrm>
            <a:off x="107504" y="1484784"/>
            <a:ext cx="4449522" cy="5373216"/>
          </a:xfrm>
          <a:prstGeom prst="rect">
            <a:avLst/>
          </a:prstGeom>
        </p:spPr>
      </p:pic>
      <p:pic>
        <p:nvPicPr>
          <p:cNvPr id="5" name="Picture 4" descr="welcome .jpg"/>
          <p:cNvPicPr>
            <a:picLocks noChangeAspect="1"/>
          </p:cNvPicPr>
          <p:nvPr/>
        </p:nvPicPr>
        <p:blipFill>
          <a:blip r:embed="rId3" cstate="print"/>
          <a:stretch>
            <a:fillRect/>
          </a:stretch>
        </p:blipFill>
        <p:spPr>
          <a:xfrm>
            <a:off x="4795440" y="1396408"/>
            <a:ext cx="4241056" cy="5632992"/>
          </a:xfrm>
          <a:prstGeom prst="rect">
            <a:avLst/>
          </a:prstGeom>
        </p:spPr>
      </p:pic>
      <p:sp>
        <p:nvSpPr>
          <p:cNvPr id="6" name="Title 1"/>
          <p:cNvSpPr txBox="1">
            <a:spLocks/>
          </p:cNvSpPr>
          <p:nvPr/>
        </p:nvSpPr>
        <p:spPr bwMode="auto">
          <a:xfrm>
            <a:off x="395536" y="1412776"/>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3200" b="1" i="0" u="none" strike="noStrike" kern="0" cap="none" spc="0" normalizeH="0" baseline="0" noProof="0" dirty="0">
              <a:ln>
                <a:noFill/>
              </a:ln>
              <a:effectLst/>
              <a:uLnTx/>
              <a:uFillTx/>
              <a:latin typeface="Calibri" pitchFamily="34" charset="0"/>
              <a:ea typeface="+mj-ea"/>
              <a:cs typeface="+mj-cs"/>
            </a:endParaRPr>
          </a:p>
        </p:txBody>
      </p:sp>
      <p:sp>
        <p:nvSpPr>
          <p:cNvPr id="2" name="Title 1"/>
          <p:cNvSpPr>
            <a:spLocks noGrp="1"/>
          </p:cNvSpPr>
          <p:nvPr>
            <p:ph type="title"/>
          </p:nvPr>
        </p:nvSpPr>
        <p:spPr>
          <a:xfrm>
            <a:off x="144016" y="413792"/>
            <a:ext cx="8892480" cy="1143000"/>
          </a:xfrm>
          <a:solidFill>
            <a:schemeClr val="bg1"/>
          </a:solidFill>
        </p:spPr>
        <p:txBody>
          <a:bodyPr/>
          <a:lstStyle/>
          <a:p>
            <a:r>
              <a:rPr lang="en-CA" sz="3200" b="1" dirty="0" smtClean="0">
                <a:solidFill>
                  <a:schemeClr val="tx1"/>
                </a:solidFill>
                <a:latin typeface="Calibri" pitchFamily="34" charset="0"/>
              </a:rPr>
              <a:t>Will your eternity be total defeat or total victory?</a:t>
            </a:r>
            <a:br>
              <a:rPr lang="en-CA" sz="3200" b="1" dirty="0" smtClean="0">
                <a:solidFill>
                  <a:schemeClr val="tx1"/>
                </a:solidFill>
                <a:latin typeface="Calibri" pitchFamily="34" charset="0"/>
              </a:rPr>
            </a:br>
            <a:endParaRPr lang="en-CA" sz="3200" b="1" dirty="0">
              <a:solidFill>
                <a:schemeClr val="tx1"/>
              </a:solidFill>
              <a:latin typeface="Calibri" pitchFamily="34" charset="0"/>
            </a:endParaRPr>
          </a:p>
        </p:txBody>
      </p:sp>
      <p:sp>
        <p:nvSpPr>
          <p:cNvPr id="7" name="TextBox 6"/>
          <p:cNvSpPr txBox="1"/>
          <p:nvPr/>
        </p:nvSpPr>
        <p:spPr>
          <a:xfrm>
            <a:off x="4860032" y="6413266"/>
            <a:ext cx="3096344" cy="400110"/>
          </a:xfrm>
          <a:prstGeom prst="rect">
            <a:avLst/>
          </a:prstGeom>
          <a:noFill/>
        </p:spPr>
        <p:txBody>
          <a:bodyPr wrap="square" rtlCol="0">
            <a:spAutoFit/>
          </a:bodyPr>
          <a:lstStyle/>
          <a:p>
            <a:pPr algn="ctr"/>
            <a:r>
              <a:rPr lang="en-CA" sz="1000" dirty="0" smtClean="0"/>
              <a:t>various copies on internet, original source unknown</a:t>
            </a:r>
          </a:p>
          <a:p>
            <a:pPr algn="ctr"/>
            <a:r>
              <a:rPr lang="en-CA" sz="1000" dirty="0" smtClean="0"/>
              <a:t>although author’s signature is to the right</a:t>
            </a:r>
            <a:endParaRPr lang="en-CA" sz="1000" dirty="0"/>
          </a:p>
        </p:txBody>
      </p:sp>
      <p:sp>
        <p:nvSpPr>
          <p:cNvPr id="8" name="Rectangle 9"/>
          <p:cNvSpPr>
            <a:spLocks noChangeArrowheads="1"/>
          </p:cNvSpPr>
          <p:nvPr/>
        </p:nvSpPr>
        <p:spPr bwMode="auto">
          <a:xfrm>
            <a:off x="611957" y="6465267"/>
            <a:ext cx="3455987" cy="553998"/>
          </a:xfrm>
          <a:prstGeom prst="rect">
            <a:avLst/>
          </a:prstGeom>
          <a:noFill/>
          <a:ln w="9525">
            <a:noFill/>
            <a:miter lim="800000"/>
            <a:headEnd/>
            <a:tailEnd/>
          </a:ln>
        </p:spPr>
        <p:txBody>
          <a:bodyPr>
            <a:spAutoFit/>
          </a:bodyPr>
          <a:lstStyle/>
          <a:p>
            <a:pPr algn="ctr"/>
            <a:r>
              <a:rPr lang="en-CA" sz="1000" dirty="0"/>
              <a:t>Microsoft clip art © 2013 </a:t>
            </a:r>
          </a:p>
          <a:p>
            <a:pPr algn="ctr"/>
            <a:r>
              <a:rPr lang="en-CA" sz="1000" dirty="0"/>
              <a:t>Microsoft Corporation. </a:t>
            </a:r>
          </a:p>
          <a:p>
            <a:pPr algn="ctr"/>
            <a:endParaRPr lang="en-CA" sz="1000"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5602" name="Rectangle 5"/>
          <p:cNvSpPr>
            <a:spLocks noGrp="1" noChangeArrowheads="1"/>
          </p:cNvSpPr>
          <p:nvPr>
            <p:ph type="subTitle" idx="1"/>
          </p:nvPr>
        </p:nvSpPr>
        <p:spPr>
          <a:xfrm>
            <a:off x="143321" y="260350"/>
            <a:ext cx="8893175" cy="6597650"/>
          </a:xfrm>
        </p:spPr>
        <p:txBody>
          <a:bodyPr/>
          <a:lstStyle/>
          <a:p>
            <a:pPr eaLnBrk="1" hangingPunct="1">
              <a:lnSpc>
                <a:spcPct val="90000"/>
              </a:lnSpc>
            </a:pPr>
            <a:endParaRPr lang="en-CA" sz="2800" b="1" dirty="0" smtClean="0">
              <a:solidFill>
                <a:srgbClr val="FFFF00"/>
              </a:solidFill>
            </a:endParaRPr>
          </a:p>
          <a:p>
            <a:pPr eaLnBrk="1" hangingPunct="1">
              <a:lnSpc>
                <a:spcPct val="90000"/>
              </a:lnSpc>
            </a:pPr>
            <a:endParaRPr lang="en-CA" sz="1000" b="1" dirty="0" smtClean="0">
              <a:solidFill>
                <a:srgbClr val="FFFF00"/>
              </a:solidFill>
            </a:endParaRPr>
          </a:p>
          <a:p>
            <a:pPr eaLnBrk="1" hangingPunct="1">
              <a:lnSpc>
                <a:spcPct val="90000"/>
              </a:lnSpc>
            </a:pPr>
            <a:endParaRPr lang="en-CA" sz="1000" b="1" dirty="0" smtClean="0"/>
          </a:p>
          <a:p>
            <a:pPr eaLnBrk="1" hangingPunct="1">
              <a:spcBef>
                <a:spcPts val="0"/>
              </a:spcBef>
            </a:pPr>
            <a:r>
              <a:rPr lang="en-CA" b="1" dirty="0" smtClean="0">
                <a:latin typeface="Calibri" pitchFamily="34" charset="0"/>
              </a:rPr>
              <a:t>9 “You are worthy to take the scroll and to open its seals, because you were slain, and with your blood you purchased men for God from every tribe and language and people and nation. 10 You have made them to be a kingdom and priests to serve our God, and they will reign on the earth.”  </a:t>
            </a:r>
          </a:p>
          <a:p>
            <a:pPr eaLnBrk="1" hangingPunct="1">
              <a:spcBef>
                <a:spcPts val="0"/>
              </a:spcBef>
            </a:pPr>
            <a:r>
              <a:rPr lang="en-CA" b="1" dirty="0" smtClean="0">
                <a:latin typeface="Calibri" pitchFamily="34" charset="0"/>
              </a:rPr>
              <a:t>Rev 5:9-10, ESV</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1988840"/>
            <a:ext cx="8712968" cy="1143000"/>
          </a:xfrm>
        </p:spPr>
        <p:txBody>
          <a:bodyPr/>
          <a:lstStyle/>
          <a:p>
            <a:r>
              <a:rPr lang="en-CA" sz="3200" b="1" dirty="0" smtClean="0">
                <a:solidFill>
                  <a:schemeClr val="tx1"/>
                </a:solidFill>
                <a:latin typeface="Calibri" pitchFamily="34" charset="0"/>
              </a:rPr>
              <a:t>All praise and thanks be to you, Lord,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for giving us the victory over death and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everything else through our Lord Jesus Christ!</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When Christ returns, what unimaginable new victory will be in you, the God of victory in Christ.</a:t>
            </a:r>
            <a:endParaRPr lang="en-CA" sz="3200" dirty="0">
              <a:solidFill>
                <a:schemeClr val="tx1"/>
              </a:solidFil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02840" y="2780928"/>
            <a:ext cx="8589640" cy="1143000"/>
          </a:xfrm>
        </p:spPr>
        <p:txBody>
          <a:bodyPr/>
          <a:lstStyle/>
          <a:p>
            <a:r>
              <a:rPr lang="en-US" altLang="ko-KR" sz="2800" dirty="0" smtClean="0">
                <a:solidFill>
                  <a:schemeClr val="tx1"/>
                </a:solidFill>
                <a:latin typeface="Calibri" pitchFamily="34" charset="0"/>
                <a:cs typeface="Calibri" pitchFamily="34" charset="0"/>
              </a:rPr>
              <a:t>From the </a:t>
            </a:r>
            <a:r>
              <a:rPr lang="en-US" altLang="ko-KR" sz="2800" i="1" dirty="0" smtClean="0">
                <a:solidFill>
                  <a:schemeClr val="tx1"/>
                </a:solidFill>
                <a:latin typeface="Calibri" pitchFamily="34" charset="0"/>
                <a:cs typeface="Calibri" pitchFamily="34" charset="0"/>
              </a:rPr>
              <a:t>e</a:t>
            </a:r>
            <a:r>
              <a:rPr lang="en-US" altLang="ko-KR" sz="2800" dirty="0" smtClean="0">
                <a:solidFill>
                  <a:schemeClr val="tx1"/>
                </a:solidFill>
                <a:latin typeface="Calibri" pitchFamily="34" charset="0"/>
                <a:cs typeface="Calibri" pitchFamily="34" charset="0"/>
              </a:rPr>
              <a:t>Book, “The Grace of God in Christ:</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Sixty days of enjoying Jesus Christ and God’s riches of grace in Christ”  by John </a:t>
            </a:r>
            <a:r>
              <a:rPr lang="en-US" altLang="ko-KR" sz="2800" dirty="0" err="1" smtClean="0">
                <a:solidFill>
                  <a:schemeClr val="tx1"/>
                </a:solidFill>
                <a:latin typeface="Calibri" pitchFamily="34" charset="0"/>
                <a:cs typeface="Calibri" pitchFamily="34" charset="0"/>
              </a:rPr>
              <a:t>Crozier</a:t>
            </a:r>
            <a:r>
              <a:rPr lang="en-US" altLang="ko-KR" sz="2800" dirty="0" smtClean="0">
                <a:solidFill>
                  <a:schemeClr val="tx1"/>
                </a:solidFill>
                <a:latin typeface="Calibri" pitchFamily="34" charset="0"/>
                <a:cs typeface="Calibri" pitchFamily="34" charset="0"/>
              </a:rPr>
              <a:t/>
            </a:r>
            <a:br>
              <a:rPr lang="en-US" altLang="ko-KR" sz="2800" dirty="0" smtClean="0">
                <a:solidFill>
                  <a:schemeClr val="tx1"/>
                </a:solidFill>
                <a:latin typeface="Calibri" pitchFamily="34" charset="0"/>
                <a:cs typeface="Calibri" pitchFamily="34" charset="0"/>
              </a:rPr>
            </a:br>
            <a:r>
              <a:rPr lang="en-US" altLang="ko-KR" sz="1000" dirty="0" smtClean="0">
                <a:solidFill>
                  <a:schemeClr val="tx1"/>
                </a:solidFill>
                <a:latin typeface="Calibri" pitchFamily="34" charset="0"/>
                <a:cs typeface="Calibri" pitchFamily="34" charset="0"/>
              </a:rPr>
              <a:t/>
            </a:r>
            <a:br>
              <a:rPr lang="en-US" altLang="ko-KR" sz="10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free </a:t>
            </a:r>
            <a:r>
              <a:rPr lang="en-US" altLang="ko-KR" sz="2800" i="1" dirty="0" smtClean="0">
                <a:solidFill>
                  <a:schemeClr val="tx1"/>
                </a:solidFill>
                <a:latin typeface="Calibri" pitchFamily="34" charset="0"/>
                <a:cs typeface="Calibri" pitchFamily="34" charset="0"/>
              </a:rPr>
              <a:t>e</a:t>
            </a:r>
            <a:r>
              <a:rPr lang="en-US" altLang="ko-KR" sz="2800" dirty="0" smtClean="0">
                <a:solidFill>
                  <a:schemeClr val="tx1"/>
                </a:solidFill>
                <a:latin typeface="Calibri" pitchFamily="34" charset="0"/>
                <a:cs typeface="Calibri" pitchFamily="34" charset="0"/>
              </a:rPr>
              <a:t>Book at</a:t>
            </a:r>
            <a:r>
              <a:rPr lang="en-US" altLang="ko-KR" sz="2800" dirty="0" smtClean="0">
                <a:solidFill>
                  <a:schemeClr val="bg1"/>
                </a:solidFill>
                <a:latin typeface="Calibri" pitchFamily="34" charset="0"/>
                <a:cs typeface="Calibri" pitchFamily="34" charset="0"/>
              </a:rPr>
              <a:t> </a:t>
            </a:r>
            <a:r>
              <a:rPr lang="en-US" altLang="ko-KR" sz="2800" dirty="0" smtClean="0">
                <a:solidFill>
                  <a:schemeClr val="bg1"/>
                </a:solidFill>
                <a:latin typeface="Calibri" pitchFamily="34" charset="0"/>
                <a:cs typeface="Calibri" pitchFamily="34" charset="0"/>
                <a:hlinkClick r:id="rId3"/>
              </a:rPr>
              <a:t>www.GraceGodChrist.com</a:t>
            </a:r>
            <a:r>
              <a:rPr lang="en-US" altLang="ko-KR" sz="2800" dirty="0" smtClean="0">
                <a:solidFill>
                  <a:schemeClr val="bg1"/>
                </a:solidFill>
                <a:latin typeface="Calibri" pitchFamily="34" charset="0"/>
                <a:cs typeface="Calibri" pitchFamily="34" charset="0"/>
              </a:rPr>
              <a:t> </a:t>
            </a:r>
            <a:br>
              <a:rPr lang="en-US" altLang="ko-KR" sz="2800" dirty="0" smtClean="0">
                <a:solidFill>
                  <a:schemeClr val="bg1"/>
                </a:solidFill>
                <a:latin typeface="Calibri" pitchFamily="34" charset="0"/>
                <a:cs typeface="Calibri" pitchFamily="34" charset="0"/>
              </a:rPr>
            </a:br>
            <a:r>
              <a:rPr lang="en-US" altLang="ko-KR" sz="1000" dirty="0" smtClean="0">
                <a:solidFill>
                  <a:schemeClr val="bg1"/>
                </a:solidFill>
                <a:latin typeface="Calibri" pitchFamily="34" charset="0"/>
                <a:cs typeface="Calibri" pitchFamily="34" charset="0"/>
              </a:rPr>
              <a:t/>
            </a:r>
            <a:br>
              <a:rPr lang="en-US" altLang="ko-KR" sz="1000" dirty="0" smtClean="0">
                <a:solidFill>
                  <a:schemeClr val="bg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John was a Pastor in Canada from 1979-2008.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From 2009-2016, John was an ESL teacher and Pastor in South Korea, mainly training Korean missionaries at MTI,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the Missionary Training Institute.  Now retired, he serves with Engage Today (</a:t>
            </a:r>
            <a:r>
              <a:rPr lang="en-US" altLang="ko-KR" sz="2800" dirty="0" smtClean="0">
                <a:solidFill>
                  <a:schemeClr val="tx1"/>
                </a:solidFill>
                <a:latin typeface="Calibri" pitchFamily="34" charset="0"/>
                <a:cs typeface="Calibri" pitchFamily="34" charset="0"/>
                <a:hlinkClick r:id="rId4"/>
              </a:rPr>
              <a:t>www.engage.today</a:t>
            </a:r>
            <a:r>
              <a:rPr lang="en-US" altLang="ko-KR" sz="2800" dirty="0" smtClean="0">
                <a:solidFill>
                  <a:schemeClr val="tx1"/>
                </a:solidFill>
                <a:latin typeface="Calibri" pitchFamily="34" charset="0"/>
                <a:cs typeface="Calibri" pitchFamily="34" charset="0"/>
              </a:rPr>
              <a:t>), with the privilege of encouraging indigenous leaders in India, Bangladesh, Myanmar, Nepal and Indonesia.</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John’s Doctor of Ministry is from Trinity Evangelical Divinity School in Deerfield, Illinois (Chicago).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Contact John at: johncrozieris@gmail.com</a:t>
            </a:r>
            <a:endParaRPr lang="ko-KR" altLang="en-US" sz="2800" dirty="0">
              <a:solidFill>
                <a:schemeClr val="tx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02024"/>
            <a:ext cx="8229600" cy="1143000"/>
          </a:xfrm>
        </p:spPr>
        <p:txBody>
          <a:bodyPr/>
          <a:lstStyle/>
          <a:p>
            <a:r>
              <a:rPr lang="en-CA" dirty="0" smtClean="0">
                <a:solidFill>
                  <a:schemeClr val="tx1"/>
                </a:solidFill>
              </a:rPr>
              <a:t/>
            </a:r>
            <a:br>
              <a:rPr lang="en-CA" dirty="0" smtClean="0">
                <a:solidFill>
                  <a:schemeClr val="tx1"/>
                </a:solidFill>
              </a:rPr>
            </a:br>
            <a:r>
              <a:rPr lang="en-US" sz="3600" b="1" dirty="0" smtClean="0">
                <a:solidFill>
                  <a:schemeClr val="tx1"/>
                </a:solidFill>
              </a:rPr>
              <a:t> “John’s carefully calibrated study </a:t>
            </a:r>
            <a:br>
              <a:rPr lang="en-US" sz="3600" b="1" dirty="0" smtClean="0">
                <a:solidFill>
                  <a:schemeClr val="tx1"/>
                </a:solidFill>
              </a:rPr>
            </a:br>
            <a:r>
              <a:rPr lang="en-US" sz="3600" b="1" dirty="0" smtClean="0">
                <a:solidFill>
                  <a:schemeClr val="tx1"/>
                </a:solidFill>
              </a:rPr>
              <a:t>of the believer’s blessings in Christ is superbly done!  It breathes Scripture – exalts Christ – is most practical and adaptable.  </a:t>
            </a:r>
            <a:br>
              <a:rPr lang="en-US" sz="3600" b="1" dirty="0" smtClean="0">
                <a:solidFill>
                  <a:schemeClr val="tx1"/>
                </a:solidFill>
              </a:rPr>
            </a:br>
            <a:r>
              <a:rPr lang="en-US" sz="3600" b="1" dirty="0" smtClean="0">
                <a:solidFill>
                  <a:schemeClr val="tx1"/>
                </a:solidFill>
              </a:rPr>
              <a:t>These truths are much needed in our time.  Highly recommended.”</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Dr. David Larsen </a:t>
            </a:r>
            <a:br>
              <a:rPr lang="en-US" sz="3600" dirty="0" smtClean="0">
                <a:solidFill>
                  <a:schemeClr val="tx1"/>
                </a:solidFill>
              </a:rPr>
            </a:br>
            <a:r>
              <a:rPr lang="en-US" sz="3600" dirty="0" smtClean="0">
                <a:solidFill>
                  <a:schemeClr val="tx1"/>
                </a:solidFill>
              </a:rPr>
              <a:t>Trinity Evangelical Divinity School</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150096"/>
            <a:ext cx="8229600" cy="1143000"/>
          </a:xfrm>
        </p:spPr>
        <p:txBody>
          <a:bodyPr/>
          <a:lstStyle/>
          <a:p>
            <a:r>
              <a:rPr lang="en-US" sz="3600" b="1" dirty="0" smtClean="0">
                <a:solidFill>
                  <a:schemeClr val="tx1"/>
                </a:solidFill>
              </a:rPr>
              <a:t>“I love being reminded daily </a:t>
            </a:r>
            <a:br>
              <a:rPr lang="en-US" sz="3600" b="1" dirty="0" smtClean="0">
                <a:solidFill>
                  <a:schemeClr val="tx1"/>
                </a:solidFill>
              </a:rPr>
            </a:br>
            <a:r>
              <a:rPr lang="en-US" sz="3600" b="1" dirty="0" smtClean="0">
                <a:solidFill>
                  <a:schemeClr val="tx1"/>
                </a:solidFill>
              </a:rPr>
              <a:t>of who I am in Christ and </a:t>
            </a:r>
            <a:br>
              <a:rPr lang="en-US" sz="3600" b="1" dirty="0" smtClean="0">
                <a:solidFill>
                  <a:schemeClr val="tx1"/>
                </a:solidFill>
              </a:rPr>
            </a:br>
            <a:r>
              <a:rPr lang="en-US" sz="3600" b="1" dirty="0" smtClean="0">
                <a:solidFill>
                  <a:schemeClr val="tx1"/>
                </a:solidFill>
              </a:rPr>
              <a:t>of all that Christ has done for me.  John's study has helped me to live a more joyous and victorious life.  </a:t>
            </a:r>
            <a:r>
              <a:rPr lang="en-CA" sz="3600" dirty="0" smtClean="0">
                <a:solidFill>
                  <a:schemeClr val="tx1"/>
                </a:solidFill>
              </a:rPr>
              <a:t/>
            </a:r>
            <a:br>
              <a:rPr lang="en-CA" sz="3600" dirty="0" smtClean="0">
                <a:solidFill>
                  <a:schemeClr val="tx1"/>
                </a:solidFill>
              </a:rPr>
            </a:br>
            <a:r>
              <a:rPr lang="en-US" sz="3600" b="1" dirty="0" smtClean="0">
                <a:solidFill>
                  <a:schemeClr val="tx1"/>
                </a:solidFill>
              </a:rPr>
              <a:t>We are indeed </a:t>
            </a:r>
            <a:r>
              <a:rPr lang="en-US" sz="3600" b="1" i="1" dirty="0" smtClean="0">
                <a:solidFill>
                  <a:schemeClr val="tx1"/>
                </a:solidFill>
              </a:rPr>
              <a:t>rich</a:t>
            </a:r>
            <a:r>
              <a:rPr lang="en-US" sz="3600" b="1" dirty="0" smtClean="0">
                <a:solidFill>
                  <a:schemeClr val="tx1"/>
                </a:solidFill>
              </a:rPr>
              <a:t> in Christ.”</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Bob Arnold, SIM International, </a:t>
            </a:r>
            <a:br>
              <a:rPr lang="en-US" sz="3600" dirty="0" smtClean="0">
                <a:solidFill>
                  <a:schemeClr val="tx1"/>
                </a:solidFill>
              </a:rPr>
            </a:br>
            <a:r>
              <a:rPr lang="en-US" sz="3600" dirty="0" smtClean="0">
                <a:solidFill>
                  <a:schemeClr val="tx1"/>
                </a:solidFill>
              </a:rPr>
              <a:t>visiting Professor at SIMTI Korea, </a:t>
            </a:r>
            <a:br>
              <a:rPr lang="en-US" sz="3600" dirty="0" smtClean="0">
                <a:solidFill>
                  <a:schemeClr val="tx1"/>
                </a:solidFill>
              </a:rPr>
            </a:br>
            <a:r>
              <a:rPr lang="en-US" sz="3600" dirty="0" smtClean="0">
                <a:solidFill>
                  <a:schemeClr val="tx1"/>
                </a:solidFill>
              </a:rPr>
              <a:t>former Director of SIM Benin </a:t>
            </a:r>
            <a:r>
              <a:rPr lang="en-CA" sz="3600" dirty="0" smtClean="0">
                <a:solidFill>
                  <a:schemeClr val="bg1"/>
                </a:solidFill>
              </a:rPr>
              <a:t/>
            </a:r>
            <a:br>
              <a:rPr lang="en-CA" sz="3600" dirty="0" smtClean="0">
                <a:solidFill>
                  <a:schemeClr val="bg1"/>
                </a:solidFill>
              </a:rPr>
            </a:br>
            <a:r>
              <a:rPr lang="en-US" sz="3600" dirty="0" smtClean="0">
                <a:solidFill>
                  <a:schemeClr val="bg1"/>
                </a:solidFill>
              </a:rPr>
              <a:t> </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80928"/>
            <a:ext cx="8229600" cy="1143000"/>
          </a:xfrm>
        </p:spPr>
        <p:txBody>
          <a:bodyPr/>
          <a:lstStyle/>
          <a:p>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200" b="1" dirty="0" smtClean="0">
                <a:solidFill>
                  <a:schemeClr val="tx1"/>
                </a:solidFill>
              </a:rPr>
              <a:t>“As we train missionaries at MTI Korea, the skills and experiences our veteran missionaries share are important, but secondary.  Above all, God calls us to give the nations the true Jesus in his saving fullness.  </a:t>
            </a:r>
            <a:r>
              <a:rPr lang="en-US" sz="3200" b="1" i="1" dirty="0" smtClean="0">
                <a:solidFill>
                  <a:schemeClr val="tx1"/>
                </a:solidFill>
              </a:rPr>
              <a:t>The Grace of God in Christ </a:t>
            </a:r>
            <a:r>
              <a:rPr lang="en-US" sz="3200" b="1" dirty="0" smtClean="0">
                <a:solidFill>
                  <a:schemeClr val="tx1"/>
                </a:solidFill>
              </a:rPr>
              <a:t>leads our students to Jesus on a deeper level.  Again and again, my own heart has found new freedom to relax in my Lord and Savior, even though I am busy with many things.  Wonderful!”</a:t>
            </a:r>
            <a:r>
              <a:rPr lang="en-CA" sz="3200" dirty="0" smtClean="0">
                <a:solidFill>
                  <a:schemeClr val="tx1"/>
                </a:solidFill>
              </a:rPr>
              <a:t/>
            </a:r>
            <a:br>
              <a:rPr lang="en-CA" sz="3200" dirty="0" smtClean="0">
                <a:solidFill>
                  <a:schemeClr val="tx1"/>
                </a:solidFill>
              </a:rPr>
            </a:br>
            <a:r>
              <a:rPr lang="en-US" sz="10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err="1" smtClean="0">
                <a:solidFill>
                  <a:schemeClr val="tx1"/>
                </a:solidFill>
              </a:rPr>
              <a:t>Mihyang</a:t>
            </a:r>
            <a:r>
              <a:rPr lang="en-US" sz="3200" dirty="0" smtClean="0">
                <a:solidFill>
                  <a:schemeClr val="tx1"/>
                </a:solidFill>
              </a:rPr>
              <a:t> </a:t>
            </a:r>
            <a:r>
              <a:rPr lang="en-US" sz="3200" dirty="0" err="1" smtClean="0">
                <a:solidFill>
                  <a:schemeClr val="tx1"/>
                </a:solidFill>
              </a:rPr>
              <a:t>Choi</a:t>
            </a:r>
            <a:r>
              <a:rPr lang="en-US" sz="3200" dirty="0" smtClean="0">
                <a:solidFill>
                  <a:schemeClr val="tx1"/>
                </a:solidFill>
              </a:rPr>
              <a:t>, Director, Missionary Training Institute, </a:t>
            </a:r>
            <a:r>
              <a:rPr lang="en-US" sz="3200" dirty="0" err="1" smtClean="0">
                <a:solidFill>
                  <a:schemeClr val="tx1"/>
                </a:solidFill>
              </a:rPr>
              <a:t>Yeosu</a:t>
            </a:r>
            <a:r>
              <a:rPr lang="en-US" sz="3200" dirty="0" smtClean="0">
                <a:solidFill>
                  <a:schemeClr val="tx1"/>
                </a:solidFill>
              </a:rPr>
              <a:t>, South Korea</a:t>
            </a:r>
            <a:r>
              <a:rPr lang="en-CA" sz="3200" dirty="0" smtClean="0">
                <a:solidFill>
                  <a:schemeClr val="tx1"/>
                </a:solidFill>
              </a:rPr>
              <a:t/>
            </a:r>
            <a:br>
              <a:rPr lang="en-CA" sz="3200" dirty="0" smtClean="0">
                <a:solidFill>
                  <a:schemeClr val="tx1"/>
                </a:solidFill>
              </a:rPr>
            </a:br>
            <a:r>
              <a:rPr lang="en-US" sz="32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 </a:t>
            </a:r>
            <a:r>
              <a:rPr lang="en-CA" sz="3200" dirty="0" smtClean="0">
                <a:solidFill>
                  <a:schemeClr val="tx1"/>
                </a:solidFill>
              </a:rPr>
              <a:t/>
            </a:r>
            <a:br>
              <a:rPr lang="en-CA" sz="3200" dirty="0" smtClean="0">
                <a:solidFill>
                  <a:schemeClr val="tx1"/>
                </a:solidFill>
              </a:rPr>
            </a:br>
            <a:endParaRPr lang="en-CA" sz="3200" dirty="0">
              <a:solidFill>
                <a:schemeClr val="tx1"/>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94112"/>
            <a:ext cx="8229600" cy="1143000"/>
          </a:xfrm>
        </p:spPr>
        <p:txBody>
          <a:bodyPr/>
          <a:lstStyle/>
          <a:p>
            <a:r>
              <a:rPr lang="en-US" sz="3200" b="1" dirty="0" smtClean="0">
                <a:solidFill>
                  <a:schemeClr val="tx1"/>
                </a:solidFill>
              </a:rPr>
              <a:t>“As I read John’s study, I found myself being blessed by the truths being presented, and incorporated them into my own devotional life.  </a:t>
            </a:r>
            <a:br>
              <a:rPr lang="en-US" sz="3200" b="1" dirty="0" smtClean="0">
                <a:solidFill>
                  <a:schemeClr val="tx1"/>
                </a:solidFill>
              </a:rPr>
            </a:br>
            <a:r>
              <a:rPr lang="en-US" sz="3200" b="1" dirty="0" smtClean="0">
                <a:solidFill>
                  <a:schemeClr val="tx1"/>
                </a:solidFill>
              </a:rPr>
              <a:t>I shared the list of the riches with my study group and we spent time each week reflecting on each truth.  </a:t>
            </a:r>
            <a:br>
              <a:rPr lang="en-US" sz="3200" b="1" dirty="0" smtClean="0">
                <a:solidFill>
                  <a:schemeClr val="tx1"/>
                </a:solidFill>
              </a:rPr>
            </a:br>
            <a:r>
              <a:rPr lang="en-US" sz="3200" b="1" dirty="0" smtClean="0">
                <a:solidFill>
                  <a:schemeClr val="tx1"/>
                </a:solidFill>
              </a:rPr>
              <a:t>I commend the study of God’s riches of grace by those who desire to move to the next level of their maturing in Christ.”</a:t>
            </a:r>
            <a:r>
              <a:rPr lang="en-US" sz="3200" i="1" dirty="0" smtClean="0">
                <a:solidFill>
                  <a:schemeClr val="tx1"/>
                </a:solidFill>
              </a:rPr>
              <a:t>  </a:t>
            </a:r>
            <a:r>
              <a:rPr lang="en-CA" sz="3200" dirty="0" smtClean="0">
                <a:solidFill>
                  <a:schemeClr val="tx1"/>
                </a:solidFill>
              </a:rPr>
              <a:t/>
            </a:r>
            <a:br>
              <a:rPr lang="en-CA" sz="3200" dirty="0" smtClean="0">
                <a:solidFill>
                  <a:schemeClr val="tx1"/>
                </a:solidFill>
              </a:rPr>
            </a:br>
            <a:r>
              <a:rPr lang="en-US" sz="1000" dirty="0" smtClean="0">
                <a:solidFill>
                  <a:schemeClr val="tx1"/>
                </a:solidFill>
              </a:rPr>
              <a:t> </a:t>
            </a:r>
            <a:r>
              <a:rPr lang="en-CA" sz="1000" dirty="0" smtClean="0">
                <a:solidFill>
                  <a:schemeClr val="tx1"/>
                </a:solidFill>
              </a:rPr>
              <a:t/>
            </a:r>
            <a:br>
              <a:rPr lang="en-CA" sz="1000" dirty="0" smtClean="0">
                <a:solidFill>
                  <a:schemeClr val="tx1"/>
                </a:solidFill>
              </a:rPr>
            </a:br>
            <a:r>
              <a:rPr lang="en-US" sz="3200" dirty="0" smtClean="0">
                <a:solidFill>
                  <a:schemeClr val="tx1"/>
                </a:solidFill>
              </a:rPr>
              <a:t>Dr. Gene </a:t>
            </a:r>
            <a:r>
              <a:rPr lang="en-US" sz="3200" dirty="0" err="1" smtClean="0">
                <a:solidFill>
                  <a:schemeClr val="tx1"/>
                </a:solidFill>
              </a:rPr>
              <a:t>Swanstrom</a:t>
            </a:r>
            <a:r>
              <a:rPr lang="en-US" sz="3200" dirty="0" smtClean="0">
                <a:solidFill>
                  <a:schemeClr val="tx1"/>
                </a:solidFill>
              </a:rPr>
              <a:t/>
            </a:r>
            <a:br>
              <a:rPr lang="en-US" sz="3200" dirty="0" smtClean="0">
                <a:solidFill>
                  <a:schemeClr val="tx1"/>
                </a:solidFill>
              </a:rPr>
            </a:br>
            <a:r>
              <a:rPr lang="en-US" sz="3200" dirty="0" smtClean="0">
                <a:solidFill>
                  <a:schemeClr val="tx1"/>
                </a:solidFill>
              </a:rPr>
              <a:t>Trinity Evangelical Divinity School</a:t>
            </a:r>
            <a:r>
              <a:rPr lang="en-CA" sz="3600" dirty="0" smtClean="0">
                <a:solidFill>
                  <a:schemeClr val="bg1"/>
                </a:solidFill>
              </a:rPr>
              <a:t/>
            </a:r>
            <a:br>
              <a:rPr lang="en-CA" sz="3600" dirty="0" smtClean="0">
                <a:solidFill>
                  <a:schemeClr val="bg1"/>
                </a:solidFill>
              </a:rPr>
            </a:br>
            <a:r>
              <a:rPr lang="en-US" sz="3600" dirty="0" smtClean="0">
                <a:solidFill>
                  <a:schemeClr val="bg1"/>
                </a:solidFill>
              </a:rPr>
              <a:t> </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24944"/>
            <a:ext cx="8363272" cy="1143000"/>
          </a:xfrm>
        </p:spPr>
        <p:txBody>
          <a:bodyPr/>
          <a:lstStyle/>
          <a:p>
            <a:r>
              <a:rPr lang="en-US" sz="3200" b="1" dirty="0" smtClean="0">
                <a:solidFill>
                  <a:schemeClr val="tx1"/>
                </a:solidFill>
              </a:rPr>
              <a:t>“Before John’s class at MTI, I didn’t know about the riches of grace even though I’m a seminary grad and a Pastor for ten years.  Now I’m excited about God’s grace in Christ, and preaching Christ’s riches.  Because the Korean church in general does not preach the riches of grace, it makes church members weak and religious.  Now when I teach, God’s people are surprised by God’s wonderful grace and the amazing love of Jesus.”</a:t>
            </a:r>
            <a:r>
              <a:rPr lang="en-CA" sz="3200" dirty="0" smtClean="0">
                <a:solidFill>
                  <a:schemeClr val="tx1"/>
                </a:solidFill>
              </a:rPr>
              <a:t/>
            </a:r>
            <a:br>
              <a:rPr lang="en-CA" sz="3200" dirty="0" smtClean="0">
                <a:solidFill>
                  <a:schemeClr val="tx1"/>
                </a:solidFill>
              </a:rPr>
            </a:br>
            <a:r>
              <a:rPr lang="en-US" sz="10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Pastor Jin Woo Lee, MTI, </a:t>
            </a:r>
            <a:br>
              <a:rPr lang="en-US" sz="3200" dirty="0" smtClean="0">
                <a:solidFill>
                  <a:schemeClr val="tx1"/>
                </a:solidFill>
              </a:rPr>
            </a:br>
            <a:r>
              <a:rPr lang="en-US" sz="3200" dirty="0" smtClean="0">
                <a:solidFill>
                  <a:schemeClr val="tx1"/>
                </a:solidFill>
              </a:rPr>
              <a:t>now a missionary with AIM in Africa</a:t>
            </a:r>
            <a:endParaRPr lang="en-CA" sz="3600" dirty="0">
              <a:solidFill>
                <a:schemeClr val="tx1"/>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24944"/>
            <a:ext cx="8363272" cy="1143000"/>
          </a:xfrm>
        </p:spPr>
        <p:txBody>
          <a:bodyPr/>
          <a:lstStyle/>
          <a:p>
            <a:r>
              <a:rPr lang="en-US" sz="3200" b="1" dirty="0" smtClean="0">
                <a:solidFill>
                  <a:schemeClr val="tx1"/>
                </a:solidFill>
              </a:rPr>
              <a:t>“I love John’s PPT diagrams of the many riches of the Grace of God in Christ.  </a:t>
            </a:r>
            <a:br>
              <a:rPr lang="en-US" sz="3200" b="1" dirty="0" smtClean="0">
                <a:solidFill>
                  <a:schemeClr val="tx1"/>
                </a:solidFill>
              </a:rPr>
            </a:br>
            <a:r>
              <a:rPr lang="en-US" sz="3200" b="1" dirty="0" smtClean="0">
                <a:solidFill>
                  <a:schemeClr val="tx1"/>
                </a:solidFill>
              </a:rPr>
              <a:t>It’s a great way to learn to share the gospel in depth with simple questions, terms and pictures.  I believe this is what mission trainees need.  We can use John’s PPT on our smart-phone to share Christ effectively in any language.”</a:t>
            </a:r>
            <a:r>
              <a:rPr lang="en-CA" sz="3200" b="1" dirty="0" smtClean="0">
                <a:solidFill>
                  <a:schemeClr val="tx1"/>
                </a:solidFill>
              </a:rPr>
              <a:t/>
            </a:r>
            <a:br>
              <a:rPr lang="en-CA" sz="3200" b="1" dirty="0" smtClean="0">
                <a:solidFill>
                  <a:schemeClr val="tx1"/>
                </a:solidFill>
              </a:rPr>
            </a:br>
            <a:r>
              <a:rPr lang="en-US" sz="32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Pastor </a:t>
            </a:r>
            <a:r>
              <a:rPr lang="en-US" sz="3200" dirty="0" err="1" smtClean="0">
                <a:solidFill>
                  <a:schemeClr val="tx1"/>
                </a:solidFill>
              </a:rPr>
              <a:t>Hakjin</a:t>
            </a:r>
            <a:r>
              <a:rPr lang="en-US" sz="3200" dirty="0" smtClean="0">
                <a:solidFill>
                  <a:schemeClr val="tx1"/>
                </a:solidFill>
              </a:rPr>
              <a:t> Chun,</a:t>
            </a:r>
            <a:br>
              <a:rPr lang="en-US" sz="3200" dirty="0" smtClean="0">
                <a:solidFill>
                  <a:schemeClr val="tx1"/>
                </a:solidFill>
              </a:rPr>
            </a:br>
            <a:r>
              <a:rPr lang="en-US" sz="3200" dirty="0" smtClean="0">
                <a:solidFill>
                  <a:schemeClr val="tx1"/>
                </a:solidFill>
              </a:rPr>
              <a:t>former Director of SIM Korea</a:t>
            </a:r>
            <a:endParaRPr lang="en-CA" sz="3600" dirty="0">
              <a:solidFill>
                <a:schemeClr val="tx1"/>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72816"/>
            <a:ext cx="8229600" cy="1143000"/>
          </a:xfrm>
        </p:spPr>
        <p:txBody>
          <a:bodyPr/>
          <a:lstStyle/>
          <a:p>
            <a:r>
              <a:rPr lang="en-US" sz="2800" dirty="0" smtClean="0">
                <a:solidFill>
                  <a:schemeClr val="tx1"/>
                </a:solidFill>
              </a:rPr>
              <a:t>Unless otherwise indicated, </a:t>
            </a:r>
            <a:br>
              <a:rPr lang="en-US" sz="2800" dirty="0" smtClean="0">
                <a:solidFill>
                  <a:schemeClr val="tx1"/>
                </a:solidFill>
              </a:rPr>
            </a:br>
            <a:r>
              <a:rPr lang="en-US" sz="2800" dirty="0" smtClean="0">
                <a:solidFill>
                  <a:schemeClr val="tx1"/>
                </a:solidFill>
              </a:rPr>
              <a:t>all Scripture quotations are taken from </a:t>
            </a:r>
            <a:br>
              <a:rPr lang="en-US" sz="2800" dirty="0" smtClean="0">
                <a:solidFill>
                  <a:schemeClr val="tx1"/>
                </a:solidFill>
              </a:rPr>
            </a:br>
            <a:r>
              <a:rPr lang="en-US" sz="2800" dirty="0" smtClean="0">
                <a:solidFill>
                  <a:schemeClr val="tx1"/>
                </a:solidFill>
              </a:rPr>
              <a:t>The Holy Bible, English Standard Version (ESV), copyright </a:t>
            </a:r>
            <a:r>
              <a:rPr lang="en-US" sz="2800" i="1" dirty="0" smtClean="0">
                <a:solidFill>
                  <a:schemeClr val="tx1"/>
                </a:solidFill>
              </a:rPr>
              <a:t>©</a:t>
            </a:r>
            <a:r>
              <a:rPr lang="en-US" sz="2800" dirty="0" smtClean="0">
                <a:solidFill>
                  <a:schemeClr val="tx1"/>
                </a:solidFill>
              </a:rPr>
              <a:t> 2001 by Crossway Bibles, </a:t>
            </a:r>
            <a:br>
              <a:rPr lang="en-US" sz="2800" dirty="0" smtClean="0">
                <a:solidFill>
                  <a:schemeClr val="tx1"/>
                </a:solidFill>
              </a:rPr>
            </a:br>
            <a:r>
              <a:rPr lang="en-US" sz="2800" dirty="0" smtClean="0">
                <a:solidFill>
                  <a:schemeClr val="tx1"/>
                </a:solidFill>
              </a:rPr>
              <a:t>a publishing ministry of Good News Publishers.  Used by permission.  All rights reserved</a:t>
            </a:r>
            <a:r>
              <a:rPr lang="en-US" dirty="0" smtClean="0">
                <a:solidFill>
                  <a:schemeClr val="tx1"/>
                </a:solidFill>
              </a:rPr>
              <a:t>.</a:t>
            </a:r>
            <a:endParaRPr lang="en-CA" dirty="0">
              <a:solidFill>
                <a:schemeClr val="tx1"/>
              </a:solidFill>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58008"/>
            <a:ext cx="8229600" cy="1143000"/>
          </a:xfrm>
        </p:spPr>
        <p:txBody>
          <a:bodyPr/>
          <a:lstStyle/>
          <a:p>
            <a:r>
              <a:rPr lang="en-US" altLang="ko-KR" sz="3600" b="1" dirty="0" smtClean="0">
                <a:solidFill>
                  <a:schemeClr val="tx1"/>
                </a:solidFill>
                <a:latin typeface="Calibri" pitchFamily="34" charset="0"/>
                <a:ea typeface="Gulim" pitchFamily="34" charset="-127"/>
              </a:rPr>
              <a:t>“Nike in the New Testament” is a complete list of all 34 uses of </a:t>
            </a:r>
            <a:r>
              <a:rPr lang="en-US" altLang="ko-KR" sz="3600" b="1" dirty="0" err="1" smtClean="0">
                <a:solidFill>
                  <a:schemeClr val="tx1"/>
                </a:solidFill>
                <a:latin typeface="Calibri" pitchFamily="34" charset="0"/>
                <a:ea typeface="Gulim" pitchFamily="34" charset="-127"/>
              </a:rPr>
              <a:t>nike</a:t>
            </a:r>
            <a:r>
              <a:rPr lang="en-US" altLang="ko-KR" sz="3600" b="1" dirty="0" smtClean="0">
                <a:solidFill>
                  <a:schemeClr val="tx1"/>
                </a:solidFill>
                <a:latin typeface="Calibri" pitchFamily="34" charset="0"/>
                <a:ea typeface="Gulim" pitchFamily="34" charset="-127"/>
              </a:rPr>
              <a:t>, available in English, Hindi, Indonesian, Korean, and Nepali at </a:t>
            </a:r>
            <a:br>
              <a:rPr lang="en-US" altLang="ko-KR" sz="3600" b="1" dirty="0" smtClean="0">
                <a:solidFill>
                  <a:schemeClr val="tx1"/>
                </a:solidFill>
                <a:latin typeface="Calibri" pitchFamily="34" charset="0"/>
                <a:ea typeface="Gulim" pitchFamily="34" charset="-127"/>
              </a:rPr>
            </a:br>
            <a:r>
              <a:rPr lang="en-US" altLang="ko-KR" sz="3600" b="1" dirty="0" smtClean="0">
                <a:solidFill>
                  <a:schemeClr val="tx1"/>
                </a:solidFill>
                <a:latin typeface="Calibri" pitchFamily="34" charset="0"/>
                <a:ea typeface="Gulim" pitchFamily="34" charset="-127"/>
              </a:rPr>
              <a:t/>
            </a:r>
            <a:br>
              <a:rPr lang="en-US" altLang="ko-KR" sz="3600" b="1" dirty="0" smtClean="0">
                <a:solidFill>
                  <a:schemeClr val="tx1"/>
                </a:solidFill>
                <a:latin typeface="Calibri" pitchFamily="34" charset="0"/>
                <a:ea typeface="Gulim" pitchFamily="34" charset="-127"/>
              </a:rPr>
            </a:br>
            <a:r>
              <a:rPr lang="en-US" altLang="ko-KR" sz="3600" b="1" dirty="0" smtClean="0">
                <a:solidFill>
                  <a:schemeClr val="tx1"/>
                </a:solidFill>
                <a:latin typeface="Calibri" pitchFamily="34" charset="0"/>
                <a:ea typeface="Gulim" pitchFamily="34" charset="-127"/>
              </a:rPr>
              <a:t>www.GraceGodChrist.com</a:t>
            </a:r>
            <a:endParaRPr lang="en-US" sz="36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18048"/>
            <a:ext cx="8229600" cy="1143000"/>
          </a:xfrm>
        </p:spPr>
        <p:txBody>
          <a:bodyPr/>
          <a:lstStyle/>
          <a:p>
            <a:r>
              <a:rPr lang="en-US" altLang="ko-KR" sz="3200" dirty="0" smtClean="0">
                <a:solidFill>
                  <a:schemeClr val="tx1"/>
                </a:solidFill>
              </a:rPr>
              <a:t>The book</a:t>
            </a:r>
            <a:br>
              <a:rPr lang="en-US" altLang="ko-KR" sz="3200" dirty="0" smtClean="0">
                <a:solidFill>
                  <a:schemeClr val="tx1"/>
                </a:solidFill>
              </a:rPr>
            </a:br>
            <a:r>
              <a:rPr lang="en-US" altLang="ko-KR" sz="3200" dirty="0" smtClean="0">
                <a:solidFill>
                  <a:schemeClr val="tx1"/>
                </a:solidFill>
              </a:rPr>
              <a:t>“God’s Riches of Grace:</a:t>
            </a:r>
            <a:br>
              <a:rPr lang="en-US" altLang="ko-KR" sz="3200" dirty="0" smtClean="0">
                <a:solidFill>
                  <a:schemeClr val="tx1"/>
                </a:solidFill>
              </a:rPr>
            </a:br>
            <a:r>
              <a:rPr lang="en-US" altLang="ko-KR" sz="3200" dirty="0" smtClean="0">
                <a:solidFill>
                  <a:schemeClr val="tx1"/>
                </a:solidFill>
              </a:rPr>
              <a:t>Sixty days of enjoying Jesus Christ and </a:t>
            </a:r>
            <a:br>
              <a:rPr lang="en-US" altLang="ko-KR" sz="3200" dirty="0" smtClean="0">
                <a:solidFill>
                  <a:schemeClr val="tx1"/>
                </a:solidFill>
              </a:rPr>
            </a:br>
            <a:r>
              <a:rPr lang="en-US" altLang="ko-KR" sz="3200" dirty="0" smtClean="0">
                <a:solidFill>
                  <a:schemeClr val="tx1"/>
                </a:solidFill>
              </a:rPr>
              <a:t>all the Lord provides in Christ” </a:t>
            </a:r>
            <a:br>
              <a:rPr lang="en-US" altLang="ko-KR" sz="3200" dirty="0" smtClean="0">
                <a:solidFill>
                  <a:schemeClr val="tx1"/>
                </a:solidFill>
              </a:rPr>
            </a:br>
            <a:r>
              <a:rPr lang="en-US" altLang="ko-KR" sz="3200" dirty="0" smtClean="0">
                <a:solidFill>
                  <a:schemeClr val="tx1"/>
                </a:solidFill>
              </a:rPr>
              <a:t>has a page on each of the riches together with a page of Bible study questions.</a:t>
            </a:r>
            <a:br>
              <a:rPr lang="en-US" altLang="ko-KR" sz="3200" dirty="0" smtClean="0">
                <a:solidFill>
                  <a:schemeClr val="tx1"/>
                </a:solidFill>
              </a:rPr>
            </a:br>
            <a:r>
              <a:rPr lang="en-US" altLang="ko-KR" sz="3200" dirty="0" smtClean="0">
                <a:solidFill>
                  <a:schemeClr val="tx1"/>
                </a:solidFill>
              </a:rPr>
              <a:t/>
            </a:r>
            <a:br>
              <a:rPr lang="en-US" altLang="ko-KR" sz="3200" dirty="0" smtClean="0">
                <a:solidFill>
                  <a:schemeClr val="tx1"/>
                </a:solidFill>
              </a:rPr>
            </a:br>
            <a:r>
              <a:rPr lang="en-US" altLang="ko-KR" sz="3200" dirty="0" smtClean="0">
                <a:solidFill>
                  <a:schemeClr val="tx1"/>
                </a:solidFill>
              </a:rPr>
              <a:t>It is a discipleship book for use in devotions each day for 60 days.</a:t>
            </a:r>
            <a:br>
              <a:rPr lang="en-US" altLang="ko-KR" sz="3200" dirty="0" smtClean="0">
                <a:solidFill>
                  <a:schemeClr val="tx1"/>
                </a:solidFill>
              </a:rPr>
            </a:br>
            <a:r>
              <a:rPr lang="en-US" altLang="ko-KR" sz="3200" dirty="0" smtClean="0">
                <a:solidFill>
                  <a:schemeClr val="tx1"/>
                </a:solidFill>
              </a:rPr>
              <a:t/>
            </a:r>
            <a:br>
              <a:rPr lang="en-US" altLang="ko-KR" sz="3200" dirty="0" smtClean="0">
                <a:solidFill>
                  <a:schemeClr val="tx1"/>
                </a:solidFill>
              </a:rPr>
            </a:br>
            <a:r>
              <a:rPr lang="en-US" altLang="ko-KR" sz="3200" dirty="0" smtClean="0">
                <a:solidFill>
                  <a:schemeClr val="tx1"/>
                </a:solidFill>
              </a:rPr>
              <a:t>eBook available at www.GraceGodChrist.com</a:t>
            </a:r>
            <a:endParaRPr lang="en-CA" sz="3200" dirty="0">
              <a:solidFill>
                <a:schemeClr val="tx1"/>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672" y="2718048"/>
            <a:ext cx="8686800" cy="1143000"/>
          </a:xfrm>
        </p:spPr>
        <p:txBody>
          <a:bodyPr/>
          <a:lstStyle/>
          <a:p>
            <a:r>
              <a:rPr lang="en-US" altLang="ko-KR" sz="3200" dirty="0" smtClean="0">
                <a:solidFill>
                  <a:schemeClr val="tx1"/>
                </a:solidFill>
              </a:rPr>
              <a:t>The book</a:t>
            </a:r>
            <a:br>
              <a:rPr lang="en-US" altLang="ko-KR" sz="3200" dirty="0" smtClean="0">
                <a:solidFill>
                  <a:schemeClr val="tx1"/>
                </a:solidFill>
              </a:rPr>
            </a:br>
            <a:r>
              <a:rPr lang="en-US" altLang="ko-KR" sz="1200" dirty="0" smtClean="0">
                <a:solidFill>
                  <a:schemeClr val="tx1"/>
                </a:solidFill>
              </a:rPr>
              <a:t/>
            </a:r>
            <a:br>
              <a:rPr lang="en-US" altLang="ko-KR" sz="1200" dirty="0" smtClean="0">
                <a:solidFill>
                  <a:schemeClr val="tx1"/>
                </a:solidFill>
              </a:rPr>
            </a:br>
            <a:r>
              <a:rPr lang="en-US" altLang="ko-KR" sz="3200" dirty="0" smtClean="0">
                <a:solidFill>
                  <a:schemeClr val="tx1"/>
                </a:solidFill>
              </a:rPr>
              <a:t>“Daily Joy in the LORD; drinking at the fountain of God in Christ every day each month” </a:t>
            </a:r>
            <a:br>
              <a:rPr lang="en-US" altLang="ko-KR" sz="3200" dirty="0" smtClean="0">
                <a:solidFill>
                  <a:schemeClr val="tx1"/>
                </a:solidFill>
              </a:rPr>
            </a:br>
            <a:r>
              <a:rPr lang="en-US" altLang="ko-KR" sz="1200" dirty="0" smtClean="0">
                <a:solidFill>
                  <a:schemeClr val="tx1"/>
                </a:solidFill>
              </a:rPr>
              <a:t/>
            </a:r>
            <a:br>
              <a:rPr lang="en-US" altLang="ko-KR" sz="1200" dirty="0" smtClean="0">
                <a:solidFill>
                  <a:schemeClr val="tx1"/>
                </a:solidFill>
              </a:rPr>
            </a:br>
            <a:r>
              <a:rPr lang="en-US" altLang="ko-KR" sz="3200" dirty="0" smtClean="0">
                <a:solidFill>
                  <a:schemeClr val="tx1"/>
                </a:solidFill>
              </a:rPr>
              <a:t>has one page on an attribute of God for each day of the month and one page each day of God’s riches of grace in Christ.</a:t>
            </a:r>
            <a:br>
              <a:rPr lang="en-US" altLang="ko-KR" sz="3200" dirty="0" smtClean="0">
                <a:solidFill>
                  <a:schemeClr val="tx1"/>
                </a:solidFill>
              </a:rPr>
            </a:br>
            <a:r>
              <a:rPr lang="en-US" altLang="ko-KR" sz="3200" dirty="0" smtClean="0">
                <a:solidFill>
                  <a:schemeClr val="tx1"/>
                </a:solidFill>
              </a:rPr>
              <a:t/>
            </a:r>
            <a:br>
              <a:rPr lang="en-US" altLang="ko-KR" sz="3200" dirty="0" smtClean="0">
                <a:solidFill>
                  <a:schemeClr val="tx1"/>
                </a:solidFill>
              </a:rPr>
            </a:br>
            <a:r>
              <a:rPr lang="en-US" altLang="ko-KR" sz="3200" dirty="0" smtClean="0">
                <a:solidFill>
                  <a:schemeClr val="tx1"/>
                </a:solidFill>
              </a:rPr>
              <a:t>Highly recommended.  I’ve enjoyed praising the LORD for one of his attributes and some of his riches in Christ every day since 1986-87.</a:t>
            </a:r>
            <a:br>
              <a:rPr lang="en-US" altLang="ko-KR" sz="3200" dirty="0" smtClean="0">
                <a:solidFill>
                  <a:schemeClr val="tx1"/>
                </a:solidFill>
              </a:rPr>
            </a:br>
            <a:r>
              <a:rPr lang="en-US" altLang="ko-KR" sz="3200" dirty="0" smtClean="0">
                <a:solidFill>
                  <a:schemeClr val="tx1"/>
                </a:solidFill>
              </a:rPr>
              <a:t/>
            </a:r>
            <a:br>
              <a:rPr lang="en-US" altLang="ko-KR" sz="3200" dirty="0" smtClean="0">
                <a:solidFill>
                  <a:schemeClr val="tx1"/>
                </a:solidFill>
              </a:rPr>
            </a:br>
            <a:r>
              <a:rPr lang="en-US" altLang="ko-KR" sz="3200" dirty="0" smtClean="0">
                <a:solidFill>
                  <a:schemeClr val="tx1"/>
                </a:solidFill>
              </a:rPr>
              <a:t>eBook available at www.GraceGodChrist.com</a:t>
            </a:r>
            <a:endParaRPr lang="en-CA" sz="3200" dirty="0">
              <a:solidFill>
                <a:schemeClr val="tx1"/>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22104"/>
            <a:ext cx="8229600" cy="1143000"/>
          </a:xfrm>
        </p:spPr>
        <p:txBody>
          <a:bodyPr/>
          <a:lstStyle/>
          <a:p>
            <a:pPr>
              <a:defRPr/>
            </a:pPr>
            <a:r>
              <a:rPr lang="en-CA" sz="2800" dirty="0" smtClean="0">
                <a:solidFill>
                  <a:schemeClr val="tx1"/>
                </a:solidFill>
              </a:rPr>
              <a:t>PPT © copyright by John </a:t>
            </a:r>
            <a:r>
              <a:rPr lang="en-CA" sz="2800" dirty="0" err="1" smtClean="0">
                <a:solidFill>
                  <a:schemeClr val="tx1"/>
                </a:solidFill>
              </a:rPr>
              <a:t>Crozier</a:t>
            </a:r>
            <a:r>
              <a:rPr lang="en-CA" sz="2800" dirty="0" smtClean="0">
                <a:solidFill>
                  <a:schemeClr val="tx1"/>
                </a:solidFill>
              </a:rPr>
              <a:t> 2023 </a:t>
            </a:r>
            <a:br>
              <a:rPr lang="en-CA" sz="2800" dirty="0" smtClean="0">
                <a:solidFill>
                  <a:schemeClr val="tx1"/>
                </a:solidFill>
              </a:rPr>
            </a:br>
            <a:r>
              <a:rPr lang="en-CA" sz="1400" dirty="0" smtClean="0">
                <a:solidFill>
                  <a:schemeClr val="tx1"/>
                </a:solidFill>
              </a:rPr>
              <a:t/>
            </a:r>
            <a:br>
              <a:rPr lang="en-CA" sz="1400" dirty="0" smtClean="0">
                <a:solidFill>
                  <a:schemeClr val="tx1"/>
                </a:solidFill>
              </a:rPr>
            </a:br>
            <a:r>
              <a:rPr lang="en-CA" sz="2800" dirty="0" smtClean="0">
                <a:solidFill>
                  <a:srgbClr val="FF0000"/>
                </a:solidFill>
              </a:rPr>
              <a:t>Available without cost.</a:t>
            </a:r>
            <a:r>
              <a:rPr lang="en-CA" sz="2800" dirty="0" smtClean="0">
                <a:solidFill>
                  <a:schemeClr val="tx1"/>
                </a:solidFill>
              </a:rPr>
              <a:t/>
            </a:r>
            <a:br>
              <a:rPr lang="en-CA" sz="2800" dirty="0" smtClean="0">
                <a:solidFill>
                  <a:schemeClr val="tx1"/>
                </a:solidFill>
              </a:rPr>
            </a:br>
            <a:r>
              <a:rPr lang="en-CA" sz="2800" dirty="0" smtClean="0">
                <a:solidFill>
                  <a:srgbClr val="00FF00"/>
                </a:solidFill>
              </a:rPr>
              <a:t>For educational purposes.</a:t>
            </a:r>
            <a:r>
              <a:rPr lang="en-CA" sz="2800" dirty="0" smtClean="0">
                <a:solidFill>
                  <a:schemeClr val="tx1"/>
                </a:solidFill>
              </a:rPr>
              <a:t/>
            </a:r>
            <a:br>
              <a:rPr lang="en-CA" sz="2800" dirty="0" smtClean="0">
                <a:solidFill>
                  <a:schemeClr val="tx1"/>
                </a:solidFill>
              </a:rPr>
            </a:br>
            <a:r>
              <a:rPr lang="en-CA" sz="2800" dirty="0" smtClean="0">
                <a:solidFill>
                  <a:schemeClr val="tx1"/>
                </a:solidFill>
              </a:rPr>
              <a:t/>
            </a:r>
            <a:br>
              <a:rPr lang="en-CA" sz="2800" dirty="0" smtClean="0">
                <a:solidFill>
                  <a:schemeClr val="tx1"/>
                </a:solidFill>
              </a:rPr>
            </a:br>
            <a:r>
              <a:rPr lang="en-CA" sz="2800" dirty="0" smtClean="0">
                <a:solidFill>
                  <a:schemeClr val="tx1"/>
                </a:solidFill>
              </a:rPr>
              <a:t>I have used Google image search to try to find </a:t>
            </a:r>
            <a:br>
              <a:rPr lang="en-CA" sz="2800" dirty="0" smtClean="0">
                <a:solidFill>
                  <a:schemeClr val="tx1"/>
                </a:solidFill>
              </a:rPr>
            </a:br>
            <a:r>
              <a:rPr lang="en-CA" sz="2800" dirty="0" smtClean="0">
                <a:solidFill>
                  <a:schemeClr val="tx1"/>
                </a:solidFill>
              </a:rPr>
              <a:t>the original source of the graphics from the internet in order to give proper credit.</a:t>
            </a:r>
            <a:br>
              <a:rPr lang="en-CA" sz="2800" dirty="0" smtClean="0">
                <a:solidFill>
                  <a:schemeClr val="tx1"/>
                </a:solidFill>
              </a:rPr>
            </a:br>
            <a:r>
              <a:rPr lang="en-CA" sz="2000" dirty="0" smtClean="0">
                <a:solidFill>
                  <a:schemeClr val="tx1"/>
                </a:solidFill>
              </a:rPr>
              <a:t/>
            </a:r>
            <a:br>
              <a:rPr lang="en-CA" sz="2000" dirty="0" smtClean="0">
                <a:solidFill>
                  <a:schemeClr val="tx1"/>
                </a:solidFill>
              </a:rPr>
            </a:br>
            <a:r>
              <a:rPr lang="en-CA" sz="2800" dirty="0" smtClean="0">
                <a:solidFill>
                  <a:schemeClr val="tx1"/>
                </a:solidFill>
              </a:rPr>
              <a:t>If you know of the original source </a:t>
            </a:r>
            <a:br>
              <a:rPr lang="en-CA" sz="2800" dirty="0" smtClean="0">
                <a:solidFill>
                  <a:schemeClr val="tx1"/>
                </a:solidFill>
              </a:rPr>
            </a:br>
            <a:r>
              <a:rPr lang="en-CA" sz="2800" dirty="0" smtClean="0">
                <a:solidFill>
                  <a:schemeClr val="tx1"/>
                </a:solidFill>
              </a:rPr>
              <a:t>of any graphics that say</a:t>
            </a:r>
            <a:br>
              <a:rPr lang="en-CA" sz="2800" dirty="0" smtClean="0">
                <a:solidFill>
                  <a:schemeClr val="tx1"/>
                </a:solidFill>
              </a:rPr>
            </a:br>
            <a:r>
              <a:rPr lang="en-CA" sz="2800" dirty="0" smtClean="0">
                <a:solidFill>
                  <a:schemeClr val="tx1"/>
                </a:solidFill>
              </a:rPr>
              <a:t>“various copies on internet, </a:t>
            </a:r>
            <a:br>
              <a:rPr lang="en-CA" sz="2800" dirty="0" smtClean="0">
                <a:solidFill>
                  <a:schemeClr val="tx1"/>
                </a:solidFill>
              </a:rPr>
            </a:br>
            <a:r>
              <a:rPr lang="en-CA" sz="2800" dirty="0" smtClean="0">
                <a:solidFill>
                  <a:schemeClr val="tx1"/>
                </a:solidFill>
              </a:rPr>
              <a:t>original source unknown,”</a:t>
            </a:r>
            <a:br>
              <a:rPr lang="en-CA" sz="2800" dirty="0" smtClean="0">
                <a:solidFill>
                  <a:schemeClr val="tx1"/>
                </a:solidFill>
              </a:rPr>
            </a:br>
            <a:r>
              <a:rPr lang="en-CA" sz="2800" dirty="0" smtClean="0">
                <a:solidFill>
                  <a:schemeClr val="tx1"/>
                </a:solidFill>
              </a:rPr>
              <a:t>please contact me at: </a:t>
            </a:r>
            <a:r>
              <a:rPr lang="en-CA" sz="2800" dirty="0" smtClean="0">
                <a:solidFill>
                  <a:srgbClr val="FFFF00"/>
                </a:solidFill>
              </a:rPr>
              <a:t>johncrozieris@gmail.com</a:t>
            </a:r>
            <a:br>
              <a:rPr lang="en-CA" sz="2800" dirty="0" smtClean="0">
                <a:solidFill>
                  <a:srgbClr val="FFFF00"/>
                </a:solidFill>
              </a:rPr>
            </a:br>
            <a:r>
              <a:rPr lang="en-CA" sz="2800" dirty="0" smtClean="0">
                <a:solidFill>
                  <a:schemeClr val="tx1"/>
                </a:solidFill>
              </a:rPr>
              <a:t> </a:t>
            </a:r>
            <a:r>
              <a:rPr lang="en-CA" sz="3200" dirty="0" smtClean="0">
                <a:solidFill>
                  <a:schemeClr val="tx1"/>
                </a:solidFill>
              </a:rPr>
              <a:t/>
            </a:r>
            <a:br>
              <a:rPr lang="en-CA" sz="3200" dirty="0" smtClean="0">
                <a:solidFill>
                  <a:schemeClr val="tx1"/>
                </a:solidFill>
              </a:rPr>
            </a:br>
            <a:endParaRPr lang="en-CA" sz="3200" dirty="0">
              <a:solidFill>
                <a:schemeClr val="tx1"/>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93912"/>
            <a:ext cx="8229600" cy="1143000"/>
          </a:xfrm>
        </p:spPr>
        <p:txBody>
          <a:bodyPr/>
          <a:lstStyle/>
          <a:p>
            <a:r>
              <a:rPr lang="en-CA" sz="3600" dirty="0" smtClean="0">
                <a:solidFill>
                  <a:schemeClr val="tx1"/>
                </a:solidFill>
              </a:rPr>
              <a:t>Helpful improvements and suggestions are welcome at johncrozieris@gmail.com</a:t>
            </a:r>
            <a:endParaRPr lang="en-CA" sz="3600" dirty="0">
              <a:solidFill>
                <a:schemeClr val="tx1"/>
              </a:solidFill>
            </a:endParaRPr>
          </a:p>
        </p:txBody>
      </p:sp>
    </p:spTree>
  </p:cSld>
  <p:clrMapOvr>
    <a:masterClrMapping/>
  </p:clrMapOvr>
</p:sld>
</file>

<file path=ppt/theme/theme1.xml><?xml version="1.0" encoding="utf-8"?>
<a:theme xmlns:a="http://schemas.openxmlformats.org/drawingml/2006/main" name="Default Design">
  <a:themeElements>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23081</TotalTime>
  <Words>3489</Words>
  <Application>Microsoft Office PowerPoint</Application>
  <PresentationFormat>On-screen Show (4:3)</PresentationFormat>
  <Paragraphs>445</Paragraphs>
  <Slides>85</Slides>
  <Notes>9</Notes>
  <HiddenSlides>0</HiddenSlides>
  <MMClips>0</MMClips>
  <ScaleCrop>false</ScaleCrop>
  <HeadingPairs>
    <vt:vector size="4" baseType="variant">
      <vt:variant>
        <vt:lpstr>Theme</vt:lpstr>
      </vt:variant>
      <vt:variant>
        <vt:i4>1</vt:i4>
      </vt:variant>
      <vt:variant>
        <vt:lpstr>Slide Titles</vt:lpstr>
      </vt:variant>
      <vt:variant>
        <vt:i4>85</vt:i4>
      </vt:variant>
    </vt:vector>
  </HeadingPairs>
  <TitlesOfParts>
    <vt:vector size="86" baseType="lpstr">
      <vt:lpstr>Default Design</vt:lpstr>
      <vt:lpstr>To get this PPT to play properly so the smileys dance on your smart-phone or other device, please press the “play as a PPT” tab.  Otherwise the smileys stand still and the heart doesn’t jump for joy!</vt:lpstr>
      <vt:lpstr> Jesus Christ has niked and gives us nike victory!  </vt:lpstr>
      <vt:lpstr> Jesus Christ has niked, will nike and is helping his church nike!  </vt:lpstr>
      <vt:lpstr>Jesus declared, “In the world you will have tribulation.  But take heart; I have overcome (niked) the world.” John 16:33, ESV  </vt:lpstr>
      <vt:lpstr> The New Testament was written in Greek.  It uses nike thirty-four times.</vt:lpstr>
      <vt:lpstr>In the English New Testament,  to nike is translated  to be victorious,  to conquer,  and to overcome.    “Everyone who has been born of God overcomes (nikes)  the world.  And this is the victory (nike) that has overcome (niked) the world—our faith”   1 John 5:4, ESV</vt:lpstr>
      <vt:lpstr>Slide 7</vt:lpstr>
      <vt:lpstr>Slide 8</vt:lpstr>
      <vt:lpstr>Nike is the Greek goddess of Victory.  </vt:lpstr>
      <vt:lpstr>She is the fastest runner among the gods.</vt:lpstr>
      <vt:lpstr>The goddess Nike is  on every Olympic medal.</vt:lpstr>
      <vt:lpstr>Nike shoes are named after the goddess Nike.  </vt:lpstr>
      <vt:lpstr>Nike shoes are for victory in races.</vt:lpstr>
      <vt:lpstr>Alexander the Great conquered (niked) many nations  from 336 – 323 B.C. to form the Greek Empire  with Greek as the official language. </vt:lpstr>
      <vt:lpstr>Alexander  the Great means  Alexander the great nike conqueror. </vt:lpstr>
      <vt:lpstr> In 47 B.C., Julius Caesar defeated the king of Pontus and announced his victory  in Latin with “Veni, vidi, vici” which means  “I came, I saw, I conquered.”</vt:lpstr>
      <vt:lpstr>The word for  “I conquered” is vici in Latin, and nike in Greek.   The Romans spoke both languages.    (The notice on the cross was in Latin, Greek and Aramaic.  John 19:20)   vici in Latin = νῖκη in Greek  = nike in English  </vt:lpstr>
      <vt:lpstr>Caesar was declaring,  “I came, I saw, I niked.   The Romans saw themselves as the great conquerors, the nike victors over other nations.   “We are victorious, we conquer, we overcome, we nike.”     </vt:lpstr>
      <vt:lpstr> </vt:lpstr>
      <vt:lpstr> </vt:lpstr>
      <vt:lpstr>Slide 21</vt:lpstr>
      <vt:lpstr>Slide 22</vt:lpstr>
      <vt:lpstr>Slide 23</vt:lpstr>
      <vt:lpstr>Slide 24</vt:lpstr>
      <vt:lpstr>Slide 25</vt:lpstr>
      <vt:lpstr>Paul says those in Christ are supernikes,  “In all these things we are more than conquerors (supernike) through him  who loved us.”  Rom 8:37, ESV   (verb – supernikao, super - more than, nike – conquer.  Note it is a verb – we more than conquer trouble, hardship, persecution, famine, nakedness, danger and sword (8:35) through Christ who loved us.   Loved in the past tense points to the cross.  We supernike through the supernike grace Jesus gives based on his supernike victory at the cross!)</vt:lpstr>
      <vt:lpstr>In Revelation 5, which introduces Jesus as he is in heaven, the first verb describing him is nike.  “the Lion of  the tribe of Judah,  the Root of David,  has conquered (niked),  so that he can open the scroll and its seven seals.”  Rev 5:5, ESV       </vt:lpstr>
      <vt:lpstr>Slide 28</vt:lpstr>
      <vt:lpstr>Slide 29</vt:lpstr>
      <vt:lpstr>Slide 30</vt:lpstr>
      <vt:lpstr>Slide 31</vt:lpstr>
      <vt:lpstr>Slide 32</vt:lpstr>
      <vt:lpstr>Slide 33</vt:lpstr>
      <vt:lpstr>Slide 34</vt:lpstr>
      <vt:lpstr>Slide 35</vt:lpstr>
      <vt:lpstr>Slide 36</vt:lpstr>
      <vt:lpstr>Nike victory in Christ includes using God’s promises in his word to open and enjoy all God’s grace in Christ with faith that praises him.  Promises  Faith  Praise!</vt:lpstr>
      <vt:lpstr> </vt:lpstr>
      <vt:lpstr>Slide 39</vt:lpstr>
      <vt:lpstr>Slide 40</vt:lpstr>
      <vt:lpstr>Slide 41</vt:lpstr>
      <vt:lpstr>Slide 42</vt:lpstr>
      <vt:lpstr> Jesus Christ is the real nike victory! Christ has niked, will nike, and is helping his church nike!  </vt:lpstr>
      <vt:lpstr>Slide 44</vt:lpstr>
      <vt:lpstr>Slide 45</vt:lpstr>
      <vt:lpstr>Slide 46</vt:lpstr>
      <vt:lpstr>Slide 47</vt:lpstr>
      <vt:lpstr>Slide 48</vt:lpstr>
      <vt:lpstr>Slide 49</vt:lpstr>
      <vt:lpstr>Slide 50</vt:lpstr>
      <vt:lpstr>Slide 51</vt:lpstr>
      <vt:lpstr>Slide 52</vt:lpstr>
      <vt:lpstr>Slide 53</vt:lpstr>
      <vt:lpstr>Slide 54</vt:lpstr>
      <vt:lpstr>These same evils are attacking the church today. Jesus calls us to nike through his power in the Spirit.  1. False teaching - Nicolas 2:6,15;      Balaam 2:14; Jezebel 2:20-24  2. Lukewarm hearts 3:16; leaving your first love 2:4; incomplete deeds 3:2   3. Idolatry 2:14,20  4. Persecution 2:9-10,13; 3:9-10  5. Adultery 2:14,20-21  “The one who conquers (nikes), I will grant him to sit with me on my throne, as I also conquered (niked) and sat down with my Father on his throne.”  Rev 3:21</vt:lpstr>
      <vt:lpstr>“The words of the Son of God, who has eyes like a flame  of fire . . . I have this against you, that you tolerate . . .  I will strike her children dead. And all the churches will know that I am he who searches mind and heart, and I will give to each of you according to your works” Rev 2:18,20,23   </vt:lpstr>
      <vt:lpstr>Slide 57</vt:lpstr>
      <vt:lpstr>Slide 58</vt:lpstr>
      <vt:lpstr>Slide 59</vt:lpstr>
      <vt:lpstr>Jesus will nike.  “They will make war on the Lamb,  and the Lamb will conquer (nike) them,  for he is Lord of lords and King of kings, and those with him are called and chosen and faithful.”   Rev 17:14, ESV  </vt:lpstr>
      <vt:lpstr>Slide 61</vt:lpstr>
      <vt:lpstr>Slide 62</vt:lpstr>
      <vt:lpstr>Slide 63</vt:lpstr>
      <vt:lpstr>Slide 64</vt:lpstr>
      <vt:lpstr>Slide 65</vt:lpstr>
      <vt:lpstr>Slide 66</vt:lpstr>
      <vt:lpstr> Jesus Christ is real nike victory. Jesus Christ has niked and gives us nike victory!  </vt:lpstr>
      <vt:lpstr> When we see a nike swoosh,  we can praise God that Jesus Christ  has niked and gives us nike victory!  </vt:lpstr>
      <vt:lpstr>Will your eternity be total defeat or total victory? </vt:lpstr>
      <vt:lpstr>Slide 70</vt:lpstr>
      <vt:lpstr>All praise and thanks be to you, Lord,  for giving us the victory over death and  everything else through our Lord Jesus Christ! When Christ returns, what unimaginable new victory will be in you, the God of victory in Christ.</vt:lpstr>
      <vt:lpstr>Slide 72</vt:lpstr>
      <vt:lpstr>From the eBook, “The Grace of God in Christ: Sixty days of enjoying Jesus Christ and God’s riches of grace in Christ”  by John Crozier  free eBook at www.GraceGodChrist.com   John was a Pastor in Canada from 1979-2008.  From 2009-2016, John was an ESL teacher and Pastor in South Korea, mainly training Korean missionaries at MTI,  the Missionary Training Institute.  Now retired, he serves with Engage Today (www.engage.today), with the privilege of encouraging indigenous leaders in India, Bangladesh, Myanmar, Nepal and Indonesia. John’s Doctor of Ministry is from Trinity Evangelical Divinity School in Deerfield, Illinois (Chicago).  Contact John at: johncrozieris@gmail.com</vt:lpstr>
      <vt:lpstr>  “John’s carefully calibrated study  of the believer’s blessings in Christ is superbly done!  It breathes Scripture – exalts Christ – is most practical and adaptable.   These truths are much needed in our time.  Highly recommended.”   Dr. David Larsen  Trinity Evangelical Divinity School </vt:lpstr>
      <vt:lpstr>“I love being reminded daily  of who I am in Christ and  of all that Christ has done for me.  John's study has helped me to live a more joyous and victorious life.   We are indeed rich in Christ.”   Bob Arnold, SIM International,  visiting Professor at SIMTI Korea,  former Director of SIM Benin    </vt:lpstr>
      <vt:lpstr>     “As we train missionaries at MTI Korea, the skills and experiences our veteran missionaries share are important, but secondary.  Above all, God calls us to give the nations the true Jesus in his saving fullness.  The Grace of God in Christ leads our students to Jesus on a deeper level.  Again and again, my own heart has found new freedom to relax in my Lord and Savior, even though I am busy with many things.  Wonderful!”   Mihyang Choi, Director, Missionary Training Institute, Yeosu, South Korea     </vt:lpstr>
      <vt:lpstr>“As I read John’s study, I found myself being blessed by the truths being presented, and incorporated them into my own devotional life.   I shared the list of the riches with my study group and we spent time each week reflecting on each truth.   I commend the study of God’s riches of grace by those who desire to move to the next level of their maturing in Christ.”     Dr. Gene Swanstrom Trinity Evangelical Divinity School   </vt:lpstr>
      <vt:lpstr>“Before John’s class at MTI, I didn’t know about the riches of grace even though I’m a seminary grad and a Pastor for ten years.  Now I’m excited about God’s grace in Christ, and preaching Christ’s riches.  Because the Korean church in general does not preach the riches of grace, it makes church members weak and religious.  Now when I teach, God’s people are surprised by God’s wonderful grace and the amazing love of Jesus.”   Pastor Jin Woo Lee, MTI,  now a missionary with AIM in Africa</vt:lpstr>
      <vt:lpstr>“I love John’s PPT diagrams of the many riches of the Grace of God in Christ.   It’s a great way to learn to share the gospel in depth with simple questions, terms and pictures.  I believe this is what mission trainees need.  We can use John’s PPT on our smart-phone to share Christ effectively in any language.”   Pastor Hakjin Chun, former Director of SIM Korea</vt:lpstr>
      <vt:lpstr>Unless otherwise indicated,  all Scripture quotations are taken from  The Holy Bible, English Standard Version (ESV), copyright © 2001 by Crossway Bibles,  a publishing ministry of Good News Publishers.  Used by permission.  All rights reserved.</vt:lpstr>
      <vt:lpstr>“Nike in the New Testament” is a complete list of all 34 uses of nike, available in English, Hindi, Indonesian, Korean, and Nepali at   www.GraceGodChrist.com</vt:lpstr>
      <vt:lpstr>The book “God’s Riches of Grace: Sixty days of enjoying Jesus Christ and  all the Lord provides in Christ”  has a page on each of the riches together with a page of Bible study questions.  It is a discipleship book for use in devotions each day for 60 days.  eBook available at www.GraceGodChrist.com</vt:lpstr>
      <vt:lpstr>The book  “Daily Joy in the LORD; drinking at the fountain of God in Christ every day each month”   has one page on an attribute of God for each day of the month and one page each day of God’s riches of grace in Christ.  Highly recommended.  I’ve enjoyed praising the LORD for one of his attributes and some of his riches in Christ every day since 1986-87.  eBook available at www.GraceGodChrist.com</vt:lpstr>
      <vt:lpstr>PPT © copyright by John Crozier 2023   Available without cost. For educational purposes.  I have used Google image search to try to find  the original source of the graphics from the internet in order to give proper credit.  If you know of the original source  of any graphics that say “various copies on internet,  original source unknown,” please contact me at: johncrozieris@gmail.com   </vt:lpstr>
      <vt:lpstr>Helpful improvements and suggestions are welcome at johncrozieris@gmail.com</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 crozierOffice Depot</dc:creator>
  <cp:lastModifiedBy>Lenovo X1 Carbon G2</cp:lastModifiedBy>
  <cp:revision>805</cp:revision>
  <dcterms:created xsi:type="dcterms:W3CDTF">2006-01-11T13:24:15Z</dcterms:created>
  <dcterms:modified xsi:type="dcterms:W3CDTF">2023-01-10T05:21:18Z</dcterms:modified>
</cp:coreProperties>
</file>