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notesSlides/notesSlide41.xml" ContentType="application/vnd.openxmlformats-officedocument.presentationml.notesSlide+xml"/>
  <Override PartName="/ppt/slides/slide158.xml" ContentType="application/vnd.openxmlformats-officedocument.presentationml.slide+xml"/>
  <Override PartName="/ppt/slides/slide344.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Default Extension="emf" ContentType="image/x-emf"/>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slides/slide240.xml" ContentType="application/vnd.openxmlformats-officedocument.presentationml.slide+xml"/>
  <Override PartName="/ppt/slides/slide33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57.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4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Default Extension="sldx" ContentType="application/vnd.openxmlformats-officedocument.presentationml.slide"/>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notesSlides/notesSlide5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notesSlides/notesSlide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notesSlides/notesSlide1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333.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6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4"/>
  </p:notesMasterIdLst>
  <p:sldIdLst>
    <p:sldId id="4275" r:id="rId2"/>
    <p:sldId id="4711" r:id="rId3"/>
    <p:sldId id="4904" r:id="rId4"/>
    <p:sldId id="4897" r:id="rId5"/>
    <p:sldId id="4898" r:id="rId6"/>
    <p:sldId id="4712" r:id="rId7"/>
    <p:sldId id="4906" r:id="rId8"/>
    <p:sldId id="4907" r:id="rId9"/>
    <p:sldId id="4903" r:id="rId10"/>
    <p:sldId id="4955" r:id="rId11"/>
    <p:sldId id="4751" r:id="rId12"/>
    <p:sldId id="4747" r:id="rId13"/>
    <p:sldId id="4829" r:id="rId14"/>
    <p:sldId id="4830" r:id="rId15"/>
    <p:sldId id="4864" r:id="rId16"/>
    <p:sldId id="4696" r:id="rId17"/>
    <p:sldId id="4698" r:id="rId18"/>
    <p:sldId id="4922" r:id="rId19"/>
    <p:sldId id="4248" r:id="rId20"/>
    <p:sldId id="4125" r:id="rId21"/>
    <p:sldId id="4717" r:id="rId22"/>
    <p:sldId id="3257" r:id="rId23"/>
    <p:sldId id="4875" r:id="rId24"/>
    <p:sldId id="4923" r:id="rId25"/>
    <p:sldId id="4542" r:id="rId26"/>
    <p:sldId id="4930" r:id="rId27"/>
    <p:sldId id="4935" r:id="rId28"/>
    <p:sldId id="4859" r:id="rId29"/>
    <p:sldId id="4858" r:id="rId30"/>
    <p:sldId id="4861" r:id="rId31"/>
    <p:sldId id="4934" r:id="rId32"/>
    <p:sldId id="4464" r:id="rId33"/>
    <p:sldId id="3438" r:id="rId34"/>
    <p:sldId id="4521" r:id="rId35"/>
    <p:sldId id="4932" r:id="rId36"/>
    <p:sldId id="4654" r:id="rId37"/>
    <p:sldId id="4655" r:id="rId38"/>
    <p:sldId id="4656" r:id="rId39"/>
    <p:sldId id="4929" r:id="rId40"/>
    <p:sldId id="4927" r:id="rId41"/>
    <p:sldId id="4572" r:id="rId42"/>
    <p:sldId id="4573" r:id="rId43"/>
    <p:sldId id="3808" r:id="rId44"/>
    <p:sldId id="4683" r:id="rId45"/>
    <p:sldId id="4702" r:id="rId46"/>
    <p:sldId id="4684" r:id="rId47"/>
    <p:sldId id="4574" r:id="rId48"/>
    <p:sldId id="4513" r:id="rId49"/>
    <p:sldId id="4813" r:id="rId50"/>
    <p:sldId id="4815" r:id="rId51"/>
    <p:sldId id="4936" r:id="rId52"/>
    <p:sldId id="4577" r:id="rId53"/>
    <p:sldId id="4839" r:id="rId54"/>
    <p:sldId id="4854" r:id="rId55"/>
    <p:sldId id="4313" r:id="rId56"/>
    <p:sldId id="4652" r:id="rId57"/>
    <p:sldId id="4709" r:id="rId58"/>
    <p:sldId id="4701" r:id="rId59"/>
    <p:sldId id="4892" r:id="rId60"/>
    <p:sldId id="3834" r:id="rId61"/>
    <p:sldId id="4086" r:id="rId62"/>
    <p:sldId id="4576" r:id="rId63"/>
    <p:sldId id="4860" r:id="rId64"/>
    <p:sldId id="3456" r:id="rId65"/>
    <p:sldId id="4909" r:id="rId66"/>
    <p:sldId id="4261" r:id="rId67"/>
    <p:sldId id="4948" r:id="rId68"/>
    <p:sldId id="4866" r:id="rId69"/>
    <p:sldId id="4867" r:id="rId70"/>
    <p:sldId id="4578" r:id="rId71"/>
    <p:sldId id="4579" r:id="rId72"/>
    <p:sldId id="4583" r:id="rId73"/>
    <p:sldId id="4584" r:id="rId74"/>
    <p:sldId id="4828" r:id="rId75"/>
    <p:sldId id="4908" r:id="rId76"/>
    <p:sldId id="4718" r:id="rId77"/>
    <p:sldId id="4126" r:id="rId78"/>
    <p:sldId id="3279" r:id="rId79"/>
    <p:sldId id="3495" r:id="rId80"/>
    <p:sldId id="4636" r:id="rId81"/>
    <p:sldId id="4382" r:id="rId82"/>
    <p:sldId id="4551" r:id="rId83"/>
    <p:sldId id="4552" r:id="rId84"/>
    <p:sldId id="4872" r:id="rId85"/>
    <p:sldId id="3492" r:id="rId86"/>
    <p:sldId id="4588" r:id="rId87"/>
    <p:sldId id="4589" r:id="rId88"/>
    <p:sldId id="3260" r:id="rId89"/>
    <p:sldId id="4736" r:id="rId90"/>
    <p:sldId id="4947" r:id="rId91"/>
    <p:sldId id="4585" r:id="rId92"/>
    <p:sldId id="4758" r:id="rId93"/>
    <p:sldId id="4520" r:id="rId94"/>
    <p:sldId id="4710" r:id="rId95"/>
    <p:sldId id="4810" r:id="rId96"/>
    <p:sldId id="4738" r:id="rId97"/>
    <p:sldId id="3280" r:id="rId98"/>
    <p:sldId id="3455" r:id="rId99"/>
    <p:sldId id="4910" r:id="rId100"/>
    <p:sldId id="4264" r:id="rId101"/>
    <p:sldId id="4759" r:id="rId102"/>
    <p:sldId id="4801" r:id="rId103"/>
    <p:sldId id="4719" r:id="rId104"/>
    <p:sldId id="4127" r:id="rId105"/>
    <p:sldId id="4345" r:id="rId106"/>
    <p:sldId id="4522" r:id="rId107"/>
    <p:sldId id="4705" r:id="rId108"/>
    <p:sldId id="4945" r:id="rId109"/>
    <p:sldId id="4944" r:id="rId110"/>
    <p:sldId id="4946" r:id="rId111"/>
    <p:sldId id="4740" r:id="rId112"/>
    <p:sldId id="4742" r:id="rId113"/>
    <p:sldId id="4763" r:id="rId114"/>
    <p:sldId id="4731" r:id="rId115"/>
    <p:sldId id="4730" r:id="rId116"/>
    <p:sldId id="4761" r:id="rId117"/>
    <p:sldId id="4762" r:id="rId118"/>
    <p:sldId id="4745" r:id="rId119"/>
    <p:sldId id="4746" r:id="rId120"/>
    <p:sldId id="4596" r:id="rId121"/>
    <p:sldId id="4733" r:id="rId122"/>
    <p:sldId id="3454" r:id="rId123"/>
    <p:sldId id="4884" r:id="rId124"/>
    <p:sldId id="4949" r:id="rId125"/>
    <p:sldId id="3098" r:id="rId126"/>
    <p:sldId id="4265" r:id="rId127"/>
    <p:sldId id="4821" r:id="rId128"/>
    <p:sldId id="3236" r:id="rId129"/>
    <p:sldId id="4720" r:id="rId130"/>
    <p:sldId id="4556" r:id="rId131"/>
    <p:sldId id="4480" r:id="rId132"/>
    <p:sldId id="4481" r:id="rId133"/>
    <p:sldId id="4661" r:id="rId134"/>
    <p:sldId id="4597" r:id="rId135"/>
    <p:sldId id="4894" r:id="rId136"/>
    <p:sldId id="4772" r:id="rId137"/>
    <p:sldId id="4664" r:id="rId138"/>
    <p:sldId id="4670" r:id="rId139"/>
    <p:sldId id="4716" r:id="rId140"/>
    <p:sldId id="4675" r:id="rId141"/>
    <p:sldId id="4603" r:id="rId142"/>
    <p:sldId id="4764" r:id="rId143"/>
    <p:sldId id="4679" r:id="rId144"/>
    <p:sldId id="4604" r:id="rId145"/>
    <p:sldId id="4768" r:id="rId146"/>
    <p:sldId id="4773" r:id="rId147"/>
    <p:sldId id="4774" r:id="rId148"/>
    <p:sldId id="4775" r:id="rId149"/>
    <p:sldId id="4776" r:id="rId150"/>
    <p:sldId id="4777" r:id="rId151"/>
    <p:sldId id="4601" r:id="rId152"/>
    <p:sldId id="4770" r:id="rId153"/>
    <p:sldId id="4496" r:id="rId154"/>
    <p:sldId id="4524" r:id="rId155"/>
    <p:sldId id="4605" r:id="rId156"/>
    <p:sldId id="4771" r:id="rId157"/>
    <p:sldId id="4501" r:id="rId158"/>
    <p:sldId id="4893" r:id="rId159"/>
    <p:sldId id="4752" r:id="rId160"/>
    <p:sldId id="4753" r:id="rId161"/>
    <p:sldId id="4778" r:id="rId162"/>
    <p:sldId id="4653" r:id="rId163"/>
    <p:sldId id="4503" r:id="rId164"/>
    <p:sldId id="4505" r:id="rId165"/>
    <p:sldId id="4911" r:id="rId166"/>
    <p:sldId id="4506" r:id="rId167"/>
    <p:sldId id="4950" r:id="rId168"/>
    <p:sldId id="4868" r:id="rId169"/>
    <p:sldId id="4869" r:id="rId170"/>
    <p:sldId id="4822" r:id="rId171"/>
    <p:sldId id="4721" r:id="rId172"/>
    <p:sldId id="4129" r:id="rId173"/>
    <p:sldId id="4704" r:id="rId174"/>
    <p:sldId id="3112" r:id="rId175"/>
    <p:sldId id="4606" r:id="rId176"/>
    <p:sldId id="4607" r:id="rId177"/>
    <p:sldId id="3265" r:id="rId178"/>
    <p:sldId id="4619" r:id="rId179"/>
    <p:sldId id="4611" r:id="rId180"/>
    <p:sldId id="4612" r:id="rId181"/>
    <p:sldId id="4608" r:id="rId182"/>
    <p:sldId id="4862" r:id="rId183"/>
    <p:sldId id="4707" r:id="rId184"/>
    <p:sldId id="4895" r:id="rId185"/>
    <p:sldId id="4896" r:id="rId186"/>
    <p:sldId id="4545" r:id="rId187"/>
    <p:sldId id="4610" r:id="rId188"/>
    <p:sldId id="4726" r:id="rId189"/>
    <p:sldId id="4613" r:id="rId190"/>
    <p:sldId id="4687" r:id="rId191"/>
    <p:sldId id="4834" r:id="rId192"/>
    <p:sldId id="4835" r:id="rId193"/>
    <p:sldId id="4615" r:id="rId194"/>
    <p:sldId id="4616" r:id="rId195"/>
    <p:sldId id="4618" r:id="rId196"/>
    <p:sldId id="4620" r:id="rId197"/>
    <p:sldId id="4538" r:id="rId198"/>
    <p:sldId id="4537" r:id="rId199"/>
    <p:sldId id="4539" r:id="rId200"/>
    <p:sldId id="3144" r:id="rId201"/>
    <p:sldId id="3624" r:id="rId202"/>
    <p:sldId id="3145" r:id="rId203"/>
    <p:sldId id="4281" r:id="rId204"/>
    <p:sldId id="4621" r:id="rId205"/>
    <p:sldId id="4622" r:id="rId206"/>
    <p:sldId id="4623" r:id="rId207"/>
    <p:sldId id="3856" r:id="rId208"/>
    <p:sldId id="4625" r:id="rId209"/>
    <p:sldId id="4853" r:id="rId210"/>
    <p:sldId id="4876" r:id="rId211"/>
    <p:sldId id="4956" r:id="rId212"/>
    <p:sldId id="4881" r:id="rId213"/>
    <p:sldId id="4882" r:id="rId214"/>
    <p:sldId id="4957" r:id="rId215"/>
    <p:sldId id="4958" r:id="rId216"/>
    <p:sldId id="4820" r:id="rId217"/>
    <p:sldId id="4628" r:id="rId218"/>
    <p:sldId id="3855" r:id="rId219"/>
    <p:sldId id="3214" r:id="rId220"/>
    <p:sldId id="4703" r:id="rId221"/>
    <p:sldId id="4629" r:id="rId222"/>
    <p:sldId id="4686" r:id="rId223"/>
    <p:sldId id="3452" r:id="rId224"/>
    <p:sldId id="4912" r:id="rId225"/>
    <p:sldId id="4951" r:id="rId226"/>
    <p:sldId id="4267" r:id="rId227"/>
    <p:sldId id="4823" r:id="rId228"/>
    <p:sldId id="4722" r:id="rId229"/>
    <p:sldId id="4130" r:id="rId230"/>
    <p:sldId id="3118" r:id="rId231"/>
    <p:sldId id="4816" r:id="rId232"/>
    <p:sldId id="4817" r:id="rId233"/>
    <p:sldId id="4729" r:id="rId234"/>
    <p:sldId id="4727" r:id="rId235"/>
    <p:sldId id="4633" r:id="rId236"/>
    <p:sldId id="4634" r:id="rId237"/>
    <p:sldId id="4725" r:id="rId238"/>
    <p:sldId id="4246" r:id="rId239"/>
    <p:sldId id="3451" r:id="rId240"/>
    <p:sldId id="4913" r:id="rId241"/>
    <p:sldId id="4268" r:id="rId242"/>
    <p:sldId id="4824" r:id="rId243"/>
    <p:sldId id="4635" r:id="rId244"/>
    <p:sldId id="4723" r:id="rId245"/>
    <p:sldId id="4131" r:id="rId246"/>
    <p:sldId id="3982" r:id="rId247"/>
    <p:sldId id="4637" r:id="rId248"/>
    <p:sldId id="3860" r:id="rId249"/>
    <p:sldId id="3861" r:id="rId250"/>
    <p:sldId id="3411" r:id="rId251"/>
    <p:sldId id="3870" r:id="rId252"/>
    <p:sldId id="4638" r:id="rId253"/>
    <p:sldId id="4560" r:id="rId254"/>
    <p:sldId id="4840" r:id="rId255"/>
    <p:sldId id="4938" r:id="rId256"/>
    <p:sldId id="3226" r:id="rId257"/>
    <p:sldId id="4639" r:id="rId258"/>
    <p:sldId id="4640" r:id="rId259"/>
    <p:sldId id="3983" r:id="rId260"/>
    <p:sldId id="4290" r:id="rId261"/>
    <p:sldId id="4641" r:id="rId262"/>
    <p:sldId id="4891" r:id="rId263"/>
    <p:sldId id="4292" r:id="rId264"/>
    <p:sldId id="1757" r:id="rId265"/>
    <p:sldId id="1758" r:id="rId266"/>
    <p:sldId id="3143" r:id="rId267"/>
    <p:sldId id="3981" r:id="rId268"/>
    <p:sldId id="3450" r:id="rId269"/>
    <p:sldId id="4914" r:id="rId270"/>
    <p:sldId id="4952" r:id="rId271"/>
    <p:sldId id="4269" r:id="rId272"/>
    <p:sldId id="4825" r:id="rId273"/>
    <p:sldId id="3220" r:id="rId274"/>
    <p:sldId id="3221" r:id="rId275"/>
    <p:sldId id="4471" r:id="rId276"/>
    <p:sldId id="4132" r:id="rId277"/>
    <p:sldId id="3125" r:id="rId278"/>
    <p:sldId id="3126" r:id="rId279"/>
    <p:sldId id="4941" r:id="rId280"/>
    <p:sldId id="4461" r:id="rId281"/>
    <p:sldId id="4807" r:id="rId282"/>
    <p:sldId id="3219" r:id="rId283"/>
    <p:sldId id="4642" r:id="rId284"/>
    <p:sldId id="4940" r:id="rId285"/>
    <p:sldId id="4646" r:id="rId286"/>
    <p:sldId id="4293" r:id="rId287"/>
    <p:sldId id="4645" r:id="rId288"/>
    <p:sldId id="4270" r:id="rId289"/>
    <p:sldId id="4826" r:id="rId290"/>
    <p:sldId id="3323" r:id="rId291"/>
    <p:sldId id="4915" r:id="rId292"/>
    <p:sldId id="4272" r:id="rId293"/>
    <p:sldId id="3127" r:id="rId294"/>
    <p:sldId id="4647" r:id="rId295"/>
    <p:sldId id="4700" r:id="rId296"/>
    <p:sldId id="4648" r:id="rId297"/>
    <p:sldId id="4953" r:id="rId298"/>
    <p:sldId id="4870" r:id="rId299"/>
    <p:sldId id="4871" r:id="rId300"/>
    <p:sldId id="3240" r:id="rId301"/>
    <p:sldId id="4827" r:id="rId302"/>
    <p:sldId id="3150" r:id="rId303"/>
    <p:sldId id="3198" r:id="rId304"/>
    <p:sldId id="3311" r:id="rId305"/>
    <p:sldId id="3324" r:id="rId306"/>
    <p:sldId id="3149" r:id="rId307"/>
    <p:sldId id="4323" r:id="rId308"/>
    <p:sldId id="4924" r:id="rId309"/>
    <p:sldId id="4331" r:id="rId310"/>
    <p:sldId id="4332" r:id="rId311"/>
    <p:sldId id="4322" r:id="rId312"/>
    <p:sldId id="4925" r:id="rId313"/>
    <p:sldId id="4680" r:id="rId314"/>
    <p:sldId id="4342" r:id="rId315"/>
    <p:sldId id="4926" r:id="rId316"/>
    <p:sldId id="4809" r:id="rId317"/>
    <p:sldId id="4682" r:id="rId318"/>
    <p:sldId id="4334" r:id="rId319"/>
    <p:sldId id="4681" r:id="rId320"/>
    <p:sldId id="3269" r:id="rId321"/>
    <p:sldId id="4371" r:id="rId322"/>
    <p:sldId id="4526" r:id="rId323"/>
    <p:sldId id="4351" r:id="rId324"/>
    <p:sldId id="4353" r:id="rId325"/>
    <p:sldId id="4832" r:id="rId326"/>
    <p:sldId id="4833" r:id="rId327"/>
    <p:sldId id="4352" r:id="rId328"/>
    <p:sldId id="4354" r:id="rId329"/>
    <p:sldId id="4857" r:id="rId330"/>
    <p:sldId id="4356" r:id="rId331"/>
    <p:sldId id="4357" r:id="rId332"/>
    <p:sldId id="4358" r:id="rId333"/>
    <p:sldId id="4359" r:id="rId334"/>
    <p:sldId id="4360" r:id="rId335"/>
    <p:sldId id="4361" r:id="rId336"/>
    <p:sldId id="4362" r:id="rId337"/>
    <p:sldId id="4363" r:id="rId338"/>
    <p:sldId id="4364" r:id="rId339"/>
    <p:sldId id="4365" r:id="rId340"/>
    <p:sldId id="4366" r:id="rId341"/>
    <p:sldId id="4367" r:id="rId342"/>
    <p:sldId id="4856" r:id="rId343"/>
    <p:sldId id="4527" r:id="rId344"/>
    <p:sldId id="4369" r:id="rId345"/>
    <p:sldId id="4916" r:id="rId346"/>
    <p:sldId id="4649" r:id="rId347"/>
    <p:sldId id="4699" r:id="rId348"/>
    <p:sldId id="4650" r:id="rId349"/>
    <p:sldId id="4338" r:id="rId350"/>
    <p:sldId id="4339" r:id="rId351"/>
    <p:sldId id="4056" r:id="rId352"/>
    <p:sldId id="3087" r:id="rId353"/>
    <p:sldId id="3137" r:id="rId354"/>
    <p:sldId id="3139" r:id="rId355"/>
    <p:sldId id="3140" r:id="rId356"/>
    <p:sldId id="4247" r:id="rId357"/>
    <p:sldId id="4273" r:id="rId358"/>
    <p:sldId id="4109" r:id="rId359"/>
    <p:sldId id="3227" r:id="rId360"/>
    <p:sldId id="4057" r:id="rId361"/>
    <p:sldId id="4271" r:id="rId362"/>
    <p:sldId id="3237" r:id="rId36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CCCCFF"/>
    <a:srgbClr val="99CCFF"/>
    <a:srgbClr val="CCECFF"/>
    <a:srgbClr val="00FF00"/>
    <a:srgbClr val="00FFFF"/>
    <a:srgbClr val="66FF66"/>
    <a:srgbClr val="66FF33"/>
    <a:srgbClr val="CC0000"/>
    <a:srgbClr val="FF505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060" autoAdjust="0"/>
    <p:restoredTop sz="95072" autoAdjust="0"/>
  </p:normalViewPr>
  <p:slideViewPr>
    <p:cSldViewPr>
      <p:cViewPr varScale="1">
        <p:scale>
          <a:sx n="87" d="100"/>
          <a:sy n="87" d="100"/>
        </p:scale>
        <p:origin x="-1320" y="-78"/>
      </p:cViewPr>
      <p:guideLst>
        <p:guide orient="horz" pos="2160"/>
        <p:guide pos="2880"/>
      </p:guideLst>
    </p:cSldViewPr>
  </p:slideViewPr>
  <p:outlineViewPr>
    <p:cViewPr>
      <p:scale>
        <a:sx n="33" d="100"/>
        <a:sy n="33" d="100"/>
      </p:scale>
      <p:origin x="0" y="7773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slide" Target="slides/slide344.xml"/><Relationship Id="rId366" Type="http://schemas.openxmlformats.org/officeDocument/2006/relationships/viewProps" Target="viewProps.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theme" Target="theme/theme1.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tableStyles" Target="tableStyles.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350" Type="http://schemas.openxmlformats.org/officeDocument/2006/relationships/slide" Target="slides/slide349.xml"/><Relationship Id="rId355" Type="http://schemas.openxmlformats.org/officeDocument/2006/relationships/slide" Target="slides/slide35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presProps" Target="presProps.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image" Target="../media/image8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5/18/2023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6</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26</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27</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28</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29</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31</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32</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35</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39</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40</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46</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51</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65</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73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76</a:t>
            </a:fld>
            <a:endParaRPr lang="en-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82</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83</a:t>
            </a:fld>
            <a:endParaRPr lang="en-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84</a:t>
            </a:fld>
            <a:endParaRPr lang="en-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86</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87</a:t>
            </a:fld>
            <a:endParaRPr lang="en-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90</a:t>
            </a:fld>
            <a:endParaRPr lang="en-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92</a:t>
            </a:fld>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95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96</a:t>
            </a:fld>
            <a:endParaRPr lang="en-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99</a:t>
            </a:fld>
            <a:endParaRPr lang="en-C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100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101</a:t>
            </a:fld>
            <a:endParaRPr lang="en-C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103</a:t>
            </a:fld>
            <a:endParaRPr lang="en-C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106</a:t>
            </a:fld>
            <a:endParaRPr lang="en-C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107</a:t>
            </a:fld>
            <a:endParaRPr lang="en-C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113</a:t>
            </a:fld>
            <a:endParaRPr lang="en-C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118</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119</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123</a:t>
            </a:fld>
            <a:endParaRPr lang="en-C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126</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129</a:t>
            </a:fld>
            <a:endParaRPr lang="en-C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131</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142</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150</a:t>
            </a:fld>
            <a:endParaRPr lang="en-CA"/>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151</a:t>
            </a:fld>
            <a:endParaRPr lang="en-CA"/>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152</a:t>
            </a:fld>
            <a:endParaRPr lang="en-CA"/>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154</a:t>
            </a:fld>
            <a:endParaRPr lang="en-CA"/>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158</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165</a:t>
            </a:fld>
            <a:endParaRPr lang="en-CA"/>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171</a:t>
            </a:fld>
            <a:endParaRPr lang="en-CA"/>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174</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180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187</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188</a:t>
            </a:fld>
            <a:endParaRPr lang="en-CA"/>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200</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201</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203</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209</a:t>
            </a:fld>
            <a:endParaRPr lang="en-CA"/>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224</a:t>
            </a:fld>
            <a:endParaRPr lang="en-CA"/>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226</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228</a:t>
            </a:fld>
            <a:endParaRPr lang="en-CA"/>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240</a:t>
            </a:fld>
            <a:endParaRPr lang="en-CA"/>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241</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244</a:t>
            </a:fld>
            <a:endParaRPr lang="en-CA"/>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251</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254</a:t>
            </a:fld>
            <a:endParaRPr lang="en-CA"/>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255</a:t>
            </a:fld>
            <a:endParaRPr lang="en-CA"/>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259</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262</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263</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269</a:t>
            </a:fld>
            <a:endParaRPr lang="en-CA"/>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271</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280</a:t>
            </a:fld>
            <a:endParaRPr lang="en-CA"/>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286</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288</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291</a:t>
            </a:fld>
            <a:endParaRPr lang="en-CA"/>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308</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312</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315</a:t>
            </a:fld>
            <a:endParaRPr lang="en-CA"/>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317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318</a:t>
            </a:fld>
            <a:endParaRPr lang="en-CA"/>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333</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334</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345</a:t>
            </a:fld>
            <a:endParaRPr lang="en-CA"/>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351</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360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10.jpeg"/><Relationship Id="rId4" Type="http://schemas.openxmlformats.org/officeDocument/2006/relationships/image" Target="../media/image1.gif"/></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3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5.gif"/><Relationship Id="rId5" Type="http://schemas.openxmlformats.org/officeDocument/2006/relationships/image" Target="../media/image8.gif"/><Relationship Id="rId4" Type="http://schemas.openxmlformats.org/officeDocument/2006/relationships/image" Target="../media/image1.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5.gif"/><Relationship Id="rId5" Type="http://schemas.openxmlformats.org/officeDocument/2006/relationships/image" Target="../media/image8.gif"/><Relationship Id="rId4" Type="http://schemas.openxmlformats.org/officeDocument/2006/relationships/image" Target="../media/image1.gif"/></Relationships>
</file>

<file path=ppt/slides/_rels/slide40.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4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gif"/><Relationship Id="rId4" Type="http://schemas.openxmlformats.org/officeDocument/2006/relationships/image" Target="../media/image3.gif"/></Relationships>
</file>

<file path=ppt/slides/_rels/slide5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26.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8" Type="http://schemas.openxmlformats.org/officeDocument/2006/relationships/image" Target="../media/image37.gif"/><Relationship Id="rId3" Type="http://schemas.openxmlformats.org/officeDocument/2006/relationships/image" Target="../media/image35.png"/><Relationship Id="rId7" Type="http://schemas.openxmlformats.org/officeDocument/2006/relationships/hyperlink" Target="http://www.fg-a.com/"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6.wmf"/></Relationships>
</file>

<file path=ppt/slides/_rels/slide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image" Target="../media/image37.gif"/><Relationship Id="rId3" Type="http://schemas.openxmlformats.org/officeDocument/2006/relationships/image" Target="../media/image35.png"/><Relationship Id="rId7" Type="http://schemas.openxmlformats.org/officeDocument/2006/relationships/hyperlink" Target="http://www.fg-a.com/"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6.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41.png"/><Relationship Id="rId4" Type="http://schemas.openxmlformats.org/officeDocument/2006/relationships/image" Target="../media/image40.jpeg"/></Relationships>
</file>

<file path=ppt/slides/_rels/slide6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6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31.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6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3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7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8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8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3.gif"/><Relationship Id="rId4" Type="http://schemas.openxmlformats.org/officeDocument/2006/relationships/image" Target="../media/image2.gif"/></Relationships>
</file>

<file path=ppt/slides/_rels/slide8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8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9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1.gif"/><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gif"/></Relationships>
</file>

<file path=ppt/slides/_rels/slide9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48.wmf"/></Relationships>
</file>

<file path=ppt/slides/_rels/slide9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4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0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2.gif"/><Relationship Id="rId4" Type="http://schemas.openxmlformats.org/officeDocument/2006/relationships/image" Target="../media/image1.gif"/></Relationships>
</file>

<file path=ppt/slides/_rels/slide10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2.gif"/><Relationship Id="rId4" Type="http://schemas.openxmlformats.org/officeDocument/2006/relationships/image" Target="../media/image1.gif"/></Relationships>
</file>

<file path=ppt/slides/_rels/slide10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0.wmf"/><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51.wmf"/><Relationship Id="rId4" Type="http://schemas.openxmlformats.org/officeDocument/2006/relationships/image" Target="../media/image36.wmf"/></Relationships>
</file>

<file path=ppt/slides/_rels/slide109.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1.wmf"/><Relationship Id="rId1" Type="http://schemas.openxmlformats.org/officeDocument/2006/relationships/slideLayout" Target="../slideLayouts/slideLayout7.xml"/><Relationship Id="rId6" Type="http://schemas.openxmlformats.org/officeDocument/2006/relationships/image" Target="../media/image36.wmf"/><Relationship Id="rId5" Type="http://schemas.openxmlformats.org/officeDocument/2006/relationships/image" Target="../media/image2.gif"/><Relationship Id="rId4" Type="http://schemas.openxmlformats.org/officeDocument/2006/relationships/image" Target="../media/image21.gif"/></Relationships>
</file>

<file path=ppt/slides/_rels/slide110.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1.wmf"/><Relationship Id="rId1" Type="http://schemas.openxmlformats.org/officeDocument/2006/relationships/slideLayout" Target="../slideLayouts/slideLayout7.xml"/><Relationship Id="rId6" Type="http://schemas.openxmlformats.org/officeDocument/2006/relationships/image" Target="../media/image36.wmf"/><Relationship Id="rId5" Type="http://schemas.openxmlformats.org/officeDocument/2006/relationships/image" Target="../media/image2.gif"/><Relationship Id="rId4" Type="http://schemas.openxmlformats.org/officeDocument/2006/relationships/image" Target="../media/image21.gif"/></Relationships>
</file>

<file path=ppt/slides/_rels/slide111.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21.gif"/></Relationships>
</file>

<file path=ppt/slides/_rels/slide11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36.wmf"/></Relationships>
</file>

<file path=ppt/slides/_rels/slide1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14.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54.png"/></Relationships>
</file>

<file path=ppt/slides/_rels/slide115.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54.png"/></Relationships>
</file>

<file path=ppt/slides/_rels/slide1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0.wmf"/></Relationships>
</file>

<file path=ppt/slides/_rels/slide1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0.wmf"/></Relationships>
</file>

<file path=ppt/slides/_rels/slide1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1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5.wmf"/><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5.wmf"/><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5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21.gif"/></Relationships>
</file>

<file path=ppt/slides/_rels/slide1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image" Target="../media/image8.gif"/><Relationship Id="rId4" Type="http://schemas.openxmlformats.org/officeDocument/2006/relationships/image" Target="../media/image60.png"/></Relationships>
</file>

<file path=ppt/slides/_rels/slide14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1.gif"/><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jpeg"/></Relationships>
</file>

<file path=ppt/slides/_rels/slide1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66.png"/></Relationships>
</file>

<file path=ppt/slides/_rels/slide1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5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69.gif"/><Relationship Id="rId4" Type="http://schemas.openxmlformats.org/officeDocument/2006/relationships/image" Target="../media/image1.gif"/></Relationships>
</file>

<file path=ppt/slides/_rels/slide15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5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1.wmf"/></Relationships>
</file>

<file path=ppt/slides/_rels/slide15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1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5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66.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6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7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4.jpeg"/><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3.gif"/></Relationships>
</file>

<file path=ppt/slides/_rels/slide17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4.jpeg"/><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3.gif"/></Relationships>
</file>

<file path=ppt/slides/_rels/slide17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7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78.png"/></Relationships>
</file>

<file path=ppt/slides/_rels/slide1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78.png"/><Relationship Id="rId4" Type="http://schemas.openxmlformats.org/officeDocument/2006/relationships/image" Target="../media/image36.wmf"/></Relationships>
</file>

<file path=ppt/slides/_rels/slide18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hyperlink" Target="https://i.pinimg.com/originals/0f/9f/13/0f9f13ec39cb5adc246016b7dc6d8743.jpg" TargetMode="External"/><Relationship Id="rId4" Type="http://schemas.openxmlformats.org/officeDocument/2006/relationships/image" Target="../media/image81.jpeg"/></Relationships>
</file>

<file path=ppt/slides/_rels/slide18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18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3.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85.jpeg"/><Relationship Id="rId1" Type="http://schemas.openxmlformats.org/officeDocument/2006/relationships/slideLayout" Target="../slideLayouts/slideLayout6.xml"/><Relationship Id="rId5" Type="http://schemas.openxmlformats.org/officeDocument/2006/relationships/image" Target="../media/image21.gif"/><Relationship Id="rId4" Type="http://schemas.openxmlformats.org/officeDocument/2006/relationships/image" Target="../media/image82.png"/></Relationships>
</file>

<file path=ppt/slides/_rels/slide19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0.wmf"/><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76.png"/></Relationships>
</file>

<file path=ppt/slides/_rels/slide19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76.png"/><Relationship Id="rId4" Type="http://schemas.openxmlformats.org/officeDocument/2006/relationships/image" Target="../media/image87.jpeg"/></Relationships>
</file>

<file path=ppt/slides/_rels/slide20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1.gif"/><Relationship Id="rId5" Type="http://schemas.openxmlformats.org/officeDocument/2006/relationships/image" Target="../media/image90.png"/><Relationship Id="rId4" Type="http://schemas.openxmlformats.org/officeDocument/2006/relationships/oleObject" Target="../embeddings/oleObject2.bin"/></Relationships>
</file>

<file path=ppt/slides/_rels/slide20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1.gif"/><Relationship Id="rId5" Type="http://schemas.openxmlformats.org/officeDocument/2006/relationships/oleObject" Target="../embeddings/oleObject4.bin"/><Relationship Id="rId4" Type="http://schemas.openxmlformats.org/officeDocument/2006/relationships/image" Target="../media/image76.png"/></Relationships>
</file>

<file path=ppt/slides/_rels/slide20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21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93.png"/></Relationships>
</file>

<file path=ppt/slides/_rels/slide21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4.jpeg"/><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1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8" Type="http://schemas.openxmlformats.org/officeDocument/2006/relationships/image" Target="../media/image102.jpeg"/><Relationship Id="rId13" Type="http://schemas.openxmlformats.org/officeDocument/2006/relationships/image" Target="../media/image21.gif"/><Relationship Id="rId3" Type="http://schemas.openxmlformats.org/officeDocument/2006/relationships/image" Target="../media/image97.jpeg"/><Relationship Id="rId7" Type="http://schemas.openxmlformats.org/officeDocument/2006/relationships/image" Target="../media/image101.jpeg"/><Relationship Id="rId12" Type="http://schemas.openxmlformats.org/officeDocument/2006/relationships/image" Target="../media/image105.png"/><Relationship Id="rId2" Type="http://schemas.openxmlformats.org/officeDocument/2006/relationships/image" Target="../media/image96.jpeg"/><Relationship Id="rId1" Type="http://schemas.openxmlformats.org/officeDocument/2006/relationships/slideLayout" Target="../slideLayouts/slideLayout7.xml"/><Relationship Id="rId6" Type="http://schemas.openxmlformats.org/officeDocument/2006/relationships/image" Target="../media/image100.jpeg"/><Relationship Id="rId11" Type="http://schemas.openxmlformats.org/officeDocument/2006/relationships/image" Target="../media/image71.wmf"/><Relationship Id="rId5" Type="http://schemas.openxmlformats.org/officeDocument/2006/relationships/image" Target="../media/image99.jpeg"/><Relationship Id="rId10" Type="http://schemas.openxmlformats.org/officeDocument/2006/relationships/image" Target="../media/image104.jpeg"/><Relationship Id="rId4" Type="http://schemas.openxmlformats.org/officeDocument/2006/relationships/image" Target="../media/image98.jpeg"/><Relationship Id="rId9" Type="http://schemas.openxmlformats.org/officeDocument/2006/relationships/image" Target="../media/image103.jpeg"/></Relationships>
</file>

<file path=ppt/slides/_rels/slide219.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77.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3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3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image" Target="../media/image107.jpeg"/><Relationship Id="rId1" Type="http://schemas.openxmlformats.org/officeDocument/2006/relationships/slideLayout" Target="../slideLayouts/slideLayout6.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 Id="rId9" Type="http://schemas.openxmlformats.org/officeDocument/2006/relationships/image" Target="../media/image21.gif"/></Relationships>
</file>

<file path=ppt/slides/_rels/slide23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9.gif"/><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80.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15.jpeg"/><Relationship Id="rId1" Type="http://schemas.openxmlformats.org/officeDocument/2006/relationships/slideLayout" Target="../slideLayouts/slideLayout6.xml"/><Relationship Id="rId4" Type="http://schemas.openxmlformats.org/officeDocument/2006/relationships/image" Target="../media/image69.gif"/></Relationships>
</file>

<file path=ppt/slides/_rels/slide24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package" Target="../embeddings/Microsoft_Office_PowerPoint_Slide111111111111111111111111111111111111111111111111111111111111111111111111111111111111111111111111111111111111111111111111111111111111111.sldx"/></Relationships>
</file>

<file path=ppt/slides/_rels/slide25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19.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5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2.gif"/><Relationship Id="rId4" Type="http://schemas.openxmlformats.org/officeDocument/2006/relationships/image" Target="../media/image1.gif"/></Relationships>
</file>

<file path=ppt/slides/_rels/slide25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2.gif"/><Relationship Id="rId4" Type="http://schemas.openxmlformats.org/officeDocument/2006/relationships/image" Target="../media/image1.gif"/></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7.gif"/></Relationships>
</file>

<file path=ppt/slides/_rels/slide25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95.jpeg"/><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59.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5.pn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124.jpeg"/><Relationship Id="rId4" Type="http://schemas.openxmlformats.org/officeDocument/2006/relationships/image" Target="../media/image123.jpeg"/></Relationships>
</file>

<file path=ppt/slides/_rels/slide26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6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64.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8.jpeg"/><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9.jpeg"/><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89.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35.png"/><Relationship Id="rId7"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130.png"/><Relationship Id="rId4" Type="http://schemas.openxmlformats.org/officeDocument/2006/relationships/image" Target="../media/image46.png"/></Relationships>
</file>

<file path=ppt/slides/_rels/slide28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28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35.png"/><Relationship Id="rId7"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130.png"/><Relationship Id="rId4" Type="http://schemas.openxmlformats.org/officeDocument/2006/relationships/image" Target="../media/image46.png"/></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3.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10.jpeg"/></Relationships>
</file>

<file path=ppt/slides/_rels/slide284.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10.jpeg"/></Relationships>
</file>

<file path=ppt/slides/_rels/slide28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91.xml"/><Relationship Id="rId7" Type="http://schemas.openxmlformats.org/officeDocument/2006/relationships/image" Target="../media/image2.gi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3.gif"/></Relationships>
</file>

<file path=ppt/slides/_rels/slide28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8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9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8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29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30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3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17.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97.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31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3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9.jpeg"/><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32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hyperlink" Target="http://www.gracegodchrist.com/" TargetMode="External"/><Relationship Id="rId1" Type="http://schemas.openxmlformats.org/officeDocument/2006/relationships/slideLayout" Target="../slideLayouts/slideLayout6.xml"/></Relationships>
</file>

<file path=ppt/slides/_rels/slide32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334.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00.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34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102.xml"/><Relationship Id="rId1" Type="http://schemas.openxmlformats.org/officeDocument/2006/relationships/slideLayout" Target="../slideLayouts/slideLayout6.xml"/><Relationship Id="rId4" Type="http://schemas.openxmlformats.org/officeDocument/2006/relationships/hyperlink" Target="http://www.engage.today/" TargetMode="Externa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0.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4427984" y="3156952"/>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995936" y="3356992"/>
            <a:ext cx="109728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196952" y="191683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895783" y="320051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200514"/>
            <a:ext cx="2743200" cy="1632858"/>
          </a:xfrm>
          <a:prstGeom prst="rect">
            <a:avLst/>
          </a:prstGeom>
        </p:spPr>
      </p:pic>
      <p:sp>
        <p:nvSpPr>
          <p:cNvPr id="9" name="TextBox 8"/>
          <p:cNvSpPr txBox="1">
            <a:spLocks noChangeArrowheads="1"/>
          </p:cNvSpPr>
          <p:nvPr/>
        </p:nvSpPr>
        <p:spPr bwMode="auto">
          <a:xfrm>
            <a:off x="107504" y="188640"/>
            <a:ext cx="8964488" cy="132343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100 Christmas Gifts in Christ:</a:t>
            </a:r>
            <a:endParaRPr lang="en-CA" sz="2800" b="1" dirty="0" smtClean="0">
              <a:solidFill>
                <a:schemeClr val="bg1"/>
              </a:solidFill>
              <a:latin typeface="Calibri" pitchFamily="34" charset="0"/>
            </a:endParaRPr>
          </a:p>
          <a:p>
            <a:pPr algn="ctr"/>
            <a:r>
              <a:rPr lang="en-US" sz="2600" b="1" dirty="0" smtClean="0">
                <a:solidFill>
                  <a:schemeClr val="bg1"/>
                </a:solidFill>
                <a:latin typeface="Calibri" pitchFamily="34" charset="0"/>
                <a:cs typeface="Calibri" pitchFamily="34" charset="0"/>
              </a:rPr>
              <a:t>100 gifts of delight we receive in God’s gift of Christ crucified </a:t>
            </a:r>
          </a:p>
          <a:p>
            <a:pPr algn="ctr"/>
            <a:r>
              <a:rPr lang="en-CA" sz="2600" b="1" dirty="0" smtClean="0">
                <a:solidFill>
                  <a:schemeClr val="bg1"/>
                </a:solidFill>
                <a:latin typeface="Calibri" pitchFamily="34" charset="0"/>
              </a:rPr>
              <a:t>t</a:t>
            </a:r>
            <a:r>
              <a:rPr lang="en-CA" sz="2600" b="1" dirty="0" smtClean="0">
                <a:solidFill>
                  <a:schemeClr val="bg1"/>
                </a:solidFill>
                <a:latin typeface="Calibri" pitchFamily="34" charset="0"/>
              </a:rPr>
              <a:t>o make </a:t>
            </a:r>
            <a:r>
              <a:rPr lang="en-CA" sz="2600" b="1" dirty="0" smtClean="0">
                <a:solidFill>
                  <a:schemeClr val="bg1"/>
                </a:solidFill>
                <a:latin typeface="Calibri" pitchFamily="34" charset="0"/>
              </a:rPr>
              <a:t>our hearts jump for joy!</a:t>
            </a:r>
          </a:p>
        </p:txBody>
      </p:sp>
      <p:pic>
        <p:nvPicPr>
          <p:cNvPr id="13" name="Picture 12" descr="www.fg-a.com valentine 2-jumping-heart.gif"/>
          <p:cNvPicPr>
            <a:picLocks noChangeAspect="1"/>
          </p:cNvPicPr>
          <p:nvPr/>
        </p:nvPicPr>
        <p:blipFill>
          <a:blip r:embed="rId4" cstate="print"/>
          <a:stretch>
            <a:fillRect/>
          </a:stretch>
        </p:blipFill>
        <p:spPr>
          <a:xfrm>
            <a:off x="3851920" y="2708920"/>
            <a:ext cx="1368152" cy="1596177"/>
          </a:xfrm>
          <a:prstGeom prst="rect">
            <a:avLst/>
          </a:prstGeom>
        </p:spPr>
      </p:pic>
      <p:sp>
        <p:nvSpPr>
          <p:cNvPr id="15" name="TextBox 14"/>
          <p:cNvSpPr txBox="1"/>
          <p:nvPr/>
        </p:nvSpPr>
        <p:spPr>
          <a:xfrm>
            <a:off x="3491880" y="518913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76256" y="6207115"/>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0" name="TextBox 9"/>
          <p:cNvSpPr txBox="1">
            <a:spLocks noChangeArrowheads="1"/>
          </p:cNvSpPr>
          <p:nvPr/>
        </p:nvSpPr>
        <p:spPr bwMode="auto">
          <a:xfrm>
            <a:off x="107504" y="98629"/>
            <a:ext cx="8964488" cy="1384995"/>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Jesus completely changed our understanding</a:t>
            </a:r>
          </a:p>
          <a:p>
            <a:pPr algn="ctr"/>
            <a:r>
              <a:rPr lang="en-US" sz="2800" b="1" dirty="0" smtClean="0">
                <a:latin typeface="Calibri" pitchFamily="34" charset="0"/>
                <a:cs typeface="Calibri" pitchFamily="34" charset="0"/>
              </a:rPr>
              <a:t>of the one true God, the LORD</a:t>
            </a:r>
          </a:p>
          <a:p>
            <a:pPr algn="ctr"/>
            <a:endParaRPr lang="en-US" sz="2800" b="1" dirty="0" smtClean="0">
              <a:latin typeface="Calibri" pitchFamily="34" charset="0"/>
              <a:cs typeface="Calibri" pitchFamily="34" charset="0"/>
            </a:endParaRPr>
          </a:p>
        </p:txBody>
      </p:sp>
      <p:sp>
        <p:nvSpPr>
          <p:cNvPr id="12" name="TextBox 11"/>
          <p:cNvSpPr txBox="1"/>
          <p:nvPr/>
        </p:nvSpPr>
        <p:spPr>
          <a:xfrm>
            <a:off x="6876256" y="7029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8" name="TextBox 17"/>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76256" y="6207115"/>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2" name="TextBox 11"/>
          <p:cNvSpPr txBox="1"/>
          <p:nvPr/>
        </p:nvSpPr>
        <p:spPr>
          <a:xfrm>
            <a:off x="6876256" y="7029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8" name="TextBox 17"/>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5" name="TextBox 14"/>
          <p:cNvSpPr txBox="1">
            <a:spLocks noChangeArrowheads="1"/>
          </p:cNvSpPr>
          <p:nvPr/>
        </p:nvSpPr>
        <p:spPr bwMode="auto">
          <a:xfrm>
            <a:off x="107504" y="116632"/>
            <a:ext cx="8964488"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“O righteous Father . . . I made known to them your name”</a:t>
            </a:r>
          </a:p>
          <a:p>
            <a:pPr algn="ctr"/>
            <a:r>
              <a:rPr lang="en-US" sz="2800" b="1" dirty="0" smtClean="0">
                <a:latin typeface="Calibri" pitchFamily="34" charset="0"/>
                <a:cs typeface="Calibri" pitchFamily="34" charset="0"/>
              </a:rPr>
              <a:t>John 17:25-26</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355976" y="2276872"/>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636912"/>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7236296" y="4653136"/>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3" cstate="print"/>
          <a:stretch>
            <a:fillRect/>
          </a:stretch>
        </p:blipFill>
        <p:spPr>
          <a:xfrm rot="7200000">
            <a:off x="3953368" y="2774705"/>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03848"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02772" y="2774705"/>
            <a:ext cx="2765149" cy="1645920"/>
          </a:xfrm>
          <a:prstGeom prst="rect">
            <a:avLst/>
          </a:prstGeom>
        </p:spPr>
      </p:pic>
      <p:sp>
        <p:nvSpPr>
          <p:cNvPr id="10" name="TextBox 9"/>
          <p:cNvSpPr txBox="1">
            <a:spLocks noChangeArrowheads="1"/>
          </p:cNvSpPr>
          <p:nvPr/>
        </p:nvSpPr>
        <p:spPr bwMode="auto">
          <a:xfrm>
            <a:off x="107504" y="-27384"/>
            <a:ext cx="8964488" cy="954107"/>
          </a:xfrm>
          <a:prstGeom prst="rect">
            <a:avLst/>
          </a:prstGeom>
          <a:noFill/>
          <a:ln w="9525">
            <a:noFill/>
            <a:miter lim="800000"/>
            <a:headEnd/>
            <a:tailEnd/>
          </a:ln>
        </p:spPr>
        <p:txBody>
          <a:bodyPr wrap="square">
            <a:spAutoFit/>
          </a:bodyPr>
          <a:lstStyle/>
          <a:p>
            <a:pPr algn="ctr"/>
            <a:r>
              <a:rPr lang="en-US" sz="2800" b="1" dirty="0" smtClean="0">
                <a:solidFill>
                  <a:srgbClr val="FF0000"/>
                </a:solidFill>
                <a:latin typeface="Calibri" pitchFamily="34" charset="0"/>
                <a:cs typeface="Calibri" pitchFamily="34" charset="0"/>
              </a:rPr>
              <a:t>God the Father eternally loves his Son! </a:t>
            </a:r>
          </a:p>
          <a:p>
            <a:pPr algn="ctr"/>
            <a:r>
              <a:rPr lang="en-US" sz="2800" b="1" dirty="0" smtClean="0">
                <a:solidFill>
                  <a:srgbClr val="FF0000"/>
                </a:solidFill>
                <a:latin typeface="Calibri" pitchFamily="34" charset="0"/>
                <a:cs typeface="Calibri" pitchFamily="34" charset="0"/>
              </a:rPr>
              <a:t>This is a great mystery revealed through Jesus coming!</a:t>
            </a:r>
          </a:p>
        </p:txBody>
      </p:sp>
      <p:sp>
        <p:nvSpPr>
          <p:cNvPr id="20" name="WordArt 2"/>
          <p:cNvSpPr>
            <a:spLocks noChangeArrowheads="1" noChangeShapeType="1" noTextEdit="1"/>
          </p:cNvSpPr>
          <p:nvPr/>
        </p:nvSpPr>
        <p:spPr bwMode="auto">
          <a:xfrm>
            <a:off x="2627784" y="1157888"/>
            <a:ext cx="3816424" cy="342324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10"/>
          <p:cNvSpPr txBox="1"/>
          <p:nvPr/>
        </p:nvSpPr>
        <p:spPr>
          <a:xfrm>
            <a:off x="0" y="4998655"/>
            <a:ext cx="9144000" cy="2246769"/>
          </a:xfrm>
          <a:prstGeom prst="rect">
            <a:avLst/>
          </a:prstGeom>
          <a:noFill/>
        </p:spPr>
        <p:txBody>
          <a:bodyPr wrap="square" rtlCol="0">
            <a:spAutoFit/>
          </a:bodyPr>
          <a:lstStyle/>
          <a:p>
            <a:pPr algn="ctr"/>
            <a:r>
              <a:rPr lang="en-US" sz="2800" b="1" dirty="0" smtClean="0">
                <a:latin typeface="Calibri" pitchFamily="34" charset="0"/>
                <a:cs typeface="Calibri" pitchFamily="34" charset="0"/>
              </a:rPr>
              <a:t>“This is my beloved Son”  </a:t>
            </a:r>
            <a:r>
              <a:rPr lang="en-US" sz="2800" b="1" i="1" dirty="0" smtClean="0">
                <a:latin typeface="Calibri" pitchFamily="34" charset="0"/>
                <a:cs typeface="Calibri" pitchFamily="34" charset="0"/>
              </a:rPr>
              <a:t>The Father</a:t>
            </a:r>
            <a:r>
              <a:rPr lang="en-US" sz="2800" b="1" dirty="0" smtClean="0">
                <a:latin typeface="Calibri" pitchFamily="34" charset="0"/>
                <a:cs typeface="Calibri" pitchFamily="34" charset="0"/>
              </a:rPr>
              <a:t> in Mat 3:17; 17:5</a:t>
            </a:r>
          </a:p>
          <a:p>
            <a:pPr algn="ctr"/>
            <a:r>
              <a:rPr lang="en-US" sz="2800" b="1" dirty="0" smtClean="0">
                <a:latin typeface="Calibri" pitchFamily="34" charset="0"/>
                <a:cs typeface="Calibri" pitchFamily="34" charset="0"/>
              </a:rPr>
              <a:t>“Father . . . you loved me before the foundation</a:t>
            </a:r>
          </a:p>
          <a:p>
            <a:pPr algn="ctr"/>
            <a:r>
              <a:rPr lang="en-US" sz="2800" b="1" dirty="0" smtClean="0">
                <a:latin typeface="Calibri" pitchFamily="34" charset="0"/>
                <a:cs typeface="Calibri" pitchFamily="34" charset="0"/>
              </a:rPr>
              <a:t>of the world” </a:t>
            </a:r>
            <a:r>
              <a:rPr lang="en-US" sz="2800" b="1" i="1" dirty="0" smtClean="0">
                <a:latin typeface="Calibri" pitchFamily="34" charset="0"/>
                <a:cs typeface="Calibri" pitchFamily="34" charset="0"/>
              </a:rPr>
              <a:t>Jesus</a:t>
            </a:r>
            <a:r>
              <a:rPr lang="en-US" sz="2800" b="1" dirty="0" smtClean="0">
                <a:latin typeface="Calibri" pitchFamily="34" charset="0"/>
                <a:cs typeface="Calibri" pitchFamily="34" charset="0"/>
              </a:rPr>
              <a:t> in John 17:24</a:t>
            </a:r>
          </a:p>
          <a:p>
            <a:pPr algn="ctr"/>
            <a:r>
              <a:rPr lang="en-US" sz="2800" b="1" dirty="0" smtClean="0">
                <a:latin typeface="Calibri" pitchFamily="34" charset="0"/>
                <a:cs typeface="Calibri" pitchFamily="34" charset="0"/>
              </a:rPr>
              <a:t>“the Father . . . his beloved Son”  Col 1:12-13</a:t>
            </a:r>
          </a:p>
          <a:p>
            <a:pPr algn="ctr"/>
            <a:endParaRPr lang="en-US" sz="2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5054987"/>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838963"/>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26621"/>
            <a:ext cx="8892480" cy="954107"/>
          </a:xfrm>
          <a:prstGeom prst="rect">
            <a:avLst/>
          </a:prstGeom>
        </p:spPr>
        <p:txBody>
          <a:bodyPr wrap="square">
            <a:spAutoFit/>
          </a:bodyPr>
          <a:lstStyle/>
          <a:p>
            <a:pPr algn="ctr"/>
            <a:r>
              <a:rPr lang="en-US" sz="2800" b="1" dirty="0" smtClean="0">
                <a:solidFill>
                  <a:srgbClr val="FF0000"/>
                </a:solidFill>
                <a:latin typeface="Calibri" pitchFamily="34" charset="0"/>
                <a:cs typeface="Calibri" pitchFamily="34" charset="0"/>
              </a:rPr>
              <a:t>God the Son eternally loves his Father! </a:t>
            </a:r>
          </a:p>
          <a:p>
            <a:pPr algn="ctr"/>
            <a:r>
              <a:rPr lang="en-US" sz="2800" b="1" dirty="0" smtClean="0">
                <a:solidFill>
                  <a:srgbClr val="FF0000"/>
                </a:solidFill>
                <a:latin typeface="Calibri" pitchFamily="34" charset="0"/>
                <a:cs typeface="Calibri" pitchFamily="34" charset="0"/>
              </a:rPr>
              <a:t>This is a great mystery supremely revealed at the cross!</a:t>
            </a:r>
          </a:p>
        </p:txBody>
      </p:sp>
      <p:sp>
        <p:nvSpPr>
          <p:cNvPr id="13" name="Rectangle 12"/>
          <p:cNvSpPr/>
          <p:nvPr/>
        </p:nvSpPr>
        <p:spPr>
          <a:xfrm>
            <a:off x="35496" y="5661248"/>
            <a:ext cx="9108504" cy="954107"/>
          </a:xfrm>
          <a:prstGeom prst="rect">
            <a:avLst/>
          </a:prstGeom>
        </p:spPr>
        <p:txBody>
          <a:bodyPr wrap="square">
            <a:spAutoFit/>
          </a:bodyPr>
          <a:lstStyle/>
          <a:p>
            <a:pPr algn="ctr"/>
            <a:r>
              <a:rPr lang="en-US" sz="2800" b="1" dirty="0" smtClean="0">
                <a:latin typeface="Calibri" pitchFamily="34" charset="0"/>
                <a:cs typeface="Calibri" pitchFamily="34" charset="0"/>
              </a:rPr>
              <a:t>“I do as the Father has commanded me, so that the world may know that I love the Father”  John 14:31</a:t>
            </a:r>
            <a:endParaRPr lang="en-US" sz="2800" b="1" spc="-30" dirty="0" smtClean="0">
              <a:solidFill>
                <a:schemeClr val="bg1"/>
              </a:solidFill>
              <a:latin typeface="Calibri" pitchFamily="34" charset="0"/>
              <a:cs typeface="Calibri" pitchFamily="34" charset="0"/>
            </a:endParaRPr>
          </a:p>
        </p:txBody>
      </p:sp>
      <p:sp>
        <p:nvSpPr>
          <p:cNvPr id="11" name="TextBox 10"/>
          <p:cNvSpPr txBox="1"/>
          <p:nvPr/>
        </p:nvSpPr>
        <p:spPr>
          <a:xfrm>
            <a:off x="4211960" y="3547640"/>
            <a:ext cx="1800200" cy="1033488"/>
          </a:xfrm>
          <a:prstGeom prst="rect">
            <a:avLst/>
          </a:prstGeom>
          <a:noFill/>
        </p:spPr>
        <p:txBody>
          <a:bodyPr wrap="square" rtlCol="0">
            <a:spAutoFit/>
          </a:bodyPr>
          <a:lstStyle/>
          <a:p>
            <a:pPr>
              <a:lnSpc>
                <a:spcPts val="2400"/>
              </a:lnSpc>
            </a:pPr>
            <a:r>
              <a:rPr lang="en-US" sz="2800" b="1" dirty="0" smtClean="0">
                <a:latin typeface="Calibri" pitchFamily="34" charset="0"/>
                <a:cs typeface="Calibri" pitchFamily="34" charset="0"/>
              </a:rPr>
              <a:t>   “I love </a:t>
            </a:r>
          </a:p>
          <a:p>
            <a:pPr>
              <a:lnSpc>
                <a:spcPts val="2400"/>
              </a:lnSpc>
            </a:pPr>
            <a:r>
              <a:rPr lang="en-US" sz="2800" b="1" dirty="0" smtClean="0">
                <a:latin typeface="Calibri" pitchFamily="34" charset="0"/>
                <a:cs typeface="Calibri" pitchFamily="34" charset="0"/>
              </a:rPr>
              <a:t>  You first,    </a:t>
            </a:r>
          </a:p>
          <a:p>
            <a:pP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2" name="TextBox 11"/>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a:spLocks noChangeArrowheads="1"/>
          </p:cNvSpPr>
          <p:nvPr/>
        </p:nvSpPr>
        <p:spPr bwMode="auto">
          <a:xfrm>
            <a:off x="107504" y="44624"/>
            <a:ext cx="8964488"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Jesus also changed our understanding of </a:t>
            </a:r>
          </a:p>
          <a:p>
            <a:pPr algn="ctr"/>
            <a:r>
              <a:rPr lang="en-US" sz="2800" b="1" dirty="0" smtClean="0">
                <a:latin typeface="Calibri" pitchFamily="34" charset="0"/>
                <a:cs typeface="Calibri" pitchFamily="34" charset="0"/>
              </a:rPr>
              <a:t>relationship with God by the grace of God in Christ</a:t>
            </a:r>
          </a:p>
        </p:txBody>
      </p:sp>
      <p:pic>
        <p:nvPicPr>
          <p:cNvPr id="15" name="Picture 14" descr="www.fg-a.com valentine 2-jumping-heart.gif"/>
          <p:cNvPicPr>
            <a:picLocks noChangeAspect="1"/>
          </p:cNvPicPr>
          <p:nvPr/>
        </p:nvPicPr>
        <p:blipFill>
          <a:blip r:embed="rId5" cstate="print"/>
          <a:stretch>
            <a:fillRect/>
          </a:stretch>
        </p:blipFill>
        <p:spPr>
          <a:xfrm>
            <a:off x="3851920" y="2984951"/>
            <a:ext cx="1368152" cy="1596177"/>
          </a:xfrm>
          <a:prstGeom prst="rect">
            <a:avLst/>
          </a:prstGeom>
        </p:spPr>
      </p:pic>
      <p:sp>
        <p:nvSpPr>
          <p:cNvPr id="16" name="TextBox 15"/>
          <p:cNvSpPr txBox="1"/>
          <p:nvPr/>
        </p:nvSpPr>
        <p:spPr>
          <a:xfrm>
            <a:off x="6948264" y="609329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7" name="TextBox 16"/>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796136" y="1256561"/>
            <a:ext cx="3323658" cy="3108543"/>
          </a:xfrm>
          <a:prstGeom prst="rect">
            <a:avLst/>
          </a:prstGeom>
          <a:noFill/>
        </p:spPr>
        <p:txBody>
          <a:bodyPr wrap="square" rtlCol="0">
            <a:spAutoFit/>
          </a:bodyPr>
          <a:lstStyle/>
          <a:p>
            <a:pPr algn="ctr"/>
            <a:r>
              <a:rPr lang="en-US" sz="2800" b="1" dirty="0" smtClean="0">
                <a:latin typeface="Calibri" pitchFamily="34" charset="0"/>
                <a:cs typeface="Calibri" pitchFamily="34" charset="0"/>
              </a:rPr>
              <a:t>“conformed to </a:t>
            </a:r>
          </a:p>
          <a:p>
            <a:pPr algn="ctr"/>
            <a:r>
              <a:rPr lang="en-US" sz="2800" b="1" dirty="0" smtClean="0">
                <a:latin typeface="Calibri" pitchFamily="34" charset="0"/>
                <a:cs typeface="Calibri" pitchFamily="34" charset="0"/>
              </a:rPr>
              <a:t>the image of his Son, </a:t>
            </a:r>
          </a:p>
          <a:p>
            <a:pPr algn="ctr"/>
            <a:r>
              <a:rPr lang="en-US" sz="2800" b="1" dirty="0" smtClean="0">
                <a:latin typeface="Calibri" pitchFamily="34" charset="0"/>
                <a:cs typeface="Calibri" pitchFamily="34" charset="0"/>
              </a:rPr>
              <a:t>in order that he might be the firstborn among many brothers”</a:t>
            </a:r>
          </a:p>
          <a:p>
            <a:pPr algn="ctr"/>
            <a:r>
              <a:rPr lang="en-US" sz="2800" b="1" dirty="0" smtClean="0">
                <a:latin typeface="Calibri" pitchFamily="34" charset="0"/>
                <a:cs typeface="Calibri" pitchFamily="34" charset="0"/>
              </a:rPr>
              <a:t>Rom 8:29</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6012160" y="1256561"/>
            <a:ext cx="3107634" cy="3539430"/>
          </a:xfrm>
          <a:prstGeom prst="rect">
            <a:avLst/>
          </a:prstGeom>
          <a:noFill/>
        </p:spPr>
        <p:txBody>
          <a:bodyPr wrap="square" rtlCol="0">
            <a:spAutoFit/>
          </a:bodyPr>
          <a:lstStyle/>
          <a:p>
            <a:pPr algn="ctr"/>
            <a:r>
              <a:rPr lang="en-US" sz="2800" b="1" dirty="0" smtClean="0">
                <a:latin typeface="Calibri" pitchFamily="34" charset="0"/>
                <a:cs typeface="Calibri" pitchFamily="34" charset="0"/>
              </a:rPr>
              <a:t>“I made known </a:t>
            </a:r>
          </a:p>
          <a:p>
            <a:pPr algn="ctr"/>
            <a:r>
              <a:rPr lang="en-US" sz="2800" b="1" dirty="0" smtClean="0">
                <a:latin typeface="Calibri" pitchFamily="34" charset="0"/>
                <a:cs typeface="Calibri" pitchFamily="34" charset="0"/>
              </a:rPr>
              <a:t>to them your name . . . that the love with which you have loved me </a:t>
            </a:r>
          </a:p>
          <a:p>
            <a:pPr algn="ctr"/>
            <a:r>
              <a:rPr lang="en-US" sz="2800" b="1" dirty="0" smtClean="0">
                <a:latin typeface="Calibri" pitchFamily="34" charset="0"/>
                <a:cs typeface="Calibri" pitchFamily="34" charset="0"/>
              </a:rPr>
              <a:t>may be in them, and I in them”</a:t>
            </a:r>
          </a:p>
          <a:p>
            <a:pPr algn="ctr"/>
            <a:r>
              <a:rPr lang="en-US" sz="2800" b="1" dirty="0" smtClean="0">
                <a:latin typeface="Calibri" pitchFamily="34" charset="0"/>
                <a:cs typeface="Calibri" pitchFamily="34" charset="0"/>
              </a:rPr>
              <a:t>John 17:26</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520267" y="257735"/>
            <a:ext cx="3599527" cy="6555641"/>
          </a:xfrm>
          <a:prstGeom prst="rect">
            <a:avLst/>
          </a:prstGeom>
          <a:noFill/>
        </p:spPr>
        <p:txBody>
          <a:bodyPr wrap="square" rtlCol="0">
            <a:spAutoFit/>
          </a:bodyPr>
          <a:lstStyle/>
          <a:p>
            <a:pPr algn="ctr"/>
            <a:r>
              <a:rPr lang="fr-FR" sz="2800" b="1" dirty="0" smtClean="0">
                <a:latin typeface="Calibri" pitchFamily="34" charset="0"/>
                <a:cs typeface="Calibri" pitchFamily="34" charset="0"/>
              </a:rPr>
              <a:t> Our</a:t>
            </a:r>
            <a:r>
              <a:rPr lang="en-US" sz="2800" b="1" dirty="0" smtClean="0">
                <a:latin typeface="Calibri" pitchFamily="34" charset="0"/>
                <a:cs typeface="Calibri" pitchFamily="34" charset="0"/>
              </a:rPr>
              <a:t> relationship with God through faith  </a:t>
            </a:r>
          </a:p>
          <a:p>
            <a:pPr algn="ctr"/>
            <a:r>
              <a:rPr lang="en-US" sz="2800" b="1" dirty="0" smtClean="0">
                <a:latin typeface="Calibri" pitchFamily="34" charset="0"/>
                <a:cs typeface="Calibri" pitchFamily="34" charset="0"/>
              </a:rPr>
              <a:t>in Christ is far more personal and intimate </a:t>
            </a:r>
          </a:p>
          <a:p>
            <a:pPr algn="ctr"/>
            <a:r>
              <a:rPr lang="en-US" sz="2800" b="1" dirty="0" smtClean="0">
                <a:latin typeface="Calibri" pitchFamily="34" charset="0"/>
                <a:cs typeface="Calibri" pitchFamily="34" charset="0"/>
              </a:rPr>
              <a:t>than anyone understood before Jesus came!</a:t>
            </a:r>
          </a:p>
          <a:p>
            <a:pPr algn="ctr"/>
            <a:r>
              <a:rPr lang="en-US" sz="2800" b="1" dirty="0" smtClean="0">
                <a:latin typeface="Calibri" pitchFamily="34" charset="0"/>
                <a:cs typeface="Calibri" pitchFamily="34" charset="0"/>
              </a:rPr>
              <a:t>“The two shall </a:t>
            </a:r>
          </a:p>
          <a:p>
            <a:pPr algn="ctr"/>
            <a:r>
              <a:rPr lang="en-US" sz="2800" b="1" dirty="0" smtClean="0">
                <a:latin typeface="Calibri" pitchFamily="34" charset="0"/>
                <a:cs typeface="Calibri" pitchFamily="34" charset="0"/>
              </a:rPr>
              <a:t>become one . . . </a:t>
            </a:r>
          </a:p>
          <a:p>
            <a:pPr algn="ctr"/>
            <a:r>
              <a:rPr lang="en-US" sz="2800" b="1" dirty="0" smtClean="0">
                <a:latin typeface="Calibri" pitchFamily="34" charset="0"/>
                <a:cs typeface="Calibri" pitchFamily="34" charset="0"/>
              </a:rPr>
              <a:t>This mystery is profound, and I am saying that it refers to Christ and the church”</a:t>
            </a:r>
          </a:p>
          <a:p>
            <a:pPr algn="ctr"/>
            <a:r>
              <a:rPr lang="en-US" sz="2800" b="1" dirty="0" smtClean="0">
                <a:latin typeface="Calibri" pitchFamily="34" charset="0"/>
                <a:cs typeface="Calibri" pitchFamily="34" charset="0"/>
              </a:rPr>
              <a:t>Eph 5:31-32</a:t>
            </a:r>
          </a:p>
          <a:p>
            <a:pPr algn="ctr"/>
            <a:endParaRPr lang="en-US"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580112" y="116632"/>
            <a:ext cx="3599527" cy="6555641"/>
          </a:xfrm>
          <a:prstGeom prst="rect">
            <a:avLst/>
          </a:prstGeom>
          <a:noFill/>
        </p:spPr>
        <p:txBody>
          <a:bodyPr wrap="square" rtlCol="0">
            <a:spAutoFit/>
          </a:bodyPr>
          <a:lstStyle/>
          <a:p>
            <a:pPr algn="ctr"/>
            <a:r>
              <a:rPr lang="en-US" sz="2800" b="1" dirty="0" smtClean="0">
                <a:latin typeface="Calibri" pitchFamily="34" charset="0"/>
                <a:cs typeface="Calibri" pitchFamily="34" charset="0"/>
              </a:rPr>
              <a:t>“God . . . even when we were dead in our trespasses, made us alive together with Christ . . . and raised </a:t>
            </a:r>
          </a:p>
          <a:p>
            <a:pPr algn="ctr"/>
            <a:r>
              <a:rPr lang="en-US" sz="2800" b="1" dirty="0" smtClean="0">
                <a:latin typeface="Calibri" pitchFamily="34" charset="0"/>
                <a:cs typeface="Calibri" pitchFamily="34" charset="0"/>
              </a:rPr>
              <a:t>us up with him and seated us with him </a:t>
            </a:r>
          </a:p>
          <a:p>
            <a:pPr algn="ctr"/>
            <a:r>
              <a:rPr lang="en-US" sz="2800" b="1" dirty="0" smtClean="0">
                <a:latin typeface="Calibri" pitchFamily="34" charset="0"/>
                <a:cs typeface="Calibri" pitchFamily="34" charset="0"/>
              </a:rPr>
              <a:t>in the heavenly </a:t>
            </a:r>
          </a:p>
          <a:p>
            <a:pPr algn="ctr"/>
            <a:r>
              <a:rPr lang="en-US" sz="2800" b="1" dirty="0" smtClean="0">
                <a:latin typeface="Calibri" pitchFamily="34" charset="0"/>
                <a:cs typeface="Calibri" pitchFamily="34" charset="0"/>
              </a:rPr>
              <a:t>places in Christ </a:t>
            </a:r>
          </a:p>
          <a:p>
            <a:pPr algn="ctr"/>
            <a:r>
              <a:rPr lang="en-US" sz="2800" b="1" dirty="0" smtClean="0">
                <a:latin typeface="Calibri" pitchFamily="34" charset="0"/>
                <a:cs typeface="Calibri" pitchFamily="34" charset="0"/>
              </a:rPr>
              <a:t>Jesus . . . </a:t>
            </a:r>
          </a:p>
          <a:p>
            <a:pPr algn="ctr"/>
            <a:r>
              <a:rPr lang="en-US" sz="2800" b="1" dirty="0" smtClean="0">
                <a:latin typeface="Calibri" pitchFamily="34" charset="0"/>
                <a:cs typeface="Calibri" pitchFamily="34" charset="0"/>
              </a:rPr>
              <a:t>For by grace you </a:t>
            </a:r>
          </a:p>
          <a:p>
            <a:pPr algn="ctr"/>
            <a:r>
              <a:rPr lang="en-US" sz="2800" b="1" dirty="0" smtClean="0">
                <a:latin typeface="Calibri" pitchFamily="34" charset="0"/>
                <a:cs typeface="Calibri" pitchFamily="34" charset="0"/>
              </a:rPr>
              <a:t>have been saved through faith . . . </a:t>
            </a:r>
          </a:p>
          <a:p>
            <a:pPr algn="ctr"/>
            <a:r>
              <a:rPr lang="en-US" sz="2800" b="1" dirty="0" smtClean="0">
                <a:latin typeface="Calibri" pitchFamily="34" charset="0"/>
                <a:cs typeface="Calibri" pitchFamily="34" charset="0"/>
              </a:rPr>
              <a:t>not a result of works”  </a:t>
            </a:r>
            <a:r>
              <a:rPr lang="fr-FR" sz="2800" b="1" dirty="0" err="1" smtClean="0">
                <a:latin typeface="Calibri" pitchFamily="34" charset="0"/>
                <a:cs typeface="Calibri" pitchFamily="34" charset="0"/>
              </a:rPr>
              <a:t>Eph</a:t>
            </a:r>
            <a:r>
              <a:rPr lang="fr-FR" sz="2800" b="1" dirty="0" smtClean="0">
                <a:latin typeface="Calibri" pitchFamily="34" charset="0"/>
                <a:cs typeface="Calibri" pitchFamily="34" charset="0"/>
              </a:rPr>
              <a:t> 2:4-9</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r>
              <a:rPr lang="en-CA" sz="4000" dirty="0" smtClean="0">
                <a:solidFill>
                  <a:schemeClr val="tx1"/>
                </a:solidFill>
                <a:latin typeface="Arial Black" pitchFamily="34" charset="0"/>
              </a:rPr>
              <a:t>When we receive God’s gift of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his Son</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Christ</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pPr lvl="0">
              <a:defRPr/>
            </a:pPr>
            <a:r>
              <a:rPr lang="en-CA" sz="4000" dirty="0" smtClean="0">
                <a:solidFill>
                  <a:schemeClr val="tx1"/>
                </a:solidFill>
                <a:latin typeface="Arial Black" pitchFamily="34" charset="0"/>
              </a:rPr>
              <a:t>we receive all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is as our crucified and reigning Savior.</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18" name="Title 1"/>
          <p:cNvSpPr txBox="1">
            <a:spLocks/>
          </p:cNvSpPr>
          <p:nvPr/>
        </p:nvSpPr>
        <p:spPr bwMode="auto">
          <a:xfrm rot="19958346">
            <a:off x="1112758" y="2061840"/>
            <a:ext cx="6492240" cy="219456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Receiving Jesus is like receiving a large gift  with many gifts inside.</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22" name="TextBox 21"/>
          <p:cNvSpPr txBox="1"/>
          <p:nvPr/>
        </p:nvSpPr>
        <p:spPr>
          <a:xfrm>
            <a:off x="1259632" y="5662989"/>
            <a:ext cx="3135456" cy="646331"/>
          </a:xfrm>
          <a:prstGeom prst="rect">
            <a:avLst/>
          </a:prstGeom>
          <a:noFill/>
        </p:spPr>
        <p:txBody>
          <a:bodyPr wrap="square" rtlCol="0">
            <a:spAutoFit/>
          </a:bodyPr>
          <a:lstStyle/>
          <a:p>
            <a:pPr algn="ctr"/>
            <a:r>
              <a:rPr lang="en-CA" b="1" dirty="0" smtClean="0">
                <a:solidFill>
                  <a:srgbClr val="FF0000"/>
                </a:solidFill>
              </a:rPr>
              <a:t>I am your spiritual </a:t>
            </a:r>
          </a:p>
          <a:p>
            <a:pPr algn="ctr"/>
            <a:r>
              <a:rPr lang="en-CA" b="1" dirty="0" smtClean="0">
                <a:solidFill>
                  <a:srgbClr val="FF0000"/>
                </a:solidFill>
              </a:rPr>
              <a:t>fullness 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59632" y="5662989"/>
            <a:ext cx="3135456" cy="646331"/>
          </a:xfrm>
          <a:prstGeom prst="rect">
            <a:avLst/>
          </a:prstGeom>
          <a:noFill/>
        </p:spPr>
        <p:txBody>
          <a:bodyPr wrap="square" rtlCol="0">
            <a:spAutoFit/>
          </a:bodyPr>
          <a:lstStyle/>
          <a:p>
            <a:pPr algn="ctr"/>
            <a:r>
              <a:rPr lang="en-CA" b="1" dirty="0" smtClean="0">
                <a:solidFill>
                  <a:srgbClr val="FF0000"/>
                </a:solidFill>
              </a:rPr>
              <a:t>I am your spiritual </a:t>
            </a:r>
          </a:p>
          <a:p>
            <a:pPr algn="ctr"/>
            <a:r>
              <a:rPr lang="en-CA" b="1" dirty="0" smtClean="0">
                <a:solidFill>
                  <a:srgbClr val="FF0000"/>
                </a:solidFill>
              </a:rPr>
              <a:t>fullness in God</a:t>
            </a:r>
            <a:endParaRPr lang="en-CA" b="1" dirty="0">
              <a:solidFill>
                <a:srgbClr val="FF0000"/>
              </a:solidFill>
            </a:endParaRPr>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112758" y="2061840"/>
            <a:ext cx="6492240" cy="219456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3600" dirty="0" smtClean="0">
                <a:latin typeface="Arial Black" pitchFamily="34" charset="0"/>
              </a:rPr>
              <a:t>“From his fullness we have all received, grace upon grace.”  John 1:16</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st cropped 0394.JPG"/>
          <p:cNvPicPr>
            <a:picLocks noChangeAspect="1"/>
          </p:cNvPicPr>
          <p:nvPr/>
        </p:nvPicPr>
        <p:blipFill>
          <a:blip r:embed="rId2" cstate="print"/>
          <a:stretch>
            <a:fillRect/>
          </a:stretch>
        </p:blipFill>
        <p:spPr>
          <a:xfrm>
            <a:off x="0" y="0"/>
            <a:ext cx="9143999" cy="6858000"/>
          </a:xfrm>
          <a:prstGeom prst="rect">
            <a:avLst/>
          </a:prstGeom>
        </p:spPr>
      </p:pic>
      <p:sp>
        <p:nvSpPr>
          <p:cNvPr id="6" name="TextBox 5"/>
          <p:cNvSpPr txBox="1"/>
          <p:nvPr/>
        </p:nvSpPr>
        <p:spPr>
          <a:xfrm>
            <a:off x="251520" y="2768025"/>
            <a:ext cx="3733800" cy="1077218"/>
          </a:xfrm>
          <a:prstGeom prst="rect">
            <a:avLst/>
          </a:prstGeom>
          <a:noFill/>
        </p:spPr>
        <p:txBody>
          <a:bodyPr wrap="square" rtlCol="0">
            <a:spAutoFit/>
          </a:bodyPr>
          <a:lstStyle/>
          <a:p>
            <a:pPr lvl="0" algn="ctr" eaLnBrk="0" hangingPunct="0">
              <a:defRPr/>
            </a:pPr>
            <a:r>
              <a:rPr lang="en-CA" sz="3200" kern="0" dirty="0" smtClean="0">
                <a:latin typeface="Arial Black" pitchFamily="34" charset="0"/>
              </a:rPr>
              <a:t>Let’s enjoy all the ways Christ</a:t>
            </a:r>
            <a:endParaRPr lang="en-CA" sz="3200" kern="0" dirty="0">
              <a:latin typeface="Arial Black" pitchFamily="34" charset="0"/>
            </a:endParaRPr>
          </a:p>
        </p:txBody>
      </p:sp>
      <p:sp>
        <p:nvSpPr>
          <p:cNvPr id="7" name="TextBox 6"/>
          <p:cNvSpPr txBox="1"/>
          <p:nvPr/>
        </p:nvSpPr>
        <p:spPr>
          <a:xfrm>
            <a:off x="5181600" y="2743200"/>
            <a:ext cx="3810000" cy="1077218"/>
          </a:xfrm>
          <a:prstGeom prst="rect">
            <a:avLst/>
          </a:prstGeom>
          <a:noFill/>
        </p:spPr>
        <p:txBody>
          <a:bodyPr wrap="square" rtlCol="0">
            <a:spAutoFit/>
          </a:bodyPr>
          <a:lstStyle/>
          <a:p>
            <a:pPr lvl="0" algn="ctr" eaLnBrk="0" hangingPunct="0">
              <a:defRPr/>
            </a:pPr>
            <a:r>
              <a:rPr lang="en-CA" sz="3200" kern="0" dirty="0" smtClean="0">
                <a:latin typeface="Arial Black" pitchFamily="34" charset="0"/>
              </a:rPr>
              <a:t>is all in all </a:t>
            </a:r>
          </a:p>
          <a:p>
            <a:pPr lvl="0" algn="ctr" eaLnBrk="0" hangingPunct="0">
              <a:defRPr/>
            </a:pPr>
            <a:r>
              <a:rPr lang="en-CA" sz="3200" kern="0" dirty="0" smtClean="0">
                <a:latin typeface="Arial Black" pitchFamily="34" charset="0"/>
              </a:rPr>
              <a:t>to his people!</a:t>
            </a:r>
            <a:endParaRPr lang="en-CA" sz="3200" kern="0" dirty="0">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2022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bwMode="auto">
          <a:xfrm>
            <a:off x="7236296" y="0"/>
            <a:ext cx="1944216"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Lord, thank you that Jesus died to give us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all your amazing</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 riches of the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CA" sz="2800" b="1" dirty="0" smtClean="0">
                <a:solidFill>
                  <a:srgbClr val="FFFF00"/>
                </a:solidFill>
                <a:latin typeface="Calibri" pitchFamily="34" charset="0"/>
              </a:rPr>
              <a:t>Lord, thank you that all these gifts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p>
          <a:p>
            <a:pPr lvl="0" algn="ctr" fontAlgn="auto">
              <a:lnSpc>
                <a:spcPts val="2700"/>
              </a:lnSpc>
              <a:spcAft>
                <a:spcPts val="0"/>
              </a:spcAft>
              <a:defRPr/>
            </a:pPr>
            <a:r>
              <a:rPr lang="en-CA" sz="2800" b="1" dirty="0" smtClean="0">
                <a:solidFill>
                  <a:srgbClr val="FFFF00"/>
                </a:solidFill>
                <a:latin typeface="Calibri" pitchFamily="34" charset="0"/>
              </a:rPr>
              <a:t>are provided </a:t>
            </a:r>
          </a:p>
          <a:p>
            <a:pPr lvl="0" algn="ctr" fontAlgn="auto">
              <a:lnSpc>
                <a:spcPts val="2700"/>
              </a:lnSpc>
              <a:spcAft>
                <a:spcPts val="0"/>
              </a:spcAft>
              <a:defRPr/>
            </a:pPr>
            <a:r>
              <a:rPr lang="en-CA" sz="2800" b="1" dirty="0" smtClean="0">
                <a:solidFill>
                  <a:srgbClr val="FFFF00"/>
                </a:solidFill>
                <a:latin typeface="Calibri" pitchFamily="34" charset="0"/>
              </a:rPr>
              <a:t>for us by Christ’s death and </a:t>
            </a:r>
            <a:r>
              <a:rPr lang="en-CA" sz="2800" b="1" spc="-30" dirty="0" smtClean="0">
                <a:solidFill>
                  <a:srgbClr val="FFFF00"/>
                </a:solidFill>
                <a:latin typeface="Calibri" pitchFamily="34" charset="0"/>
              </a:rPr>
              <a:t>resurrection!</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It is finished.</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You give all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moment we open our hearts to receive Christ.</a:t>
            </a:r>
            <a:endParaRPr kumimoji="0" lang="en-CA" sz="28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7"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lstStyle/>
          <a:p>
            <a:r>
              <a:rPr lang="en-CA" sz="2800" dirty="0" smtClean="0">
                <a:solidFill>
                  <a:schemeClr val="tx1"/>
                </a:solidFill>
                <a:latin typeface="Calibri" pitchFamily="34" charset="0"/>
                <a:cs typeface="Calibri" pitchFamily="34" charset="0"/>
              </a:rPr>
              <a:t>To get this PPT to play properly so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dance on your smart-phone or other device, you must download a free copy of Microsoft Office </a:t>
            </a:r>
            <a:r>
              <a:rPr lang="en-CA" sz="2800" dirty="0" err="1" smtClean="0">
                <a:solidFill>
                  <a:schemeClr val="tx1"/>
                </a:solidFill>
                <a:latin typeface="Calibri" pitchFamily="34" charset="0"/>
                <a:cs typeface="Calibri" pitchFamily="34" charset="0"/>
              </a:rPr>
              <a:t>Powerpoint</a:t>
            </a:r>
            <a:r>
              <a:rPr lang="en-CA" sz="2800" dirty="0" smtClean="0">
                <a:solidFill>
                  <a:schemeClr val="tx1"/>
                </a:solidFill>
                <a:latin typeface="Calibri" pitchFamily="34" charset="0"/>
                <a:cs typeface="Calibri" pitchFamily="34" charset="0"/>
              </a:rPr>
              <a:t> onto your phone, and when you go to this PPT, you must press the “play as a PPT” tab.  Otherwise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stand still and the heart doesn’t jump for joy!</a:t>
            </a:r>
            <a:endParaRPr lang="en-CA" sz="2800" dirty="0">
              <a:solidFill>
                <a:schemeClr val="tx1"/>
              </a:solidFill>
              <a:latin typeface="Calibri" pitchFamily="34" charset="0"/>
              <a:cs typeface="Calibri" pitchFamily="34" charset="0"/>
            </a:endParaRPr>
          </a:p>
        </p:txBody>
      </p:sp>
      <p:sp>
        <p:nvSpPr>
          <p:cNvPr id="3" name="Title 1"/>
          <p:cNvSpPr txBox="1">
            <a:spLocks/>
          </p:cNvSpPr>
          <p:nvPr/>
        </p:nvSpPr>
        <p:spPr bwMode="auto">
          <a:xfrm>
            <a:off x="457200" y="459025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All Scripture quotations are taken from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The Holy Bible, English Standard Version (ESV), copyright </a:t>
            </a:r>
            <a:r>
              <a:rPr kumimoji="0" lang="en-US" sz="2800" b="0" i="1"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2001 by Crossway Bibles,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 publishing ministry of Good News Publishers.  </a:t>
            </a:r>
            <a:endParaRPr kumimoji="0" lang="en-US" sz="2800" b="0" i="0" u="none" strike="noStrike" kern="0" cap="none" spc="0" normalizeH="0" baseline="0" noProof="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smtClean="0">
                <a:ln>
                  <a:noFill/>
                </a:ln>
                <a:solidFill>
                  <a:schemeClr val="tx1"/>
                </a:solidFill>
                <a:effectLst/>
                <a:uLnTx/>
                <a:uFillTx/>
                <a:latin typeface="Calibri" pitchFamily="34" charset="0"/>
                <a:ea typeface="+mj-ea"/>
                <a:cs typeface="Calibri" pitchFamily="34" charset="0"/>
              </a:rPr>
              <a:t>Used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by permission.  All rights reserved</a:t>
            </a:r>
            <a:r>
              <a:rPr kumimoji="0" lang="en-US" sz="44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CA" sz="44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that are a firm foundation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rgbClr val="FF0000"/>
                </a:solidFill>
                <a:cs typeface="Arial" pitchFamily="34" charset="0"/>
              </a:rPr>
              <a:t>	Monday – Section 1     </a:t>
            </a:r>
            <a:r>
              <a:rPr lang="en-US" sz="2400" b="1" dirty="0" smtClean="0">
                <a:solidFill>
                  <a:srgbClr val="FF0000"/>
                </a:solidFill>
                <a:latin typeface="Calibri" pitchFamily="34" charset="0"/>
                <a:cs typeface="Calibri" pitchFamily="34" charset="0"/>
              </a:rPr>
              <a:t>Gifts that are a firm foundation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21496"/>
            <a:ext cx="7128792" cy="6247864"/>
          </a:xfrm>
          <a:prstGeom prst="rect">
            <a:avLst/>
          </a:prstGeom>
          <a:noFill/>
          <a:ln w="9525">
            <a:noFill/>
            <a:miter lim="800000"/>
            <a:headEnd/>
            <a:tailEnd/>
          </a:ln>
        </p:spPr>
        <p:txBody>
          <a:bodyPr wrap="square">
            <a:spAutoFit/>
          </a:bodyPr>
          <a:lstStyle/>
          <a:p>
            <a:pPr algn="ctr">
              <a:lnSpc>
                <a:spcPts val="3000"/>
              </a:lnSpc>
              <a:spcBef>
                <a:spcPts val="0"/>
              </a:spcBef>
            </a:pPr>
            <a:r>
              <a:rPr lang="en-US" sz="4800" b="1" dirty="0" smtClean="0">
                <a:solidFill>
                  <a:schemeClr val="bg1"/>
                </a:solidFill>
                <a:latin typeface="Calibri" pitchFamily="34" charset="0"/>
              </a:rPr>
              <a:t>in Christ</a:t>
            </a:r>
          </a:p>
          <a:p>
            <a:pPr algn="ctr">
              <a:lnSpc>
                <a:spcPts val="3000"/>
              </a:lnSpc>
              <a:spcBef>
                <a:spcPts val="0"/>
              </a:spcBef>
            </a:pPr>
            <a:r>
              <a:rPr lang="en-US" sz="2800" b="1" dirty="0" smtClean="0">
                <a:solidFill>
                  <a:schemeClr val="bg1"/>
                </a:solidFill>
                <a:latin typeface="Calibri" pitchFamily="34" charset="0"/>
              </a:rPr>
              <a:t>justified in Christ </a:t>
            </a:r>
          </a:p>
          <a:p>
            <a:pPr algn="ctr">
              <a:lnSpc>
                <a:spcPts val="30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ransomed and redeemed</a:t>
            </a:r>
            <a:endParaRPr lang="en-CA" sz="200" b="1" dirty="0" smtClean="0">
              <a:solidFill>
                <a:schemeClr val="bg1"/>
              </a:solidFill>
              <a:latin typeface="Calibri" pitchFamily="34" charset="0"/>
            </a:endParaRPr>
          </a:p>
          <a:p>
            <a:pPr algn="ctr">
              <a:lnSpc>
                <a:spcPts val="3000"/>
              </a:lnSpc>
              <a:spcBef>
                <a:spcPts val="0"/>
              </a:spcBef>
            </a:pPr>
            <a:r>
              <a:rPr lang="en-US" sz="2800" b="1" dirty="0" smtClean="0">
                <a:solidFill>
                  <a:schemeClr val="bg1"/>
                </a:solidFill>
                <a:latin typeface="Calibri" pitchFamily="34" charset="0"/>
              </a:rPr>
              <a:t>Passover Lamb and propitiation, atonement, wrath turned away     </a:t>
            </a:r>
            <a:endParaRPr lang="en-CA" sz="28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forgiven    peace    reconciled    adopted sons                       </a:t>
            </a:r>
          </a:p>
          <a:p>
            <a:pPr algn="ctr">
              <a:lnSpc>
                <a:spcPts val="3000"/>
              </a:lnSpc>
              <a:spcBef>
                <a:spcPts val="0"/>
              </a:spcBef>
            </a:pPr>
            <a:r>
              <a:rPr lang="en-US" sz="2800" b="1" dirty="0" smtClean="0">
                <a:solidFill>
                  <a:schemeClr val="bg1"/>
                </a:solidFill>
                <a:latin typeface="Calibri" pitchFamily="34" charset="0"/>
              </a:rPr>
              <a:t>eternal life      welcomed, accepted</a:t>
            </a:r>
          </a:p>
          <a:p>
            <a:pPr algn="ctr">
              <a:lnSpc>
                <a:spcPts val="3000"/>
              </a:lnSpc>
              <a:spcBef>
                <a:spcPts val="0"/>
              </a:spcBef>
            </a:pPr>
            <a:r>
              <a:rPr lang="en-US" sz="2800" b="1" dirty="0" smtClean="0">
                <a:latin typeface="Calibri" pitchFamily="34" charset="0"/>
              </a:rPr>
              <a:t>filled in Christ the fullness of God</a:t>
            </a:r>
          </a:p>
          <a:p>
            <a:pPr algn="ctr">
              <a:lnSpc>
                <a:spcPts val="3000"/>
              </a:lnSpc>
              <a:spcBef>
                <a:spcPts val="0"/>
              </a:spcBef>
            </a:pPr>
            <a:r>
              <a:rPr lang="en-CA" sz="2800" b="1" dirty="0" smtClean="0">
                <a:solidFill>
                  <a:schemeClr val="bg1"/>
                </a:solidFill>
                <a:latin typeface="Calibri" pitchFamily="34" charset="0"/>
              </a:rPr>
              <a:t>blessed with every blessing</a:t>
            </a:r>
          </a:p>
          <a:p>
            <a:pPr algn="ctr">
              <a:lnSpc>
                <a:spcPts val="3000"/>
              </a:lnSpc>
              <a:spcBef>
                <a:spcPts val="0"/>
              </a:spcBef>
            </a:pPr>
            <a:r>
              <a:rPr lang="en-CA" sz="2800" b="1" dirty="0" smtClean="0">
                <a:latin typeface="Calibri" pitchFamily="34" charset="0"/>
              </a:rPr>
              <a:t>Christ our wisdom from God, righteousness, sanctification, redemption</a:t>
            </a:r>
          </a:p>
          <a:p>
            <a:pPr algn="ctr">
              <a:lnSpc>
                <a:spcPts val="3000"/>
              </a:lnSpc>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endParaRPr lang="en-CA" sz="2800" b="1" dirty="0" smtClean="0">
              <a:latin typeface="Calibri" pitchFamily="34" charset="0"/>
            </a:endParaRPr>
          </a:p>
          <a:p>
            <a:pPr algn="ctr">
              <a:lnSpc>
                <a:spcPts val="3000"/>
              </a:lnSpc>
              <a:spcBef>
                <a:spcPts val="0"/>
              </a:spcBef>
            </a:pPr>
            <a:r>
              <a:rPr lang="en-CA" sz="2800" b="1" dirty="0" smtClean="0">
                <a:solidFill>
                  <a:schemeClr val="bg1"/>
                </a:solidFill>
                <a:latin typeface="Calibri" pitchFamily="34" charset="0"/>
              </a:rPr>
              <a:t>transferred into the kingdom of light</a:t>
            </a:r>
          </a:p>
          <a:p>
            <a:pPr algn="ctr">
              <a:lnSpc>
                <a:spcPts val="3000"/>
              </a:lnSpc>
              <a:spcBef>
                <a:spcPts val="0"/>
              </a:spcBef>
            </a:pPr>
            <a:endParaRPr lang="en-CA" sz="2800" b="1" dirty="0" smtClean="0">
              <a:solidFill>
                <a:schemeClr val="bg1"/>
              </a:solidFill>
            </a:endParaRPr>
          </a:p>
          <a:p>
            <a:pPr algn="ctr">
              <a:lnSpc>
                <a:spcPts val="3000"/>
              </a:lnSpc>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4" name="TextBox 73"/>
          <p:cNvSpPr txBox="1">
            <a:spLocks noChangeArrowheads="1"/>
          </p:cNvSpPr>
          <p:nvPr/>
        </p:nvSpPr>
        <p:spPr bwMode="auto">
          <a:xfrm>
            <a:off x="251520" y="4500570"/>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rgbClr val="FF0000"/>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err="1" smtClean="0">
                <a:solidFill>
                  <a:srgbClr val="F2F2F2"/>
                </a:solidFill>
                <a:latin typeface="Arial"/>
                <a:ea typeface="Arial"/>
                <a:cs typeface="Arial"/>
                <a:sym typeface="Arial"/>
              </a:rPr>
              <a:t>smileys</a:t>
            </a:r>
            <a:r>
              <a:rPr lang="en-US" sz="1000" dirty="0" smtClean="0">
                <a:solidFill>
                  <a:srgbClr val="F2F2F2"/>
                </a:solidFill>
                <a:latin typeface="Arial"/>
                <a:ea typeface="Arial"/>
                <a:cs typeface="Arial"/>
                <a:sym typeface="Arial"/>
              </a:rPr>
              <a:t>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TextBox 83"/>
          <p:cNvSpPr txBox="1">
            <a:spLocks noChangeArrowheads="1"/>
          </p:cNvSpPr>
          <p:nvPr/>
        </p:nvSpPr>
        <p:spPr bwMode="auto">
          <a:xfrm>
            <a:off x="35496" y="4568929"/>
            <a:ext cx="8999984"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For our sake he made him to be sin who knew no sin, </a:t>
            </a:r>
          </a:p>
          <a:p>
            <a:pPr algn="ctr"/>
            <a:r>
              <a:rPr lang="en-US" sz="2800" b="1" dirty="0" smtClean="0">
                <a:solidFill>
                  <a:schemeClr val="bg1"/>
                </a:solidFill>
                <a:latin typeface="Calibri" pitchFamily="34" charset="0"/>
                <a:cs typeface="Calibri" pitchFamily="34" charset="0"/>
              </a:rPr>
              <a:t>so that </a:t>
            </a:r>
            <a:r>
              <a:rPr lang="en-US" sz="2800" b="1" dirty="0" smtClean="0">
                <a:solidFill>
                  <a:srgbClr val="FF0000"/>
                </a:solidFill>
                <a:latin typeface="Calibri" pitchFamily="34" charset="0"/>
                <a:cs typeface="Calibri" pitchFamily="34" charset="0"/>
              </a:rPr>
              <a:t>in him</a:t>
            </a:r>
            <a:r>
              <a:rPr lang="en-US" sz="2800" b="1" dirty="0" smtClean="0">
                <a:solidFill>
                  <a:schemeClr val="bg1"/>
                </a:solidFill>
                <a:latin typeface="Calibri" pitchFamily="34" charset="0"/>
                <a:cs typeface="Calibri" pitchFamily="34" charset="0"/>
              </a:rPr>
              <a:t> we might become </a:t>
            </a:r>
            <a:r>
              <a:rPr lang="en-US" sz="2800" b="1" dirty="0" smtClean="0">
                <a:solidFill>
                  <a:srgbClr val="FF0000"/>
                </a:solidFill>
                <a:latin typeface="Calibri" pitchFamily="34" charset="0"/>
                <a:cs typeface="Calibri" pitchFamily="34" charset="0"/>
              </a:rPr>
              <a:t>the righteousness of God</a:t>
            </a:r>
            <a:r>
              <a:rPr lang="en-US" sz="2800" b="1" dirty="0" smtClean="0">
                <a:solidFill>
                  <a:schemeClr val="bg1"/>
                </a:solidFill>
                <a:latin typeface="Calibri" pitchFamily="34" charset="0"/>
                <a:cs typeface="Calibri" pitchFamily="34" charset="0"/>
              </a:rPr>
              <a:t>”</a:t>
            </a:r>
          </a:p>
          <a:p>
            <a:pPr algn="ctr"/>
            <a:r>
              <a:rPr lang="en-US" sz="2800" b="1" dirty="0" smtClean="0">
                <a:solidFill>
                  <a:schemeClr val="bg1"/>
                </a:solidFill>
                <a:latin typeface="Calibri" pitchFamily="34" charset="0"/>
                <a:cs typeface="Calibri" pitchFamily="34" charset="0"/>
              </a:rPr>
              <a:t>2 </a:t>
            </a:r>
            <a:r>
              <a:rPr lang="en-US" sz="2800" b="1" dirty="0" err="1" smtClean="0">
                <a:solidFill>
                  <a:schemeClr val="bg1"/>
                </a:solidFill>
                <a:latin typeface="Calibri" pitchFamily="34" charset="0"/>
                <a:cs typeface="Calibri" pitchFamily="34" charset="0"/>
              </a:rPr>
              <a:t>Cor</a:t>
            </a:r>
            <a:r>
              <a:rPr lang="en-US" sz="2800" b="1" dirty="0" smtClean="0">
                <a:solidFill>
                  <a:schemeClr val="bg1"/>
                </a:solidFill>
                <a:latin typeface="Calibri" pitchFamily="34" charset="0"/>
                <a:cs typeface="Calibri" pitchFamily="34" charset="0"/>
              </a:rPr>
              <a:t> 5:21</a:t>
            </a:r>
          </a:p>
          <a:p>
            <a:pPr algn="ctr"/>
            <a:r>
              <a:rPr lang="en-US" sz="2800" b="1" dirty="0" smtClean="0">
                <a:solidFill>
                  <a:schemeClr val="bg1"/>
                </a:solidFill>
                <a:latin typeface="Calibri" pitchFamily="34" charset="0"/>
                <a:cs typeface="Calibri" pitchFamily="34" charset="0"/>
              </a:rPr>
              <a:t>“reconciled . . . by his death, in order to present you </a:t>
            </a:r>
            <a:r>
              <a:rPr lang="en-US" sz="2800" b="1" dirty="0" smtClean="0">
                <a:solidFill>
                  <a:srgbClr val="FF0000"/>
                </a:solidFill>
                <a:latin typeface="Calibri" pitchFamily="34" charset="0"/>
                <a:cs typeface="Calibri" pitchFamily="34" charset="0"/>
              </a:rPr>
              <a:t>holy</a:t>
            </a:r>
            <a:r>
              <a:rPr lang="en-US" sz="2800" b="1" dirty="0" smtClean="0">
                <a:solidFill>
                  <a:schemeClr val="bg1"/>
                </a:solidFill>
                <a:latin typeface="Calibri" pitchFamily="34" charset="0"/>
                <a:cs typeface="Calibri" pitchFamily="34" charset="0"/>
              </a:rPr>
              <a:t> and </a:t>
            </a:r>
            <a:r>
              <a:rPr lang="en-US" sz="2800" b="1" dirty="0" smtClean="0">
                <a:solidFill>
                  <a:srgbClr val="FF0000"/>
                </a:solidFill>
                <a:latin typeface="Calibri" pitchFamily="34" charset="0"/>
                <a:cs typeface="Calibri" pitchFamily="34" charset="0"/>
              </a:rPr>
              <a:t>blameless</a:t>
            </a:r>
            <a:r>
              <a:rPr lang="en-US" sz="2800" b="1" dirty="0" smtClean="0">
                <a:solidFill>
                  <a:schemeClr val="bg1"/>
                </a:solidFill>
                <a:latin typeface="Calibri" pitchFamily="34" charset="0"/>
                <a:cs typeface="Calibri" pitchFamily="34" charset="0"/>
              </a:rPr>
              <a:t> and </a:t>
            </a:r>
            <a:r>
              <a:rPr lang="en-US" sz="2800" b="1" dirty="0" smtClean="0">
                <a:solidFill>
                  <a:srgbClr val="FF0000"/>
                </a:solidFill>
                <a:latin typeface="Calibri" pitchFamily="34" charset="0"/>
                <a:cs typeface="Calibri" pitchFamily="34" charset="0"/>
              </a:rPr>
              <a:t>above reproach</a:t>
            </a:r>
            <a:r>
              <a:rPr lang="en-US" sz="2800" b="1" dirty="0" smtClean="0">
                <a:solidFill>
                  <a:schemeClr val="bg1"/>
                </a:solidFill>
                <a:latin typeface="Calibri" pitchFamily="34" charset="0"/>
                <a:cs typeface="Calibri" pitchFamily="34" charset="0"/>
              </a:rPr>
              <a:t> before him” Col 1:22</a:t>
            </a:r>
          </a:p>
        </p:txBody>
      </p:sp>
      <p:sp>
        <p:nvSpPr>
          <p:cNvPr id="7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41784"/>
            <a:ext cx="8820472" cy="1143000"/>
          </a:xfrm>
        </p:spPr>
        <p:txBody>
          <a:bodyPr/>
          <a:lstStyle/>
          <a:p>
            <a:r>
              <a:rPr lang="en-CA" sz="2800" b="1" spc="-20" dirty="0" smtClean="0">
                <a:solidFill>
                  <a:schemeClr val="tx1"/>
                </a:solidFill>
                <a:latin typeface="Calibri" pitchFamily="34" charset="0"/>
                <a:cs typeface="Calibri" pitchFamily="34" charset="0"/>
              </a:rPr>
              <a:t>Have you received Jesus Christ, the Righteous One, crucified and risen, as God’s robe of infinite righteousness?</a:t>
            </a:r>
            <a:br>
              <a:rPr lang="en-CA" sz="2800" b="1" spc="-20" dirty="0" smtClean="0">
                <a:solidFill>
                  <a:schemeClr val="tx1"/>
                </a:solidFill>
                <a:latin typeface="Calibri" pitchFamily="34" charset="0"/>
                <a:cs typeface="Calibri" pitchFamily="34" charset="0"/>
              </a:rPr>
            </a:br>
            <a:r>
              <a:rPr lang="en-CA" sz="2800" b="1" spc="-20" dirty="0" smtClean="0">
                <a:solidFill>
                  <a:schemeClr val="tx1"/>
                </a:solidFill>
                <a:latin typeface="Calibri" pitchFamily="34" charset="0"/>
                <a:cs typeface="Calibri" pitchFamily="34" charset="0"/>
              </a:rPr>
              <a:t>Has God justified you in Christ the righteousness of God?</a:t>
            </a: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endParaRPr lang="en-CA" sz="2800" b="1" dirty="0">
              <a:solidFill>
                <a:schemeClr val="tx1"/>
              </a:solidFill>
              <a:latin typeface="Calibri" pitchFamily="34" charset="0"/>
              <a:cs typeface="Calibri" pitchFamily="34" charset="0"/>
            </a:endParaRPr>
          </a:p>
        </p:txBody>
      </p:sp>
      <p:sp>
        <p:nvSpPr>
          <p:cNvPr id="3" name="Title 1"/>
          <p:cNvSpPr txBox="1">
            <a:spLocks/>
          </p:cNvSpPr>
          <p:nvPr/>
        </p:nvSpPr>
        <p:spPr bwMode="auto">
          <a:xfrm>
            <a:off x="179512" y="5238328"/>
            <a:ext cx="874846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No one is as righteous in God’s sight as God himself without receiving Christ as God’s robe of righteousness.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God doesn’t contaminate heaven with one speck of dirt!</a:t>
            </a:r>
          </a:p>
          <a:p>
            <a:pPr algn="ct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Our own efforts to be righteous are not enough!</a:t>
            </a:r>
            <a:endParaRPr lang="en-CA" sz="1600" b="1" dirty="0" smtClean="0">
              <a:solidFill>
                <a:srgbClr val="FFFF00"/>
              </a:solidFill>
              <a:latin typeface="Calibri" pitchFamily="34" charset="0"/>
              <a:cs typeface="Calibri" pitchFamily="34" charset="0"/>
            </a:endParaRPr>
          </a:p>
          <a:p>
            <a:pPr algn="ctr"/>
            <a:r>
              <a:rPr lang="en-CA" sz="2000" b="1" dirty="0" smtClean="0">
                <a:solidFill>
                  <a:srgbClr val="FFFF00"/>
                </a:solidFill>
                <a:latin typeface="Calibri" pitchFamily="34" charset="0"/>
                <a:cs typeface="Calibri" pitchFamily="34" charset="0"/>
              </a:rPr>
              <a:t>More on justification in Christ in  Appendices 1, slide 307</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pic>
        <p:nvPicPr>
          <p:cNvPr id="6" name="Picture 5" descr="DSCN2512 crop e.JPG"/>
          <p:cNvPicPr>
            <a:picLocks noChangeAspect="1"/>
          </p:cNvPicPr>
          <p:nvPr/>
        </p:nvPicPr>
        <p:blipFill>
          <a:blip r:embed="rId2" cstate="print"/>
          <a:stretch>
            <a:fillRect/>
          </a:stretch>
        </p:blipFill>
        <p:spPr>
          <a:xfrm>
            <a:off x="1475656" y="1412777"/>
            <a:ext cx="6264696" cy="3346474"/>
          </a:xfrm>
          <a:prstGeom prst="rect">
            <a:avLst/>
          </a:prstGeom>
        </p:spPr>
      </p:pic>
      <p:sp>
        <p:nvSpPr>
          <p:cNvPr id="8" name="TextBox 7"/>
          <p:cNvSpPr txBox="1"/>
          <p:nvPr/>
        </p:nvSpPr>
        <p:spPr>
          <a:xfrm rot="16200000">
            <a:off x="8016594" y="3017100"/>
            <a:ext cx="1431802" cy="400110"/>
          </a:xfrm>
          <a:prstGeom prst="rect">
            <a:avLst/>
          </a:prstGeom>
          <a:noFill/>
        </p:spPr>
        <p:txBody>
          <a:bodyPr wrap="none" rtlCol="0">
            <a:spAutoFit/>
          </a:bodyPr>
          <a:lstStyle/>
          <a:p>
            <a:pPr algn="ctr"/>
            <a:r>
              <a:rPr lang="en-CA" sz="1000" dirty="0" smtClean="0">
                <a:solidFill>
                  <a:schemeClr val="tx1">
                    <a:lumMod val="85000"/>
                  </a:schemeClr>
                </a:solidFill>
              </a:rPr>
              <a:t>photo by John </a:t>
            </a:r>
            <a:r>
              <a:rPr lang="en-CA" sz="1000" dirty="0" err="1" smtClean="0">
                <a:solidFill>
                  <a:schemeClr val="tx1">
                    <a:lumMod val="85000"/>
                  </a:schemeClr>
                </a:solidFill>
              </a:rPr>
              <a:t>Crozier</a:t>
            </a:r>
            <a:endParaRPr lang="en-CA" sz="1000" dirty="0" smtClean="0">
              <a:solidFill>
                <a:schemeClr val="tx1">
                  <a:lumMod val="85000"/>
                </a:schemeClr>
              </a:solidFill>
            </a:endParaRPr>
          </a:p>
          <a:p>
            <a:pPr algn="ctr"/>
            <a:r>
              <a:rPr lang="en-CA" sz="1000" dirty="0" smtClean="0">
                <a:solidFill>
                  <a:schemeClr val="tx1">
                    <a:lumMod val="85000"/>
                  </a:schemeClr>
                </a:solidFill>
              </a:rPr>
              <a:t>free to use</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07008" y="2348879"/>
            <a:ext cx="3017520" cy="2286000"/>
          </a:xfrm>
          <a:prstGeom prst="rect">
            <a:avLst/>
          </a:prstGeom>
          <a:noFill/>
          <a:ln>
            <a:noFill/>
          </a:ln>
        </p:spPr>
      </p:pic>
      <p:sp>
        <p:nvSpPr>
          <p:cNvPr id="266" name="Google Shape;266;p16"/>
          <p:cNvSpPr/>
          <p:nvPr/>
        </p:nvSpPr>
        <p:spPr>
          <a:xfrm>
            <a:off x="7440880" y="3212976"/>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996952"/>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2076832"/>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304393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181322" y="304393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45962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367564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459621"/>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097040" y="367564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097040" y="324359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3459621"/>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3243597"/>
            <a:ext cx="614477" cy="365760"/>
          </a:xfrm>
          <a:prstGeom prst="rect">
            <a:avLst/>
          </a:prstGeom>
        </p:spPr>
      </p:pic>
      <p:sp>
        <p:nvSpPr>
          <p:cNvPr id="19" name="WordArt 2"/>
          <p:cNvSpPr>
            <a:spLocks noChangeArrowheads="1" noChangeShapeType="1" noTextEdit="1"/>
          </p:cNvSpPr>
          <p:nvPr/>
        </p:nvSpPr>
        <p:spPr bwMode="auto">
          <a:xfrm>
            <a:off x="6876256" y="116632"/>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sp>
        <p:nvSpPr>
          <p:cNvPr id="22" name="TextBox 21"/>
          <p:cNvSpPr txBox="1"/>
          <p:nvPr/>
        </p:nvSpPr>
        <p:spPr>
          <a:xfrm>
            <a:off x="251520" y="746701"/>
            <a:ext cx="8496944" cy="954107"/>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“the Son of Man came not to be served but to serve, and to give his life as a </a:t>
            </a:r>
            <a:r>
              <a:rPr lang="en-CA" sz="2800" b="1" dirty="0" smtClean="0">
                <a:solidFill>
                  <a:srgbClr val="FF0000"/>
                </a:solidFill>
                <a:latin typeface="Calibri" pitchFamily="34" charset="0"/>
                <a:cs typeface="Calibri" pitchFamily="34" charset="0"/>
              </a:rPr>
              <a:t>ransom</a:t>
            </a:r>
            <a:r>
              <a:rPr lang="en-CA" sz="2800" b="1" dirty="0" smtClean="0">
                <a:solidFill>
                  <a:schemeClr val="bg1"/>
                </a:solidFill>
                <a:latin typeface="Calibri" pitchFamily="34" charset="0"/>
                <a:cs typeface="Calibri" pitchFamily="34" charset="0"/>
              </a:rPr>
              <a:t> for many” Mat 20:28</a:t>
            </a:r>
            <a:endParaRPr lang="x-none" sz="2800" smtClean="0"/>
          </a:p>
        </p:txBody>
      </p:sp>
      <p:pic>
        <p:nvPicPr>
          <p:cNvPr id="23" name="Picture 22" descr="chains 3.JPG"/>
          <p:cNvPicPr>
            <a:picLocks noChangeAspect="1"/>
          </p:cNvPicPr>
          <p:nvPr/>
        </p:nvPicPr>
        <p:blipFill>
          <a:blip r:embed="rId5" cstate="print"/>
          <a:srcRect l="2863" t="3982" r="2625" b="8808"/>
          <a:stretch>
            <a:fillRect/>
          </a:stretch>
        </p:blipFill>
        <p:spPr>
          <a:xfrm>
            <a:off x="107504" y="2060848"/>
            <a:ext cx="2664296" cy="2448272"/>
          </a:xfrm>
          <a:prstGeom prst="rect">
            <a:avLst/>
          </a:prstGeom>
        </p:spPr>
      </p:pic>
      <p:sp>
        <p:nvSpPr>
          <p:cNvPr id="24" name="TextBox 4"/>
          <p:cNvSpPr txBox="1">
            <a:spLocks noChangeArrowheads="1"/>
          </p:cNvSpPr>
          <p:nvPr/>
        </p:nvSpPr>
        <p:spPr bwMode="auto">
          <a:xfrm>
            <a:off x="1691680" y="2204864"/>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5" name="Rectangle 24"/>
          <p:cNvSpPr/>
          <p:nvPr/>
        </p:nvSpPr>
        <p:spPr>
          <a:xfrm>
            <a:off x="107504" y="4509120"/>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chains </a:t>
            </a:r>
            <a:r>
              <a:rPr lang="en-US" sz="2400" b="1" dirty="0" err="1" smtClean="0">
                <a:ln w="50800"/>
                <a:solidFill>
                  <a:schemeClr val="bg1">
                    <a:shade val="50000"/>
                  </a:schemeClr>
                </a:solidFill>
              </a:rPr>
              <a:t>chains</a:t>
            </a:r>
            <a:r>
              <a:rPr lang="en-US" sz="2400" b="1" dirty="0" smtClean="0">
                <a:ln w="50800"/>
                <a:solidFill>
                  <a:schemeClr val="bg1">
                    <a:shade val="50000"/>
                  </a:schemeClr>
                </a:solidFill>
              </a:rPr>
              <a:t> </a:t>
            </a:r>
            <a:r>
              <a:rPr lang="en-US" sz="2400" b="1" dirty="0" err="1" smtClean="0">
                <a:ln w="50800"/>
                <a:solidFill>
                  <a:schemeClr val="bg1">
                    <a:shade val="50000"/>
                  </a:schemeClr>
                </a:solidFill>
              </a:rPr>
              <a:t>chains</a:t>
            </a:r>
            <a:endParaRPr lang="en-US" sz="2400" b="1" dirty="0" smtClean="0">
              <a:ln w="50800"/>
              <a:solidFill>
                <a:schemeClr val="bg1">
                  <a:shade val="50000"/>
                </a:schemeClr>
              </a:solidFill>
            </a:endParaRPr>
          </a:p>
          <a:p>
            <a:pPr algn="ctr"/>
            <a:r>
              <a:rPr lang="en-US" sz="2400" b="1" dirty="0" smtClean="0">
                <a:ln w="50800"/>
                <a:solidFill>
                  <a:schemeClr val="bg1">
                    <a:shade val="50000"/>
                  </a:schemeClr>
                </a:solidFill>
              </a:rPr>
              <a:t>s</a:t>
            </a:r>
            <a:r>
              <a:rPr lang="en-US" sz="2400" b="1" cap="none" spc="0" dirty="0" smtClean="0">
                <a:ln w="50800"/>
                <a:solidFill>
                  <a:schemeClr val="bg1">
                    <a:shade val="50000"/>
                  </a:schemeClr>
                </a:solidFill>
                <a:effectLst/>
              </a:rPr>
              <a:t>lave </a:t>
            </a:r>
            <a:r>
              <a:rPr lang="en-US" sz="2400" b="1" cap="none" spc="0" dirty="0" err="1" smtClean="0">
                <a:ln w="50800"/>
                <a:solidFill>
                  <a:schemeClr val="bg1">
                    <a:shade val="50000"/>
                  </a:schemeClr>
                </a:solidFill>
                <a:effectLst/>
              </a:rPr>
              <a:t>slave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slave</a:t>
            </a:r>
            <a:endParaRPr lang="en-US" sz="2400" b="1" cap="none" spc="0" dirty="0">
              <a:ln w="50800" cap="rnd"/>
              <a:solidFill>
                <a:schemeClr val="bg1">
                  <a:shade val="50000"/>
                </a:schemeClr>
              </a:solidFill>
              <a:effectLst/>
            </a:endParaRPr>
          </a:p>
        </p:txBody>
      </p:sp>
      <p:pic>
        <p:nvPicPr>
          <p:cNvPr id="26" name="Picture 25" descr="lord-jesus-christ-coming-293608.gif"/>
          <p:cNvPicPr>
            <a:picLocks noChangeAspect="1"/>
          </p:cNvPicPr>
          <p:nvPr/>
        </p:nvPicPr>
        <p:blipFill>
          <a:blip r:embed="rId6" cstate="print"/>
          <a:srcRect b="36140"/>
          <a:stretch>
            <a:fillRect/>
          </a:stretch>
        </p:blipFill>
        <p:spPr>
          <a:xfrm>
            <a:off x="3232807" y="1988840"/>
            <a:ext cx="2851361" cy="2651760"/>
          </a:xfrm>
          <a:prstGeom prst="star32">
            <a:avLst/>
          </a:prstGeom>
        </p:spPr>
      </p:pic>
      <p:sp>
        <p:nvSpPr>
          <p:cNvPr id="27" name="Rectangle 26"/>
          <p:cNvSpPr/>
          <p:nvPr/>
        </p:nvSpPr>
        <p:spPr>
          <a:xfrm>
            <a:off x="4513704" y="2996952"/>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ectangle 28"/>
          <p:cNvSpPr/>
          <p:nvPr/>
        </p:nvSpPr>
        <p:spPr>
          <a:xfrm>
            <a:off x="4067944" y="3140968"/>
            <a:ext cx="118872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TextBox 9"/>
          <p:cNvSpPr txBox="1">
            <a:spLocks noChangeArrowheads="1"/>
          </p:cNvSpPr>
          <p:nvPr/>
        </p:nvSpPr>
        <p:spPr bwMode="auto">
          <a:xfrm>
            <a:off x="3851920" y="2996952"/>
            <a:ext cx="1656184" cy="492443"/>
          </a:xfrm>
          <a:prstGeom prst="rect">
            <a:avLst/>
          </a:prstGeom>
          <a:noFill/>
          <a:ln w="9525">
            <a:noFill/>
            <a:miter lim="800000"/>
            <a:headEnd/>
            <a:tailEnd/>
          </a:ln>
        </p:spPr>
        <p:txBody>
          <a:bodyPr wrap="square">
            <a:spAutoFit/>
          </a:bodyPr>
          <a:lstStyle/>
          <a:p>
            <a:pPr algn="ctr"/>
            <a:endParaRPr lang="en-CA" sz="200" b="1" dirty="0" smtClean="0"/>
          </a:p>
          <a:p>
            <a:pPr algn="ctr"/>
            <a:r>
              <a:rPr lang="en-CA" sz="2400" b="1" dirty="0" smtClean="0"/>
              <a:t>ransom</a:t>
            </a:r>
            <a:endParaRPr lang="en-CA" sz="2400" b="1" dirty="0"/>
          </a:p>
        </p:txBody>
      </p:sp>
      <p:sp>
        <p:nvSpPr>
          <p:cNvPr id="30" name="TextBox 29"/>
          <p:cNvSpPr txBox="1"/>
          <p:nvPr/>
        </p:nvSpPr>
        <p:spPr>
          <a:xfrm>
            <a:off x="214282" y="5661248"/>
            <a:ext cx="8786842" cy="954107"/>
          </a:xfrm>
          <a:prstGeom prst="rect">
            <a:avLst/>
          </a:prstGeom>
          <a:noFill/>
        </p:spPr>
        <p:txBody>
          <a:bodyPr wrap="square" rtlCol="0">
            <a:spAutoFit/>
          </a:bodyPr>
          <a:lstStyle/>
          <a:p>
            <a:r>
              <a:rPr lang="en-US" sz="2800" b="1" dirty="0" smtClean="0">
                <a:solidFill>
                  <a:schemeClr val="bg1"/>
                </a:solidFill>
                <a:latin typeface="Calibri" pitchFamily="34" charset="0"/>
              </a:rPr>
              <a:t>“</a:t>
            </a:r>
            <a:r>
              <a:rPr lang="en-CA" sz="2800" b="1" dirty="0" smtClean="0">
                <a:solidFill>
                  <a:schemeClr val="bg1"/>
                </a:solidFill>
                <a:latin typeface="Calibri" pitchFamily="34" charset="0"/>
              </a:rPr>
              <a:t>all have sinned . . . and are justified by his grace as a gift, through the </a:t>
            </a:r>
            <a:r>
              <a:rPr lang="en-CA" sz="2800" b="1" dirty="0" smtClean="0">
                <a:solidFill>
                  <a:srgbClr val="FF0000"/>
                </a:solidFill>
                <a:latin typeface="Calibri" pitchFamily="34" charset="0"/>
              </a:rPr>
              <a:t>redemption</a:t>
            </a:r>
            <a:r>
              <a:rPr lang="en-CA" sz="2800" b="1" dirty="0" smtClean="0">
                <a:solidFill>
                  <a:schemeClr val="bg1"/>
                </a:solidFill>
                <a:latin typeface="Calibri" pitchFamily="34" charset="0"/>
              </a:rPr>
              <a:t> that is in Christ” Rom 3:23-24 </a:t>
            </a:r>
          </a:p>
        </p:txBody>
      </p:sp>
      <p:sp>
        <p:nvSpPr>
          <p:cNvPr id="31" name="TextBox 30"/>
          <p:cNvSpPr txBox="1"/>
          <p:nvPr/>
        </p:nvSpPr>
        <p:spPr>
          <a:xfrm>
            <a:off x="3635896" y="465313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7" cstate="print"/>
          <a:stretch>
            <a:fillRect/>
          </a:stretch>
        </p:blipFill>
        <p:spPr>
          <a:xfrm>
            <a:off x="7245424" y="2852936"/>
            <a:ext cx="1143000" cy="1333500"/>
          </a:xfrm>
          <a:prstGeom prst="rect">
            <a:avLst/>
          </a:prstGeom>
        </p:spPr>
      </p:pic>
      <p:sp>
        <p:nvSpPr>
          <p:cNvPr id="33" name="Rectangle 32"/>
          <p:cNvSpPr/>
          <p:nvPr/>
        </p:nvSpPr>
        <p:spPr>
          <a:xfrm>
            <a:off x="6448508" y="4509120"/>
            <a:ext cx="2691764"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a:t>
            </a:r>
            <a:r>
              <a:rPr lang="en-US" sz="2400" b="1" cap="none" spc="0" dirty="0" err="1" smtClean="0">
                <a:ln w="50800"/>
                <a:solidFill>
                  <a:schemeClr val="bg1">
                    <a:shade val="50000"/>
                  </a:schemeClr>
                </a:solidFill>
                <a:effectLst/>
              </a:rPr>
              <a:t>free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free</a:t>
            </a:r>
            <a:endParaRPr lang="en-US" sz="2400" b="1" cap="none" spc="0" dirty="0" smtClean="0">
              <a:ln w="50800"/>
              <a:solidFill>
                <a:schemeClr val="bg1">
                  <a:shade val="50000"/>
                </a:schemeClr>
              </a:solidFill>
              <a:effectLst/>
            </a:endParaRPr>
          </a:p>
          <a:p>
            <a:pPr algn="ctr"/>
            <a:r>
              <a:rPr lang="en-US" sz="2400" b="1" dirty="0" smtClean="0">
                <a:ln w="50800"/>
                <a:solidFill>
                  <a:schemeClr val="bg1">
                    <a:shade val="50000"/>
                  </a:schemeClr>
                </a:solidFill>
              </a:rPr>
              <a:t>bought to belong</a:t>
            </a:r>
            <a:endParaRPr lang="en-US" sz="2400" b="1" cap="none" spc="0" dirty="0">
              <a:ln w="50800" cap="rnd"/>
              <a:solidFill>
                <a:schemeClr val="bg1">
                  <a:shade val="50000"/>
                </a:schemeClr>
              </a:solidFill>
              <a:effectLst/>
            </a:endParaRPr>
          </a:p>
        </p:txBody>
      </p:sp>
      <p:sp>
        <p:nvSpPr>
          <p:cNvPr id="34" name="TextBox 9"/>
          <p:cNvSpPr txBox="1">
            <a:spLocks noChangeArrowheads="1"/>
          </p:cNvSpPr>
          <p:nvPr/>
        </p:nvSpPr>
        <p:spPr bwMode="auto">
          <a:xfrm>
            <a:off x="6876256" y="1916832"/>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35" name="TextBox 34"/>
          <p:cNvSpPr txBox="1"/>
          <p:nvPr/>
        </p:nvSpPr>
        <p:spPr>
          <a:xfrm>
            <a:off x="-252536" y="2924944"/>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21115"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21115"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1043608" y="393305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348880"/>
            <a:ext cx="1143000" cy="1333500"/>
          </a:xfrm>
          <a:prstGeom prst="rect">
            <a:avLst/>
          </a:prstGeom>
        </p:spPr>
      </p:pic>
      <p:sp>
        <p:nvSpPr>
          <p:cNvPr id="36" name="TextBox 35"/>
          <p:cNvSpPr txBox="1"/>
          <p:nvPr/>
        </p:nvSpPr>
        <p:spPr>
          <a:xfrm>
            <a:off x="467544" y="26621"/>
            <a:ext cx="8243312" cy="954107"/>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Passover Lamb and propitiation, atonement for sin, </a:t>
            </a:r>
          </a:p>
          <a:p>
            <a:pPr algn="ctr"/>
            <a:r>
              <a:rPr lang="en-CA" sz="2800" b="1" dirty="0" smtClean="0">
                <a:solidFill>
                  <a:srgbClr val="FF0000"/>
                </a:solidFill>
                <a:latin typeface="Calibri" pitchFamily="34" charset="0"/>
              </a:rPr>
              <a:t>God’s wrath </a:t>
            </a:r>
            <a:r>
              <a:rPr lang="en-US" sz="2800" b="1" dirty="0" smtClean="0">
                <a:solidFill>
                  <a:srgbClr val="FF0000"/>
                </a:solidFill>
                <a:latin typeface="Calibri" pitchFamily="34" charset="0"/>
              </a:rPr>
              <a:t>turned away.  Praise you, Lord!</a:t>
            </a:r>
            <a:endParaRPr lang="en-CA" sz="2800" dirty="0">
              <a:solidFill>
                <a:srgbClr val="FF0000"/>
              </a:solidFill>
              <a:latin typeface="Calibri" pitchFamily="34" charset="0"/>
            </a:endParaRPr>
          </a:p>
        </p:txBody>
      </p:sp>
      <p:pic>
        <p:nvPicPr>
          <p:cNvPr id="37" name="Picture 36" descr="lord-jesus-christ-coming-293608.gif"/>
          <p:cNvPicPr>
            <a:picLocks noChangeAspect="1"/>
          </p:cNvPicPr>
          <p:nvPr/>
        </p:nvPicPr>
        <p:blipFill>
          <a:blip r:embed="rId6" cstate="print"/>
          <a:srcRect b="36140"/>
          <a:stretch>
            <a:fillRect/>
          </a:stretch>
        </p:blipFill>
        <p:spPr>
          <a:xfrm>
            <a:off x="2439286" y="1124744"/>
            <a:ext cx="3932914" cy="3657600"/>
          </a:xfrm>
          <a:prstGeom prst="star32">
            <a:avLst/>
          </a:prstGeom>
        </p:spPr>
      </p:pic>
      <p:pic>
        <p:nvPicPr>
          <p:cNvPr id="38" name="Picture 37" descr="ark of covenant jewishvirtuallibrary.org.jpg"/>
          <p:cNvPicPr>
            <a:picLocks noChangeAspect="1"/>
          </p:cNvPicPr>
          <p:nvPr/>
        </p:nvPicPr>
        <p:blipFill>
          <a:blip r:embed="rId7" cstate="print"/>
          <a:srcRect l="14562" t="1680" r="9757" b="5267"/>
          <a:stretch>
            <a:fillRect/>
          </a:stretch>
        </p:blipFill>
        <p:spPr>
          <a:xfrm>
            <a:off x="3419872" y="2348880"/>
            <a:ext cx="2016224" cy="2103120"/>
          </a:xfrm>
          <a:prstGeom prst="rect">
            <a:avLst/>
          </a:prstGeom>
        </p:spPr>
      </p:pic>
      <p:sp>
        <p:nvSpPr>
          <p:cNvPr id="39" name="Rectangle 38"/>
          <p:cNvSpPr/>
          <p:nvPr/>
        </p:nvSpPr>
        <p:spPr>
          <a:xfrm>
            <a:off x="4283968" y="26860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3563888" y="2938656"/>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Oval 41"/>
          <p:cNvSpPr/>
          <p:nvPr/>
        </p:nvSpPr>
        <p:spPr>
          <a:xfrm>
            <a:off x="539552" y="2285992"/>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43" name="Rectangle 42"/>
          <p:cNvSpPr/>
          <p:nvPr/>
        </p:nvSpPr>
        <p:spPr>
          <a:xfrm rot="1500000">
            <a:off x="372399"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11560"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55576"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ight Arrow 45"/>
          <p:cNvSpPr/>
          <p:nvPr/>
        </p:nvSpPr>
        <p:spPr>
          <a:xfrm>
            <a:off x="1575088" y="3298696"/>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apezoid 46"/>
          <p:cNvSpPr/>
          <p:nvPr/>
        </p:nvSpPr>
        <p:spPr>
          <a:xfrm>
            <a:off x="395536" y="2714620"/>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rot="20100000" flipV="1">
            <a:off x="981827"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180256" y="1214422"/>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2" name="TextBox 51"/>
          <p:cNvSpPr txBox="1"/>
          <p:nvPr/>
        </p:nvSpPr>
        <p:spPr>
          <a:xfrm>
            <a:off x="6804248" y="1196752"/>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53" name="Rectangle 52"/>
          <p:cNvSpPr/>
          <p:nvPr/>
        </p:nvSpPr>
        <p:spPr>
          <a:xfrm>
            <a:off x="6804248" y="4012961"/>
            <a:ext cx="1961819"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54" name="Right Arrow 53"/>
          <p:cNvSpPr/>
          <p:nvPr/>
        </p:nvSpPr>
        <p:spPr>
          <a:xfrm>
            <a:off x="6228184" y="3298696"/>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TextBox 54"/>
          <p:cNvSpPr txBox="1"/>
          <p:nvPr/>
        </p:nvSpPr>
        <p:spPr>
          <a:xfrm>
            <a:off x="3059832" y="4365104"/>
            <a:ext cx="2736304" cy="246221"/>
          </a:xfrm>
          <a:prstGeom prst="rect">
            <a:avLst/>
          </a:prstGeom>
          <a:noFill/>
        </p:spPr>
        <p:txBody>
          <a:bodyPr wrap="square" rtlCol="0">
            <a:spAutoFit/>
          </a:bodyPr>
          <a:lstStyle/>
          <a:p>
            <a:pPr algn="ctr"/>
            <a:r>
              <a:rPr lang="en-CA" sz="1000" dirty="0" smtClean="0">
                <a:solidFill>
                  <a:schemeClr val="bg1">
                    <a:lumMod val="50000"/>
                  </a:schemeClr>
                </a:solidFill>
              </a:rPr>
              <a:t>ark jewishvirtuallibrary.org</a:t>
            </a:r>
            <a:endParaRPr lang="en-CA" sz="1000" dirty="0">
              <a:solidFill>
                <a:schemeClr val="bg1">
                  <a:lumMod val="50000"/>
                </a:schemeClr>
              </a:solidFill>
            </a:endParaRPr>
          </a:p>
        </p:txBody>
      </p:sp>
      <p:sp>
        <p:nvSpPr>
          <p:cNvPr id="56" name="TextBox 9"/>
          <p:cNvSpPr txBox="1">
            <a:spLocks noChangeArrowheads="1"/>
          </p:cNvSpPr>
          <p:nvPr/>
        </p:nvSpPr>
        <p:spPr bwMode="auto">
          <a:xfrm>
            <a:off x="3554720" y="2823319"/>
            <a:ext cx="1737360" cy="461665"/>
          </a:xfrm>
          <a:prstGeom prst="rect">
            <a:avLst/>
          </a:prstGeom>
          <a:noFill/>
          <a:ln w="9525">
            <a:noFill/>
            <a:miter lim="800000"/>
            <a:headEnd/>
            <a:tailEnd/>
          </a:ln>
        </p:spPr>
        <p:txBody>
          <a:bodyPr wrap="square">
            <a:spAutoFit/>
          </a:bodyPr>
          <a:lstStyle/>
          <a:p>
            <a:pPr algn="ctr"/>
            <a:r>
              <a:rPr lang="en-CA" sz="2400" b="1" dirty="0" smtClean="0"/>
              <a:t>atonement</a:t>
            </a:r>
            <a:endParaRPr lang="en-CA" sz="2400" b="1" dirty="0"/>
          </a:p>
        </p:txBody>
      </p:sp>
      <p:sp>
        <p:nvSpPr>
          <p:cNvPr id="41" name="Rectangle 40"/>
          <p:cNvSpPr/>
          <p:nvPr/>
        </p:nvSpPr>
        <p:spPr>
          <a:xfrm>
            <a:off x="0" y="4924325"/>
            <a:ext cx="9144000" cy="1815882"/>
          </a:xfrm>
          <a:prstGeom prst="rect">
            <a:avLst/>
          </a:prstGeom>
        </p:spPr>
        <p:txBody>
          <a:bodyPr wrap="square">
            <a:spAutoFit/>
          </a:bodyPr>
          <a:lstStyle/>
          <a:p>
            <a:pPr algn="ctr"/>
            <a:r>
              <a:rPr lang="en-US" sz="2800" b="1" dirty="0" smtClean="0">
                <a:solidFill>
                  <a:schemeClr val="bg1"/>
                </a:solidFill>
                <a:latin typeface="Calibri" pitchFamily="34" charset="0"/>
                <a:cs typeface="Calibri" pitchFamily="34" charset="0"/>
              </a:rPr>
              <a:t>“Jesus Christ, the Righteous One.  He is </a:t>
            </a:r>
            <a:r>
              <a:rPr lang="en-US" sz="2800" b="1" dirty="0" smtClean="0">
                <a:solidFill>
                  <a:srgbClr val="FF0000"/>
                </a:solidFill>
                <a:latin typeface="Calibri" pitchFamily="34" charset="0"/>
                <a:cs typeface="Calibri" pitchFamily="34" charset="0"/>
              </a:rPr>
              <a:t>the atoning sacrifice</a:t>
            </a:r>
            <a:r>
              <a:rPr lang="en-US" sz="2800" b="1" dirty="0" smtClean="0">
                <a:solidFill>
                  <a:schemeClr val="bg1"/>
                </a:solidFill>
                <a:latin typeface="Calibri" pitchFamily="34" charset="0"/>
                <a:cs typeface="Calibri" pitchFamily="34" charset="0"/>
              </a:rPr>
              <a:t> for our sins, </a:t>
            </a:r>
            <a:r>
              <a:rPr lang="en-US" sz="2800" b="1" spc="-30" dirty="0" smtClean="0">
                <a:solidFill>
                  <a:schemeClr val="bg1"/>
                </a:solidFill>
                <a:latin typeface="Calibri" pitchFamily="34" charset="0"/>
                <a:cs typeface="Calibri" pitchFamily="34" charset="0"/>
              </a:rPr>
              <a:t>and not only for ours but also for the sins of the whole world” 1 John 2:1-2</a:t>
            </a:r>
          </a:p>
          <a:p>
            <a:pPr algn="ctr"/>
            <a:r>
              <a:rPr lang="en-US" sz="2800" b="1" spc="-30" dirty="0" smtClean="0">
                <a:solidFill>
                  <a:schemeClr val="bg1"/>
                </a:solidFill>
                <a:latin typeface="Calibri" pitchFamily="34" charset="0"/>
                <a:cs typeface="Calibri" pitchFamily="34" charset="0"/>
              </a:rPr>
              <a:t>“Christ, our </a:t>
            </a:r>
            <a:r>
              <a:rPr lang="en-US" sz="2800" b="1" spc="-30" dirty="0" smtClean="0">
                <a:solidFill>
                  <a:srgbClr val="FF0000"/>
                </a:solidFill>
                <a:latin typeface="Calibri" pitchFamily="34" charset="0"/>
                <a:cs typeface="Calibri" pitchFamily="34" charset="0"/>
              </a:rPr>
              <a:t>Passover Lamb</a:t>
            </a:r>
            <a:r>
              <a:rPr lang="en-US" sz="2800" b="1" spc="-30" dirty="0" smtClean="0">
                <a:solidFill>
                  <a:schemeClr val="bg1"/>
                </a:solidFill>
                <a:latin typeface="Calibri" pitchFamily="34" charset="0"/>
                <a:cs typeface="Calibri" pitchFamily="34" charset="0"/>
              </a:rPr>
              <a:t>, has been sacrificed” 1 </a:t>
            </a:r>
            <a:r>
              <a:rPr lang="en-US" sz="2800" b="1" spc="-30" dirty="0" err="1" smtClean="0">
                <a:solidFill>
                  <a:schemeClr val="bg1"/>
                </a:solidFill>
                <a:latin typeface="Calibri" pitchFamily="34" charset="0"/>
                <a:cs typeface="Calibri" pitchFamily="34" charset="0"/>
              </a:rPr>
              <a:t>Cor</a:t>
            </a:r>
            <a:r>
              <a:rPr lang="en-US" sz="2800" b="1" spc="-30" dirty="0" smtClean="0">
                <a:solidFill>
                  <a:schemeClr val="bg1"/>
                </a:solidFill>
                <a:latin typeface="Calibri" pitchFamily="34" charset="0"/>
                <a:cs typeface="Calibri" pitchFamily="34" charset="0"/>
              </a:rPr>
              <a:t> 5:7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2" name="WordArt 2"/>
          <p:cNvSpPr>
            <a:spLocks noChangeArrowheads="1" noChangeShapeType="1" noTextEdit="1"/>
          </p:cNvSpPr>
          <p:nvPr/>
        </p:nvSpPr>
        <p:spPr bwMode="auto">
          <a:xfrm>
            <a:off x="2339752" y="548680"/>
            <a:ext cx="4608512" cy="3528392"/>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M</a:t>
            </a:r>
            <a:r>
              <a:rPr lang="en-CA" sz="1200" kern="10" spc="0" dirty="0" smtClean="0">
                <a:ln w="9525">
                  <a:solidFill>
                    <a:srgbClr val="000000"/>
                  </a:solidFill>
                  <a:round/>
                  <a:headEnd/>
                  <a:tailEnd/>
                </a:ln>
                <a:solidFill>
                  <a:srgbClr val="FFC000"/>
                </a:solidFill>
                <a:effectLst/>
              </a:rPr>
              <a:t>ost </a:t>
            </a:r>
            <a:r>
              <a:rPr lang="en-CA" sz="1200" kern="10" dirty="0" smtClean="0">
                <a:ln w="9525">
                  <a:solidFill>
                    <a:srgbClr val="000000"/>
                  </a:solidFill>
                  <a:round/>
                  <a:headEnd/>
                  <a:tailEnd/>
                </a:ln>
                <a:solidFill>
                  <a:srgbClr val="FFC000"/>
                </a:solidFill>
              </a:rPr>
              <a:t>H</a:t>
            </a:r>
            <a:r>
              <a:rPr lang="en-CA" sz="1200" kern="10" spc="0" dirty="0" smtClean="0">
                <a:ln w="9525">
                  <a:solidFill>
                    <a:srgbClr val="000000"/>
                  </a:solidFill>
                  <a:round/>
                  <a:headEnd/>
                  <a:tailEnd/>
                </a:ln>
                <a:solidFill>
                  <a:srgbClr val="FFC000"/>
                </a:solidFill>
                <a:effectLst/>
              </a:rPr>
              <a:t>oly Place</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1988840"/>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23"/>
          <p:cNvSpPr txBox="1"/>
          <p:nvPr/>
        </p:nvSpPr>
        <p:spPr>
          <a:xfrm>
            <a:off x="7524328" y="116632"/>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077072"/>
            <a:ext cx="8785225" cy="1800225"/>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“Jesus . . . yielded up his spirit. . . . the curtain of the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temple was torn in two” Matt 27:50-51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US" sz="800" b="1" i="0" u="none" strike="noStrike" kern="0" cap="none" spc="0" normalizeH="0" baseline="0" noProof="0" dirty="0" smtClean="0">
              <a:ln>
                <a:noFill/>
              </a:ln>
              <a:solidFill>
                <a:schemeClr val="tx1"/>
              </a:solidFill>
              <a:effectLst/>
              <a:uLnTx/>
              <a:uFillTx/>
              <a:latin typeface="Calibri" pitchFamily="34" charset="0"/>
              <a:ea typeface="+mj-ea"/>
              <a:cs typeface="+mj-cs"/>
            </a:endParaRPr>
          </a:p>
          <a:p>
            <a:r>
              <a:rPr lang="en-US" sz="2800" b="1" dirty="0" smtClean="0">
                <a:latin typeface="Calibri" pitchFamily="34" charset="0"/>
                <a:cs typeface="Calibri" pitchFamily="34" charset="0"/>
              </a:rPr>
              <a:t>When God the Father tore the curtain, he indicated that he accepted the blood of Jesus as our Passover Lamb, and also as the blood of atonement for sin, the only sacrifice sprinkled on the ark of the covenant behind the curtain.</a:t>
            </a: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2" name="WordArt 2"/>
          <p:cNvSpPr>
            <a:spLocks noChangeArrowheads="1" noChangeShapeType="1" noTextEdit="1"/>
          </p:cNvSpPr>
          <p:nvPr/>
        </p:nvSpPr>
        <p:spPr bwMode="auto">
          <a:xfrm>
            <a:off x="2339752" y="548680"/>
            <a:ext cx="4608512" cy="3528392"/>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M</a:t>
            </a:r>
            <a:r>
              <a:rPr lang="en-CA" sz="1200" kern="10" spc="0" dirty="0" smtClean="0">
                <a:ln w="9525">
                  <a:solidFill>
                    <a:srgbClr val="000000"/>
                  </a:solidFill>
                  <a:round/>
                  <a:headEnd/>
                  <a:tailEnd/>
                </a:ln>
                <a:solidFill>
                  <a:srgbClr val="FFC000"/>
                </a:solidFill>
                <a:effectLst/>
              </a:rPr>
              <a:t>ost </a:t>
            </a:r>
            <a:r>
              <a:rPr lang="en-CA" sz="1200" kern="10" dirty="0" smtClean="0">
                <a:ln w="9525">
                  <a:solidFill>
                    <a:srgbClr val="000000"/>
                  </a:solidFill>
                  <a:round/>
                  <a:headEnd/>
                  <a:tailEnd/>
                </a:ln>
                <a:solidFill>
                  <a:srgbClr val="FFC000"/>
                </a:solidFill>
              </a:rPr>
              <a:t>H</a:t>
            </a:r>
            <a:r>
              <a:rPr lang="en-CA" sz="1200" kern="10" spc="0" dirty="0" smtClean="0">
                <a:ln w="9525">
                  <a:solidFill>
                    <a:srgbClr val="000000"/>
                  </a:solidFill>
                  <a:round/>
                  <a:headEnd/>
                  <a:tailEnd/>
                </a:ln>
                <a:solidFill>
                  <a:srgbClr val="FFC000"/>
                </a:solidFill>
                <a:effectLst/>
              </a:rPr>
              <a:t>oly Place</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1988840"/>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23"/>
          <p:cNvSpPr txBox="1"/>
          <p:nvPr/>
        </p:nvSpPr>
        <p:spPr>
          <a:xfrm>
            <a:off x="7524328" y="116632"/>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07504" y="4077072"/>
            <a:ext cx="8964612" cy="1800225"/>
          </a:xfrm>
          <a:prstGeom prst="rect">
            <a:avLst/>
          </a:prstGeom>
          <a:solidFill>
            <a:schemeClr val="bg1"/>
          </a:solidFill>
        </p:spPr>
        <p:txBody>
          <a:bodyPr/>
          <a:lstStyle/>
          <a:p>
            <a:pPr algn="ctr"/>
            <a:r>
              <a:rPr kumimoji="0" lang="en-US" sz="2800" b="1" i="0" u="none" strike="noStrike" kern="0" cap="none" spc="0" normalizeH="0" baseline="0" noProof="0" dirty="0" smtClean="0">
                <a:ln>
                  <a:noFill/>
                </a:ln>
                <a:effectLst/>
                <a:uLnTx/>
                <a:uFillTx/>
                <a:latin typeface="Calibri" pitchFamily="34" charset="0"/>
                <a:ea typeface="+mj-ea"/>
                <a:cs typeface="Calibri" pitchFamily="34" charset="0"/>
              </a:rPr>
              <a:t>“W</a:t>
            </a:r>
            <a:r>
              <a:rPr lang="en-US" sz="2800" b="1" dirty="0" smtClean="0">
                <a:latin typeface="Calibri" pitchFamily="34" charset="0"/>
                <a:cs typeface="Calibri" pitchFamily="34" charset="0"/>
              </a:rPr>
              <a:t>hen Christ appeared as a high priest . . .  he entered once for all into the holy places . . . by means of his own blood, thus securing an eternal redemption.”  Heb 9:11-12</a:t>
            </a:r>
          </a:p>
          <a:p>
            <a:pPr algn="ctr"/>
            <a:endParaRPr lang="en-US" sz="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“Christ has entered, not into holy places made with hands </a:t>
            </a:r>
          </a:p>
          <a:p>
            <a:pPr algn="ctr"/>
            <a:r>
              <a:rPr lang="en-US" sz="2800" b="1" dirty="0" smtClean="0">
                <a:latin typeface="Calibri" pitchFamily="34" charset="0"/>
                <a:cs typeface="Calibri" pitchFamily="34" charset="0"/>
              </a:rPr>
              <a:t>. . . but into heaven itself, now to appear in the presence </a:t>
            </a:r>
          </a:p>
          <a:p>
            <a:pPr algn="ctr"/>
            <a:r>
              <a:rPr lang="en-US" sz="2800" b="1" dirty="0" smtClean="0">
                <a:latin typeface="Calibri" pitchFamily="34" charset="0"/>
                <a:cs typeface="Calibri" pitchFamily="34" charset="0"/>
              </a:rPr>
              <a:t>of God on our behalf.</a:t>
            </a:r>
            <a:r>
              <a:rPr lang="en-US" sz="2800" b="1" spc="-30" dirty="0" smtClean="0">
                <a:latin typeface="Calibri" pitchFamily="34" charset="0"/>
                <a:cs typeface="Calibri" pitchFamily="34" charset="0"/>
              </a:rPr>
              <a:t>”  Heb 9:24</a:t>
            </a:r>
            <a:endParaRPr lang="en-US" sz="2800" b="1" dirty="0" smtClean="0">
              <a:latin typeface="Calibri" pitchFamily="34" charset="0"/>
              <a:cs typeface="Calibri" pitchFamily="34" charset="0"/>
            </a:endParaRPr>
          </a:p>
          <a:p>
            <a:endParaRPr lang="en-US" sz="2800" b="1" dirty="0" smtClean="0">
              <a:latin typeface="Calibri" pitchFamily="34" charset="0"/>
              <a:cs typeface="Calibri" pitchFamily="34" charset="0"/>
            </a:endParaRP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www.clipartbest.com dc6XLjAMi.gif"/>
          <p:cNvPicPr>
            <a:picLocks noChangeAspect="1"/>
          </p:cNvPicPr>
          <p:nvPr/>
        </p:nvPicPr>
        <p:blipFill>
          <a:blip r:embed="rId2" cstate="print"/>
          <a:stretch>
            <a:fillRect/>
          </a:stretch>
        </p:blipFill>
        <p:spPr>
          <a:xfrm>
            <a:off x="395536" y="764704"/>
            <a:ext cx="8418120" cy="5917055"/>
          </a:xfrm>
          <a:prstGeom prst="rect">
            <a:avLst/>
          </a:prstGeom>
        </p:spPr>
      </p:pic>
      <p:pic>
        <p:nvPicPr>
          <p:cNvPr id="3" name="Picture 2" descr="door.JPG"/>
          <p:cNvPicPr>
            <a:picLocks noChangeAspect="1"/>
          </p:cNvPicPr>
          <p:nvPr/>
        </p:nvPicPr>
        <p:blipFill>
          <a:blip r:embed="rId3" cstate="print"/>
          <a:stretch>
            <a:fillRect/>
          </a:stretch>
        </p:blipFill>
        <p:spPr>
          <a:xfrm>
            <a:off x="3563888" y="2060848"/>
            <a:ext cx="2016224" cy="3760680"/>
          </a:xfrm>
          <a:prstGeom prst="rect">
            <a:avLst/>
          </a:prstGeom>
        </p:spPr>
      </p:pic>
      <p:sp>
        <p:nvSpPr>
          <p:cNvPr id="4" name="Freeform 3"/>
          <p:cNvSpPr/>
          <p:nvPr/>
        </p:nvSpPr>
        <p:spPr>
          <a:xfrm>
            <a:off x="3638796" y="2348880"/>
            <a:ext cx="213124" cy="2971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reeform 4"/>
          <p:cNvSpPr/>
          <p:nvPr/>
        </p:nvSpPr>
        <p:spPr>
          <a:xfrm flipH="1">
            <a:off x="5292080" y="2329408"/>
            <a:ext cx="213124" cy="2971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Freeform 5"/>
          <p:cNvSpPr/>
          <p:nvPr/>
        </p:nvSpPr>
        <p:spPr>
          <a:xfrm rot="16200000">
            <a:off x="4487142" y="1327918"/>
            <a:ext cx="213124" cy="1828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179512" y="26621"/>
            <a:ext cx="8820472"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“When I see the blood, I will pass over you, and no plague will befall you to destroy you” Exodus 12:13</a:t>
            </a:r>
          </a:p>
        </p:txBody>
      </p:sp>
      <p:sp>
        <p:nvSpPr>
          <p:cNvPr id="8" name="TextBox 7"/>
          <p:cNvSpPr txBox="1"/>
          <p:nvPr/>
        </p:nvSpPr>
        <p:spPr>
          <a:xfrm>
            <a:off x="6012160" y="5284365"/>
            <a:ext cx="2646641" cy="1384995"/>
          </a:xfrm>
          <a:prstGeom prst="rect">
            <a:avLst/>
          </a:prstGeom>
          <a:noFill/>
        </p:spPr>
        <p:txBody>
          <a:bodyPr wrap="square" rtlCol="0">
            <a:spAutoFit/>
          </a:bodyPr>
          <a:lstStyle/>
          <a:p>
            <a:pPr algn="ctr"/>
            <a:r>
              <a:rPr lang="en-US" sz="2800" b="1" dirty="0" smtClean="0">
                <a:solidFill>
                  <a:srgbClr val="FF0000"/>
                </a:solidFill>
                <a:latin typeface="Calibri" pitchFamily="34" charset="0"/>
                <a:cs typeface="Calibri" pitchFamily="34" charset="0"/>
              </a:rPr>
              <a:t>sprinkled on </a:t>
            </a:r>
          </a:p>
          <a:p>
            <a:pPr algn="ctr"/>
            <a:r>
              <a:rPr lang="en-US" sz="2800" b="1" dirty="0" smtClean="0">
                <a:solidFill>
                  <a:srgbClr val="FF0000"/>
                </a:solidFill>
                <a:latin typeface="Calibri" pitchFamily="34" charset="0"/>
                <a:cs typeface="Calibri" pitchFamily="34" charset="0"/>
              </a:rPr>
              <a:t>the door </a:t>
            </a:r>
          </a:p>
          <a:p>
            <a:pPr algn="ctr"/>
            <a:r>
              <a:rPr lang="en-US" sz="2800" b="1" dirty="0" smtClean="0">
                <a:solidFill>
                  <a:srgbClr val="FF0000"/>
                </a:solidFill>
                <a:latin typeface="Calibri" pitchFamily="34" charset="0"/>
                <a:cs typeface="Calibri" pitchFamily="34" charset="0"/>
              </a:rPr>
              <a:t>of your heart?</a:t>
            </a:r>
            <a:endParaRPr lang="en-US" sz="2800" b="1" dirty="0">
              <a:solidFill>
                <a:srgbClr val="FF0000"/>
              </a:solidFill>
              <a:latin typeface="Calibri" pitchFamily="34" charset="0"/>
              <a:cs typeface="Calibri" pitchFamily="34" charset="0"/>
            </a:endParaRPr>
          </a:p>
        </p:txBody>
      </p:sp>
      <p:sp>
        <p:nvSpPr>
          <p:cNvPr id="9" name="TextBox 8"/>
          <p:cNvSpPr txBox="1"/>
          <p:nvPr/>
        </p:nvSpPr>
        <p:spPr>
          <a:xfrm>
            <a:off x="395536" y="5301208"/>
            <a:ext cx="2871936" cy="1384995"/>
          </a:xfrm>
          <a:prstGeom prst="rect">
            <a:avLst/>
          </a:prstGeom>
          <a:noFill/>
        </p:spPr>
        <p:txBody>
          <a:bodyPr wrap="square" rtlCol="0">
            <a:spAutoFit/>
          </a:bodyPr>
          <a:lstStyle/>
          <a:p>
            <a:pPr algn="ctr"/>
            <a:r>
              <a:rPr lang="en-US" sz="2800" b="1" dirty="0" smtClean="0">
                <a:solidFill>
                  <a:srgbClr val="FF0000"/>
                </a:solidFill>
                <a:latin typeface="Calibri" pitchFamily="34" charset="0"/>
                <a:cs typeface="Calibri" pitchFamily="34" charset="0"/>
              </a:rPr>
              <a:t>Is the blood </a:t>
            </a:r>
          </a:p>
          <a:p>
            <a:pPr algn="ctr"/>
            <a:r>
              <a:rPr lang="en-US" sz="2800" b="1" dirty="0" smtClean="0">
                <a:solidFill>
                  <a:srgbClr val="FF0000"/>
                </a:solidFill>
                <a:latin typeface="Calibri" pitchFamily="34" charset="0"/>
                <a:cs typeface="Calibri" pitchFamily="34" charset="0"/>
              </a:rPr>
              <a:t>of Christ your Passover Lamb</a:t>
            </a:r>
            <a:endParaRPr lang="en-US" sz="2800" b="1" dirty="0">
              <a:solidFill>
                <a:srgbClr val="FF0000"/>
              </a:solidFill>
              <a:latin typeface="Calibri" pitchFamily="34" charset="0"/>
              <a:cs typeface="Calibri" pitchFamily="34" charset="0"/>
            </a:endParaRPr>
          </a:p>
        </p:txBody>
      </p:sp>
      <p:sp>
        <p:nvSpPr>
          <p:cNvPr id="10" name="TextBox 9"/>
          <p:cNvSpPr txBox="1"/>
          <p:nvPr/>
        </p:nvSpPr>
        <p:spPr>
          <a:xfrm rot="5400000">
            <a:off x="7713641" y="3100608"/>
            <a:ext cx="2232247" cy="584775"/>
          </a:xfrm>
          <a:prstGeom prst="rect">
            <a:avLst/>
          </a:prstGeom>
          <a:noFill/>
        </p:spPr>
        <p:txBody>
          <a:bodyPr wrap="square" rtlCol="0">
            <a:spAutoFit/>
          </a:bodyPr>
          <a:lstStyle/>
          <a:p>
            <a:pPr algn="ctr"/>
            <a:r>
              <a:rPr lang="en-CA" altLang="ko-KR" sz="1000" dirty="0" smtClean="0">
                <a:solidFill>
                  <a:schemeClr val="tx1">
                    <a:lumMod val="65000"/>
                  </a:schemeClr>
                </a:solidFill>
              </a:rPr>
              <a:t>Photo of door by John </a:t>
            </a:r>
            <a:r>
              <a:rPr lang="en-CA" altLang="ko-KR" sz="1000" dirty="0" err="1" smtClean="0">
                <a:solidFill>
                  <a:schemeClr val="tx1">
                    <a:lumMod val="65000"/>
                  </a:schemeClr>
                </a:solidFill>
              </a:rPr>
              <a:t>Crozier</a:t>
            </a:r>
            <a:endParaRPr lang="en-CA" sz="1000" dirty="0" smtClean="0">
              <a:solidFill>
                <a:schemeClr val="tx1">
                  <a:lumMod val="65000"/>
                </a:schemeClr>
              </a:solidFill>
            </a:endParaRPr>
          </a:p>
          <a:p>
            <a:pPr algn="ctr"/>
            <a:r>
              <a:rPr lang="en-CA" sz="1000" dirty="0" smtClean="0">
                <a:solidFill>
                  <a:schemeClr val="tx1">
                    <a:lumMod val="65000"/>
                  </a:schemeClr>
                </a:solidFill>
              </a:rPr>
              <a:t>Pulsing heart © clipartbest.com</a:t>
            </a:r>
          </a:p>
          <a:p>
            <a:endParaRPr lang="en-US" sz="12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69048"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1043608" y="393305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492896"/>
            <a:ext cx="1143000" cy="1333500"/>
          </a:xfrm>
          <a:prstGeom prst="rect">
            <a:avLst/>
          </a:prstGeom>
        </p:spPr>
      </p:pic>
      <p:sp>
        <p:nvSpPr>
          <p:cNvPr id="36" name="TextBox 35"/>
          <p:cNvSpPr txBox="1"/>
          <p:nvPr/>
        </p:nvSpPr>
        <p:spPr>
          <a:xfrm>
            <a:off x="467544" y="26621"/>
            <a:ext cx="8243312" cy="954107"/>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Passover Lamb and propitiation, atonement for sin, </a:t>
            </a:r>
          </a:p>
          <a:p>
            <a:pPr algn="ctr"/>
            <a:r>
              <a:rPr lang="en-CA" sz="2800" b="1" dirty="0" smtClean="0">
                <a:solidFill>
                  <a:srgbClr val="FF0000"/>
                </a:solidFill>
                <a:latin typeface="Calibri" pitchFamily="34" charset="0"/>
              </a:rPr>
              <a:t>God’s wrath </a:t>
            </a:r>
            <a:r>
              <a:rPr lang="en-US" sz="2800" b="1" dirty="0" smtClean="0">
                <a:solidFill>
                  <a:srgbClr val="FF0000"/>
                </a:solidFill>
                <a:latin typeface="Calibri" pitchFamily="34" charset="0"/>
              </a:rPr>
              <a:t>turned away.  Praise you, Lord!</a:t>
            </a:r>
            <a:endParaRPr lang="en-CA" sz="2800" dirty="0">
              <a:solidFill>
                <a:srgbClr val="FF0000"/>
              </a:solidFill>
              <a:latin typeface="Calibri" pitchFamily="34" charset="0"/>
            </a:endParaRPr>
          </a:p>
        </p:txBody>
      </p:sp>
      <p:pic>
        <p:nvPicPr>
          <p:cNvPr id="37" name="Picture 36" descr="lord-jesus-christ-coming-293608.gif"/>
          <p:cNvPicPr>
            <a:picLocks noChangeAspect="1"/>
          </p:cNvPicPr>
          <p:nvPr/>
        </p:nvPicPr>
        <p:blipFill>
          <a:blip r:embed="rId6" cstate="print"/>
          <a:srcRect b="36140"/>
          <a:stretch>
            <a:fillRect/>
          </a:stretch>
        </p:blipFill>
        <p:spPr>
          <a:xfrm>
            <a:off x="2439286" y="1124744"/>
            <a:ext cx="3932914" cy="3657600"/>
          </a:xfrm>
          <a:prstGeom prst="star32">
            <a:avLst/>
          </a:prstGeom>
        </p:spPr>
      </p:pic>
      <p:pic>
        <p:nvPicPr>
          <p:cNvPr id="38" name="Picture 37" descr="ark of covenant jewishvirtuallibrary.org.jpg"/>
          <p:cNvPicPr>
            <a:picLocks noChangeAspect="1"/>
          </p:cNvPicPr>
          <p:nvPr/>
        </p:nvPicPr>
        <p:blipFill>
          <a:blip r:embed="rId7" cstate="print"/>
          <a:srcRect l="14562" t="1680" r="9757" b="5267"/>
          <a:stretch>
            <a:fillRect/>
          </a:stretch>
        </p:blipFill>
        <p:spPr>
          <a:xfrm>
            <a:off x="3419872" y="2348880"/>
            <a:ext cx="2016224" cy="2103120"/>
          </a:xfrm>
          <a:prstGeom prst="rect">
            <a:avLst/>
          </a:prstGeom>
        </p:spPr>
      </p:pic>
      <p:sp>
        <p:nvSpPr>
          <p:cNvPr id="39" name="Rectangle 38"/>
          <p:cNvSpPr/>
          <p:nvPr/>
        </p:nvSpPr>
        <p:spPr>
          <a:xfrm>
            <a:off x="4283968" y="26860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3563888" y="2938656"/>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Oval 41"/>
          <p:cNvSpPr/>
          <p:nvPr/>
        </p:nvSpPr>
        <p:spPr>
          <a:xfrm>
            <a:off x="539552" y="2285992"/>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43" name="Rectangle 42"/>
          <p:cNvSpPr/>
          <p:nvPr/>
        </p:nvSpPr>
        <p:spPr>
          <a:xfrm rot="1500000">
            <a:off x="372399"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11560"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55576"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ight Arrow 45"/>
          <p:cNvSpPr/>
          <p:nvPr/>
        </p:nvSpPr>
        <p:spPr>
          <a:xfrm>
            <a:off x="1575088" y="3298696"/>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apezoid 46"/>
          <p:cNvSpPr/>
          <p:nvPr/>
        </p:nvSpPr>
        <p:spPr>
          <a:xfrm>
            <a:off x="395536" y="2714620"/>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rot="20100000" flipV="1">
            <a:off x="981827"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180256" y="1214422"/>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2" name="TextBox 51"/>
          <p:cNvSpPr txBox="1"/>
          <p:nvPr/>
        </p:nvSpPr>
        <p:spPr>
          <a:xfrm>
            <a:off x="6804248" y="1196752"/>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53" name="Rectangle 52"/>
          <p:cNvSpPr/>
          <p:nvPr/>
        </p:nvSpPr>
        <p:spPr>
          <a:xfrm>
            <a:off x="6804248" y="4012961"/>
            <a:ext cx="1961819"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54" name="Right Arrow 53"/>
          <p:cNvSpPr/>
          <p:nvPr/>
        </p:nvSpPr>
        <p:spPr>
          <a:xfrm>
            <a:off x="6228184" y="3298696"/>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TextBox 54"/>
          <p:cNvSpPr txBox="1"/>
          <p:nvPr/>
        </p:nvSpPr>
        <p:spPr>
          <a:xfrm>
            <a:off x="3059832" y="4365104"/>
            <a:ext cx="2736304" cy="246221"/>
          </a:xfrm>
          <a:prstGeom prst="rect">
            <a:avLst/>
          </a:prstGeom>
          <a:noFill/>
        </p:spPr>
        <p:txBody>
          <a:bodyPr wrap="square" rtlCol="0">
            <a:spAutoFit/>
          </a:bodyPr>
          <a:lstStyle/>
          <a:p>
            <a:pPr algn="ctr"/>
            <a:r>
              <a:rPr lang="en-CA" sz="1000" dirty="0" smtClean="0">
                <a:solidFill>
                  <a:schemeClr val="bg1">
                    <a:lumMod val="50000"/>
                  </a:schemeClr>
                </a:solidFill>
              </a:rPr>
              <a:t>ark jewishvirtuallibrary.org</a:t>
            </a:r>
            <a:endParaRPr lang="en-CA" sz="1000" dirty="0">
              <a:solidFill>
                <a:schemeClr val="bg1">
                  <a:lumMod val="50000"/>
                </a:schemeClr>
              </a:solidFill>
            </a:endParaRPr>
          </a:p>
        </p:txBody>
      </p:sp>
      <p:sp>
        <p:nvSpPr>
          <p:cNvPr id="49" name="TextBox 2"/>
          <p:cNvSpPr txBox="1">
            <a:spLocks noChangeArrowheads="1"/>
          </p:cNvSpPr>
          <p:nvPr/>
        </p:nvSpPr>
        <p:spPr bwMode="auto">
          <a:xfrm>
            <a:off x="35496" y="4653136"/>
            <a:ext cx="9036496"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day of God’s </a:t>
            </a:r>
            <a:r>
              <a:rPr lang="en-CA" sz="2800" b="1" dirty="0" smtClean="0">
                <a:solidFill>
                  <a:srgbClr val="FF0000"/>
                </a:solidFill>
                <a:latin typeface="Calibri" pitchFamily="34" charset="0"/>
              </a:rPr>
              <a:t>wrath</a:t>
            </a:r>
            <a:r>
              <a:rPr lang="en-CA" sz="2800" b="1" dirty="0" smtClean="0">
                <a:solidFill>
                  <a:schemeClr val="bg1"/>
                </a:solidFill>
                <a:latin typeface="Calibri" pitchFamily="34" charset="0"/>
              </a:rPr>
              <a:t>, when his</a:t>
            </a:r>
            <a:r>
              <a:rPr lang="en-CA" sz="2800" b="1" dirty="0" smtClean="0">
                <a:solidFill>
                  <a:schemeClr val="bg1"/>
                </a:solidFill>
                <a:latin typeface="Calibri" pitchFamily="34" charset="0"/>
                <a:cs typeface="Calibri" pitchFamily="34" charset="0"/>
              </a:rPr>
              <a:t> righteous judgment will be revealed . . . his </a:t>
            </a:r>
            <a:r>
              <a:rPr lang="en-CA" sz="2800" b="1" dirty="0" smtClean="0">
                <a:solidFill>
                  <a:srgbClr val="FF0000"/>
                </a:solidFill>
                <a:latin typeface="Calibri" pitchFamily="34" charset="0"/>
                <a:cs typeface="Calibri" pitchFamily="34" charset="0"/>
              </a:rPr>
              <a:t>wrath</a:t>
            </a:r>
            <a:r>
              <a:rPr lang="en-CA" sz="2800" b="1" dirty="0" smtClean="0">
                <a:solidFill>
                  <a:schemeClr val="bg1"/>
                </a:solidFill>
                <a:latin typeface="Calibri" pitchFamily="34" charset="0"/>
                <a:cs typeface="Calibri" pitchFamily="34" charset="0"/>
              </a:rPr>
              <a:t> . . . </a:t>
            </a:r>
            <a:r>
              <a:rPr lang="en-US" sz="2800" b="1" dirty="0" smtClean="0">
                <a:solidFill>
                  <a:schemeClr val="bg1"/>
                </a:solidFill>
                <a:latin typeface="Calibri" pitchFamily="34" charset="0"/>
                <a:cs typeface="Calibri" pitchFamily="34" charset="0"/>
              </a:rPr>
              <a:t>God presented Christ as a </a:t>
            </a:r>
            <a:r>
              <a:rPr lang="en-US" sz="2800" b="1" dirty="0" smtClean="0">
                <a:solidFill>
                  <a:srgbClr val="FF0000"/>
                </a:solidFill>
                <a:latin typeface="Calibri" pitchFamily="34" charset="0"/>
                <a:cs typeface="Calibri" pitchFamily="34" charset="0"/>
              </a:rPr>
              <a:t>sacrifice of atonement</a:t>
            </a:r>
            <a:r>
              <a:rPr lang="en-US" sz="2800" b="1" dirty="0" smtClean="0">
                <a:solidFill>
                  <a:schemeClr val="bg1"/>
                </a:solidFill>
                <a:latin typeface="Calibri" pitchFamily="34" charset="0"/>
                <a:cs typeface="Calibri" pitchFamily="34" charset="0"/>
              </a:rPr>
              <a:t>, through the shedding of his blood—to be received by faith. He did this to demonstrate his righteousness”  </a:t>
            </a:r>
            <a:r>
              <a:rPr lang="en-CA" sz="2800" b="1" dirty="0" smtClean="0">
                <a:solidFill>
                  <a:schemeClr val="bg1"/>
                </a:solidFill>
                <a:latin typeface="Calibri" pitchFamily="34" charset="0"/>
              </a:rPr>
              <a:t>Rom 2:5; 3:5, 24-25</a:t>
            </a:r>
            <a:endParaRPr lang="en-US" sz="2800" b="1" dirty="0">
              <a:solidFill>
                <a:schemeClr val="bg1"/>
              </a:solidFill>
              <a:latin typeface="Calibri" pitchFamily="34" charset="0"/>
            </a:endParaRPr>
          </a:p>
        </p:txBody>
      </p:sp>
      <p:sp>
        <p:nvSpPr>
          <p:cNvPr id="56" name="TextBox 9"/>
          <p:cNvSpPr txBox="1">
            <a:spLocks noChangeArrowheads="1"/>
          </p:cNvSpPr>
          <p:nvPr/>
        </p:nvSpPr>
        <p:spPr bwMode="auto">
          <a:xfrm>
            <a:off x="3554720" y="2823319"/>
            <a:ext cx="1737360" cy="461665"/>
          </a:xfrm>
          <a:prstGeom prst="rect">
            <a:avLst/>
          </a:prstGeom>
          <a:noFill/>
          <a:ln w="9525">
            <a:noFill/>
            <a:miter lim="800000"/>
            <a:headEnd/>
            <a:tailEnd/>
          </a:ln>
        </p:spPr>
        <p:txBody>
          <a:bodyPr wrap="square">
            <a:spAutoFit/>
          </a:bodyPr>
          <a:lstStyle/>
          <a:p>
            <a:pPr algn="ctr"/>
            <a:r>
              <a:rPr lang="en-CA" sz="2400" b="1" dirty="0" smtClean="0"/>
              <a:t>atonement</a:t>
            </a:r>
            <a:endParaRPr lang="en-CA" sz="2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79512" y="3645024"/>
            <a:ext cx="8748464" cy="3108543"/>
          </a:xfrm>
          <a:prstGeom prst="rect">
            <a:avLst/>
          </a:prstGeom>
          <a:noFill/>
        </p:spPr>
        <p:txBody>
          <a:bodyPr wrap="square" rtlCol="0">
            <a:spAutoFit/>
          </a:bodyPr>
          <a:lstStyle/>
          <a:p>
            <a:pPr algn="ctr"/>
            <a:r>
              <a:rPr lang="en-CA" sz="2800" b="1" dirty="0" smtClean="0">
                <a:solidFill>
                  <a:schemeClr val="bg1"/>
                </a:solidFill>
                <a:latin typeface="Calibri" pitchFamily="34" charset="0"/>
              </a:rPr>
              <a:t>Righteous through Christ, not by keeping the Law! Redemption by Christ from slavery to sin in the heart, </a:t>
            </a:r>
          </a:p>
          <a:p>
            <a:pPr algn="ctr"/>
            <a:r>
              <a:rPr lang="en-CA" sz="2800" b="1" dirty="0" smtClean="0">
                <a:solidFill>
                  <a:schemeClr val="bg1"/>
                </a:solidFill>
                <a:latin typeface="Calibri" pitchFamily="34" charset="0"/>
              </a:rPr>
              <a:t>not just redemption from slavery to other nations!</a:t>
            </a:r>
          </a:p>
          <a:p>
            <a:pPr algn="ctr"/>
            <a:r>
              <a:rPr lang="en-CA" sz="2800" b="1" dirty="0" smtClean="0">
                <a:solidFill>
                  <a:schemeClr val="bg1"/>
                </a:solidFill>
                <a:latin typeface="Calibri" pitchFamily="34" charset="0"/>
              </a:rPr>
              <a:t>Atonement for all time by Christ’s once-for-all sacrifice! How amazing to Jewish thinking!  You tore the curtain; the sacrifices, priests and Temple are finished.  Jesus is our sacrifice, High Priest and access into your presence!</a:t>
            </a:r>
            <a:endParaRPr lang="en-CA" sz="2800" b="1" dirty="0">
              <a:solidFill>
                <a:schemeClr val="bg1"/>
              </a:solidFill>
              <a:latin typeface="Calibri" pitchFamily="34" charset="0"/>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3"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4067944" y="1772816"/>
            <a:ext cx="1143000" cy="1333500"/>
          </a:xfrm>
          <a:prstGeom prst="rect">
            <a:avLst/>
          </a:prstGeom>
        </p:spPr>
      </p:pic>
      <p:sp>
        <p:nvSpPr>
          <p:cNvPr id="13" name="TextBox 12"/>
          <p:cNvSpPr txBox="1"/>
          <p:nvPr/>
        </p:nvSpPr>
        <p:spPr>
          <a:xfrm>
            <a:off x="251520" y="188640"/>
            <a:ext cx="683568" cy="369332"/>
          </a:xfrm>
          <a:prstGeom prst="rect">
            <a:avLst/>
          </a:prstGeom>
          <a:noFill/>
        </p:spPr>
        <p:txBody>
          <a:bodyPr wrap="square" rtlCol="0">
            <a:spAutoFit/>
          </a:bodyPr>
          <a:lstStyle/>
          <a:p>
            <a:r>
              <a:rPr lang="en-CA" dirty="0" smtClean="0"/>
              <a:t>1-3</a:t>
            </a:r>
            <a:endParaRPr lang="en-CA"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lifts off (</a:t>
            </a:r>
            <a:r>
              <a:rPr lang="en-US" altLang="ko-KR" sz="2400" b="1" dirty="0" err="1" smtClean="0">
                <a:latin typeface="Calibri" pitchFamily="34" charset="0"/>
                <a:ea typeface="Gulim" pitchFamily="34" charset="-127"/>
                <a:cs typeface="Times New Roman" pitchFamily="18" charset="0"/>
              </a:rPr>
              <a:t>nasa</a:t>
            </a:r>
            <a:r>
              <a:rPr lang="en-US" altLang="ko-KR" sz="24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581944" y="-734368"/>
            <a:ext cx="504000"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4932040" y="476672"/>
            <a:ext cx="3744416" cy="523220"/>
          </a:xfrm>
          <a:prstGeom prst="rect">
            <a:avLst/>
          </a:prstGeom>
          <a:noFill/>
        </p:spPr>
        <p:txBody>
          <a:bodyPr wrap="square" rtlCol="0">
            <a:spAutoFit/>
          </a:bodyPr>
          <a:lstStyle/>
          <a:p>
            <a:pPr algn="ctr"/>
            <a:r>
              <a:rPr lang="en-US" altLang="ko-KR" sz="2800" b="1" dirty="0" smtClean="0">
                <a:latin typeface="Calibri" pitchFamily="34" charset="0"/>
                <a:ea typeface="Gulim" pitchFamily="34" charset="-127"/>
                <a:cs typeface="Times New Roman" pitchFamily="18" charset="0"/>
              </a:rPr>
              <a:t>4. Forgiven </a:t>
            </a:r>
            <a:endParaRPr lang="en-CA" sz="2800" b="1" dirty="0">
              <a:latin typeface="Calibri" pitchFamily="34" charset="0"/>
            </a:endParaRPr>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564904"/>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
        <p:nvSpPr>
          <p:cNvPr id="38" name="TextBox 37"/>
          <p:cNvSpPr txBox="1"/>
          <p:nvPr/>
        </p:nvSpPr>
        <p:spPr>
          <a:xfrm>
            <a:off x="35496" y="5229200"/>
            <a:ext cx="9108504" cy="1631216"/>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rPr>
              <a:t>“Blessed are those whose lawless deeds are </a:t>
            </a:r>
            <a:r>
              <a:rPr lang="en-CA" sz="2800" b="1" dirty="0" smtClean="0">
                <a:solidFill>
                  <a:srgbClr val="FF0000"/>
                </a:solidFill>
                <a:latin typeface="Calibri" pitchFamily="34" charset="0"/>
              </a:rPr>
              <a:t>forgiven,</a:t>
            </a:r>
            <a:r>
              <a:rPr lang="en-CA" sz="2800" b="1" dirty="0" smtClean="0">
                <a:solidFill>
                  <a:schemeClr val="bg1"/>
                </a:solidFill>
                <a:latin typeface="Calibri" pitchFamily="34" charset="0"/>
              </a:rPr>
              <a:t> </a:t>
            </a:r>
          </a:p>
          <a:p>
            <a:pPr algn="ctr">
              <a:lnSpc>
                <a:spcPts val="3000"/>
              </a:lnSpc>
            </a:pPr>
            <a:r>
              <a:rPr lang="en-CA" sz="2800" b="1" dirty="0" smtClean="0">
                <a:solidFill>
                  <a:schemeClr val="bg1"/>
                </a:solidFill>
                <a:latin typeface="Calibri" pitchFamily="34" charset="0"/>
              </a:rPr>
              <a:t>and whose sins are </a:t>
            </a:r>
            <a:r>
              <a:rPr lang="en-CA" sz="2800" b="1" dirty="0" smtClean="0">
                <a:solidFill>
                  <a:srgbClr val="FF0000"/>
                </a:solidFill>
                <a:latin typeface="Calibri" pitchFamily="34" charset="0"/>
              </a:rPr>
              <a:t>covered;</a:t>
            </a:r>
            <a:r>
              <a:rPr lang="en-CA" sz="2800" b="1" dirty="0" smtClean="0">
                <a:solidFill>
                  <a:schemeClr val="bg1"/>
                </a:solidFill>
                <a:latin typeface="Calibri" pitchFamily="34" charset="0"/>
              </a:rPr>
              <a:t> blessed is the man against whom the Lord will </a:t>
            </a:r>
            <a:r>
              <a:rPr lang="en-CA" sz="2800" b="1" dirty="0" smtClean="0">
                <a:solidFill>
                  <a:srgbClr val="FF0000"/>
                </a:solidFill>
                <a:latin typeface="Calibri" pitchFamily="34" charset="0"/>
              </a:rPr>
              <a:t>not count</a:t>
            </a:r>
            <a:r>
              <a:rPr lang="en-CA" sz="2800" b="1" dirty="0" smtClean="0">
                <a:solidFill>
                  <a:schemeClr val="bg1"/>
                </a:solidFill>
                <a:latin typeface="Calibri" pitchFamily="34" charset="0"/>
              </a:rPr>
              <a:t> his sin” Rom 4:7-8</a:t>
            </a:r>
            <a:endParaRPr lang="en-CA" sz="2800" kern="1100" dirty="0" smtClean="0">
              <a:solidFill>
                <a:schemeClr val="bg1"/>
              </a:solidFill>
            </a:endParaRPr>
          </a:p>
          <a:p>
            <a:pPr algn="ctr">
              <a:lnSpc>
                <a:spcPts val="3000"/>
              </a:lnSpc>
            </a:pPr>
            <a:r>
              <a:rPr lang="en-CA" sz="2800" b="1" spc="-30" dirty="0" smtClean="0">
                <a:solidFill>
                  <a:schemeClr val="bg1"/>
                </a:solidFill>
                <a:latin typeface="Calibri" pitchFamily="34" charset="0"/>
              </a:rPr>
              <a:t>“In him… redemption… </a:t>
            </a:r>
            <a:r>
              <a:rPr lang="en-CA" sz="2800" b="1" spc="-30" dirty="0" smtClean="0">
                <a:solidFill>
                  <a:srgbClr val="FF0000"/>
                </a:solidFill>
                <a:latin typeface="Calibri" pitchFamily="34" charset="0"/>
              </a:rPr>
              <a:t>forgiveness</a:t>
            </a:r>
            <a:r>
              <a:rPr lang="en-CA" sz="2800" b="1" spc="-30" dirty="0" smtClean="0">
                <a:solidFill>
                  <a:schemeClr val="bg1"/>
                </a:solidFill>
                <a:latin typeface="Calibri" pitchFamily="34" charset="0"/>
              </a:rPr>
              <a:t> of our trespasses” </a:t>
            </a:r>
            <a:r>
              <a:rPr lang="en-US" sz="2800" b="1" kern="1100" spc="-30" dirty="0" smtClean="0">
                <a:solidFill>
                  <a:schemeClr val="bg1"/>
                </a:solidFill>
                <a:latin typeface="Calibri" pitchFamily="34" charset="0"/>
              </a:rPr>
              <a:t>Eph 1:7</a:t>
            </a:r>
          </a:p>
        </p:txBody>
      </p:sp>
      <p:sp>
        <p:nvSpPr>
          <p:cNvPr id="31" name="Rectangle 3"/>
          <p:cNvSpPr>
            <a:spLocks noChangeArrowheads="1"/>
          </p:cNvSpPr>
          <p:nvPr/>
        </p:nvSpPr>
        <p:spPr bwMode="auto">
          <a:xfrm>
            <a:off x="2987824" y="3027315"/>
            <a:ext cx="6192688" cy="2157001"/>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a:t>
            </a:r>
            <a:r>
              <a:rPr lang="en-CA" sz="2400" b="1" dirty="0" smtClean="0">
                <a:latin typeface="Calibri" pitchFamily="34" charset="0"/>
                <a:ea typeface="Gulim" pitchFamily="34" charset="-127"/>
                <a:cs typeface="Times New Roman" pitchFamily="18" charset="0"/>
              </a:rPr>
              <a:t>God washes / cleanses us from sin</a:t>
            </a:r>
          </a:p>
          <a:p>
            <a:pPr eaLnBrk="0" hangingPunct="0">
              <a:lnSpc>
                <a:spcPts val="2300"/>
              </a:lnSpc>
            </a:pPr>
            <a:r>
              <a:rPr lang="en-CA" altLang="ko-KR" sz="2400" b="1" dirty="0" smtClean="0">
                <a:latin typeface="Calibri" pitchFamily="34" charset="0"/>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remembers our sins no more</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does not count our sins against us</a:t>
            </a:r>
            <a:endParaRPr lang="en-US" altLang="ko-KR" sz="2400" b="1" dirty="0">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5" name="Picture 4" descr="nasa.gov 152294main_Launch-lg.jpg"/>
          <p:cNvPicPr>
            <a:picLocks noChangeAspect="1"/>
          </p:cNvPicPr>
          <p:nvPr/>
        </p:nvPicPr>
        <p:blipFill>
          <a:blip r:embed="rId2" cstate="print"/>
          <a:srcRect b="4020"/>
          <a:stretch>
            <a:fillRect/>
          </a:stretch>
        </p:blipFill>
        <p:spPr>
          <a:xfrm>
            <a:off x="357431" y="1412776"/>
            <a:ext cx="8463041" cy="5417840"/>
          </a:xfrm>
          <a:prstGeom prst="rect">
            <a:avLst/>
          </a:prstGeom>
        </p:spPr>
      </p:pic>
      <p:sp>
        <p:nvSpPr>
          <p:cNvPr id="20482" name="Title 1"/>
          <p:cNvSpPr>
            <a:spLocks noGrp="1"/>
          </p:cNvSpPr>
          <p:nvPr>
            <p:ph type="title"/>
          </p:nvPr>
        </p:nvSpPr>
        <p:spPr>
          <a:xfrm>
            <a:off x="323528" y="44624"/>
            <a:ext cx="8496944" cy="1719064"/>
          </a:xfrm>
          <a:solidFill>
            <a:srgbClr val="00B0F0"/>
          </a:solidFill>
        </p:spPr>
        <p:txBody>
          <a:bodyPr/>
          <a:lstStyle/>
          <a:p>
            <a:r>
              <a:rPr lang="en-US" sz="2800" b="1" dirty="0" smtClean="0">
                <a:solidFill>
                  <a:schemeClr val="tx1"/>
                </a:solidFill>
                <a:latin typeface="Calibri" pitchFamily="34" charset="0"/>
              </a:rPr>
              <a:t>Lord, thank you that when you forgive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you “lift off / </a:t>
            </a:r>
            <a:r>
              <a:rPr lang="en-US" sz="2800" b="1" dirty="0" err="1" smtClean="0">
                <a:solidFill>
                  <a:schemeClr val="tx1"/>
                </a:solidFill>
                <a:latin typeface="Calibri" pitchFamily="34" charset="0"/>
              </a:rPr>
              <a:t>nasa</a:t>
            </a:r>
            <a:r>
              <a:rPr lang="en-US" sz="2800" b="1" dirty="0" smtClean="0">
                <a:solidFill>
                  <a:schemeClr val="tx1"/>
                </a:solidFill>
                <a:latin typeface="Calibri" pitchFamily="34" charset="0"/>
              </a:rPr>
              <a:t>” our sins from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Praise you that all can join your NASA (lift off) program of forgiveness!</a:t>
            </a:r>
          </a:p>
        </p:txBody>
      </p:sp>
      <p:sp>
        <p:nvSpPr>
          <p:cNvPr id="4" name="Rectangle 3"/>
          <p:cNvSpPr/>
          <p:nvPr/>
        </p:nvSpPr>
        <p:spPr>
          <a:xfrm>
            <a:off x="360040" y="4149080"/>
            <a:ext cx="8460432" cy="1815882"/>
          </a:xfrm>
          <a:prstGeom prst="rect">
            <a:avLst/>
          </a:prstGeom>
        </p:spPr>
        <p:txBody>
          <a:bodyPr wrap="square">
            <a:spAutoFit/>
          </a:bodyPr>
          <a:lstStyle/>
          <a:p>
            <a:pPr algn="ctr"/>
            <a:r>
              <a:rPr lang="en-CA" sz="2800" b="1" spc="-20" dirty="0" smtClean="0">
                <a:solidFill>
                  <a:schemeClr val="bg1"/>
                </a:solidFill>
                <a:latin typeface="Calibri" pitchFamily="34" charset="0"/>
              </a:rPr>
              <a:t>“Please </a:t>
            </a:r>
            <a:r>
              <a:rPr lang="en-CA" sz="2800" b="1" spc="-20" dirty="0" smtClean="0">
                <a:solidFill>
                  <a:srgbClr val="FF0000"/>
                </a:solidFill>
                <a:latin typeface="Calibri" pitchFamily="34" charset="0"/>
              </a:rPr>
              <a:t>forgive </a:t>
            </a:r>
            <a:r>
              <a:rPr lang="en-US" sz="2800" b="1" spc="-20" dirty="0" smtClean="0">
                <a:solidFill>
                  <a:srgbClr val="FF0000"/>
                </a:solidFill>
                <a:latin typeface="Calibri" pitchFamily="34" charset="0"/>
              </a:rPr>
              <a:t>(Hebrew </a:t>
            </a:r>
            <a:r>
              <a:rPr lang="en-US" sz="2800" b="1" i="1" spc="-20" dirty="0" err="1" smtClean="0">
                <a:solidFill>
                  <a:srgbClr val="FF0000"/>
                </a:solidFill>
                <a:latin typeface="Calibri" pitchFamily="34" charset="0"/>
              </a:rPr>
              <a:t>nasa</a:t>
            </a:r>
            <a:r>
              <a:rPr lang="en-US" sz="2800" b="1" spc="-20" dirty="0" smtClean="0">
                <a:solidFill>
                  <a:srgbClr val="FF0000"/>
                </a:solidFill>
                <a:latin typeface="Calibri" pitchFamily="34" charset="0"/>
              </a:rPr>
              <a:t> = lift off)</a:t>
            </a:r>
            <a:r>
              <a:rPr lang="en-US" sz="2800" b="1" spc="-20" dirty="0" smtClean="0">
                <a:solidFill>
                  <a:schemeClr val="bg1"/>
                </a:solidFill>
                <a:latin typeface="Calibri" pitchFamily="34" charset="0"/>
              </a:rPr>
              <a:t> </a:t>
            </a:r>
            <a:r>
              <a:rPr lang="en-CA" sz="2800" b="1" spc="-20" dirty="0" smtClean="0">
                <a:solidFill>
                  <a:schemeClr val="bg1"/>
                </a:solidFill>
                <a:latin typeface="Calibri" pitchFamily="34" charset="0"/>
              </a:rPr>
              <a:t>the transgression </a:t>
            </a:r>
            <a:r>
              <a:rPr lang="en-CA" sz="2800" b="1" dirty="0" smtClean="0">
                <a:solidFill>
                  <a:schemeClr val="bg1"/>
                </a:solidFill>
                <a:latin typeface="Calibri" pitchFamily="34" charset="0"/>
              </a:rPr>
              <a:t>of your brothers and their sin, because they did evil to you.  And now, please </a:t>
            </a:r>
            <a:r>
              <a:rPr lang="en-CA" sz="2800" b="1" dirty="0" smtClean="0">
                <a:solidFill>
                  <a:srgbClr val="FF0000"/>
                </a:solidFill>
                <a:latin typeface="Calibri" pitchFamily="34" charset="0"/>
              </a:rPr>
              <a:t>forgive </a:t>
            </a:r>
            <a:r>
              <a:rPr lang="en-US" sz="2800" b="1" dirty="0" smtClean="0">
                <a:solidFill>
                  <a:srgbClr val="FF0000"/>
                </a:solidFill>
                <a:latin typeface="Calibri" pitchFamily="34" charset="0"/>
              </a:rPr>
              <a:t>(</a:t>
            </a:r>
            <a:r>
              <a:rPr lang="en-US" sz="2800" b="1" i="1" dirty="0" err="1" smtClean="0">
                <a:solidFill>
                  <a:srgbClr val="FF0000"/>
                </a:solidFill>
                <a:latin typeface="Calibri" pitchFamily="34" charset="0"/>
              </a:rPr>
              <a:t>nasa</a:t>
            </a:r>
            <a:r>
              <a:rPr lang="en-US" sz="2800" b="1" dirty="0" smtClean="0">
                <a:solidFill>
                  <a:srgbClr val="FF0000"/>
                </a:solidFill>
                <a:latin typeface="Calibri" pitchFamily="34" charset="0"/>
              </a:rPr>
              <a:t>) </a:t>
            </a:r>
            <a:r>
              <a:rPr lang="en-CA" sz="2800" b="1" dirty="0" smtClean="0">
                <a:solidFill>
                  <a:schemeClr val="bg1"/>
                </a:solidFill>
                <a:latin typeface="Calibri" pitchFamily="34" charset="0"/>
              </a:rPr>
              <a:t>the transgression </a:t>
            </a:r>
          </a:p>
          <a:p>
            <a:pPr algn="ctr"/>
            <a:r>
              <a:rPr lang="en-CA" sz="2800" b="1" dirty="0" smtClean="0">
                <a:solidFill>
                  <a:schemeClr val="bg1"/>
                </a:solidFill>
                <a:latin typeface="Calibri" pitchFamily="34" charset="0"/>
              </a:rPr>
              <a:t>of the servants of the God of your father.” Gen </a:t>
            </a:r>
            <a:r>
              <a:rPr lang="en-US" sz="2800" b="1" dirty="0" smtClean="0">
                <a:solidFill>
                  <a:schemeClr val="bg1"/>
                </a:solidFill>
                <a:latin typeface="Calibri" pitchFamily="34" charset="0"/>
              </a:rPr>
              <a:t>50:17</a:t>
            </a:r>
            <a:endParaRPr lang="en-CA" sz="2800" b="1" dirty="0">
              <a:solidFill>
                <a:schemeClr val="bg1"/>
              </a:solidFill>
              <a:latin typeface="Calibri" pitchFamily="34" charset="0"/>
            </a:endParaRPr>
          </a:p>
        </p:txBody>
      </p:sp>
      <p:sp>
        <p:nvSpPr>
          <p:cNvPr id="6" name="TextBox 5"/>
          <p:cNvSpPr txBox="1"/>
          <p:nvPr/>
        </p:nvSpPr>
        <p:spPr>
          <a:xfrm>
            <a:off x="395536" y="6433591"/>
            <a:ext cx="3816424" cy="307777"/>
          </a:xfrm>
          <a:prstGeom prst="rect">
            <a:avLst/>
          </a:prstGeom>
          <a:noFill/>
        </p:spPr>
        <p:txBody>
          <a:bodyPr wrap="square" rtlCol="0">
            <a:spAutoFit/>
          </a:bodyPr>
          <a:lstStyle/>
          <a:p>
            <a:r>
              <a:rPr lang="en-CA" sz="1400" dirty="0" smtClean="0"/>
              <a:t>www.nasa.gov  152294main_Launch-lg.jpg</a:t>
            </a:r>
            <a:endParaRPr lang="en-CA" sz="1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645024"/>
            <a:ext cx="2088232" cy="861774"/>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914760" y="2060896"/>
            <a:ext cx="173736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WordArt 2"/>
          <p:cNvSpPr>
            <a:spLocks noChangeArrowheads="1" noChangeShapeType="1" noTextEdit="1"/>
          </p:cNvSpPr>
          <p:nvPr/>
        </p:nvSpPr>
        <p:spPr bwMode="auto">
          <a:xfrm>
            <a:off x="46754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5" name="WordArt 2"/>
          <p:cNvSpPr>
            <a:spLocks noChangeArrowheads="1" noChangeShapeType="1" noTextEdit="1"/>
          </p:cNvSpPr>
          <p:nvPr/>
        </p:nvSpPr>
        <p:spPr bwMode="auto">
          <a:xfrm>
            <a:off x="694826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996712"/>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
        <p:nvSpPr>
          <p:cNvPr id="43" name="TextBox 42"/>
          <p:cNvSpPr txBox="1"/>
          <p:nvPr/>
        </p:nvSpPr>
        <p:spPr>
          <a:xfrm>
            <a:off x="395536" y="142852"/>
            <a:ext cx="8280920" cy="523220"/>
          </a:xfrm>
          <a:prstGeom prst="rect">
            <a:avLst/>
          </a:prstGeom>
          <a:solidFill>
            <a:schemeClr val="tx1"/>
          </a:solidFill>
        </p:spPr>
        <p:txBody>
          <a:bodyPr wrap="square" rtlCol="0">
            <a:spAutoFit/>
          </a:bodyPr>
          <a:lstStyle/>
          <a:p>
            <a:pPr algn="ctr"/>
            <a:r>
              <a:rPr lang="en-US" sz="2800" b="1" dirty="0">
                <a:solidFill>
                  <a:srgbClr val="FF0000"/>
                </a:solidFill>
                <a:latin typeface="Calibri" pitchFamily="34" charset="0"/>
              </a:rPr>
              <a:t>5</a:t>
            </a:r>
            <a:r>
              <a:rPr lang="en-US" sz="2800" b="1" dirty="0" smtClean="0">
                <a:solidFill>
                  <a:srgbClr val="FF0000"/>
                </a:solidFill>
                <a:latin typeface="Calibri" pitchFamily="34" charset="0"/>
              </a:rPr>
              <a:t>. Peace with God.  Thank you, Lord!</a:t>
            </a:r>
            <a:endParaRPr lang="en-CA" dirty="0">
              <a:latin typeface="Calibri" pitchFamily="34" charset="0"/>
            </a:endParaRPr>
          </a:p>
        </p:txBody>
      </p:sp>
      <p:sp>
        <p:nvSpPr>
          <p:cNvPr id="44" name="TextBox 43"/>
          <p:cNvSpPr txBox="1"/>
          <p:nvPr/>
        </p:nvSpPr>
        <p:spPr>
          <a:xfrm>
            <a:off x="35496" y="3284984"/>
            <a:ext cx="2592288"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War </a:t>
            </a:r>
            <a:r>
              <a:rPr lang="en-CA" sz="2400" b="1" dirty="0" err="1" smtClean="0">
                <a:solidFill>
                  <a:schemeClr val="bg1"/>
                </a:solidFill>
                <a:latin typeface="Arial Narrow" pitchFamily="34" charset="0"/>
                <a:cs typeface="Calibri" pitchFamily="34" charset="0"/>
              </a:rPr>
              <a:t>War</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War</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Me! Me! Me!</a:t>
            </a:r>
            <a:endParaRPr lang="en-CA" sz="2400" b="1" dirty="0">
              <a:solidFill>
                <a:schemeClr val="bg1"/>
              </a:solidFill>
              <a:latin typeface="Arial Narrow" pitchFamily="34" charset="0"/>
              <a:cs typeface="Calibri" pitchFamily="34" charset="0"/>
            </a:endParaRPr>
          </a:p>
        </p:txBody>
      </p:sp>
      <p:sp>
        <p:nvSpPr>
          <p:cNvPr id="45" name="TextBox 44"/>
          <p:cNvSpPr txBox="1"/>
          <p:nvPr/>
        </p:nvSpPr>
        <p:spPr>
          <a:xfrm>
            <a:off x="6181826" y="3284984"/>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Peace </a:t>
            </a:r>
            <a:r>
              <a:rPr lang="en-CA" sz="2400" b="1" dirty="0" err="1" smtClean="0">
                <a:solidFill>
                  <a:schemeClr val="bg1"/>
                </a:solidFill>
                <a:latin typeface="Arial Narrow" pitchFamily="34" charset="0"/>
                <a:cs typeface="Calibri" pitchFamily="34" charset="0"/>
              </a:rPr>
              <a:t>Peace</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Peace</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You! You! You!</a:t>
            </a:r>
            <a:endParaRPr lang="en-CA" sz="2400" b="1" dirty="0">
              <a:solidFill>
                <a:schemeClr val="bg1"/>
              </a:solidFill>
              <a:latin typeface="Arial Narrow" pitchFamily="34" charset="0"/>
              <a:cs typeface="Calibri" pitchFamily="34" charset="0"/>
            </a:endParaRPr>
          </a:p>
        </p:txBody>
      </p:sp>
      <p:sp>
        <p:nvSpPr>
          <p:cNvPr id="47" name="TextBox 34"/>
          <p:cNvSpPr txBox="1">
            <a:spLocks noChangeArrowheads="1"/>
          </p:cNvSpPr>
          <p:nvPr/>
        </p:nvSpPr>
        <p:spPr bwMode="auto">
          <a:xfrm>
            <a:off x="3788916" y="1916832"/>
            <a:ext cx="2007220" cy="584775"/>
          </a:xfrm>
          <a:prstGeom prst="rect">
            <a:avLst/>
          </a:prstGeom>
          <a:noFill/>
          <a:ln w="9525">
            <a:noFill/>
            <a:miter lim="800000"/>
            <a:headEnd/>
            <a:tailEnd/>
          </a:ln>
        </p:spPr>
        <p:txBody>
          <a:bodyPr wrap="square">
            <a:spAutoFit/>
          </a:bodyPr>
          <a:lstStyle/>
          <a:p>
            <a:pPr algn="ctr"/>
            <a:r>
              <a:rPr lang="en-CA" sz="3200" b="1" dirty="0" smtClean="0">
                <a:latin typeface="Calibri" pitchFamily="34" charset="0"/>
                <a:cs typeface="Calibri" pitchFamily="34" charset="0"/>
              </a:rPr>
              <a:t>peace</a:t>
            </a:r>
            <a:endParaRPr lang="en-CA" sz="3200" b="1" dirty="0">
              <a:latin typeface="Calibri" pitchFamily="34" charset="0"/>
              <a:cs typeface="Calibri" pitchFamily="34" charset="0"/>
            </a:endParaRPr>
          </a:p>
        </p:txBody>
      </p:sp>
      <p:sp>
        <p:nvSpPr>
          <p:cNvPr id="48" name="TextBox 47"/>
          <p:cNvSpPr txBox="1"/>
          <p:nvPr/>
        </p:nvSpPr>
        <p:spPr>
          <a:xfrm>
            <a:off x="71406" y="4924906"/>
            <a:ext cx="8822784" cy="1600438"/>
          </a:xfrm>
          <a:prstGeom prst="rect">
            <a:avLst/>
          </a:prstGeom>
          <a:noFill/>
        </p:spPr>
        <p:txBody>
          <a:bodyPr wrap="square" rtlCol="0">
            <a:spAutoFit/>
          </a:bodyPr>
          <a:lstStyle/>
          <a:p>
            <a:pPr algn="ctr"/>
            <a:r>
              <a:rPr lang="en-CA" sz="2800" b="1" dirty="0" smtClean="0">
                <a:solidFill>
                  <a:schemeClr val="bg1"/>
                </a:solidFill>
                <a:latin typeface="Calibri" pitchFamily="34" charset="0"/>
              </a:rPr>
              <a:t>“Since we have been justified by faith, we have </a:t>
            </a:r>
            <a:r>
              <a:rPr lang="en-CA" sz="2800" b="1" dirty="0" smtClean="0">
                <a:solidFill>
                  <a:srgbClr val="FF0000"/>
                </a:solidFill>
                <a:latin typeface="Calibri" pitchFamily="34" charset="0"/>
              </a:rPr>
              <a:t>peace with God</a:t>
            </a:r>
            <a:r>
              <a:rPr lang="en-CA" sz="2800" b="1" dirty="0" smtClean="0">
                <a:solidFill>
                  <a:schemeClr val="bg1"/>
                </a:solidFill>
                <a:latin typeface="Calibri" pitchFamily="34" charset="0"/>
              </a:rPr>
              <a:t> through our Lord Jesus Christ” Rom 5:1</a:t>
            </a:r>
          </a:p>
          <a:p>
            <a:pPr algn="ctr"/>
            <a:endParaRPr lang="en-CA" sz="1400" b="1" dirty="0" smtClean="0">
              <a:solidFill>
                <a:schemeClr val="bg1"/>
              </a:solidFill>
              <a:latin typeface="Calibri" pitchFamily="34" charset="0"/>
            </a:endParaRPr>
          </a:p>
          <a:p>
            <a:pPr algn="ctr"/>
            <a:r>
              <a:rPr lang="en-CA" sz="2800" b="1" dirty="0" smtClean="0">
                <a:solidFill>
                  <a:schemeClr val="bg1"/>
                </a:solidFill>
                <a:latin typeface="Calibri" pitchFamily="34" charset="0"/>
              </a:rPr>
              <a:t>“</a:t>
            </a:r>
            <a:r>
              <a:rPr lang="en-CA" sz="2800" b="1" dirty="0" smtClean="0">
                <a:solidFill>
                  <a:srgbClr val="FF0000"/>
                </a:solidFill>
                <a:latin typeface="Calibri" pitchFamily="34" charset="0"/>
              </a:rPr>
              <a:t>Peace</a:t>
            </a:r>
            <a:r>
              <a:rPr lang="en-CA" sz="2800" b="1" dirty="0" smtClean="0">
                <a:solidFill>
                  <a:schemeClr val="bg1"/>
                </a:solidFill>
                <a:latin typeface="Calibri" pitchFamily="34" charset="0"/>
              </a:rPr>
              <a:t> by the blood of his cross”  Col 1:20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790056"/>
            <a:ext cx="8507288" cy="1143000"/>
          </a:xfrm>
        </p:spPr>
        <p:txBody>
          <a:bodyPr/>
          <a:lstStyle/>
          <a:p>
            <a:r>
              <a:rPr lang="en-CA" sz="2800" b="1" dirty="0" smtClean="0">
                <a:solidFill>
                  <a:srgbClr val="FF0000"/>
                </a:solidFill>
                <a:latin typeface="Calibri" pitchFamily="34" charset="0"/>
              </a:rPr>
              <a:t>This can make your time with God more wonderful.</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FFFF00"/>
                </a:solidFill>
                <a:latin typeface="Calibri" pitchFamily="34" charset="0"/>
              </a:rPr>
              <a:t>1. For each of the riches,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look at the </a:t>
            </a:r>
            <a:r>
              <a:rPr lang="en-CA" sz="2800" b="1" u="sng" dirty="0" smtClean="0">
                <a:solidFill>
                  <a:srgbClr val="FFFF00"/>
                </a:solidFill>
                <a:latin typeface="Calibri" pitchFamily="34" charset="0"/>
              </a:rPr>
              <a:t>diagrams</a:t>
            </a:r>
            <a:r>
              <a:rPr lang="en-CA" sz="2800" b="1" dirty="0" smtClean="0">
                <a:solidFill>
                  <a:srgbClr val="FFFF00"/>
                </a:solidFill>
                <a:latin typeface="Calibri" pitchFamily="34" charset="0"/>
              </a:rPr>
              <a:t> and praise the Lord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for the truths you see.</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00FF00"/>
                </a:solidFill>
                <a:latin typeface="Calibri" pitchFamily="34" charset="0"/>
              </a:rPr>
              <a:t>2. Look at the </a:t>
            </a:r>
            <a:r>
              <a:rPr lang="en-CA" sz="2800" b="1" u="sng" dirty="0" smtClean="0">
                <a:solidFill>
                  <a:srgbClr val="00FF00"/>
                </a:solidFill>
                <a:latin typeface="Calibri" pitchFamily="34" charset="0"/>
              </a:rPr>
              <a:t>Bible verses</a:t>
            </a:r>
            <a:r>
              <a:rPr lang="en-CA" sz="2800" b="1" i="1" dirty="0" smtClean="0">
                <a:solidFill>
                  <a:srgbClr val="00FF00"/>
                </a:solidFill>
                <a:latin typeface="Calibri" pitchFamily="34" charset="0"/>
              </a:rPr>
              <a:t> </a:t>
            </a:r>
            <a:r>
              <a:rPr lang="en-CA" sz="2800" b="1" dirty="0" smtClean="0">
                <a:solidFill>
                  <a:srgbClr val="00FF00"/>
                </a:solidFill>
                <a:latin typeface="Calibri" pitchFamily="34" charset="0"/>
              </a:rPr>
              <a:t>and praise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the Lord for what he says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he gives us through the death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and resurrection of Christ!</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chemeClr val="tx1"/>
                </a:solidFill>
                <a:latin typeface="Calibri" pitchFamily="34" charset="0"/>
              </a:rPr>
              <a:t>As you learn to do this, you will be thrilled as the Lord gives you fresh insights over and over.</a:t>
            </a:r>
            <a:endParaRPr lang="en-CA" sz="28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5445224"/>
            <a:ext cx="8229600" cy="1143000"/>
          </a:xfrm>
        </p:spPr>
        <p:txBody>
          <a:bodyPr/>
          <a:lstStyle/>
          <a:p>
            <a:r>
              <a:rPr lang="en-CA" sz="2800" b="1" dirty="0" smtClean="0">
                <a:solidFill>
                  <a:schemeClr val="tx1"/>
                </a:solidFill>
                <a:latin typeface="Calibri" pitchFamily="34" charset="0"/>
              </a:rPr>
              <a:t>Lord, without Jesus Christ . . . </a:t>
            </a: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2800" b="1" dirty="0" smtClean="0">
                <a:solidFill>
                  <a:schemeClr val="tx1"/>
                </a:solidFill>
                <a:latin typeface="Calibri" pitchFamily="34" charset="0"/>
              </a:rPr>
              <a:t>but I praise you that through Christ’s death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56792"/>
            <a:ext cx="5754734" cy="3683376"/>
          </a:xfrm>
          <a:prstGeom prst="rect">
            <a:avLst/>
          </a:prstGeom>
        </p:spPr>
      </p:pic>
      <p:sp>
        <p:nvSpPr>
          <p:cNvPr id="5" name="TextBox 4"/>
          <p:cNvSpPr txBox="1"/>
          <p:nvPr/>
        </p:nvSpPr>
        <p:spPr>
          <a:xfrm>
            <a:off x="2843808" y="4869160"/>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0" y="116632"/>
            <a:ext cx="9144001" cy="1384995"/>
          </a:xfrm>
          <a:prstGeom prst="rect">
            <a:avLst/>
          </a:prstGeom>
          <a:noFill/>
        </p:spPr>
        <p:txBody>
          <a:bodyPr wrap="square" rtlCol="0">
            <a:spAutoFit/>
          </a:bodyPr>
          <a:lstStyle/>
          <a:p>
            <a:pPr algn="ctr"/>
            <a:r>
              <a:rPr lang="en-CA" sz="2800" b="1" dirty="0" smtClean="0">
                <a:solidFill>
                  <a:srgbClr val="00FFFF"/>
                </a:solidFill>
                <a:latin typeface="Calibri" pitchFamily="34" charset="0"/>
              </a:rPr>
              <a:t>When you praise the Lord for what Christ has done, </a:t>
            </a:r>
          </a:p>
          <a:p>
            <a:pPr algn="ctr"/>
            <a:r>
              <a:rPr lang="en-CA" sz="2800" b="1" dirty="0" smtClean="0">
                <a:solidFill>
                  <a:srgbClr val="00FFFF"/>
                </a:solidFill>
                <a:latin typeface="Calibri" pitchFamily="34" charset="0"/>
              </a:rPr>
              <a:t>if you start by reflecting on the condition you would be in without Christ, it increases your praise and joy in Christ.</a:t>
            </a:r>
            <a:endParaRPr lang="en-CA" sz="2800" b="1" dirty="0">
              <a:solidFill>
                <a:srgbClr val="00FFFF"/>
              </a:solidFill>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06" y="5286388"/>
            <a:ext cx="9001156" cy="1143000"/>
          </a:xfrm>
        </p:spPr>
        <p:txBody>
          <a:bodyPr/>
          <a:lstStyle/>
          <a:p>
            <a:r>
              <a:rPr lang="en-CA" sz="2800" b="1" dirty="0" smtClean="0">
                <a:solidFill>
                  <a:schemeClr val="tx1"/>
                </a:solidFill>
                <a:latin typeface="Calibri" pitchFamily="34" charset="0"/>
              </a:rPr>
              <a:t>Lord, without Jesus Christ I am in chains, chains, chains, </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a slave, slave, slave to sin, Satan, death and hell . . .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2800" b="1" dirty="0" smtClean="0">
                <a:solidFill>
                  <a:schemeClr val="tx1"/>
                </a:solidFill>
                <a:latin typeface="Calibri" pitchFamily="34" charset="0"/>
              </a:rPr>
              <a:t>but I praise you that through Christ’s death I am free, free, free, since Christ’s ransom payment redeems me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rcRect t="11928"/>
          <a:stretch>
            <a:fillRect/>
          </a:stretch>
        </p:blipFill>
        <p:spPr>
          <a:xfrm>
            <a:off x="2000232" y="2000240"/>
            <a:ext cx="5023460" cy="2831806"/>
          </a:xfrm>
          <a:prstGeom prst="rect">
            <a:avLst/>
          </a:prstGeom>
        </p:spPr>
      </p:pic>
      <p:sp>
        <p:nvSpPr>
          <p:cNvPr id="5" name="TextBox 4"/>
          <p:cNvSpPr txBox="1"/>
          <p:nvPr/>
        </p:nvSpPr>
        <p:spPr>
          <a:xfrm>
            <a:off x="2571736" y="442913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7" name="Title 1"/>
          <p:cNvSpPr txBox="1">
            <a:spLocks/>
          </p:cNvSpPr>
          <p:nvPr/>
        </p:nvSpPr>
        <p:spPr bwMode="auto">
          <a:xfrm>
            <a:off x="428596" y="428612"/>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Lord, without Jesus Christ I am black, black, black</a:t>
            </a: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in your sight, totally unrighteous, unholy</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 . .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8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but I praise you that through Christ’s death I am white, white,</a:t>
            </a: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 white in Christ’s righteousness </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 . </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645024"/>
            <a:ext cx="2088232" cy="861774"/>
          </a:xfrm>
          <a:prstGeom prst="rect">
            <a:avLst/>
          </a:prstGeom>
          <a:noFill/>
        </p:spPr>
        <p:txBody>
          <a:bodyPr wrap="square" rtlCol="0">
            <a:spAutoFit/>
          </a:bodyPr>
          <a:lstStyle/>
          <a:p>
            <a:pPr algn="ctr"/>
            <a:r>
              <a:rPr lang="en-CA" sz="1000" dirty="0" smtClean="0">
                <a:solidFill>
                  <a:schemeClr val="tx1">
                    <a:lumMod val="95000"/>
                  </a:schemeClr>
                </a:solidFill>
              </a:rPr>
              <a:t>Egyptian </a:t>
            </a: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127136"/>
            <a:ext cx="237744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34"/>
          <p:cNvSpPr txBox="1">
            <a:spLocks noChangeArrowheads="1"/>
          </p:cNvSpPr>
          <p:nvPr/>
        </p:nvSpPr>
        <p:spPr bwMode="auto">
          <a:xfrm>
            <a:off x="3419872" y="1988840"/>
            <a:ext cx="2664296" cy="584775"/>
          </a:xfrm>
          <a:prstGeom prst="rect">
            <a:avLst/>
          </a:prstGeom>
          <a:noFill/>
          <a:ln w="9525">
            <a:noFill/>
            <a:miter lim="800000"/>
            <a:headEnd/>
            <a:tailEnd/>
          </a:ln>
        </p:spPr>
        <p:txBody>
          <a:bodyPr wrap="square">
            <a:spAutoFit/>
          </a:bodyPr>
          <a:lstStyle/>
          <a:p>
            <a:pPr algn="ctr"/>
            <a:r>
              <a:rPr lang="en-CA" sz="3200" b="1" dirty="0" smtClean="0">
                <a:latin typeface="Calibri" pitchFamily="34" charset="0"/>
                <a:cs typeface="Calibri" pitchFamily="34" charset="0"/>
              </a:rPr>
              <a:t>reconciliation</a:t>
            </a:r>
            <a:endParaRPr lang="en-CA" sz="3200" b="1" dirty="0">
              <a:latin typeface="Calibri" pitchFamily="34" charset="0"/>
              <a:cs typeface="Calibri" pitchFamily="34" charset="0"/>
            </a:endParaRPr>
          </a:p>
        </p:txBody>
      </p:sp>
      <p:sp>
        <p:nvSpPr>
          <p:cNvPr id="24" name="WordArt 2"/>
          <p:cNvSpPr>
            <a:spLocks noChangeArrowheads="1" noChangeShapeType="1" noTextEdit="1"/>
          </p:cNvSpPr>
          <p:nvPr/>
        </p:nvSpPr>
        <p:spPr bwMode="auto">
          <a:xfrm>
            <a:off x="46754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5" name="WordArt 2"/>
          <p:cNvSpPr>
            <a:spLocks noChangeArrowheads="1" noChangeShapeType="1" noTextEdit="1"/>
          </p:cNvSpPr>
          <p:nvPr/>
        </p:nvSpPr>
        <p:spPr bwMode="auto">
          <a:xfrm>
            <a:off x="694826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31" name="TextBox 30"/>
          <p:cNvSpPr txBox="1"/>
          <p:nvPr/>
        </p:nvSpPr>
        <p:spPr>
          <a:xfrm>
            <a:off x="-180528" y="3390091"/>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Fight </a:t>
            </a:r>
            <a:r>
              <a:rPr lang="en-CA" sz="2400" b="1" dirty="0" err="1" smtClean="0">
                <a:solidFill>
                  <a:schemeClr val="bg1"/>
                </a:solidFill>
                <a:latin typeface="Arial Narrow" pitchFamily="34" charset="0"/>
                <a:cs typeface="Calibri" pitchFamily="34" charset="0"/>
              </a:rPr>
              <a:t>Fight</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Fight</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No! No! No!</a:t>
            </a:r>
            <a:endParaRPr lang="en-CA" sz="2400" b="1" dirty="0">
              <a:solidFill>
                <a:schemeClr val="bg1"/>
              </a:solidFill>
              <a:latin typeface="Arial Narrow" pitchFamily="34" charset="0"/>
              <a:cs typeface="Calibri" pitchFamily="34" charset="0"/>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965802" y="3390091"/>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Friends </a:t>
            </a:r>
            <a:r>
              <a:rPr lang="en-CA" sz="2400" b="1" dirty="0" err="1" smtClean="0">
                <a:solidFill>
                  <a:schemeClr val="bg1"/>
                </a:solidFill>
                <a:latin typeface="Arial Narrow" pitchFamily="34" charset="0"/>
                <a:cs typeface="Calibri" pitchFamily="34" charset="0"/>
              </a:rPr>
              <a:t>Friends</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Friends</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Yes! Yes! Yes!</a:t>
            </a:r>
            <a:endParaRPr lang="en-CA" sz="2400" b="1" dirty="0">
              <a:solidFill>
                <a:schemeClr val="bg1"/>
              </a:solidFill>
              <a:latin typeface="Arial Narrow" pitchFamily="34" charset="0"/>
              <a:cs typeface="Calibri" pitchFamily="34" charset="0"/>
            </a:endParaRPr>
          </a:p>
        </p:txBody>
      </p:sp>
      <p:sp>
        <p:nvSpPr>
          <p:cNvPr id="36" name="TextBox 35"/>
          <p:cNvSpPr txBox="1"/>
          <p:nvPr/>
        </p:nvSpPr>
        <p:spPr>
          <a:xfrm>
            <a:off x="427424" y="119698"/>
            <a:ext cx="83210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6. Reconciled to God.  Praise you, Lord!</a:t>
            </a:r>
            <a:endParaRPr lang="en-CA" dirty="0">
              <a:latin typeface="Calibri" pitchFamily="34" charset="0"/>
            </a:endParaRPr>
          </a:p>
        </p:txBody>
      </p:sp>
      <p:sp>
        <p:nvSpPr>
          <p:cNvPr id="37" name="TextBox 36"/>
          <p:cNvSpPr txBox="1"/>
          <p:nvPr/>
        </p:nvSpPr>
        <p:spPr>
          <a:xfrm>
            <a:off x="71406" y="4658360"/>
            <a:ext cx="8929718" cy="1938992"/>
          </a:xfrm>
          <a:prstGeom prst="rect">
            <a:avLst/>
          </a:prstGeom>
          <a:noFill/>
        </p:spPr>
        <p:txBody>
          <a:bodyPr wrap="square" rtlCol="0">
            <a:spAutoFit/>
          </a:bodyPr>
          <a:lstStyle/>
          <a:p>
            <a:pPr algn="ctr"/>
            <a:r>
              <a:rPr lang="en-CA" sz="2800" b="1" dirty="0" smtClean="0">
                <a:solidFill>
                  <a:schemeClr val="bg1"/>
                </a:solidFill>
                <a:latin typeface="Calibri" pitchFamily="34" charset="0"/>
              </a:rPr>
              <a:t>“While we were </a:t>
            </a:r>
            <a:r>
              <a:rPr lang="en-CA" sz="2800" b="1" u="sng" dirty="0" smtClean="0">
                <a:solidFill>
                  <a:schemeClr val="bg1"/>
                </a:solidFill>
                <a:latin typeface="Calibri" pitchFamily="34" charset="0"/>
              </a:rPr>
              <a:t>enemies</a:t>
            </a:r>
            <a:r>
              <a:rPr lang="en-CA" sz="2800" b="1" dirty="0" smtClean="0">
                <a:solidFill>
                  <a:schemeClr val="bg1"/>
                </a:solidFill>
                <a:latin typeface="Calibri" pitchFamily="34" charset="0"/>
              </a:rPr>
              <a:t> we were </a:t>
            </a:r>
            <a:r>
              <a:rPr lang="en-CA" sz="2800" b="1" dirty="0" smtClean="0">
                <a:solidFill>
                  <a:srgbClr val="FF0000"/>
                </a:solidFill>
                <a:latin typeface="Calibri" pitchFamily="34" charset="0"/>
              </a:rPr>
              <a:t>reconciled to God</a:t>
            </a:r>
            <a:r>
              <a:rPr lang="en-CA"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by the death of his Son”  Rom 5:10</a:t>
            </a:r>
          </a:p>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“God, who through Christ </a:t>
            </a:r>
            <a:r>
              <a:rPr lang="en-CA" sz="2800" b="1" dirty="0" smtClean="0">
                <a:solidFill>
                  <a:srgbClr val="FF0000"/>
                </a:solidFill>
                <a:latin typeface="Calibri" pitchFamily="34" charset="0"/>
                <a:cs typeface="Calibri" pitchFamily="34" charset="0"/>
              </a:rPr>
              <a:t>reconciled us to himself </a:t>
            </a:r>
          </a:p>
          <a:p>
            <a:pPr algn="ctr"/>
            <a:r>
              <a:rPr lang="en-CA" sz="2800" b="1" dirty="0" smtClean="0">
                <a:solidFill>
                  <a:schemeClr val="bg1"/>
                </a:solidFill>
                <a:latin typeface="Calibri" pitchFamily="34" charset="0"/>
                <a:cs typeface="Calibri" pitchFamily="34" charset="0"/>
              </a:rPr>
              <a:t>and gave us the ministry of </a:t>
            </a:r>
            <a:r>
              <a:rPr lang="en-CA" sz="2800" b="1" dirty="0" smtClean="0">
                <a:solidFill>
                  <a:srgbClr val="FF0000"/>
                </a:solidFill>
                <a:latin typeface="Calibri" pitchFamily="34" charset="0"/>
                <a:cs typeface="Calibri" pitchFamily="34" charset="0"/>
              </a:rPr>
              <a:t>reconciliation</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5:18</a:t>
            </a:r>
            <a:endParaRPr lang="en-CA" sz="2800" b="1" dirty="0"/>
          </a:p>
        </p:txBody>
      </p: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996712"/>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85" name="Picture 84" descr="www.fg-a.com valentine 2-jumping-heart.gif"/>
          <p:cNvPicPr>
            <a:picLocks noChangeAspect="1"/>
          </p:cNvPicPr>
          <p:nvPr/>
        </p:nvPicPr>
        <p:blipFill>
          <a:blip r:embed="rId5" cstate="print"/>
          <a:stretch>
            <a:fillRect/>
          </a:stretch>
        </p:blipFill>
        <p:spPr>
          <a:xfrm>
            <a:off x="7245424" y="1628800"/>
            <a:ext cx="1143000" cy="1333500"/>
          </a:xfrm>
          <a:prstGeom prst="rect">
            <a:avLst/>
          </a:prstGeom>
        </p:spPr>
      </p:pic>
      <p:sp>
        <p:nvSpPr>
          <p:cNvPr id="86" name="TextBox 85"/>
          <p:cNvSpPr txBox="1"/>
          <p:nvPr/>
        </p:nvSpPr>
        <p:spPr>
          <a:xfrm>
            <a:off x="3707904" y="3645024"/>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r>
              <a:rPr lang="en-CA" sz="1000" dirty="0" smtClean="0">
                <a:solidFill>
                  <a:schemeClr val="tx1">
                    <a:lumMod val="95000"/>
                  </a:schemeClr>
                </a:solidFill>
              </a:rPr>
              <a:t>Jumping heart © www.fg-a.com</a:t>
            </a:r>
            <a:endParaRPr lang="en-CA" dirty="0">
              <a:solidFill>
                <a:schemeClr val="tx1">
                  <a:lumMod val="95000"/>
                </a:schemeClr>
              </a:solidFill>
            </a:endParaRPr>
          </a:p>
        </p:txBody>
      </p:sp>
      <p:pic>
        <p:nvPicPr>
          <p:cNvPr id="87" name="Picture 86" descr="lord-jesus-christ-coming-293608.gif"/>
          <p:cNvPicPr>
            <a:picLocks noChangeAspect="1"/>
          </p:cNvPicPr>
          <p:nvPr/>
        </p:nvPicPr>
        <p:blipFill>
          <a:blip r:embed="rId6" cstate="print"/>
          <a:srcRect b="36140"/>
          <a:stretch>
            <a:fillRect/>
          </a:stretch>
        </p:blipFill>
        <p:spPr>
          <a:xfrm>
            <a:off x="3275856" y="908720"/>
            <a:ext cx="2949684" cy="2743200"/>
          </a:xfrm>
          <a:prstGeom prst="star32">
            <a:avLst/>
          </a:prstGeom>
        </p:spPr>
      </p:pic>
      <p:sp>
        <p:nvSpPr>
          <p:cNvPr id="88" name="Rectangle 87"/>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Rectangle 88"/>
          <p:cNvSpPr/>
          <p:nvPr/>
        </p:nvSpPr>
        <p:spPr>
          <a:xfrm>
            <a:off x="3784456" y="2127136"/>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TextBox 34"/>
          <p:cNvSpPr txBox="1">
            <a:spLocks noChangeArrowheads="1"/>
          </p:cNvSpPr>
          <p:nvPr/>
        </p:nvSpPr>
        <p:spPr bwMode="auto">
          <a:xfrm>
            <a:off x="3419872" y="1988840"/>
            <a:ext cx="2664296" cy="615553"/>
          </a:xfrm>
          <a:prstGeom prst="rect">
            <a:avLst/>
          </a:prstGeom>
          <a:noFill/>
          <a:ln w="9525">
            <a:noFill/>
            <a:miter lim="800000"/>
            <a:headEnd/>
            <a:tailEnd/>
          </a:ln>
        </p:spPr>
        <p:txBody>
          <a:bodyPr wrap="square">
            <a:spAutoFit/>
          </a:bodyPr>
          <a:lstStyle/>
          <a:p>
            <a:pPr algn="ctr"/>
            <a:endParaRPr lang="en-CA" sz="200" b="1" dirty="0" smtClean="0">
              <a:latin typeface="Calibri" pitchFamily="34" charset="0"/>
              <a:cs typeface="Calibri" pitchFamily="34" charset="0"/>
            </a:endParaRPr>
          </a:p>
          <a:p>
            <a:pPr algn="ctr"/>
            <a:r>
              <a:rPr lang="en-CA" sz="3200" b="1" dirty="0" smtClean="0">
                <a:latin typeface="Calibri" pitchFamily="34" charset="0"/>
                <a:cs typeface="Calibri" pitchFamily="34" charset="0"/>
              </a:rPr>
              <a:t>eternal life</a:t>
            </a:r>
            <a:endParaRPr lang="en-CA" sz="3200" b="1" dirty="0">
              <a:latin typeface="Calibri" pitchFamily="34" charset="0"/>
              <a:cs typeface="Calibri" pitchFamily="34" charset="0"/>
            </a:endParaRPr>
          </a:p>
        </p:txBody>
      </p:sp>
      <p:pic>
        <p:nvPicPr>
          <p:cNvPr id="91" name="Picture 2"/>
          <p:cNvPicPr>
            <a:picLocks noChangeAspect="1" noChangeArrowheads="1"/>
          </p:cNvPicPr>
          <p:nvPr/>
        </p:nvPicPr>
        <p:blipFill>
          <a:blip r:embed="rId7" cstate="print"/>
          <a:srcRect r="37247" b="23366"/>
          <a:stretch>
            <a:fillRect/>
          </a:stretch>
        </p:blipFill>
        <p:spPr bwMode="auto">
          <a:xfrm>
            <a:off x="251520" y="1124744"/>
            <a:ext cx="2358604" cy="2160240"/>
          </a:xfrm>
          <a:prstGeom prst="rect">
            <a:avLst/>
          </a:prstGeom>
          <a:noFill/>
          <a:ln w="9525">
            <a:noFill/>
            <a:miter lim="800000"/>
            <a:headEnd/>
            <a:tailEnd/>
          </a:ln>
          <a:effectLst/>
        </p:spPr>
      </p:pic>
      <p:sp>
        <p:nvSpPr>
          <p:cNvPr id="92" name="TextBox 91"/>
          <p:cNvSpPr txBox="1"/>
          <p:nvPr/>
        </p:nvSpPr>
        <p:spPr>
          <a:xfrm>
            <a:off x="214282" y="3068960"/>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93" name="TextBox 92"/>
          <p:cNvSpPr txBox="1"/>
          <p:nvPr/>
        </p:nvSpPr>
        <p:spPr>
          <a:xfrm>
            <a:off x="142844" y="4509120"/>
            <a:ext cx="8858280" cy="2185214"/>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“I give them </a:t>
            </a:r>
            <a:r>
              <a:rPr lang="en-CA" sz="2800" b="1" u="sng" dirty="0" smtClean="0">
                <a:solidFill>
                  <a:schemeClr val="bg1"/>
                </a:solidFill>
                <a:latin typeface="Calibri" pitchFamily="34" charset="0"/>
                <a:cs typeface="Calibri" pitchFamily="34" charset="0"/>
              </a:rPr>
              <a:t>eternal life</a:t>
            </a:r>
            <a:r>
              <a:rPr lang="en-CA" sz="2800" b="1" dirty="0" smtClean="0">
                <a:solidFill>
                  <a:schemeClr val="bg1"/>
                </a:solidFill>
                <a:latin typeface="Calibri" pitchFamily="34" charset="0"/>
                <a:cs typeface="Calibri" pitchFamily="34" charset="0"/>
              </a:rPr>
              <a:t>, and they will never perish, </a:t>
            </a:r>
          </a:p>
          <a:p>
            <a:pPr algn="ctr"/>
            <a:r>
              <a:rPr lang="en-CA" sz="2800" b="1" dirty="0" smtClean="0">
                <a:solidFill>
                  <a:schemeClr val="bg1"/>
                </a:solidFill>
                <a:latin typeface="Calibri" pitchFamily="34" charset="0"/>
                <a:cs typeface="Calibri" pitchFamily="34" charset="0"/>
              </a:rPr>
              <a:t>and no one will snatch them out of my hand”</a:t>
            </a:r>
            <a:r>
              <a:rPr lang="en-CA" sz="2800" b="1" baseline="30000" dirty="0" smtClean="0">
                <a:solidFill>
                  <a:schemeClr val="bg1"/>
                </a:solidFill>
                <a:latin typeface="Calibri" pitchFamily="34" charset="0"/>
                <a:cs typeface="Calibri" pitchFamily="34" charset="0"/>
              </a:rPr>
              <a:t> </a:t>
            </a:r>
            <a:r>
              <a:rPr lang="en-CA" sz="2800" b="1" dirty="0" smtClean="0">
                <a:solidFill>
                  <a:schemeClr val="bg1"/>
                </a:solidFill>
                <a:latin typeface="Calibri" pitchFamily="34" charset="0"/>
                <a:cs typeface="Calibri" pitchFamily="34" charset="0"/>
              </a:rPr>
              <a:t> John 10:28</a:t>
            </a:r>
          </a:p>
          <a:p>
            <a:pPr algn="ctr"/>
            <a:endParaRPr lang="en-CA" sz="16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rPr>
              <a:t>“the wages of sin is death, but the free gift of God is </a:t>
            </a:r>
            <a:r>
              <a:rPr lang="en-US" sz="2800" b="1" u="sng" dirty="0" smtClean="0">
                <a:solidFill>
                  <a:schemeClr val="bg1"/>
                </a:solidFill>
                <a:latin typeface="Calibri" pitchFamily="34" charset="0"/>
              </a:rPr>
              <a:t>eternal life</a:t>
            </a:r>
            <a:r>
              <a:rPr lang="en-US" sz="2800" b="1" dirty="0" smtClean="0">
                <a:solidFill>
                  <a:schemeClr val="bg1"/>
                </a:solidFill>
                <a:latin typeface="Calibri" pitchFamily="34" charset="0"/>
              </a:rPr>
              <a:t> in Christ Jesus our Lord”  Rom 6:23</a:t>
            </a:r>
            <a:endParaRPr lang="en-CA" sz="2800" b="1" dirty="0">
              <a:solidFill>
                <a:schemeClr val="bg1"/>
              </a:solidFill>
              <a:latin typeface="Calibri" pitchFamily="34" charset="0"/>
              <a:cs typeface="Calibri" pitchFamily="34" charset="0"/>
            </a:endParaRPr>
          </a:p>
        </p:txBody>
      </p:sp>
      <p:sp>
        <p:nvSpPr>
          <p:cNvPr id="94" name="TextBox 93"/>
          <p:cNvSpPr txBox="1"/>
          <p:nvPr/>
        </p:nvSpPr>
        <p:spPr>
          <a:xfrm>
            <a:off x="-154878" y="3318083"/>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death death </a:t>
            </a:r>
            <a:r>
              <a:rPr lang="en-CA" sz="2400" b="1" dirty="0" err="1" smtClean="0">
                <a:solidFill>
                  <a:schemeClr val="bg1"/>
                </a:solidFill>
                <a:latin typeface="Arial Narrow" pitchFamily="34" charset="0"/>
                <a:cs typeface="Calibri" pitchFamily="34" charset="0"/>
              </a:rPr>
              <a:t>death</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perish </a:t>
            </a:r>
            <a:r>
              <a:rPr lang="en-CA" sz="2400" b="1" dirty="0" err="1" smtClean="0">
                <a:solidFill>
                  <a:schemeClr val="bg1"/>
                </a:solidFill>
                <a:latin typeface="Arial Narrow" pitchFamily="34" charset="0"/>
                <a:cs typeface="Calibri" pitchFamily="34" charset="0"/>
              </a:rPr>
              <a:t>perish</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perish</a:t>
            </a:r>
            <a:endParaRPr lang="en-CA" sz="2400" b="1" dirty="0">
              <a:solidFill>
                <a:schemeClr val="bg1"/>
              </a:solidFill>
              <a:latin typeface="Arial Narrow" pitchFamily="34" charset="0"/>
              <a:cs typeface="Calibri" pitchFamily="34" charset="0"/>
            </a:endParaRPr>
          </a:p>
        </p:txBody>
      </p:sp>
      <p:sp>
        <p:nvSpPr>
          <p:cNvPr id="95" name="TextBox 94"/>
          <p:cNvSpPr txBox="1"/>
          <p:nvPr/>
        </p:nvSpPr>
        <p:spPr>
          <a:xfrm>
            <a:off x="6696744" y="3318083"/>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sp>
        <p:nvSpPr>
          <p:cNvPr id="96" name="Rectangle 3"/>
          <p:cNvSpPr>
            <a:spLocks noChangeArrowheads="1"/>
          </p:cNvSpPr>
          <p:nvPr/>
        </p:nvSpPr>
        <p:spPr bwMode="auto">
          <a:xfrm>
            <a:off x="446856" y="97468"/>
            <a:ext cx="8229600"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7. Eternal life in Christ.  Thank you, Lord! </a:t>
            </a:r>
            <a:endParaRPr lang="en-US" sz="2800" b="1" dirty="0">
              <a:solidFill>
                <a:srgbClr val="FF0000"/>
              </a:solidFill>
              <a:latin typeface="Calibri" pitchFamily="34" charset="0"/>
            </a:endParaRPr>
          </a:p>
        </p:txBody>
      </p:sp>
      <p:cxnSp>
        <p:nvCxnSpPr>
          <p:cNvPr id="97" name="Straight Arrow Connector 96"/>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99"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Title 4"/>
          <p:cNvSpPr>
            <a:spLocks noGrp="1"/>
          </p:cNvSpPr>
          <p:nvPr>
            <p:ph type="title"/>
          </p:nvPr>
        </p:nvSpPr>
        <p:spPr>
          <a:xfrm>
            <a:off x="-396552" y="1930822"/>
            <a:ext cx="9937104" cy="562074"/>
          </a:xfrm>
          <a:noFill/>
        </p:spPr>
        <p:txBody>
          <a:bodyPr>
            <a:normAutofit fontScale="90000"/>
          </a:bodyPr>
          <a:lstStyle/>
          <a:p>
            <a:r>
              <a:rPr lang="en-US" altLang="ko-KR" sz="3100" b="1" dirty="0" smtClean="0">
                <a:solidFill>
                  <a:srgbClr val="FFFFFF"/>
                </a:solidFill>
                <a:latin typeface="Calibri" pitchFamily="34" charset="0"/>
              </a:rPr>
              <a:t>Jesus Christ believed in eternal life and eternal fire.</a:t>
            </a:r>
            <a:br>
              <a:rPr lang="en-US" altLang="ko-KR" sz="3100" b="1" dirty="0" smtClean="0">
                <a:solidFill>
                  <a:srgbClr val="FFFFFF"/>
                </a:solidFill>
                <a:latin typeface="Calibri" pitchFamily="34" charset="0"/>
              </a:rPr>
            </a:br>
            <a:r>
              <a:rPr lang="en-US" altLang="ko-KR" sz="3100" b="1" dirty="0" smtClean="0">
                <a:solidFill>
                  <a:srgbClr val="FFFFFF"/>
                </a:solidFill>
                <a:latin typeface="Calibri" pitchFamily="34" charset="0"/>
              </a:rPr>
              <a:t/>
            </a:r>
            <a:br>
              <a:rPr lang="en-US" altLang="ko-KR" sz="3100" b="1" dirty="0" smtClean="0">
                <a:solidFill>
                  <a:srgbClr val="FFFFFF"/>
                </a:solidFill>
                <a:latin typeface="Calibri" pitchFamily="34" charset="0"/>
              </a:rPr>
            </a:br>
            <a:r>
              <a:rPr lang="en-CA" sz="3100" b="1" dirty="0" smtClean="0">
                <a:solidFill>
                  <a:srgbClr val="FFFFFF"/>
                </a:solidFill>
                <a:latin typeface="Calibri" pitchFamily="34" charset="0"/>
                <a:cs typeface="Calibri" pitchFamily="34" charset="0"/>
              </a:rPr>
              <a:t>“I give them eternal life, and they will never perish”</a:t>
            </a:r>
            <a:r>
              <a:rPr lang="en-CA" sz="3100" b="1" baseline="30000" dirty="0" smtClean="0">
                <a:solidFill>
                  <a:srgbClr val="FFFFFF"/>
                </a:solidFill>
                <a:latin typeface="Calibri" pitchFamily="34" charset="0"/>
                <a:cs typeface="Calibri" pitchFamily="34" charset="0"/>
              </a:rPr>
              <a:t> </a:t>
            </a:r>
            <a:r>
              <a:rPr lang="en-CA" sz="3100" b="1" dirty="0" smtClean="0">
                <a:solidFill>
                  <a:srgbClr val="FFFFFF"/>
                </a:solidFill>
                <a:latin typeface="Calibri" pitchFamily="34" charset="0"/>
                <a:cs typeface="Calibri" pitchFamily="34" charset="0"/>
              </a:rPr>
              <a:t> </a:t>
            </a:r>
            <a:br>
              <a:rPr lang="en-CA" sz="3100" b="1" dirty="0" smtClean="0">
                <a:solidFill>
                  <a:srgbClr val="FFFFFF"/>
                </a:solidFill>
                <a:latin typeface="Calibri" pitchFamily="34" charset="0"/>
                <a:cs typeface="Calibri" pitchFamily="34" charset="0"/>
              </a:rPr>
            </a:br>
            <a:r>
              <a:rPr lang="en-CA" sz="3100" b="1" dirty="0" smtClean="0">
                <a:solidFill>
                  <a:srgbClr val="FFFFFF"/>
                </a:solidFill>
                <a:latin typeface="Calibri" pitchFamily="34" charset="0"/>
                <a:cs typeface="Calibri" pitchFamily="34" charset="0"/>
              </a:rPr>
              <a:t>John 10:28</a:t>
            </a:r>
            <a:br>
              <a:rPr lang="en-CA" sz="3100" b="1" dirty="0" smtClean="0">
                <a:solidFill>
                  <a:srgbClr val="FFFFFF"/>
                </a:solidFill>
                <a:latin typeface="Calibri" pitchFamily="34" charset="0"/>
                <a:cs typeface="Calibri" pitchFamily="34" charset="0"/>
              </a:rPr>
            </a:br>
            <a:r>
              <a:rPr lang="en-US" altLang="ko-KR" sz="3200" b="1" dirty="0" smtClean="0">
                <a:solidFill>
                  <a:srgbClr val="FFFFFF"/>
                </a:solidFill>
                <a:latin typeface="Calibri" pitchFamily="34" charset="0"/>
              </a:rPr>
              <a:t/>
            </a:r>
            <a:br>
              <a:rPr lang="en-US" altLang="ko-KR" sz="3200" b="1" dirty="0" smtClean="0">
                <a:solidFill>
                  <a:srgbClr val="FFFFFF"/>
                </a:solidFill>
                <a:latin typeface="Calibri" pitchFamily="34" charset="0"/>
              </a:rPr>
            </a:br>
            <a:endParaRPr lang="ko-KR" altLang="en-US" sz="3200" b="1" dirty="0">
              <a:solidFill>
                <a:srgbClr val="FFFFFF"/>
              </a:solidFill>
              <a:latin typeface="Calibri" pitchFamily="34" charset="0"/>
            </a:endParaRPr>
          </a:p>
        </p:txBody>
      </p:sp>
      <p:sp>
        <p:nvSpPr>
          <p:cNvPr id="6" name="Title 4"/>
          <p:cNvSpPr txBox="1">
            <a:spLocks/>
          </p:cNvSpPr>
          <p:nvPr/>
        </p:nvSpPr>
        <p:spPr bwMode="auto">
          <a:xfrm>
            <a:off x="35496" y="4869160"/>
            <a:ext cx="9108504" cy="1296144"/>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en-US" altLang="ko-KR" sz="2800" b="1" kern="0" dirty="0" smtClean="0">
                <a:latin typeface="Calibri" pitchFamily="34" charset="0"/>
                <a:ea typeface="+mj-ea"/>
                <a:cs typeface="+mj-cs"/>
              </a:rPr>
              <a:t>“</a:t>
            </a:r>
            <a:r>
              <a:rPr kumimoji="0" lang="en-US" altLang="ko-KR" sz="2800" b="1" i="0" u="none" strike="noStrike" kern="0" cap="none" spc="0" normalizeH="0" baseline="0" noProof="0" dirty="0" smtClean="0">
                <a:ln>
                  <a:noFill/>
                </a:ln>
                <a:effectLst/>
                <a:uLnTx/>
                <a:uFillTx/>
                <a:latin typeface="Calibri" pitchFamily="34" charset="0"/>
                <a:ea typeface="+mj-ea"/>
                <a:cs typeface="+mj-cs"/>
              </a:rPr>
              <a:t>thrown into the eternal fire” Mat 18:8</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ko-KR" sz="2800" b="1" kern="0" dirty="0" smtClean="0">
                <a:latin typeface="Calibri" pitchFamily="34" charset="0"/>
                <a:ea typeface="+mj-ea"/>
                <a:cs typeface="+mj-cs"/>
              </a:rPr>
              <a:t>“Depart from me . . . into the eternal fire” Mat 25:41</a:t>
            </a:r>
            <a:endParaRPr kumimoji="0" lang="ko-KR" altLang="en-US" sz="3200" b="1" i="0" u="none" strike="noStrike" kern="0" cap="none" spc="0" normalizeH="0" baseline="0" noProof="0" dirty="0">
              <a:ln>
                <a:noFill/>
              </a:ln>
              <a:effectLst/>
              <a:uLnTx/>
              <a:uFillTx/>
              <a:latin typeface="Calibri" pitchFamily="34" charset="0"/>
              <a:ea typeface="+mj-ea"/>
              <a:cs typeface="+mj-cs"/>
            </a:endParaRPr>
          </a:p>
        </p:txBody>
      </p:sp>
      <p:sp>
        <p:nvSpPr>
          <p:cNvPr id="8" name="TextBox 7"/>
          <p:cNvSpPr txBox="1"/>
          <p:nvPr/>
        </p:nvSpPr>
        <p:spPr>
          <a:xfrm>
            <a:off x="2699792" y="6567155"/>
            <a:ext cx="3384376" cy="246221"/>
          </a:xfrm>
          <a:prstGeom prst="rect">
            <a:avLst/>
          </a:prstGeom>
          <a:noFill/>
        </p:spPr>
        <p:txBody>
          <a:bodyPr wrap="square" rtlCol="0">
            <a:spAutoFit/>
          </a:bodyPr>
          <a:lstStyle/>
          <a:p>
            <a:pPr algn="ctr"/>
            <a:r>
              <a:rPr lang="en-CA" sz="1000" dirty="0" smtClean="0">
                <a:solidFill>
                  <a:schemeClr val="bg1">
                    <a:lumMod val="50000"/>
                  </a:schemeClr>
                </a:solidFill>
              </a:rPr>
              <a:t>fire Microsoft Corp clip art © 2013</a:t>
            </a:r>
            <a:endParaRPr lang="en-CA" sz="10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8914" name="Picture 2"/>
          <p:cNvPicPr>
            <a:picLocks noChangeAspect="1" noChangeArrowheads="1"/>
          </p:cNvPicPr>
          <p:nvPr/>
        </p:nvPicPr>
        <p:blipFill>
          <a:blip r:embed="rId3"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Rectangle 4"/>
          <p:cNvSpPr/>
          <p:nvPr/>
        </p:nvSpPr>
        <p:spPr>
          <a:xfrm>
            <a:off x="107504" y="3789040"/>
            <a:ext cx="8928992" cy="2677656"/>
          </a:xfrm>
          <a:prstGeom prst="rect">
            <a:avLst/>
          </a:prstGeom>
        </p:spPr>
        <p:txBody>
          <a:bodyPr wrap="square">
            <a:spAutoFit/>
          </a:bodyPr>
          <a:lstStyle/>
          <a:p>
            <a:r>
              <a:rPr lang="en-CA" sz="2800" b="1" dirty="0" smtClean="0">
                <a:solidFill>
                  <a:schemeClr val="bg1"/>
                </a:solidFill>
                <a:latin typeface="Calibri" pitchFamily="34" charset="0"/>
                <a:cs typeface="Calibri" pitchFamily="34" charset="0"/>
              </a:rPr>
              <a:t>“The Son of Man will send his angels, and they will gather out of </a:t>
            </a:r>
            <a:r>
              <a:rPr lang="en-CA" sz="2800" b="1" u="sng" dirty="0" smtClean="0">
                <a:solidFill>
                  <a:schemeClr val="bg1"/>
                </a:solidFill>
                <a:latin typeface="Calibri" pitchFamily="34" charset="0"/>
                <a:cs typeface="Calibri" pitchFamily="34" charset="0"/>
              </a:rPr>
              <a:t>his kingdom</a:t>
            </a:r>
            <a:r>
              <a:rPr lang="en-CA" sz="2800" b="1" dirty="0" smtClean="0">
                <a:solidFill>
                  <a:schemeClr val="bg1"/>
                </a:solidFill>
                <a:latin typeface="Calibri" pitchFamily="34" charset="0"/>
                <a:cs typeface="Calibri" pitchFamily="34" charset="0"/>
              </a:rPr>
              <a:t> all causes of sin and all law-breakers, and throw them into </a:t>
            </a:r>
            <a:r>
              <a:rPr lang="en-CA" sz="2800" b="1" u="sng" dirty="0" smtClean="0">
                <a:solidFill>
                  <a:schemeClr val="bg1"/>
                </a:solidFill>
                <a:latin typeface="Calibri" pitchFamily="34" charset="0"/>
                <a:cs typeface="Calibri" pitchFamily="34" charset="0"/>
              </a:rPr>
              <a:t>the fiery furnace</a:t>
            </a:r>
            <a:r>
              <a:rPr lang="en-CA" sz="2800" b="1" dirty="0" smtClean="0">
                <a:solidFill>
                  <a:schemeClr val="bg1"/>
                </a:solidFill>
                <a:latin typeface="Calibri" pitchFamily="34" charset="0"/>
                <a:cs typeface="Calibri" pitchFamily="34" charset="0"/>
              </a:rPr>
              <a:t>.  In that place there will be weeping and gnashing of teeth.  Then the righteous will shine like the sun in </a:t>
            </a:r>
            <a:r>
              <a:rPr lang="en-CA" sz="2800" b="1" u="sng" dirty="0" smtClean="0">
                <a:solidFill>
                  <a:schemeClr val="bg1"/>
                </a:solidFill>
                <a:latin typeface="Calibri" pitchFamily="34" charset="0"/>
                <a:cs typeface="Calibri" pitchFamily="34" charset="0"/>
              </a:rPr>
              <a:t>the kingdom of their Father</a:t>
            </a:r>
            <a:r>
              <a:rPr lang="en-CA" sz="2800" b="1" dirty="0" smtClean="0">
                <a:solidFill>
                  <a:schemeClr val="bg1"/>
                </a:solidFill>
                <a:latin typeface="Calibri" pitchFamily="34" charset="0"/>
                <a:cs typeface="Calibri" pitchFamily="34" charset="0"/>
              </a:rPr>
              <a:t>.  He who has ears, let him hear.”  (</a:t>
            </a:r>
            <a:r>
              <a:rPr lang="en-CA" sz="2800" b="1" i="1" dirty="0" smtClean="0">
                <a:solidFill>
                  <a:schemeClr val="bg1"/>
                </a:solidFill>
                <a:latin typeface="Calibri" pitchFamily="34" charset="0"/>
                <a:cs typeface="Calibri" pitchFamily="34" charset="0"/>
              </a:rPr>
              <a:t>Jesus</a:t>
            </a:r>
            <a:r>
              <a:rPr lang="en-CA" sz="2800" b="1" dirty="0" smtClean="0">
                <a:solidFill>
                  <a:schemeClr val="bg1"/>
                </a:solidFill>
                <a:latin typeface="Calibri" pitchFamily="34" charset="0"/>
                <a:cs typeface="Calibri" pitchFamily="34" charset="0"/>
              </a:rPr>
              <a:t> in Matthew 13:41-43)</a:t>
            </a:r>
          </a:p>
        </p:txBody>
      </p:sp>
      <p:sp>
        <p:nvSpPr>
          <p:cNvPr id="9" name="Title 4"/>
          <p:cNvSpPr txBox="1">
            <a:spLocks/>
          </p:cNvSpPr>
          <p:nvPr/>
        </p:nvSpPr>
        <p:spPr>
          <a:xfrm>
            <a:off x="-396552" y="850702"/>
            <a:ext cx="9937104" cy="562074"/>
          </a:xfrm>
          <a:prstGeom prst="rect">
            <a:avLst/>
          </a:prstGeom>
          <a:noFill/>
        </p:spPr>
        <p:txBody>
          <a:bodyP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800" b="1" i="0" u="none" strike="noStrike" kern="0" cap="none" spc="0" normalizeH="0" baseline="0" noProof="0" dirty="0" smtClean="0">
                <a:ln>
                  <a:noFill/>
                </a:ln>
                <a:solidFill>
                  <a:srgbClr val="FFFFFF"/>
                </a:solidFill>
                <a:effectLst/>
                <a:uLnTx/>
                <a:uFillTx/>
                <a:latin typeface="Calibri" pitchFamily="34" charset="0"/>
                <a:ea typeface="+mj-ea"/>
                <a:cs typeface="+mj-cs"/>
              </a:rPr>
              <a:t>Jesus Christ believed in eternal life and eternal fire.</a:t>
            </a:r>
            <a:br>
              <a:rPr kumimoji="0" lang="en-US" altLang="ko-KR" sz="2800" b="1" i="0" u="none" strike="noStrike" kern="0" cap="none" spc="0" normalizeH="0" baseline="0" noProof="0" dirty="0" smtClean="0">
                <a:ln>
                  <a:noFill/>
                </a:ln>
                <a:solidFill>
                  <a:srgbClr val="FFFFFF"/>
                </a:solidFill>
                <a:effectLst/>
                <a:uLnTx/>
                <a:uFillTx/>
                <a:latin typeface="Calibri" pitchFamily="34" charset="0"/>
                <a:ea typeface="+mj-ea"/>
                <a:cs typeface="+mj-cs"/>
              </a:rPr>
            </a:br>
            <a:endParaRPr kumimoji="0" lang="ko-KR" altLang="en-US" sz="2800" b="1" i="0" u="none" strike="noStrike" kern="0" cap="none" spc="0" normalizeH="0" baseline="0" noProof="0" dirty="0">
              <a:ln>
                <a:noFill/>
              </a:ln>
              <a:solidFill>
                <a:srgbClr val="FFFFFF"/>
              </a:solidFill>
              <a:effectLst/>
              <a:uLnTx/>
              <a:uFillTx/>
              <a:latin typeface="Calibri" pitchFamily="34" charset="0"/>
              <a:ea typeface="+mj-ea"/>
              <a:cs typeface="+mj-cs"/>
            </a:endParaRPr>
          </a:p>
        </p:txBody>
      </p:sp>
      <p:sp>
        <p:nvSpPr>
          <p:cNvPr id="6" name="TextBox 5"/>
          <p:cNvSpPr txBox="1"/>
          <p:nvPr/>
        </p:nvSpPr>
        <p:spPr>
          <a:xfrm>
            <a:off x="2699792" y="6567155"/>
            <a:ext cx="3384376" cy="246221"/>
          </a:xfrm>
          <a:prstGeom prst="rect">
            <a:avLst/>
          </a:prstGeom>
          <a:noFill/>
        </p:spPr>
        <p:txBody>
          <a:bodyPr wrap="square" rtlCol="0">
            <a:spAutoFit/>
          </a:bodyPr>
          <a:lstStyle/>
          <a:p>
            <a:pPr algn="ctr"/>
            <a:r>
              <a:rPr lang="en-CA" sz="1000" dirty="0" smtClean="0">
                <a:solidFill>
                  <a:schemeClr val="bg1">
                    <a:lumMod val="50000"/>
                  </a:schemeClr>
                </a:solidFill>
              </a:rPr>
              <a:t>fire Microsoft Corp clip art © 2013</a:t>
            </a:r>
            <a:endParaRPr lang="en-CA" sz="10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SCN9423e.JPG"/>
          <p:cNvPicPr>
            <a:picLocks noChangeAspect="1"/>
          </p:cNvPicPr>
          <p:nvPr/>
        </p:nvPicPr>
        <p:blipFill>
          <a:blip r:embed="rId3" cstate="print">
            <a:lum bright="30000" contrast="20000"/>
          </a:blip>
          <a:srcRect t="25850"/>
          <a:stretch>
            <a:fillRect/>
          </a:stretch>
        </p:blipFill>
        <p:spPr>
          <a:xfrm>
            <a:off x="-1" y="-27384"/>
            <a:ext cx="9144001" cy="5085184"/>
          </a:xfrm>
          <a:prstGeom prst="rect">
            <a:avLst/>
          </a:prstGeom>
        </p:spPr>
      </p:pic>
      <p:sp>
        <p:nvSpPr>
          <p:cNvPr id="3" name="TextBox 2"/>
          <p:cNvSpPr txBox="1"/>
          <p:nvPr/>
        </p:nvSpPr>
        <p:spPr>
          <a:xfrm>
            <a:off x="323528" y="5426060"/>
            <a:ext cx="8496944"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Where will you go?</a:t>
            </a:r>
            <a:endParaRPr lang="en-CA" sz="2800" b="1" dirty="0">
              <a:latin typeface="Calibri" pitchFamily="34" charset="0"/>
              <a:cs typeface="Calibri" pitchFamily="34" charset="0"/>
            </a:endParaRPr>
          </a:p>
        </p:txBody>
      </p:sp>
      <p:sp>
        <p:nvSpPr>
          <p:cNvPr id="4" name="TextBox 3"/>
          <p:cNvSpPr txBox="1"/>
          <p:nvPr/>
        </p:nvSpPr>
        <p:spPr>
          <a:xfrm>
            <a:off x="6804248" y="14427"/>
            <a:ext cx="2592288" cy="246221"/>
          </a:xfrm>
          <a:prstGeom prst="rect">
            <a:avLst/>
          </a:prstGeom>
          <a:noFill/>
        </p:spPr>
        <p:txBody>
          <a:bodyPr wrap="square" rtlCol="0">
            <a:spAutoFit/>
          </a:bodyPr>
          <a:lstStyle/>
          <a:p>
            <a:pPr algn="ctr"/>
            <a:r>
              <a:rPr lang="en-CA" sz="1000" dirty="0" smtClean="0">
                <a:solidFill>
                  <a:schemeClr val="bg1">
                    <a:lumMod val="50000"/>
                    <a:lumOff val="50000"/>
                  </a:schemeClr>
                </a:solidFill>
              </a:rPr>
              <a:t>Photo John </a:t>
            </a:r>
            <a:r>
              <a:rPr lang="en-CA" sz="1000" dirty="0" err="1" smtClean="0">
                <a:solidFill>
                  <a:schemeClr val="bg1">
                    <a:lumMod val="50000"/>
                    <a:lumOff val="50000"/>
                  </a:schemeClr>
                </a:solidFill>
              </a:rPr>
              <a:t>Crozier</a:t>
            </a:r>
            <a:endParaRPr lang="en-CA" sz="1000" dirty="0">
              <a:solidFill>
                <a:schemeClr val="bg1">
                  <a:lumMod val="50000"/>
                  <a:lumOff val="50000"/>
                </a:schemeClr>
              </a:solidFill>
            </a:endParaRPr>
          </a:p>
        </p:txBody>
      </p:sp>
      <p:sp>
        <p:nvSpPr>
          <p:cNvPr id="6" name="TextBox 5"/>
          <p:cNvSpPr txBox="1"/>
          <p:nvPr/>
        </p:nvSpPr>
        <p:spPr>
          <a:xfrm>
            <a:off x="35496" y="-27384"/>
            <a:ext cx="5328592" cy="523220"/>
          </a:xfrm>
          <a:prstGeom prst="rect">
            <a:avLst/>
          </a:prstGeom>
          <a:solidFill>
            <a:schemeClr val="tx1">
              <a:lumMod val="95000"/>
            </a:schemeClr>
          </a:solidFill>
        </p:spPr>
        <p:txBody>
          <a:bodyPr wrap="square" rtlCol="0">
            <a:spAutoFit/>
          </a:bodyPr>
          <a:lstStyle/>
          <a:p>
            <a:pPr algn="ctr"/>
            <a:r>
              <a:rPr lang="en-CA" sz="2800" b="1" dirty="0" smtClean="0">
                <a:solidFill>
                  <a:schemeClr val="bg1"/>
                </a:solidFill>
                <a:latin typeface="Calibri" pitchFamily="34" charset="0"/>
                <a:cs typeface="Calibri" pitchFamily="34" charset="0"/>
              </a:rPr>
              <a:t>Everyone is going into eternity.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99FF66">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5" name="TextBox 2"/>
          <p:cNvSpPr txBox="1">
            <a:spLocks noChangeArrowheads="1"/>
          </p:cNvSpPr>
          <p:nvPr/>
        </p:nvSpPr>
        <p:spPr bwMode="auto">
          <a:xfrm>
            <a:off x="6084168" y="2682925"/>
            <a:ext cx="2700338" cy="1754187"/>
          </a:xfrm>
          <a:prstGeom prst="rect">
            <a:avLst/>
          </a:prstGeom>
          <a:noFill/>
          <a:ln w="9525">
            <a:noFill/>
            <a:miter lim="800000"/>
            <a:headEnd/>
            <a:tailEnd/>
          </a:ln>
        </p:spPr>
        <p:txBody>
          <a:bodyPr>
            <a:spAutoFit/>
          </a:bodyPr>
          <a:lstStyle/>
          <a:p>
            <a:pPr algn="ctr"/>
            <a:r>
              <a:rPr lang="en-CA" sz="3600" b="1" dirty="0">
                <a:solidFill>
                  <a:schemeClr val="accent1">
                    <a:lumMod val="60000"/>
                    <a:lumOff val="40000"/>
                  </a:schemeClr>
                </a:solidFill>
              </a:rPr>
              <a:t>adopted </a:t>
            </a:r>
          </a:p>
          <a:p>
            <a:pPr algn="ctr"/>
            <a:r>
              <a:rPr lang="en-CA" sz="3600" b="1" dirty="0">
                <a:solidFill>
                  <a:schemeClr val="accent1">
                    <a:lumMod val="60000"/>
                    <a:lumOff val="40000"/>
                  </a:schemeClr>
                </a:solidFill>
              </a:rPr>
              <a:t>by </a:t>
            </a:r>
          </a:p>
          <a:p>
            <a:pPr algn="ctr"/>
            <a:r>
              <a:rPr lang="en-CA" sz="3600" b="1" dirty="0">
                <a:solidFill>
                  <a:schemeClr val="accent1">
                    <a:lumMod val="60000"/>
                    <a:lumOff val="40000"/>
                  </a:schemeClr>
                </a:solidFill>
              </a:rPr>
              <a:t>Abba</a:t>
            </a: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3" name="TextBox 12"/>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6" name="TextBox 15"/>
          <p:cNvSpPr txBox="1"/>
          <p:nvPr/>
        </p:nvSpPr>
        <p:spPr>
          <a:xfrm>
            <a:off x="4572000" y="5157192"/>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17" name="TextBox 16"/>
          <p:cNvSpPr txBox="1"/>
          <p:nvPr/>
        </p:nvSpPr>
        <p:spPr>
          <a:xfrm>
            <a:off x="182362" y="1785926"/>
            <a:ext cx="4032448"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“Because you are sons, God has sent </a:t>
            </a:r>
          </a:p>
          <a:p>
            <a:pPr algn="ctr"/>
            <a:r>
              <a:rPr lang="en-US" sz="2800" b="1" dirty="0" smtClean="0">
                <a:solidFill>
                  <a:schemeClr val="bg1"/>
                </a:solidFill>
                <a:latin typeface="Calibri" pitchFamily="34" charset="0"/>
              </a:rPr>
              <a:t>the Spirit of his Son </a:t>
            </a:r>
          </a:p>
          <a:p>
            <a:pPr algn="ctr"/>
            <a:r>
              <a:rPr lang="en-US" sz="2800" b="1" dirty="0" smtClean="0">
                <a:solidFill>
                  <a:schemeClr val="bg1"/>
                </a:solidFill>
                <a:latin typeface="Calibri" pitchFamily="34" charset="0"/>
              </a:rPr>
              <a:t>into our hearts, crying, ‘Abba! Father!’” Gal 4:6</a:t>
            </a:r>
            <a:endParaRPr lang="en-CA" sz="2800" dirty="0">
              <a:solidFill>
                <a:schemeClr val="bg1"/>
              </a:solidFill>
              <a:latin typeface="Calibri" pitchFamily="34" charset="0"/>
            </a:endParaRPr>
          </a:p>
        </p:txBody>
      </p:sp>
      <p:sp>
        <p:nvSpPr>
          <p:cNvPr id="18" name="TextBox 2"/>
          <p:cNvSpPr txBox="1">
            <a:spLocks noChangeArrowheads="1"/>
          </p:cNvSpPr>
          <p:nvPr/>
        </p:nvSpPr>
        <p:spPr bwMode="auto">
          <a:xfrm>
            <a:off x="721376" y="5689603"/>
            <a:ext cx="8136904" cy="954107"/>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“He predestined us for adoption as sons </a:t>
            </a:r>
          </a:p>
          <a:p>
            <a:pPr algn="ctr"/>
            <a:r>
              <a:rPr lang="en-US" sz="2800" b="1" dirty="0" smtClean="0">
                <a:solidFill>
                  <a:schemeClr val="bg1"/>
                </a:solidFill>
                <a:latin typeface="Calibri" pitchFamily="34" charset="0"/>
              </a:rPr>
              <a:t>through Jesus Christ”  Eph 1:5</a:t>
            </a:r>
            <a:endParaRPr lang="en-CA" sz="2800" dirty="0">
              <a:solidFill>
                <a:schemeClr val="bg1"/>
              </a:solidFill>
              <a:latin typeface="Calibri" pitchFamily="34" charset="0"/>
            </a:endParaRPr>
          </a:p>
        </p:txBody>
      </p:sp>
      <p:sp>
        <p:nvSpPr>
          <p:cNvPr id="15" name="TextBox 2"/>
          <p:cNvSpPr txBox="1">
            <a:spLocks noChangeArrowheads="1"/>
          </p:cNvSpPr>
          <p:nvPr/>
        </p:nvSpPr>
        <p:spPr bwMode="auto">
          <a:xfrm>
            <a:off x="714958" y="71414"/>
            <a:ext cx="7786132"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a:t>
            </a:r>
          </a:p>
          <a:p>
            <a:pPr algn="ctr"/>
            <a:r>
              <a:rPr lang="en-CA" sz="2800" b="1" dirty="0" smtClean="0">
                <a:solidFill>
                  <a:srgbClr val="FF0000"/>
                </a:solidFill>
                <a:latin typeface="Calibri" pitchFamily="34" charset="0"/>
              </a:rPr>
              <a:t>sent into our hearts.  Thank you, Father!</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99FF66">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5" name="TextBox 2"/>
          <p:cNvSpPr txBox="1">
            <a:spLocks noChangeArrowheads="1"/>
          </p:cNvSpPr>
          <p:nvPr/>
        </p:nvSpPr>
        <p:spPr bwMode="auto">
          <a:xfrm>
            <a:off x="6084168" y="2682925"/>
            <a:ext cx="2700338" cy="1754187"/>
          </a:xfrm>
          <a:prstGeom prst="rect">
            <a:avLst/>
          </a:prstGeom>
          <a:noFill/>
          <a:ln w="9525">
            <a:noFill/>
            <a:miter lim="800000"/>
            <a:headEnd/>
            <a:tailEnd/>
          </a:ln>
        </p:spPr>
        <p:txBody>
          <a:bodyPr>
            <a:spAutoFit/>
          </a:bodyPr>
          <a:lstStyle/>
          <a:p>
            <a:pPr algn="ctr"/>
            <a:r>
              <a:rPr lang="en-CA" sz="3600" b="1" dirty="0">
                <a:solidFill>
                  <a:schemeClr val="accent1">
                    <a:lumMod val="60000"/>
                    <a:lumOff val="40000"/>
                  </a:schemeClr>
                </a:solidFill>
              </a:rPr>
              <a:t>adopted </a:t>
            </a:r>
          </a:p>
          <a:p>
            <a:pPr algn="ctr"/>
            <a:r>
              <a:rPr lang="en-CA" sz="3600" b="1" dirty="0">
                <a:solidFill>
                  <a:schemeClr val="accent1">
                    <a:lumMod val="60000"/>
                    <a:lumOff val="40000"/>
                  </a:schemeClr>
                </a:solidFill>
              </a:rPr>
              <a:t>by </a:t>
            </a:r>
          </a:p>
          <a:p>
            <a:pPr algn="ctr"/>
            <a:r>
              <a:rPr lang="en-CA" sz="3600" b="1" dirty="0">
                <a:solidFill>
                  <a:schemeClr val="accent1">
                    <a:lumMod val="60000"/>
                    <a:lumOff val="40000"/>
                  </a:schemeClr>
                </a:solidFill>
              </a:rPr>
              <a:t>Abba</a:t>
            </a: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3" name="TextBox 12"/>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6" name="TextBox 15"/>
          <p:cNvSpPr txBox="1"/>
          <p:nvPr/>
        </p:nvSpPr>
        <p:spPr>
          <a:xfrm>
            <a:off x="4572000" y="5157192"/>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17" name="TextBox 16"/>
          <p:cNvSpPr txBox="1"/>
          <p:nvPr/>
        </p:nvSpPr>
        <p:spPr>
          <a:xfrm>
            <a:off x="323528" y="1262365"/>
            <a:ext cx="4032448" cy="526297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“All who are led by the Spirit of God are sons of God. . . . you have received the Spirit of adoption as sons, by whom we cry, “Abba! Father!”  The Spirit himself bears witness with our spirit that we are children of God”               (Rom 8:14-16)</a:t>
            </a:r>
          </a:p>
          <a:p>
            <a:pPr algn="ctr"/>
            <a:endParaRPr lang="en-CA" sz="2800" dirty="0">
              <a:solidFill>
                <a:schemeClr val="bg1"/>
              </a:solidFill>
              <a:latin typeface="Calibri" pitchFamily="34" charset="0"/>
            </a:endParaRPr>
          </a:p>
        </p:txBody>
      </p:sp>
      <p:sp>
        <p:nvSpPr>
          <p:cNvPr id="15" name="TextBox 2"/>
          <p:cNvSpPr txBox="1">
            <a:spLocks noChangeArrowheads="1"/>
          </p:cNvSpPr>
          <p:nvPr/>
        </p:nvSpPr>
        <p:spPr bwMode="auto">
          <a:xfrm>
            <a:off x="714958" y="71414"/>
            <a:ext cx="7786132"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a:t>
            </a:r>
          </a:p>
          <a:p>
            <a:pPr algn="ctr"/>
            <a:r>
              <a:rPr lang="en-CA" sz="2800" b="1" dirty="0" smtClean="0">
                <a:solidFill>
                  <a:srgbClr val="FF0000"/>
                </a:solidFill>
                <a:latin typeface="Calibri" pitchFamily="34" charset="0"/>
              </a:rPr>
              <a:t>sent into our hearts.  Thank you, </a:t>
            </a:r>
            <a:r>
              <a:rPr lang="en-CA" sz="2800" b="1" smtClean="0">
                <a:solidFill>
                  <a:srgbClr val="FF0000"/>
                </a:solidFill>
                <a:latin typeface="Calibri" pitchFamily="34" charset="0"/>
              </a:rPr>
              <a:t>Father!</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11" name="Rectangle 10"/>
          <p:cNvSpPr/>
          <p:nvPr/>
        </p:nvSpPr>
        <p:spPr>
          <a:xfrm>
            <a:off x="271461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075227"/>
            <a:ext cx="4301334" cy="2560320"/>
          </a:xfrm>
          <a:prstGeom prst="rect">
            <a:avLst/>
          </a:prstGeom>
        </p:spPr>
      </p:pic>
      <p:sp>
        <p:nvSpPr>
          <p:cNvPr id="21" name="TextBox 20"/>
          <p:cNvSpPr txBox="1"/>
          <p:nvPr/>
        </p:nvSpPr>
        <p:spPr>
          <a:xfrm>
            <a:off x="1907704" y="6495147"/>
            <a:ext cx="2088232" cy="246221"/>
          </a:xfrm>
          <a:prstGeom prst="rect">
            <a:avLst/>
          </a:prstGeom>
          <a:noFill/>
        </p:spPr>
        <p:txBody>
          <a:bodyPr wrap="square" rtlCol="0">
            <a:spAutoFit/>
          </a:bodyPr>
          <a:lstStyle/>
          <a:p>
            <a:pPr algn="ctr"/>
            <a:r>
              <a:rPr lang="en-CA" sz="1000" dirty="0" smtClean="0">
                <a:solidFill>
                  <a:schemeClr val="tx1">
                    <a:lumMod val="6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3690955"/>
            <a:ext cx="921716" cy="548640"/>
          </a:xfrm>
          <a:prstGeom prst="rect">
            <a:avLst/>
          </a:prstGeom>
        </p:spPr>
      </p:pic>
      <p:sp>
        <p:nvSpPr>
          <p:cNvPr id="17" name="WordArt 2"/>
          <p:cNvSpPr>
            <a:spLocks noChangeArrowheads="1" noChangeShapeType="1" noTextEdit="1"/>
          </p:cNvSpPr>
          <p:nvPr/>
        </p:nvSpPr>
        <p:spPr bwMode="auto">
          <a:xfrm>
            <a:off x="1569324" y="1117904"/>
            <a:ext cx="2714644" cy="2023064"/>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 THE LORD</a:t>
            </a:r>
            <a:endParaRPr lang="en-CA" sz="1400" kern="10" spc="0" dirty="0" smtClean="0">
              <a:ln w="9525">
                <a:solidFill>
                  <a:srgbClr val="000000"/>
                </a:solidFill>
                <a:round/>
                <a:headEnd/>
                <a:tailEnd/>
              </a:ln>
              <a:solidFill>
                <a:srgbClr val="FFC000"/>
              </a:solidFill>
              <a:effectLst/>
            </a:endParaRPr>
          </a:p>
          <a:p>
            <a:pPr algn="ctr" rtl="0"/>
            <a:endParaRPr lang="en-CA" sz="1200" kern="10" spc="0" dirty="0">
              <a:ln w="9525">
                <a:solidFill>
                  <a:srgbClr val="000000"/>
                </a:solidFill>
                <a:round/>
                <a:headEnd/>
                <a:tailEnd/>
              </a:ln>
              <a:solidFill>
                <a:srgbClr val="FFC000"/>
              </a:solidFill>
              <a:effectLst/>
            </a:endParaRPr>
          </a:p>
        </p:txBody>
      </p:sp>
      <p:sp>
        <p:nvSpPr>
          <p:cNvPr id="18" name="TextBox 2"/>
          <p:cNvSpPr txBox="1">
            <a:spLocks noChangeArrowheads="1"/>
          </p:cNvSpPr>
          <p:nvPr/>
        </p:nvSpPr>
        <p:spPr bwMode="auto">
          <a:xfrm>
            <a:off x="5254312" y="1256561"/>
            <a:ext cx="3782184"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Adopted as God’s sons.</a:t>
            </a:r>
          </a:p>
          <a:p>
            <a:pPr algn="ctr"/>
            <a:r>
              <a:rPr lang="en-CA" sz="2800" b="1" dirty="0" smtClean="0">
                <a:solidFill>
                  <a:schemeClr val="bg1"/>
                </a:solidFill>
                <a:latin typeface="Calibri" pitchFamily="34" charset="0"/>
              </a:rPr>
              <a:t>Loved as God’s sons.</a:t>
            </a:r>
          </a:p>
          <a:p>
            <a:pPr algn="ctr"/>
            <a:r>
              <a:rPr lang="en-CA" sz="2800" b="1" dirty="0" smtClean="0">
                <a:solidFill>
                  <a:schemeClr val="bg1"/>
                </a:solidFill>
                <a:latin typeface="Calibri" pitchFamily="34" charset="0"/>
              </a:rPr>
              <a:t>Conformed to the </a:t>
            </a:r>
          </a:p>
          <a:p>
            <a:pPr algn="ctr"/>
            <a:r>
              <a:rPr lang="en-CA" sz="2800" b="1" dirty="0" smtClean="0">
                <a:solidFill>
                  <a:schemeClr val="bg1"/>
                </a:solidFill>
                <a:latin typeface="Calibri" pitchFamily="34" charset="0"/>
              </a:rPr>
              <a:t>image of God’s Son.</a:t>
            </a:r>
          </a:p>
          <a:p>
            <a:pPr algn="ctr"/>
            <a:r>
              <a:rPr lang="en-CA" sz="2800" b="1" dirty="0" smtClean="0">
                <a:solidFill>
                  <a:schemeClr val="bg1"/>
                </a:solidFill>
                <a:latin typeface="Calibri" pitchFamily="34" charset="0"/>
              </a:rPr>
              <a:t>Sons in the Son.</a:t>
            </a:r>
          </a:p>
          <a:p>
            <a:pPr algn="ctr"/>
            <a:r>
              <a:rPr lang="en-CA" sz="2800" b="1" dirty="0" smtClean="0">
                <a:solidFill>
                  <a:schemeClr val="bg1"/>
                </a:solidFill>
                <a:latin typeface="Calibri" pitchFamily="34" charset="0"/>
              </a:rPr>
              <a:t>Brothers with the Son.</a:t>
            </a:r>
          </a:p>
          <a:p>
            <a:pPr algn="ctr"/>
            <a:r>
              <a:rPr lang="en-CA" sz="2800" b="1" dirty="0" smtClean="0">
                <a:solidFill>
                  <a:schemeClr val="bg1"/>
                </a:solidFill>
                <a:latin typeface="Calibri" pitchFamily="34" charset="0"/>
              </a:rPr>
              <a:t>Amazing Lord!</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7" name="Picture 2" descr="C:\Users\Supernike\Documents\aaaa The Grace of God in Christ PPT\Graphics\Photo from Mr. Cho Printers\657033.jpg"/>
          <p:cNvPicPr>
            <a:picLocks noChangeAspect="1" noChangeArrowheads="1"/>
          </p:cNvPicPr>
          <p:nvPr/>
        </p:nvPicPr>
        <p:blipFill>
          <a:blip r:embed="rId2" cstate="print"/>
          <a:srcRect l="5319" t="8338" r="6383" b="2754"/>
          <a:stretch>
            <a:fillRect/>
          </a:stretch>
        </p:blipFill>
        <p:spPr bwMode="auto">
          <a:xfrm>
            <a:off x="3131840" y="500378"/>
            <a:ext cx="5976664" cy="3936734"/>
          </a:xfrm>
          <a:prstGeom prst="rect">
            <a:avLst/>
          </a:prstGeom>
          <a:noFill/>
        </p:spPr>
      </p:pic>
      <p:sp>
        <p:nvSpPr>
          <p:cNvPr id="6" name="TextBox 5"/>
          <p:cNvSpPr txBox="1"/>
          <p:nvPr/>
        </p:nvSpPr>
        <p:spPr>
          <a:xfrm>
            <a:off x="251520" y="4843026"/>
            <a:ext cx="8712968" cy="1754326"/>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“Accept one another, then, just as Christ accepted you, in order to bring praise to God</a:t>
            </a:r>
            <a:r>
              <a:rPr lang="en-US" sz="2800" b="1" dirty="0" smtClean="0">
                <a:solidFill>
                  <a:schemeClr val="bg1"/>
                </a:solidFill>
                <a:latin typeface="Calibri" pitchFamily="34" charset="0"/>
              </a:rPr>
              <a:t>” Rom 15:7, NIV</a:t>
            </a:r>
          </a:p>
          <a:p>
            <a:pPr algn="ctr"/>
            <a:r>
              <a:rPr lang="en-US" sz="2800" b="1" dirty="0" smtClean="0">
                <a:solidFill>
                  <a:schemeClr val="bg1"/>
                </a:solidFill>
                <a:latin typeface="Calibri" pitchFamily="34" charset="0"/>
              </a:rPr>
              <a:t>“their rejection . . . their acceptance” Rom 11:15</a:t>
            </a:r>
            <a:endParaRPr lang="en-CA" sz="2800" dirty="0" smtClean="0">
              <a:solidFill>
                <a:schemeClr val="bg1"/>
              </a:solidFill>
              <a:latin typeface="Calibri" pitchFamily="34" charset="0"/>
            </a:endParaRPr>
          </a:p>
          <a:p>
            <a:pPr algn="ctr"/>
            <a:r>
              <a:rPr lang="en-US" sz="2400" b="1" dirty="0" smtClean="0">
                <a:latin typeface="Calibri" pitchFamily="34" charset="0"/>
              </a:rPr>
              <a:t>accept, NIV = welcome, ESV </a:t>
            </a:r>
            <a:endParaRPr lang="en-CA" sz="2800" dirty="0">
              <a:latin typeface="Calibri" pitchFamily="34" charset="0"/>
            </a:endParaRPr>
          </a:p>
        </p:txBody>
      </p:sp>
      <p:sp>
        <p:nvSpPr>
          <p:cNvPr id="9" name="TextBox 8"/>
          <p:cNvSpPr txBox="1"/>
          <p:nvPr/>
        </p:nvSpPr>
        <p:spPr>
          <a:xfrm>
            <a:off x="2987824" y="4221088"/>
            <a:ext cx="6408712" cy="288032"/>
          </a:xfrm>
          <a:prstGeom prst="rect">
            <a:avLst/>
          </a:prstGeom>
          <a:noFill/>
        </p:spPr>
        <p:txBody>
          <a:bodyPr wrap="square" rtlCol="0">
            <a:spAutoFit/>
          </a:bodyPr>
          <a:lstStyle/>
          <a:p>
            <a:pPr algn="ctr"/>
            <a:r>
              <a:rPr lang="en-CA" sz="1200" dirty="0" smtClean="0">
                <a:solidFill>
                  <a:schemeClr val="tx1">
                    <a:lumMod val="85000"/>
                  </a:schemeClr>
                </a:solidFill>
              </a:rPr>
              <a:t>© iclickart.co.kr with permission from </a:t>
            </a:r>
            <a:r>
              <a:rPr lang="en-CA" sz="1200" dirty="0" err="1" smtClean="0">
                <a:solidFill>
                  <a:schemeClr val="tx1">
                    <a:lumMod val="85000"/>
                  </a:schemeClr>
                </a:solidFill>
              </a:rPr>
              <a:t>Iregihwek</a:t>
            </a:r>
            <a:r>
              <a:rPr lang="ko-KR" altLang="en-US" sz="1200" dirty="0" smtClean="0">
                <a:solidFill>
                  <a:schemeClr val="tx1">
                    <a:lumMod val="85000"/>
                  </a:schemeClr>
                </a:solidFill>
              </a:rPr>
              <a:t> </a:t>
            </a:r>
            <a:r>
              <a:rPr lang="en-CA" sz="1200" dirty="0" smtClean="0">
                <a:solidFill>
                  <a:schemeClr val="tx1">
                    <a:lumMod val="85000"/>
                  </a:schemeClr>
                </a:solidFill>
              </a:rPr>
              <a:t>print shop in </a:t>
            </a:r>
            <a:r>
              <a:rPr lang="en-CA" sz="1200" dirty="0" err="1" smtClean="0">
                <a:solidFill>
                  <a:schemeClr val="tx1">
                    <a:lumMod val="85000"/>
                  </a:schemeClr>
                </a:solidFill>
              </a:rPr>
              <a:t>Yeosu</a:t>
            </a:r>
            <a:r>
              <a:rPr lang="en-CA" sz="1200" dirty="0" smtClean="0">
                <a:solidFill>
                  <a:schemeClr val="tx1">
                    <a:lumMod val="85000"/>
                  </a:schemeClr>
                </a:solidFill>
              </a:rPr>
              <a:t>, South Korea</a:t>
            </a:r>
            <a:endParaRPr lang="en-CA" sz="1200" dirty="0">
              <a:solidFill>
                <a:schemeClr val="tx1">
                  <a:lumMod val="85000"/>
                </a:schemeClr>
              </a:solidFill>
            </a:endParaRPr>
          </a:p>
        </p:txBody>
      </p:sp>
      <p:sp>
        <p:nvSpPr>
          <p:cNvPr id="14" name="TextBox 13"/>
          <p:cNvSpPr txBox="1"/>
          <p:nvPr/>
        </p:nvSpPr>
        <p:spPr>
          <a:xfrm>
            <a:off x="827584" y="3174067"/>
            <a:ext cx="1584176" cy="830997"/>
          </a:xfrm>
          <a:prstGeom prst="rect">
            <a:avLst/>
          </a:prstGeom>
          <a:noFill/>
        </p:spPr>
        <p:txBody>
          <a:bodyPr wrap="square" rtlCol="0">
            <a:spAutoFit/>
          </a:bodyPr>
          <a:lstStyle/>
          <a:p>
            <a:pPr algn="ctr"/>
            <a:r>
              <a:rPr lang="en-CA" altLang="ko-KR" sz="2400" b="1" dirty="0" smtClean="0">
                <a:solidFill>
                  <a:schemeClr val="bg1"/>
                </a:solidFill>
                <a:latin typeface="Malgun Gothic" pitchFamily="34" charset="-127"/>
                <a:ea typeface="Malgun Gothic" pitchFamily="34" charset="-127"/>
              </a:rPr>
              <a:t>not accepted</a:t>
            </a:r>
            <a:endParaRPr lang="en-CA" sz="2400" b="1" dirty="0">
              <a:solidFill>
                <a:schemeClr val="bg1"/>
              </a:solidFill>
              <a:latin typeface="Malgun Gothic" pitchFamily="34" charset="-127"/>
              <a:ea typeface="Malgun Gothic" pitchFamily="34" charset="-127"/>
            </a:endParaRPr>
          </a:p>
        </p:txBody>
      </p:sp>
      <p:sp>
        <p:nvSpPr>
          <p:cNvPr id="15" name="Smiley Face 14"/>
          <p:cNvSpPr/>
          <p:nvPr/>
        </p:nvSpPr>
        <p:spPr>
          <a:xfrm>
            <a:off x="547544" y="404664"/>
            <a:ext cx="640080" cy="640080"/>
          </a:xfrm>
          <a:prstGeom prst="smileyFace">
            <a:avLst/>
          </a:prstGeom>
          <a:solidFill>
            <a:srgbClr val="CC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331520" y="1132736"/>
            <a:ext cx="640080" cy="640080"/>
          </a:xfrm>
          <a:prstGeom prst="smileyFace">
            <a:avLst/>
          </a:prstGeom>
          <a:solidFill>
            <a:srgbClr val="33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683568" y="1780808"/>
            <a:ext cx="640080" cy="640080"/>
          </a:xfrm>
          <a:prstGeom prst="smileyFace">
            <a:avLst/>
          </a:pr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1483648" y="1852816"/>
            <a:ext cx="640080" cy="64008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1987704" y="628680"/>
            <a:ext cx="640080" cy="640080"/>
          </a:xfrm>
          <a:prstGeom prst="smileyFace">
            <a:avLst/>
          </a:prstGeom>
          <a:solidFill>
            <a:schemeClr val="tx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339632" y="188640"/>
            <a:ext cx="640080" cy="64008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987704" y="1348760"/>
            <a:ext cx="640080" cy="640080"/>
          </a:xfrm>
          <a:prstGeom prst="smileyFace">
            <a:avLst/>
          </a:prstGeom>
          <a:solidFill>
            <a:srgbClr val="FF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539552" y="3004944"/>
            <a:ext cx="640080" cy="640080"/>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itle 1"/>
          <p:cNvSpPr txBox="1">
            <a:spLocks/>
          </p:cNvSpPr>
          <p:nvPr/>
        </p:nvSpPr>
        <p:spPr bwMode="auto">
          <a:xfrm>
            <a:off x="3131840" y="0"/>
            <a:ext cx="5976664" cy="1143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 welcomed and accepted in Christ.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Praise you, Lord!</a:t>
            </a:r>
            <a:endParaRPr kumimoji="0" lang="en-CA" sz="28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34178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347864" y="4294837"/>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301208"/>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a:t>
            </a:r>
          </a:p>
          <a:p>
            <a:pPr algn="ct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000" b="1" kern="0" spc="-10" dirty="0" smtClean="0">
              <a:solidFill>
                <a:srgbClr val="FFFF0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2924944"/>
            <a:ext cx="1143000" cy="1333500"/>
          </a:xfrm>
          <a:prstGeom prst="rect">
            <a:avLst/>
          </a:prstGeom>
        </p:spPr>
      </p:pic>
      <p:sp>
        <p:nvSpPr>
          <p:cNvPr id="20"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14" name="TextBox 13"/>
          <p:cNvSpPr txBox="1"/>
          <p:nvPr/>
        </p:nvSpPr>
        <p:spPr>
          <a:xfrm>
            <a:off x="205680" y="116632"/>
            <a:ext cx="8686800" cy="6671057"/>
          </a:xfrm>
          <a:prstGeom prst="rect">
            <a:avLst/>
          </a:prstGeom>
          <a:noFill/>
        </p:spPr>
        <p:txBody>
          <a:bodyPr wrap="square" rtlCol="0">
            <a:spAutoFit/>
          </a:bodyPr>
          <a:lstStyle/>
          <a:p>
            <a:pPr algn="ctr">
              <a:lnSpc>
                <a:spcPts val="2700"/>
              </a:lnSpc>
            </a:pPr>
            <a:r>
              <a:rPr lang="en-US" sz="2800" b="1" dirty="0" smtClean="0">
                <a:solidFill>
                  <a:schemeClr val="bg1"/>
                </a:solidFill>
                <a:latin typeface="Calibri" pitchFamily="34" charset="0"/>
                <a:cs typeface="Calibri" pitchFamily="34" charset="0"/>
              </a:rPr>
              <a:t>Alive     Self-existent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Active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Spiritual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Personal</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Self-conscious   Free   Self-determining</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Independent     </a:t>
            </a:r>
            <a:r>
              <a:rPr lang="en-US" sz="2800" b="1" dirty="0">
                <a:solidFill>
                  <a:schemeClr val="bg1"/>
                </a:solidFill>
                <a:latin typeface="Calibri" pitchFamily="34" charset="0"/>
                <a:cs typeface="Calibri" pitchFamily="34" charset="0"/>
              </a:rPr>
              <a:t>Wise   </a:t>
            </a:r>
            <a:r>
              <a:rPr lang="en-US" sz="2800" b="1" dirty="0" smtClean="0">
                <a:solidFill>
                  <a:schemeClr val="bg1"/>
                </a:solidFill>
                <a:latin typeface="Calibri" pitchFamily="34" charset="0"/>
                <a:cs typeface="Calibri" pitchFamily="34" charset="0"/>
              </a:rPr>
              <a:t>Intelligent     Infinite   </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Eternal         Incomprehensible        Omniscient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Omnipotent                                                Sovereign</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Omnipresent                                                Immanent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Transcendent                                                    Immense                                                                            Faithful 	                    	                    		       Holy  </a:t>
            </a:r>
          </a:p>
          <a:p>
            <a:pPr algn="ctr">
              <a:lnSpc>
                <a:spcPts val="2700"/>
              </a:lnSpc>
            </a:pPr>
            <a:r>
              <a:rPr lang="en-US" sz="2800" b="1" dirty="0" smtClean="0">
                <a:solidFill>
                  <a:schemeClr val="bg1"/>
                </a:solidFill>
                <a:latin typeface="Calibri" pitchFamily="34" charset="0"/>
                <a:cs typeface="Calibri" pitchFamily="34" charset="0"/>
              </a:rPr>
              <a:t>Righteous                                                                Perfect                                                                          Love                                                                               Just</a:t>
            </a:r>
          </a:p>
          <a:p>
            <a:pPr algn="ctr">
              <a:lnSpc>
                <a:spcPts val="2700"/>
              </a:lnSpc>
            </a:pPr>
            <a:r>
              <a:rPr lang="en-US" sz="2800" b="1" dirty="0" smtClean="0">
                <a:solidFill>
                  <a:schemeClr val="bg1"/>
                </a:solidFill>
                <a:latin typeface="Calibri" pitchFamily="34" charset="0"/>
                <a:cs typeface="Calibri" pitchFamily="34" charset="0"/>
              </a:rPr>
              <a:t>Longsuffering                                            True Truthful                                         </a:t>
            </a:r>
          </a:p>
          <a:p>
            <a:pPr algn="ctr">
              <a:lnSpc>
                <a:spcPts val="2700"/>
              </a:lnSpc>
            </a:pPr>
            <a:r>
              <a:rPr lang="en-US" sz="2800" b="1" dirty="0" smtClean="0">
                <a:solidFill>
                  <a:schemeClr val="bg1"/>
                </a:solidFill>
                <a:latin typeface="Calibri" pitchFamily="34" charset="0"/>
                <a:cs typeface="Calibri" pitchFamily="34" charset="0"/>
              </a:rPr>
              <a:t>Gracious                                                           Merciful</a:t>
            </a:r>
          </a:p>
          <a:p>
            <a:pPr algn="ctr">
              <a:lnSpc>
                <a:spcPts val="2700"/>
              </a:lnSpc>
            </a:pPr>
            <a:r>
              <a:rPr lang="en-US" sz="2800" b="1" dirty="0" smtClean="0">
                <a:solidFill>
                  <a:schemeClr val="bg1"/>
                </a:solidFill>
                <a:latin typeface="Calibri" pitchFamily="34" charset="0"/>
                <a:cs typeface="Calibri" pitchFamily="34" charset="0"/>
              </a:rPr>
              <a:t>Unchanging                                                   Jealous</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Zealous  </a:t>
            </a:r>
            <a:r>
              <a:rPr lang="en-US" sz="2800" b="1" dirty="0" smtClean="0">
                <a:solidFill>
                  <a:schemeClr val="bg1"/>
                </a:solidFill>
                <a:latin typeface="Calibri" pitchFamily="34" charset="0"/>
                <a:cs typeface="Calibri" pitchFamily="34" charset="0"/>
              </a:rPr>
              <a:t>      Wrathful           Good       Humble</a:t>
            </a:r>
          </a:p>
          <a:p>
            <a:pPr algn="ctr">
              <a:lnSpc>
                <a:spcPts val="2700"/>
              </a:lnSpc>
            </a:pPr>
            <a:r>
              <a:rPr lang="en-US" sz="2800" b="1" dirty="0" smtClean="0">
                <a:solidFill>
                  <a:schemeClr val="bg1"/>
                </a:solidFill>
                <a:latin typeface="Calibri" pitchFamily="34" charset="0"/>
                <a:cs typeface="Calibri" pitchFamily="34" charset="0"/>
              </a:rPr>
              <a:t>Oneness and Trinity </a:t>
            </a:r>
            <a:r>
              <a:rPr lang="en-US" sz="2800" b="1" dirty="0">
                <a:solidFill>
                  <a:schemeClr val="bg1"/>
                </a:solidFill>
                <a:latin typeface="Calibri" pitchFamily="34" charset="0"/>
                <a:cs typeface="Calibri" pitchFamily="34" charset="0"/>
              </a:rPr>
              <a:t>of Father, </a:t>
            </a:r>
            <a:r>
              <a:rPr lang="en-US" sz="2800" b="1" dirty="0" smtClean="0">
                <a:solidFill>
                  <a:schemeClr val="bg1"/>
                </a:solidFill>
                <a:latin typeface="Calibri" pitchFamily="34" charset="0"/>
                <a:cs typeface="Calibri" pitchFamily="34" charset="0"/>
              </a:rPr>
              <a:t>Son, Spirit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Creator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Upholder/Sustainer   </a:t>
            </a:r>
            <a:r>
              <a:rPr lang="en-US" sz="2800" b="1" dirty="0" smtClean="0">
                <a:solidFill>
                  <a:schemeClr val="bg1"/>
                </a:solidFill>
                <a:latin typeface="Calibri" pitchFamily="34" charset="0"/>
                <a:cs typeface="Calibri" pitchFamily="34" charset="0"/>
              </a:rPr>
              <a:t>Savior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Shepherd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Judge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King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Joy in </a:t>
            </a:r>
            <a:r>
              <a:rPr lang="en-US" sz="2800" b="1" dirty="0" smtClean="0">
                <a:solidFill>
                  <a:schemeClr val="bg1"/>
                </a:solidFill>
                <a:latin typeface="Calibri" pitchFamily="34" charset="0"/>
                <a:cs typeface="Calibri" pitchFamily="34" charset="0"/>
              </a:rPr>
              <a:t>God</a:t>
            </a:r>
            <a:endParaRPr lang="en-CA" sz="2800" dirty="0">
              <a:solidFill>
                <a:schemeClr val="bg1"/>
              </a:solidFill>
              <a:latin typeface="Calibri" pitchFamily="34" charset="0"/>
              <a:cs typeface="Calibri" pitchFamily="34" charset="0"/>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0" name="WordArt 2"/>
          <p:cNvSpPr>
            <a:spLocks noChangeArrowheads="1" noChangeShapeType="1" noTextEdit="1"/>
          </p:cNvSpPr>
          <p:nvPr/>
        </p:nvSpPr>
        <p:spPr bwMode="auto">
          <a:xfrm>
            <a:off x="3177520" y="2001376"/>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0" name="TextBox 8"/>
          <p:cNvSpPr txBox="1">
            <a:spLocks noChangeArrowheads="1"/>
          </p:cNvSpPr>
          <p:nvPr/>
        </p:nvSpPr>
        <p:spPr bwMode="auto">
          <a:xfrm>
            <a:off x="3635896" y="4438853"/>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3" name="Picture 12"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27642"/>
            <a:ext cx="3657600" cy="3401558"/>
          </a:xfrm>
          <a:prstGeom prst="star32">
            <a:avLst/>
          </a:prstGeom>
        </p:spPr>
      </p:pic>
      <p:sp>
        <p:nvSpPr>
          <p:cNvPr id="9" name="Text Box 5"/>
          <p:cNvSpPr txBox="1">
            <a:spLocks noChangeArrowheads="1"/>
          </p:cNvSpPr>
          <p:nvPr/>
        </p:nvSpPr>
        <p:spPr bwMode="auto">
          <a:xfrm>
            <a:off x="35496" y="18864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endParaRPr kumimoji="0" lang="en-US" sz="16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pic>
        <p:nvPicPr>
          <p:cNvPr id="15" name="Picture 14"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
        <p:nvSpPr>
          <p:cNvPr id="20" name="WordArt 2"/>
          <p:cNvSpPr>
            <a:spLocks noChangeArrowheads="1" noChangeShapeType="1" noTextEdit="1"/>
          </p:cNvSpPr>
          <p:nvPr/>
        </p:nvSpPr>
        <p:spPr bwMode="auto">
          <a:xfrm>
            <a:off x="3177520" y="2145392"/>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8"/>
          <p:cNvSpPr txBox="1">
            <a:spLocks noChangeArrowheads="1"/>
          </p:cNvSpPr>
          <p:nvPr/>
        </p:nvSpPr>
        <p:spPr bwMode="auto">
          <a:xfrm>
            <a:off x="3635896" y="4221088"/>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63"/>
        <p:cNvGrpSpPr/>
        <p:nvPr/>
      </p:nvGrpSpPr>
      <p:grpSpPr>
        <a:xfrm>
          <a:off x="0" y="0"/>
          <a:ext cx="0" cy="0"/>
          <a:chOff x="0" y="0"/>
          <a:chExt cx="0" cy="0"/>
        </a:xfrm>
      </p:grpSpPr>
      <p:sp>
        <p:nvSpPr>
          <p:cNvPr id="20" name="Oval 19"/>
          <p:cNvSpPr/>
          <p:nvPr/>
        </p:nvSpPr>
        <p:spPr>
          <a:xfrm>
            <a:off x="7308304" y="476672"/>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Rectangle 32"/>
          <p:cNvSpPr/>
          <p:nvPr/>
        </p:nvSpPr>
        <p:spPr>
          <a:xfrm>
            <a:off x="1331640"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Rectangle 33"/>
          <p:cNvSpPr/>
          <p:nvPr/>
        </p:nvSpPr>
        <p:spPr>
          <a:xfrm>
            <a:off x="821864"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Rounded Rectangle 30"/>
          <p:cNvSpPr/>
          <p:nvPr/>
        </p:nvSpPr>
        <p:spPr>
          <a:xfrm>
            <a:off x="467544" y="1412776"/>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884368"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Rectangle 21"/>
          <p:cNvSpPr/>
          <p:nvPr/>
        </p:nvSpPr>
        <p:spPr>
          <a:xfrm>
            <a:off x="7380312"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Rounded Rectangle 20"/>
          <p:cNvSpPr/>
          <p:nvPr/>
        </p:nvSpPr>
        <p:spPr>
          <a:xfrm>
            <a:off x="7020272" y="1312168"/>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3"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3"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3"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3"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3"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3"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3"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3"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3"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3" cstate="print"/>
          <a:stretch>
            <a:fillRect/>
          </a:stretch>
        </p:blipFill>
        <p:spPr>
          <a:xfrm rot="14400000" flipH="1">
            <a:off x="6809008" y="2312539"/>
            <a:ext cx="614477" cy="365760"/>
          </a:xfrm>
          <a:prstGeom prst="rect">
            <a:avLst/>
          </a:prstGeom>
        </p:spPr>
      </p:pic>
      <p:sp>
        <p:nvSpPr>
          <p:cNvPr id="25" name="TextBox 24"/>
          <p:cNvSpPr txBox="1"/>
          <p:nvPr/>
        </p:nvSpPr>
        <p:spPr>
          <a:xfrm>
            <a:off x="1763688" y="188640"/>
            <a:ext cx="5544616" cy="5509200"/>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Christ the fullness of God is in </a:t>
            </a:r>
          </a:p>
          <a:p>
            <a:pPr lvl="0" algn="ctr" eaLnBrk="0" hangingPunct="0">
              <a:defRPr/>
            </a:pPr>
            <a:r>
              <a:rPr lang="en-CA" sz="2800" b="1" kern="0" dirty="0" smtClean="0">
                <a:solidFill>
                  <a:srgbClr val="0000FF"/>
                </a:solidFill>
                <a:latin typeface="Calibri" pitchFamily="34" charset="0"/>
                <a:cs typeface="Calibri" pitchFamily="34" charset="0"/>
              </a:rPr>
              <a:t>those in Christ,</a:t>
            </a:r>
          </a:p>
          <a:p>
            <a:pPr lvl="0" algn="ctr" eaLnBrk="0" hangingPunct="0">
              <a:defRPr/>
            </a:pPr>
            <a:r>
              <a:rPr lang="en-CA" sz="2800" b="1" kern="0" dirty="0" smtClean="0">
                <a:solidFill>
                  <a:srgbClr val="0000FF"/>
                </a:solidFill>
                <a:latin typeface="Calibri" pitchFamily="34" charset="0"/>
                <a:cs typeface="Calibri" pitchFamily="34" charset="0"/>
              </a:rPr>
              <a:t>but the false teachers </a:t>
            </a:r>
          </a:p>
          <a:p>
            <a:pPr lvl="0" algn="ctr" eaLnBrk="0" hangingPunct="0">
              <a:defRPr/>
            </a:pPr>
            <a:r>
              <a:rPr lang="en-CA" sz="2800" b="1" kern="0" dirty="0" smtClean="0">
                <a:solidFill>
                  <a:srgbClr val="0000FF"/>
                </a:solidFill>
                <a:latin typeface="Calibri" pitchFamily="34" charset="0"/>
                <a:cs typeface="Calibri" pitchFamily="34" charset="0"/>
              </a:rPr>
              <a:t>in Colossae say, </a:t>
            </a:r>
          </a:p>
          <a:p>
            <a:pPr lvl="0" algn="ctr" eaLnBrk="0" hangingPunct="0">
              <a:defRPr/>
            </a:pPr>
            <a:r>
              <a:rPr lang="en-CA" sz="2800" b="1" kern="0" dirty="0" smtClean="0">
                <a:solidFill>
                  <a:srgbClr val="0000FF"/>
                </a:solidFill>
                <a:latin typeface="Calibri" pitchFamily="34" charset="0"/>
                <a:cs typeface="Calibri" pitchFamily="34" charset="0"/>
              </a:rPr>
              <a:t>“We are more spiritual; </a:t>
            </a:r>
          </a:p>
          <a:p>
            <a:pPr lvl="0" algn="ctr" eaLnBrk="0" hangingPunct="0">
              <a:defRPr/>
            </a:pPr>
            <a:r>
              <a:rPr lang="en-CA" sz="2800" b="1" kern="0" dirty="0" smtClean="0">
                <a:solidFill>
                  <a:srgbClr val="0000FF"/>
                </a:solidFill>
                <a:latin typeface="Calibri" pitchFamily="34" charset="0"/>
                <a:cs typeface="Calibri" pitchFamily="34" charset="0"/>
              </a:rPr>
              <a:t>We have greater fullness.” </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Are you serious? </a:t>
            </a:r>
          </a:p>
          <a:p>
            <a:pPr lvl="0" algn="ctr" eaLnBrk="0" hangingPunct="0">
              <a:defRPr/>
            </a:pPr>
            <a:r>
              <a:rPr lang="en-CA" sz="2800" b="1" kern="0" dirty="0" smtClean="0">
                <a:solidFill>
                  <a:srgbClr val="0000FF"/>
                </a:solidFill>
                <a:latin typeface="Calibri" pitchFamily="34" charset="0"/>
                <a:cs typeface="Calibri" pitchFamily="34" charset="0"/>
              </a:rPr>
              <a:t>Christ, the fullness of God in you, does not make you spiritually full?</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God the Father, Son and Spirit is </a:t>
            </a:r>
          </a:p>
          <a:p>
            <a:pPr lvl="0" algn="ctr" eaLnBrk="0" hangingPunct="0">
              <a:defRPr/>
            </a:pPr>
            <a:r>
              <a:rPr lang="en-CA" sz="2800" b="1" kern="0" dirty="0" smtClean="0">
                <a:solidFill>
                  <a:srgbClr val="0000FF"/>
                </a:solidFill>
                <a:latin typeface="Calibri" pitchFamily="34" charset="0"/>
                <a:cs typeface="Calibri" pitchFamily="34" charset="0"/>
              </a:rPr>
              <a:t>in you, and you aren’t filled</a:t>
            </a:r>
          </a:p>
          <a:p>
            <a:pPr lvl="0" algn="ctr" eaLnBrk="0" hangingPunct="0">
              <a:defRPr/>
            </a:pPr>
            <a:r>
              <a:rPr lang="en-CA" sz="2800" b="1" kern="0" dirty="0" smtClean="0">
                <a:solidFill>
                  <a:srgbClr val="0000FF"/>
                </a:solidFill>
                <a:latin typeface="Calibri" pitchFamily="34" charset="0"/>
                <a:cs typeface="Calibri" pitchFamily="34" charset="0"/>
              </a:rPr>
              <a:t>with spiritual fullness? Really?</a:t>
            </a:r>
          </a:p>
        </p:txBody>
      </p:sp>
      <p:sp>
        <p:nvSpPr>
          <p:cNvPr id="26" name="TextBox 25"/>
          <p:cNvSpPr txBox="1"/>
          <p:nvPr/>
        </p:nvSpPr>
        <p:spPr>
          <a:xfrm>
            <a:off x="179512" y="5805264"/>
            <a:ext cx="8820472" cy="707886"/>
          </a:xfrm>
          <a:prstGeom prst="rect">
            <a:avLst/>
          </a:prstGeom>
          <a:noFill/>
        </p:spPr>
        <p:txBody>
          <a:bodyPr wrap="square" rtlCol="0">
            <a:spAutoFit/>
          </a:bodyPr>
          <a:lstStyle/>
          <a:p>
            <a:r>
              <a:rPr lang="en-CA" sz="2000" dirty="0" smtClean="0">
                <a:solidFill>
                  <a:schemeClr val="bg1"/>
                </a:solidFill>
              </a:rPr>
              <a:t>To better understand how those today who claim to be more spiritual repeat the error of the false teachers in Colossians, see Appendices 2, slide 321 </a:t>
            </a:r>
            <a:endParaRPr lang="en-CA" sz="2000" dirty="0">
              <a:solidFill>
                <a:schemeClr val="bg1"/>
              </a:solidFill>
            </a:endParaRPr>
          </a:p>
        </p:txBody>
      </p:sp>
      <p:sp>
        <p:nvSpPr>
          <p:cNvPr id="27" name="TextBox 8"/>
          <p:cNvSpPr txBox="1">
            <a:spLocks noChangeArrowheads="1"/>
          </p:cNvSpPr>
          <p:nvPr/>
        </p:nvSpPr>
        <p:spPr bwMode="auto">
          <a:xfrm>
            <a:off x="179512" y="4786322"/>
            <a:ext cx="2160240" cy="553998"/>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rPr>
              <a:t>Jesus © </a:t>
            </a:r>
            <a:r>
              <a:rPr lang="en-CA" sz="1000" dirty="0" smtClean="0">
                <a:solidFill>
                  <a:schemeClr val="tx1">
                    <a:lumMod val="65000"/>
                  </a:schemeClr>
                </a:solidFill>
              </a:rPr>
              <a:t>GospelGifs.com</a:t>
            </a:r>
          </a:p>
          <a:p>
            <a:pPr algn="ctr">
              <a:defRPr/>
            </a:pPr>
            <a:r>
              <a:rPr lang="en-CA" sz="1000" dirty="0" smtClean="0">
                <a:solidFill>
                  <a:schemeClr val="tx1">
                    <a:lumMod val="65000"/>
                  </a:schemeClr>
                </a:solidFill>
              </a:rPr>
              <a:t>pulsing heart © clipartbest.com</a:t>
            </a:r>
          </a:p>
          <a:p>
            <a:pPr algn="ctr">
              <a:defRPr/>
            </a:pPr>
            <a:r>
              <a:rPr lang="en-CA" sz="1000" dirty="0" smtClean="0">
                <a:solidFill>
                  <a:schemeClr val="tx1">
                    <a:lumMod val="75000"/>
                  </a:schemeClr>
                </a:solidFill>
              </a:rPr>
              <a:t> </a:t>
            </a:r>
            <a:endParaRPr lang="en-CA" sz="1000" dirty="0">
              <a:solidFill>
                <a:schemeClr val="tx1">
                  <a:lumMod val="75000"/>
                </a:schemeClr>
              </a:solidFill>
            </a:endParaRPr>
          </a:p>
        </p:txBody>
      </p:sp>
      <p:sp>
        <p:nvSpPr>
          <p:cNvPr id="28" name="TextBox 27"/>
          <p:cNvSpPr txBox="1"/>
          <p:nvPr/>
        </p:nvSpPr>
        <p:spPr>
          <a:xfrm>
            <a:off x="6804248" y="4814840"/>
            <a:ext cx="2088232" cy="246221"/>
          </a:xfrm>
          <a:prstGeom prst="rect">
            <a:avLst/>
          </a:prstGeom>
          <a:noFill/>
        </p:spPr>
        <p:txBody>
          <a:bodyPr wrap="square" rtlCol="0">
            <a:spAutoFit/>
          </a:bodyPr>
          <a:lstStyle/>
          <a:p>
            <a:pPr algn="ctr"/>
            <a:r>
              <a:rPr lang="en-CA" sz="1000" dirty="0" err="1" smtClean="0">
                <a:solidFill>
                  <a:schemeClr val="tx1">
                    <a:lumMod val="65000"/>
                  </a:schemeClr>
                </a:solidFill>
              </a:rPr>
              <a:t>smileys</a:t>
            </a:r>
            <a:r>
              <a:rPr lang="en-CA" sz="1000" dirty="0" smtClean="0">
                <a:solidFill>
                  <a:schemeClr val="tx1">
                    <a:lumMod val="65000"/>
                  </a:schemeClr>
                </a:solidFill>
              </a:rPr>
              <a:t> © sherv.net</a:t>
            </a:r>
            <a:endParaRPr lang="en-CA" dirty="0">
              <a:solidFill>
                <a:schemeClr val="tx1">
                  <a:lumMod val="65000"/>
                </a:schemeClr>
              </a:solidFill>
            </a:endParaRPr>
          </a:p>
        </p:txBody>
      </p:sp>
      <p:sp>
        <p:nvSpPr>
          <p:cNvPr id="30" name="Oval 29"/>
          <p:cNvSpPr/>
          <p:nvPr/>
        </p:nvSpPr>
        <p:spPr>
          <a:xfrm>
            <a:off x="755576" y="548680"/>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5" name="Picture 34" descr="www.clipartbest.com dc6XLjAMi.gif"/>
          <p:cNvPicPr>
            <a:picLocks noChangeAspect="1"/>
          </p:cNvPicPr>
          <p:nvPr/>
        </p:nvPicPr>
        <p:blipFill>
          <a:blip r:embed="rId4" cstate="print"/>
          <a:stretch>
            <a:fillRect/>
          </a:stretch>
        </p:blipFill>
        <p:spPr>
          <a:xfrm>
            <a:off x="-252536" y="1412776"/>
            <a:ext cx="2992084" cy="2103120"/>
          </a:xfrm>
          <a:prstGeom prst="rect">
            <a:avLst/>
          </a:prstGeom>
        </p:spPr>
      </p:pic>
      <p:pic>
        <p:nvPicPr>
          <p:cNvPr id="29" name="Picture 28" descr="lord-jesus-christ-coming-293608.gif"/>
          <p:cNvPicPr>
            <a:picLocks noChangeAspect="1"/>
          </p:cNvPicPr>
          <p:nvPr/>
        </p:nvPicPr>
        <p:blipFill>
          <a:blip r:embed="rId5" cstate="print"/>
          <a:srcRect b="36140"/>
          <a:stretch>
            <a:fillRect/>
          </a:stretch>
        </p:blipFill>
        <p:spPr>
          <a:xfrm>
            <a:off x="107504" y="1340768"/>
            <a:ext cx="2245417" cy="2088232"/>
          </a:xfrm>
          <a:prstGeom prst="star32">
            <a:avLst/>
          </a:prstGeom>
        </p:spPr>
      </p:pic>
      <p:sp>
        <p:nvSpPr>
          <p:cNvPr id="32" name="TextBox 31"/>
          <p:cNvSpPr txBox="1"/>
          <p:nvPr/>
        </p:nvSpPr>
        <p:spPr>
          <a:xfrm>
            <a:off x="755576" y="1916832"/>
            <a:ext cx="1008112" cy="1323439"/>
          </a:xfrm>
          <a:prstGeom prst="rect">
            <a:avLst/>
          </a:prstGeom>
          <a:noFill/>
        </p:spPr>
        <p:txBody>
          <a:bodyPr wrap="square" rtlCol="0">
            <a:spAutoFit/>
          </a:bodyPr>
          <a:lstStyle/>
          <a:p>
            <a:pPr algn="ctr"/>
            <a:r>
              <a:rPr lang="en-CA" sz="2000" b="1" dirty="0" smtClean="0">
                <a:solidFill>
                  <a:schemeClr val="bg1"/>
                </a:solidFill>
                <a:latin typeface="Calibri" pitchFamily="34" charset="0"/>
                <a:cs typeface="Calibri" pitchFamily="34" charset="0"/>
              </a:rPr>
              <a:t>Christ the fullness of God</a:t>
            </a:r>
            <a:endParaRPr lang="en-CA" sz="20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875266"/>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1" name="TextBox 30"/>
          <p:cNvSpPr txBox="1"/>
          <p:nvPr/>
        </p:nvSpPr>
        <p:spPr>
          <a:xfrm>
            <a:off x="251520" y="3934797"/>
            <a:ext cx="3960440" cy="923330"/>
          </a:xfrm>
          <a:prstGeom prst="rect">
            <a:avLst/>
          </a:prstGeom>
          <a:noFill/>
        </p:spPr>
        <p:txBody>
          <a:bodyPr wrap="square" rtlCol="0">
            <a:spAutoFit/>
          </a:bodyPr>
          <a:lstStyle/>
          <a:p>
            <a:pPr algn="ctr"/>
            <a:r>
              <a:rPr lang="en-CA" b="1" dirty="0" smtClean="0">
                <a:solidFill>
                  <a:schemeClr val="bg1"/>
                </a:solidFill>
              </a:rPr>
              <a:t>God’s completely different way </a:t>
            </a:r>
          </a:p>
          <a:p>
            <a:pPr algn="ctr"/>
            <a:r>
              <a:rPr lang="en-CA" b="1" dirty="0" smtClean="0">
                <a:solidFill>
                  <a:schemeClr val="bg1"/>
                </a:solidFill>
              </a:rPr>
              <a:t>to deepest joy, satisfaction and fullness</a:t>
            </a:r>
            <a:endParaRPr lang="en-CA" b="1" dirty="0">
              <a:solidFill>
                <a:schemeClr val="bg1"/>
              </a:solidFill>
            </a:endParaRPr>
          </a:p>
        </p:txBody>
      </p:sp>
      <p:sp>
        <p:nvSpPr>
          <p:cNvPr id="32"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800" spc="-20" dirty="0" smtClean="0">
                <a:latin typeface="Calibri" pitchFamily="34" charset="0"/>
                <a:cs typeface="Calibri" pitchFamily="34" charset="0"/>
              </a:rPr>
              <a:t>Fullness is in Christ, not in beauty, music, smart-phones, sports, cars, money, friends, romance, sex, food, </a:t>
            </a:r>
          </a:p>
          <a:p>
            <a:pPr lvl="0" algn="ctr" eaLnBrk="0" hangingPunct="0">
              <a:defRPr/>
            </a:pPr>
            <a:r>
              <a:rPr lang="en-US" sz="2800" spc="-20" dirty="0" smtClean="0">
                <a:latin typeface="Calibri" pitchFamily="34" charset="0"/>
                <a:cs typeface="Calibri" pitchFamily="34" charset="0"/>
              </a:rPr>
              <a:t>drinking parties, homes or jobs!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lstStyle/>
          <a:p>
            <a:r>
              <a:rPr lang="en-US" sz="3200" b="1" dirty="0" smtClean="0">
                <a:solidFill>
                  <a:schemeClr val="tx1"/>
                </a:solidFill>
                <a:latin typeface="Calibri" pitchFamily="34" charset="0"/>
                <a:cs typeface="Calibri" pitchFamily="34" charset="0"/>
              </a:rPr>
              <a:t>“If we do not rely on Christ for wholeness,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all our relationships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are an attempt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to complete ourselves.”</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717032"/>
            <a:ext cx="8640959"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Christ as my spiritual wholeness and fullness, Jesus in whom the whole fullness of God dwells bodily.</a:t>
            </a:r>
          </a:p>
          <a:p>
            <a:pPr algn="ctr"/>
            <a:r>
              <a:rPr lang="en-CA" sz="2800" b="1" dirty="0" smtClean="0">
                <a:solidFill>
                  <a:schemeClr val="bg1"/>
                </a:solidFill>
                <a:latin typeface="Calibri" pitchFamily="34" charset="0"/>
              </a:rPr>
              <a:t>I am filled in him in whom God’s fullness dwells.</a:t>
            </a:r>
          </a:p>
          <a:p>
            <a:pPr algn="ctr"/>
            <a:r>
              <a:rPr lang="en-CA" sz="2800" b="1" dirty="0" smtClean="0">
                <a:solidFill>
                  <a:schemeClr val="bg1"/>
                </a:solidFill>
                <a:latin typeface="Calibri" pitchFamily="34" charset="0"/>
              </a:rPr>
              <a:t>I am filled with the riches of the grace of God in Christ.</a:t>
            </a:r>
          </a:p>
          <a:p>
            <a:pPr algn="ct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apart from tongues, dreams, visions, miracles, ‘words’</a:t>
            </a:r>
          </a:p>
          <a:p>
            <a:pPr algn="ctr"/>
            <a:r>
              <a:rPr lang="en-CA" sz="2800" b="1" dirty="0" smtClean="0">
                <a:solidFill>
                  <a:schemeClr val="bg1"/>
                </a:solidFill>
                <a:latin typeface="Calibri" pitchFamily="34" charset="0"/>
              </a:rPr>
              <a:t>or anything else!</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90056"/>
            <a:ext cx="8640960" cy="1143000"/>
          </a:xfrm>
        </p:spPr>
        <p:txBody>
          <a:bodyPr/>
          <a:lstStyle/>
          <a:p>
            <a:r>
              <a:rPr lang="en-US" sz="2800" b="1" dirty="0" smtClean="0">
                <a:solidFill>
                  <a:srgbClr val="0000FF"/>
                </a:solidFill>
                <a:latin typeface="Calibri" pitchFamily="34" charset="0"/>
                <a:cs typeface="Calibri" pitchFamily="34" charset="0"/>
              </a:rPr>
              <a:t>You can’t DO anything to make yourself more righteous; </a:t>
            </a:r>
            <a:r>
              <a:rPr lang="en-US" sz="2800" b="1" dirty="0" smtClean="0">
                <a:solidFill>
                  <a:srgbClr val="FF0000"/>
                </a:solidFill>
                <a:latin typeface="Calibri" pitchFamily="34" charset="0"/>
                <a:cs typeface="Calibri" pitchFamily="34" charset="0"/>
              </a:rPr>
              <a:t>I am your righteousness.</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forgiven;</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forgiveness from God. </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reconciled to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reconciliation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You can’t DO anything to be more accepted;</a:t>
            </a:r>
            <a:br>
              <a:rPr lang="en-US" sz="2800" b="1" dirty="0" smtClean="0">
                <a:solidFill>
                  <a:srgbClr val="0000FF"/>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acceptance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 You can’t DO anything to be more spiritual;</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If I, in whom the fullness of God dwells, am in you,</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spiritual fullness in God;</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nothing can add to my spiritual fullness.</a:t>
            </a:r>
            <a:endParaRPr lang="en-US" sz="2800" b="1"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59" name="Rectangle 58"/>
          <p:cNvSpPr/>
          <p:nvPr/>
        </p:nvSpPr>
        <p:spPr>
          <a:xfrm>
            <a:off x="4056504" y="141277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2687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3"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2385788" y="5484307"/>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4591940" y="5484307"/>
            <a:ext cx="1806232" cy="680209"/>
          </a:xfrm>
          <a:prstGeom prst="rect">
            <a:avLst/>
          </a:prstGeom>
          <a:noFill/>
          <a:ln w="9525">
            <a:noFill/>
            <a:miter lim="800000"/>
            <a:headEnd/>
            <a:tailEnd/>
          </a:ln>
        </p:spPr>
      </p:pic>
      <p:sp>
        <p:nvSpPr>
          <p:cNvPr id="49" name="TextBox 48"/>
          <p:cNvSpPr txBox="1"/>
          <p:nvPr/>
        </p:nvSpPr>
        <p:spPr>
          <a:xfrm>
            <a:off x="176194"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a:t>
            </a:r>
          </a:p>
          <a:p>
            <a:pPr algn="ctr"/>
            <a:r>
              <a:rPr lang="en-CA" sz="900" dirty="0" smtClean="0">
                <a:solidFill>
                  <a:schemeClr val="tx1">
                    <a:lumMod val="50000"/>
                  </a:schemeClr>
                </a:solidFill>
              </a:rPr>
              <a:t>Microsoft Corporation. </a:t>
            </a:r>
            <a:endParaRPr lang="en-CA" sz="900" dirty="0">
              <a:solidFill>
                <a:schemeClr val="tx1">
                  <a:lumMod val="50000"/>
                </a:schemeClr>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sp>
        <p:nvSpPr>
          <p:cNvPr id="39" name="TextBox 38"/>
          <p:cNvSpPr txBox="1"/>
          <p:nvPr/>
        </p:nvSpPr>
        <p:spPr>
          <a:xfrm>
            <a:off x="6012160" y="1114866"/>
            <a:ext cx="3096344" cy="3970318"/>
          </a:xfrm>
          <a:prstGeom prst="rect">
            <a:avLst/>
          </a:prstGeom>
          <a:noFill/>
        </p:spPr>
        <p:txBody>
          <a:bodyPr wrap="square" rtlCol="0">
            <a:spAutoFit/>
          </a:bodyPr>
          <a:lstStyle/>
          <a:p>
            <a:pPr algn="ctr"/>
            <a:r>
              <a:rPr lang="en-CA" sz="2800" b="1" dirty="0" smtClean="0">
                <a:solidFill>
                  <a:schemeClr val="bg1"/>
                </a:solidFill>
                <a:latin typeface="Calibri" pitchFamily="34" charset="0"/>
              </a:rPr>
              <a:t>“Blessed be the God and Father </a:t>
            </a:r>
          </a:p>
          <a:p>
            <a:pPr algn="ctr"/>
            <a:r>
              <a:rPr lang="en-CA" sz="2800" b="1" dirty="0" smtClean="0">
                <a:solidFill>
                  <a:schemeClr val="bg1"/>
                </a:solidFill>
                <a:latin typeface="Calibri" pitchFamily="34" charset="0"/>
              </a:rPr>
              <a:t>of our Lord Jesus Christ, who has blessed us in Christ with every spiritual blessing in the heavenly places”  </a:t>
            </a:r>
          </a:p>
          <a:p>
            <a:pPr algn="ctr"/>
            <a:r>
              <a:rPr lang="en-CA" sz="2800" b="1" dirty="0" smtClean="0">
                <a:solidFill>
                  <a:schemeClr val="bg1"/>
                </a:solidFill>
                <a:latin typeface="Calibri" pitchFamily="34" charset="0"/>
              </a:rPr>
              <a:t>Eph 1:3</a:t>
            </a:r>
            <a:endParaRPr lang="en-CA" sz="2800" b="1" dirty="0">
              <a:solidFill>
                <a:schemeClr val="bg1"/>
              </a:solidFill>
              <a:latin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196079"/>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28333"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400110"/>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a:t>
            </a:r>
            <a:r>
              <a:rPr lang="en-CA" sz="1000" dirty="0" smtClean="0">
                <a:solidFill>
                  <a:schemeClr val="tx1">
                    <a:lumMod val="65000"/>
                  </a:schemeClr>
                </a:solidFill>
                <a:hlinkClick r:id="rId7"/>
              </a:rPr>
              <a:t>www.fg-a.com</a:t>
            </a:r>
            <a:endParaRPr lang="en-CA" sz="1000" dirty="0" smtClean="0">
              <a:solidFill>
                <a:schemeClr val="tx1">
                  <a:lumMod val="6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0" name="Picture 49" descr="www.sherv.net big-tears.gif"/>
          <p:cNvPicPr>
            <a:picLocks noChangeAspect="1"/>
          </p:cNvPicPr>
          <p:nvPr/>
        </p:nvPicPr>
        <p:blipFill>
          <a:blip r:embed="rId8" cstate="print"/>
          <a:stretch>
            <a:fillRect/>
          </a:stretch>
        </p:blipFill>
        <p:spPr>
          <a:xfrm>
            <a:off x="274320" y="5500702"/>
            <a:ext cx="1440160" cy="840094"/>
          </a:xfrm>
          <a:prstGeom prst="rect">
            <a:avLst/>
          </a:prstGeom>
        </p:spPr>
      </p:pic>
      <p:sp>
        <p:nvSpPr>
          <p:cNvPr id="53" name="TextBox 6"/>
          <p:cNvSpPr txBox="1">
            <a:spLocks noChangeArrowheads="1"/>
          </p:cNvSpPr>
          <p:nvPr/>
        </p:nvSpPr>
        <p:spPr bwMode="auto">
          <a:xfrm rot="16200000">
            <a:off x="-924057" y="5327086"/>
            <a:ext cx="2240649" cy="249722"/>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48" name="TextBox 47"/>
          <p:cNvSpPr txBox="1"/>
          <p:nvPr/>
        </p:nvSpPr>
        <p:spPr>
          <a:xfrm>
            <a:off x="164624" y="1268760"/>
            <a:ext cx="2103120" cy="3108543"/>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11. blessed </a:t>
            </a: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p>
          <a:p>
            <a:pPr algn="ctr"/>
            <a:r>
              <a:rPr lang="en-US"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3"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6500826" y="315416"/>
            <a:ext cx="2592288" cy="6858000"/>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Jesus is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the fullness of your blessing!</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Thank you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that Christ’s death and resurrection provides all</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your</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 blessing!</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receive all you freely give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59" name="Rectangle 58"/>
          <p:cNvSpPr/>
          <p:nvPr/>
        </p:nvSpPr>
        <p:spPr>
          <a:xfrm>
            <a:off x="4056504" y="141277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2687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3"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2385788" y="5518020"/>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4591940" y="5518020"/>
            <a:ext cx="1806232" cy="680209"/>
          </a:xfrm>
          <a:prstGeom prst="rect">
            <a:avLst/>
          </a:prstGeom>
          <a:noFill/>
          <a:ln w="9525">
            <a:noFill/>
            <a:miter lim="800000"/>
            <a:headEnd/>
            <a:tailEnd/>
          </a:ln>
        </p:spPr>
      </p:pic>
      <p:sp>
        <p:nvSpPr>
          <p:cNvPr id="49" name="TextBox 48"/>
          <p:cNvSpPr txBox="1"/>
          <p:nvPr/>
        </p:nvSpPr>
        <p:spPr>
          <a:xfrm>
            <a:off x="176194"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a:t>
            </a:r>
          </a:p>
          <a:p>
            <a:pPr algn="ctr"/>
            <a:r>
              <a:rPr lang="en-CA" sz="900" dirty="0" smtClean="0">
                <a:solidFill>
                  <a:schemeClr val="tx1">
                    <a:lumMod val="50000"/>
                  </a:schemeClr>
                </a:solidFill>
              </a:rPr>
              <a:t>Microsoft Corporation. </a:t>
            </a:r>
            <a:endParaRPr lang="en-CA" sz="900" dirty="0">
              <a:solidFill>
                <a:schemeClr val="tx1">
                  <a:lumMod val="50000"/>
                </a:schemeClr>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196079"/>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28333"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400110"/>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a:t>
            </a:r>
            <a:r>
              <a:rPr lang="en-CA" sz="1000" dirty="0" smtClean="0">
                <a:solidFill>
                  <a:schemeClr val="tx1">
                    <a:lumMod val="65000"/>
                  </a:schemeClr>
                </a:solidFill>
                <a:hlinkClick r:id="rId7"/>
              </a:rPr>
              <a:t>www.fg-a.com</a:t>
            </a:r>
            <a:endParaRPr lang="en-CA" sz="1000" dirty="0" smtClean="0">
              <a:solidFill>
                <a:schemeClr val="tx1">
                  <a:lumMod val="6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0" name="Picture 49" descr="www.sherv.net big-tears.gif"/>
          <p:cNvPicPr>
            <a:picLocks noChangeAspect="1"/>
          </p:cNvPicPr>
          <p:nvPr/>
        </p:nvPicPr>
        <p:blipFill>
          <a:blip r:embed="rId8" cstate="print"/>
          <a:stretch>
            <a:fillRect/>
          </a:stretch>
        </p:blipFill>
        <p:spPr>
          <a:xfrm>
            <a:off x="274320" y="5500702"/>
            <a:ext cx="1440160" cy="840094"/>
          </a:xfrm>
          <a:prstGeom prst="rect">
            <a:avLst/>
          </a:prstGeom>
        </p:spPr>
      </p:pic>
      <p:sp>
        <p:nvSpPr>
          <p:cNvPr id="53" name="TextBox 6"/>
          <p:cNvSpPr txBox="1">
            <a:spLocks noChangeArrowheads="1"/>
          </p:cNvSpPr>
          <p:nvPr/>
        </p:nvSpPr>
        <p:spPr bwMode="auto">
          <a:xfrm rot="16200000">
            <a:off x="-924057" y="5327086"/>
            <a:ext cx="2240649" cy="249722"/>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48" name="TextBox 47"/>
          <p:cNvSpPr txBox="1"/>
          <p:nvPr/>
        </p:nvSpPr>
        <p:spPr>
          <a:xfrm>
            <a:off x="5940152" y="620688"/>
            <a:ext cx="3096344" cy="440120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“If God is for us, who can be against us?  He who did not spare his own Son but gave him up for us all, how will he not also </a:t>
            </a:r>
            <a:r>
              <a:rPr lang="en-CA" sz="2800" b="1" u="sng" dirty="0" smtClean="0">
                <a:solidFill>
                  <a:schemeClr val="bg1"/>
                </a:solidFill>
                <a:latin typeface="Calibri" pitchFamily="34" charset="0"/>
                <a:cs typeface="Calibri" pitchFamily="34" charset="0"/>
              </a:rPr>
              <a:t>with him</a:t>
            </a:r>
            <a:r>
              <a:rPr lang="en-CA" sz="2800" b="1" dirty="0" smtClean="0">
                <a:solidFill>
                  <a:schemeClr val="bg1"/>
                </a:solidFill>
                <a:latin typeface="Calibri" pitchFamily="34" charset="0"/>
                <a:cs typeface="Calibri" pitchFamily="34" charset="0"/>
              </a:rPr>
              <a:t> graciously give us </a:t>
            </a:r>
            <a:r>
              <a:rPr lang="en-CA" sz="2800" b="1" u="sng" dirty="0" smtClean="0">
                <a:solidFill>
                  <a:schemeClr val="bg1"/>
                </a:solidFill>
                <a:latin typeface="Calibri" pitchFamily="34" charset="0"/>
                <a:cs typeface="Calibri" pitchFamily="34" charset="0"/>
              </a:rPr>
              <a:t>all</a:t>
            </a:r>
            <a:r>
              <a:rPr lang="en-CA" sz="2800" b="1" dirty="0" smtClean="0">
                <a:solidFill>
                  <a:schemeClr val="bg1"/>
                </a:solidFill>
                <a:latin typeface="Calibri" pitchFamily="34" charset="0"/>
                <a:cs typeface="Calibri" pitchFamily="34" charset="0"/>
              </a:rPr>
              <a:t> things?” Rom 8:31-32</a:t>
            </a:r>
            <a:endParaRPr lang="en-CA" sz="2800" b="1" dirty="0">
              <a:solidFill>
                <a:schemeClr val="bg1"/>
              </a:solidFill>
              <a:latin typeface="Calibri" pitchFamily="34" charset="0"/>
            </a:endParaRPr>
          </a:p>
        </p:txBody>
      </p:sp>
      <p:sp>
        <p:nvSpPr>
          <p:cNvPr id="39" name="TextBox 38"/>
          <p:cNvSpPr txBox="1"/>
          <p:nvPr/>
        </p:nvSpPr>
        <p:spPr>
          <a:xfrm>
            <a:off x="164624" y="1268760"/>
            <a:ext cx="2103120" cy="3108543"/>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11. blessed </a:t>
            </a: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p>
          <a:p>
            <a:pPr algn="ctr"/>
            <a:r>
              <a:rPr lang="en-US"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itle 1"/>
          <p:cNvSpPr txBox="1">
            <a:spLocks/>
          </p:cNvSpPr>
          <p:nvPr/>
        </p:nvSpPr>
        <p:spPr>
          <a:xfrm>
            <a:off x="7086600" y="0"/>
            <a:ext cx="2057400" cy="6858000"/>
          </a:xfrm>
          <a:prstGeom prst="rect">
            <a:avLst/>
          </a:prstGeom>
          <a:solidFill>
            <a:srgbClr val="FFFF00"/>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600"/>
              </a:lnSpc>
              <a:spcAft>
                <a:spcPts val="0"/>
              </a:spcAft>
              <a:defRPr/>
            </a:pPr>
            <a:r>
              <a:rPr lang="en-CA" sz="2600" b="1" spc="-30" dirty="0" smtClean="0">
                <a:solidFill>
                  <a:schemeClr val="bg1"/>
                </a:solidFill>
                <a:latin typeface="Calibri" pitchFamily="34" charset="0"/>
              </a:rPr>
              <a:t>Lord, we praise you that the fullness of your blessing is given </a:t>
            </a:r>
          </a:p>
          <a:p>
            <a:pPr lvl="0" algn="ctr" fontAlgn="auto">
              <a:lnSpc>
                <a:spcPts val="2600"/>
              </a:lnSpc>
              <a:spcAft>
                <a:spcPts val="0"/>
              </a:spcAft>
              <a:defRPr/>
            </a:pPr>
            <a:r>
              <a:rPr lang="en-CA" sz="2600" b="1" spc="-30" dirty="0" smtClean="0">
                <a:solidFill>
                  <a:schemeClr val="bg1"/>
                </a:solidFill>
                <a:latin typeface="Calibri" pitchFamily="34" charset="0"/>
              </a:rPr>
              <a:t>in Christ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by faith in what Christ has DONE, and not by things we DO.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It is finished!</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We rest in Christ and his finished work rather than DO, DO, DO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to earn your blessing.</a:t>
            </a:r>
            <a:endParaRPr kumimoji="0" lang="en-CA" sz="2600" b="1" i="0" u="none" strike="noStrike" kern="1200" cap="none" spc="-30" normalizeH="0" noProof="0" dirty="0">
              <a:ln>
                <a:noFill/>
              </a:ln>
              <a:solidFill>
                <a:schemeClr val="tx1"/>
              </a:solidFill>
              <a:effectLst/>
              <a:uLnTx/>
              <a:uFillTx/>
              <a:latin typeface="Calibri" pitchFamily="34" charset="0"/>
              <a:ea typeface="+mj-ea"/>
              <a:cs typeface="+mj-cs"/>
            </a:endParaRPr>
          </a:p>
        </p:txBody>
      </p:sp>
      <p:sp>
        <p:nvSpPr>
          <p:cNvPr id="9"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pic>
        <p:nvPicPr>
          <p:cNvPr id="6" name="Picture 5" descr="Jesus circle.gif"/>
          <p:cNvPicPr>
            <a:picLocks noChangeAspect="1"/>
          </p:cNvPicPr>
          <p:nvPr/>
        </p:nvPicPr>
        <p:blipFill>
          <a:blip r:embed="rId2" cstate="print"/>
          <a:srcRect l="5962" t="2751" r="5962" b="12201"/>
          <a:stretch>
            <a:fillRect/>
          </a:stretch>
        </p:blipFill>
        <p:spPr>
          <a:xfrm>
            <a:off x="72008" y="110738"/>
            <a:ext cx="6804248" cy="6702638"/>
          </a:xfrm>
          <a:prstGeom prst="ellipse">
            <a:avLst/>
          </a:prstGeom>
        </p:spPr>
      </p:pic>
      <p:sp>
        <p:nvSpPr>
          <p:cNvPr id="27" name="TextBox 8"/>
          <p:cNvSpPr txBox="1">
            <a:spLocks noChangeArrowheads="1"/>
          </p:cNvSpPr>
          <p:nvPr/>
        </p:nvSpPr>
        <p:spPr bwMode="auto">
          <a:xfrm>
            <a:off x="-36512" y="6505599"/>
            <a:ext cx="2720344"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8" name="Text Box 5"/>
          <p:cNvSpPr txBox="1">
            <a:spLocks noChangeArrowheads="1"/>
          </p:cNvSpPr>
          <p:nvPr/>
        </p:nvSpPr>
        <p:spPr bwMode="auto">
          <a:xfrm>
            <a:off x="-108520" y="1772816"/>
            <a:ext cx="7132320" cy="4480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justified in Christ the righteousness of God</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ransomed, redeemed    Passover Lamb, sin atoned, wrath turned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forgiven     peace with God      reconciled     eternal life     adopted sons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welcomed, accepted              filled, complete        blessed with every blessing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Christ our wisdom from God,  righteousness  and  sanctification  and  redemption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delivered from the domain of darkness into the light of the kingdom of the beloved Son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Christ and Christ in us                          in the Spirit and the Spirit in us, made God’s temple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God the Father and the Father in us                                      immersed in Father, Son, and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Father, Son, and Spirit fellowship with us             access to God and his grace          answered prayer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grace at the throne of grace               every need supplied            Holy Spirit prays for us, helps us pray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Christ our High Priest intercedes as mediator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Christ our High Priest advocates in our defense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into Christ and his death and resurrection              united with Christ in death and resurrection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old self crucified and buried with Christ          new self raised and alive with Christ             set free from sin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instrument for righteousness    under Christ, abundant grace    slaves of Christ not sin         joined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one with Christ     seated with Christ       hidden with Christ in God        released from law, married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under law of the Spirit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Spirit and God’s love poured out      born of the Spirit    given, receive, have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rivers living water of Spirit </a:t>
            </a:r>
            <a:r>
              <a:rPr lang="en-CA" altLang="ko-KR" sz="6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comes, falls on us   Spirit power to be ambassadors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anointed, sealed with Spirit    guarantee of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of truth helps, teaches    Spirit leads, sanctifies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Spirit gifts for service     Spirit fills     circumcised, set apart in the Spirit      immeasurably great power</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God’s workmanship   led in triumph + </a:t>
            </a:r>
            <a:r>
              <a:rPr lang="en-CA" altLang="ko-KR" sz="1200" i="1" dirty="0" err="1" smtClean="0">
                <a:solidFill>
                  <a:srgbClr val="FF0000"/>
                </a:solidFill>
                <a:latin typeface="Calibri" pitchFamily="34" charset="0"/>
                <a:ea typeface="Malgun Gothic" pitchFamily="34" charset="-127"/>
                <a:cs typeface="Calibri" pitchFamily="34" charset="0"/>
              </a:rPr>
              <a:t>nike</a:t>
            </a:r>
            <a:r>
              <a:rPr lang="en-CA" altLang="ko-KR" sz="1200" dirty="0" smtClean="0">
                <a:solidFill>
                  <a:srgbClr val="FF0000"/>
                </a:solidFill>
                <a:latin typeface="Calibri" pitchFamily="34" charset="0"/>
                <a:ea typeface="Malgun Gothic" pitchFamily="34" charset="-127"/>
                <a:cs typeface="Calibri" pitchFamily="34" charset="0"/>
              </a:rPr>
              <a:t> victory    members of Christ’s body  brothers and sisters                           branches in Christ’s vine chosen </a:t>
            </a:r>
            <a:r>
              <a:rPr lang="en-CA" altLang="ko-KR" sz="1200" dirty="0" err="1" smtClean="0">
                <a:solidFill>
                  <a:srgbClr val="FF0000"/>
                </a:solidFill>
                <a:latin typeface="Calibri" pitchFamily="34" charset="0"/>
                <a:ea typeface="Malgun Gothic" pitchFamily="34" charset="-127"/>
                <a:cs typeface="Calibri" pitchFamily="34" charset="0"/>
              </a:rPr>
              <a:t>race,royal</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priesthood,holy</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nation,God’s</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possession,God’s</a:t>
            </a:r>
            <a:r>
              <a:rPr lang="en-CA" altLang="ko-KR" sz="1200" dirty="0" smtClean="0">
                <a:solidFill>
                  <a:srgbClr val="FF0000"/>
                </a:solidFill>
                <a:latin typeface="Calibri" pitchFamily="34" charset="0"/>
                <a:ea typeface="Malgun Gothic" pitchFamily="34" charset="-127"/>
                <a:cs typeface="Calibri" pitchFamily="34" charset="0"/>
              </a:rPr>
              <a:t> people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fellow citizens with the saints and members of the household of God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citizenship in heaven                             hope of glory                 inheritance, heir, fellow heir</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with Christ at death                         made perfect                  glorified to be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into heavenly kingdom           enter joy of Lord               delivered from wrath</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God’s good work completed                     resurrection body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married to the Lamb                           every tear wiped away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see God’s face                                       reign forever</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   loved                                                    saved  </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in the New Covenant</a:t>
            </a:r>
            <a:endParaRPr kumimoji="0" lang="en-US" sz="1400" b="0" i="0" u="none" strike="noStrike" cap="none" normalizeH="0" baseline="0" dirty="0" smtClean="0">
              <a:ln>
                <a:noFill/>
              </a:ln>
              <a:solidFill>
                <a:srgbClr val="FF0000"/>
              </a:solidFill>
              <a:effectLst/>
              <a:latin typeface="Calibri" pitchFamily="34" charset="0"/>
              <a:cs typeface="Calibri" pitchFamily="34" charset="0"/>
            </a:endParaRPr>
          </a:p>
        </p:txBody>
      </p:sp>
      <p:sp>
        <p:nvSpPr>
          <p:cNvPr id="9" name="TextBox 8"/>
          <p:cNvSpPr txBox="1"/>
          <p:nvPr/>
        </p:nvSpPr>
        <p:spPr>
          <a:xfrm>
            <a:off x="4932040" y="116632"/>
            <a:ext cx="4211960" cy="6786473"/>
          </a:xfrm>
          <a:prstGeom prst="rect">
            <a:avLst/>
          </a:prstGeom>
          <a:noFill/>
        </p:spPr>
        <p:txBody>
          <a:bodyPr wrap="square" rtlCol="0">
            <a:spAutoFit/>
          </a:bodyPr>
          <a:lstStyle/>
          <a:p>
            <a:pPr algn="r">
              <a:lnSpc>
                <a:spcPts val="2900"/>
              </a:lnSpc>
            </a:pPr>
            <a:r>
              <a:rPr lang="en-CA" sz="2800" b="1" dirty="0" smtClean="0">
                <a:solidFill>
                  <a:schemeClr val="bg1"/>
                </a:solidFill>
                <a:latin typeface="Calibri" pitchFamily="34" charset="0"/>
              </a:rPr>
              <a:t>Receive me and you receive all I am as </a:t>
            </a:r>
          </a:p>
          <a:p>
            <a:pPr algn="r">
              <a:lnSpc>
                <a:spcPts val="2900"/>
              </a:lnSpc>
            </a:pPr>
            <a:r>
              <a:rPr lang="en-CA" sz="2800" b="1" spc="-20" dirty="0" smtClean="0">
                <a:solidFill>
                  <a:schemeClr val="bg1"/>
                </a:solidFill>
                <a:latin typeface="Calibri" pitchFamily="34" charset="0"/>
              </a:rPr>
              <a:t>your crucified and</a:t>
            </a:r>
            <a:r>
              <a:rPr lang="en-CA" sz="2800" b="1" dirty="0" smtClean="0">
                <a:solidFill>
                  <a:schemeClr val="bg1"/>
                </a:solidFill>
                <a:latin typeface="Calibri" pitchFamily="34" charset="0"/>
              </a:rPr>
              <a:t> </a:t>
            </a:r>
          </a:p>
          <a:p>
            <a:pPr algn="r">
              <a:lnSpc>
                <a:spcPts val="2900"/>
              </a:lnSpc>
            </a:pPr>
            <a:r>
              <a:rPr lang="en-CA" sz="2800" b="1" dirty="0" smtClean="0">
                <a:solidFill>
                  <a:schemeClr val="bg1"/>
                </a:solidFill>
                <a:latin typeface="Calibri" pitchFamily="34" charset="0"/>
              </a:rPr>
              <a:t>reigning Lord and </a:t>
            </a:r>
          </a:p>
          <a:p>
            <a:pPr algn="r">
              <a:lnSpc>
                <a:spcPts val="2900"/>
              </a:lnSpc>
            </a:pPr>
            <a:r>
              <a:rPr lang="en-CA" sz="2800" b="1" dirty="0" smtClean="0">
                <a:solidFill>
                  <a:schemeClr val="bg1"/>
                </a:solidFill>
                <a:latin typeface="Calibri" pitchFamily="34" charset="0"/>
              </a:rPr>
              <a:t>Saviour, the  </a:t>
            </a:r>
          </a:p>
          <a:p>
            <a:pPr algn="r">
              <a:lnSpc>
                <a:spcPts val="2900"/>
              </a:lnSpc>
            </a:pPr>
            <a:r>
              <a:rPr lang="en-CA" sz="2800" b="1" dirty="0" smtClean="0">
                <a:solidFill>
                  <a:schemeClr val="bg1"/>
                </a:solidFill>
                <a:latin typeface="Calibri" pitchFamily="34" charset="0"/>
              </a:rPr>
              <a:t>the fullness of</a:t>
            </a:r>
          </a:p>
          <a:p>
            <a:pPr algn="r">
              <a:lnSpc>
                <a:spcPts val="2900"/>
              </a:lnSpc>
            </a:pPr>
            <a:r>
              <a:rPr lang="en-CA" sz="2800" b="1" dirty="0" smtClean="0">
                <a:solidFill>
                  <a:schemeClr val="bg1"/>
                </a:solidFill>
                <a:latin typeface="Calibri" pitchFamily="34" charset="0"/>
              </a:rPr>
              <a:t>God’s blessing. </a:t>
            </a:r>
          </a:p>
          <a:p>
            <a:pPr algn="r">
              <a:lnSpc>
                <a:spcPts val="2900"/>
              </a:lnSpc>
            </a:pPr>
            <a:r>
              <a:rPr lang="en-CA" sz="2800" b="1" dirty="0" smtClean="0">
                <a:solidFill>
                  <a:schemeClr val="bg1"/>
                </a:solidFill>
                <a:latin typeface="Calibri" pitchFamily="34" charset="0"/>
              </a:rPr>
              <a:t>        Find all in Me   </a:t>
            </a:r>
          </a:p>
          <a:p>
            <a:pPr algn="r">
              <a:lnSpc>
                <a:spcPts val="2900"/>
              </a:lnSpc>
            </a:pPr>
            <a:r>
              <a:rPr lang="en-CA" sz="2800" b="1" dirty="0" smtClean="0">
                <a:solidFill>
                  <a:schemeClr val="bg1"/>
                </a:solidFill>
                <a:latin typeface="Calibri" pitchFamily="34" charset="0"/>
              </a:rPr>
              <a:t>by faith, so </a:t>
            </a:r>
            <a:r>
              <a:rPr lang="en-CA" sz="2800" b="1" spc="-20" dirty="0" smtClean="0">
                <a:solidFill>
                  <a:schemeClr val="bg1"/>
                </a:solidFill>
                <a:latin typeface="Calibri" pitchFamily="34" charset="0"/>
              </a:rPr>
              <a:t> </a:t>
            </a:r>
          </a:p>
          <a:p>
            <a:pPr algn="r">
              <a:lnSpc>
                <a:spcPts val="2900"/>
              </a:lnSpc>
            </a:pPr>
            <a:r>
              <a:rPr lang="en-CA" sz="2800" b="1" spc="-20" dirty="0" smtClean="0">
                <a:solidFill>
                  <a:schemeClr val="bg1"/>
                </a:solidFill>
                <a:latin typeface="Calibri" pitchFamily="34" charset="0"/>
              </a:rPr>
              <a:t>you stop   </a:t>
            </a:r>
          </a:p>
          <a:p>
            <a:pPr algn="r">
              <a:lnSpc>
                <a:spcPts val="2900"/>
              </a:lnSpc>
            </a:pPr>
            <a:r>
              <a:rPr lang="en-CA" sz="2800" b="1" spc="-20" dirty="0" smtClean="0">
                <a:solidFill>
                  <a:schemeClr val="bg1"/>
                </a:solidFill>
                <a:latin typeface="Calibri" pitchFamily="34" charset="0"/>
              </a:rPr>
              <a:t>demanding </a:t>
            </a:r>
          </a:p>
          <a:p>
            <a:pPr algn="r">
              <a:lnSpc>
                <a:spcPts val="2900"/>
              </a:lnSpc>
            </a:pPr>
            <a:r>
              <a:rPr lang="en-CA" sz="2800" b="1" spc="-20" dirty="0" smtClean="0">
                <a:solidFill>
                  <a:schemeClr val="bg1"/>
                </a:solidFill>
                <a:latin typeface="Calibri" pitchFamily="34" charset="0"/>
              </a:rPr>
              <a:t>others serve </a:t>
            </a:r>
          </a:p>
          <a:p>
            <a:pPr algn="r">
              <a:lnSpc>
                <a:spcPts val="2900"/>
              </a:lnSpc>
            </a:pPr>
            <a:r>
              <a:rPr lang="en-CA" sz="2800" b="1" spc="-20" dirty="0" smtClean="0">
                <a:solidFill>
                  <a:schemeClr val="bg1"/>
                </a:solidFill>
                <a:latin typeface="Calibri" pitchFamily="34" charset="0"/>
              </a:rPr>
              <a:t>you and meet</a:t>
            </a:r>
            <a:endParaRPr lang="en-CA" sz="2800" b="1" dirty="0" smtClean="0">
              <a:solidFill>
                <a:schemeClr val="bg1"/>
              </a:solidFill>
              <a:latin typeface="Calibri" pitchFamily="34" charset="0"/>
            </a:endParaRPr>
          </a:p>
          <a:p>
            <a:pPr algn="r">
              <a:lnSpc>
                <a:spcPts val="2900"/>
              </a:lnSpc>
            </a:pPr>
            <a:r>
              <a:rPr lang="en-CA" sz="2800" b="1" dirty="0" smtClean="0">
                <a:solidFill>
                  <a:schemeClr val="bg1"/>
                </a:solidFill>
                <a:latin typeface="Calibri" pitchFamily="34" charset="0"/>
              </a:rPr>
              <a:t>your needs, and  </a:t>
            </a:r>
          </a:p>
          <a:p>
            <a:pPr algn="r">
              <a:lnSpc>
                <a:spcPts val="2900"/>
              </a:lnSpc>
            </a:pPr>
            <a:r>
              <a:rPr lang="en-CA" sz="2800" b="1" dirty="0" smtClean="0">
                <a:solidFill>
                  <a:schemeClr val="bg1"/>
                </a:solidFill>
                <a:latin typeface="Calibri" pitchFamily="34" charset="0"/>
              </a:rPr>
              <a:t>you are freed</a:t>
            </a:r>
          </a:p>
          <a:p>
            <a:pPr algn="r">
              <a:lnSpc>
                <a:spcPts val="2900"/>
              </a:lnSpc>
            </a:pPr>
            <a:r>
              <a:rPr lang="en-CA" sz="2800" b="1" spc="20" dirty="0" smtClean="0">
                <a:solidFill>
                  <a:schemeClr val="bg1"/>
                </a:solidFill>
                <a:latin typeface="Calibri" pitchFamily="34" charset="0"/>
              </a:rPr>
              <a:t>to walk with me  </a:t>
            </a:r>
          </a:p>
          <a:p>
            <a:pPr algn="r">
              <a:lnSpc>
                <a:spcPts val="2900"/>
              </a:lnSpc>
            </a:pPr>
            <a:r>
              <a:rPr lang="en-CA" sz="2800" b="1" spc="20" dirty="0" smtClean="0">
                <a:solidFill>
                  <a:schemeClr val="bg1"/>
                </a:solidFill>
                <a:latin typeface="Calibri" pitchFamily="34" charset="0"/>
              </a:rPr>
              <a:t>in the Spirit in </a:t>
            </a:r>
            <a:r>
              <a:rPr lang="en-CA" sz="2800" b="1" i="1" spc="20" dirty="0" smtClean="0">
                <a:solidFill>
                  <a:schemeClr val="bg1"/>
                </a:solidFill>
                <a:latin typeface="Calibri" pitchFamily="34" charset="0"/>
              </a:rPr>
              <a:t>agape</a:t>
            </a:r>
            <a:r>
              <a:rPr lang="en-CA" sz="2800" b="1" spc="20" dirty="0" smtClean="0">
                <a:solidFill>
                  <a:schemeClr val="bg1"/>
                </a:solidFill>
                <a:latin typeface="Calibri" pitchFamily="34" charset="0"/>
              </a:rPr>
              <a:t> </a:t>
            </a:r>
          </a:p>
          <a:p>
            <a:pPr algn="r">
              <a:lnSpc>
                <a:spcPts val="2900"/>
              </a:lnSpc>
            </a:pPr>
            <a:r>
              <a:rPr lang="en-CA" sz="2800" b="1" spc="20" dirty="0" smtClean="0">
                <a:solidFill>
                  <a:schemeClr val="bg1"/>
                </a:solidFill>
                <a:latin typeface="Calibri" pitchFamily="34" charset="0"/>
              </a:rPr>
              <a:t>love serving others.</a:t>
            </a:r>
            <a:endParaRPr lang="en-CA" sz="2800" dirty="0">
              <a:solidFill>
                <a:schemeClr val="bg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justified English.png"/>
          <p:cNvPicPr>
            <a:picLocks noChangeAspect="1"/>
          </p:cNvPicPr>
          <p:nvPr/>
        </p:nvPicPr>
        <p:blipFill>
          <a:blip r:embed="rId2" cstate="print"/>
          <a:stretch>
            <a:fillRect/>
          </a:stretch>
        </p:blipFill>
        <p:spPr>
          <a:xfrm>
            <a:off x="72578" y="188640"/>
            <a:ext cx="3017520" cy="2481353"/>
          </a:xfrm>
          <a:prstGeom prst="rect">
            <a:avLst/>
          </a:prstGeom>
        </p:spPr>
      </p:pic>
      <p:pic>
        <p:nvPicPr>
          <p:cNvPr id="23" name="Picture 22" descr="lord-jesus-christ-coming-293608.gif"/>
          <p:cNvPicPr>
            <a:picLocks noChangeAspect="1"/>
          </p:cNvPicPr>
          <p:nvPr/>
        </p:nvPicPr>
        <p:blipFill>
          <a:blip r:embed="rId3" cstate="print"/>
          <a:srcRect b="38035"/>
          <a:stretch>
            <a:fillRect/>
          </a:stretch>
        </p:blipFill>
        <p:spPr>
          <a:xfrm>
            <a:off x="6228184" y="44624"/>
            <a:ext cx="2871216" cy="2491342"/>
          </a:xfrm>
          <a:prstGeom prst="rect">
            <a:avLst/>
          </a:prstGeom>
        </p:spPr>
      </p:pic>
      <p:sp>
        <p:nvSpPr>
          <p:cNvPr id="10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pic>
        <p:nvPicPr>
          <p:cNvPr id="1030" name="Picture 12" descr="Resurrection pic by Yoon Namsun.jpg"/>
          <p:cNvPicPr>
            <a:picLocks noChangeAspect="1"/>
          </p:cNvPicPr>
          <p:nvPr/>
        </p:nvPicPr>
        <p:blipFill>
          <a:blip r:embed="rId4" cstate="print"/>
          <a:srcRect t="2809" r="7508"/>
          <a:stretch>
            <a:fillRect/>
          </a:stretch>
        </p:blipFill>
        <p:spPr bwMode="auto">
          <a:xfrm>
            <a:off x="3131840" y="44624"/>
            <a:ext cx="3096344" cy="2491596"/>
          </a:xfrm>
          <a:prstGeom prst="rect">
            <a:avLst/>
          </a:prstGeom>
          <a:noFill/>
          <a:ln w="9525">
            <a:noFill/>
            <a:miter lim="800000"/>
            <a:headEnd/>
            <a:tailEnd/>
          </a:ln>
        </p:spPr>
      </p:pic>
      <p:sp>
        <p:nvSpPr>
          <p:cNvPr id="14" name="Title 1"/>
          <p:cNvSpPr txBox="1">
            <a:spLocks/>
          </p:cNvSpPr>
          <p:nvPr/>
        </p:nvSpPr>
        <p:spPr bwMode="auto">
          <a:xfrm>
            <a:off x="3131840" y="1853952"/>
            <a:ext cx="3096344" cy="782960"/>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a:t>
            </a:r>
            <a:r>
              <a:rPr lang="en-CA" sz="2800" b="1" kern="0" dirty="0" smtClean="0">
                <a:latin typeface="Calibri" pitchFamily="34" charset="0"/>
                <a:ea typeface="+mj-ea"/>
                <a:cs typeface="+mj-cs"/>
              </a:rPr>
              <a:t>our </a:t>
            </a:r>
          </a:p>
          <a:p>
            <a:pPr algn="ctr" eaLnBrk="0" hangingPunct="0">
              <a:lnSpc>
                <a:spcPts val="2400"/>
              </a:lnSpc>
              <a:defRPr/>
            </a:pPr>
            <a:r>
              <a:rPr lang="en-CA" sz="2800" b="1" kern="0" dirty="0" smtClean="0">
                <a:latin typeface="Calibri" pitchFamily="34" charset="0"/>
                <a:ea typeface="+mj-ea"/>
                <a:cs typeface="+mj-cs"/>
              </a:rPr>
              <a:t>holiness</a:t>
            </a:r>
            <a:endParaRPr lang="en-CA" sz="2800" b="1" kern="0" dirty="0">
              <a:latin typeface="Calibri" pitchFamily="34" charset="0"/>
              <a:ea typeface="+mj-ea"/>
              <a:cs typeface="+mj-cs"/>
            </a:endParaRPr>
          </a:p>
        </p:txBody>
      </p:sp>
      <p:sp>
        <p:nvSpPr>
          <p:cNvPr id="17" name="Title 1"/>
          <p:cNvSpPr txBox="1">
            <a:spLocks/>
          </p:cNvSpPr>
          <p:nvPr/>
        </p:nvSpPr>
        <p:spPr bwMode="auto">
          <a:xfrm>
            <a:off x="6660232" y="1844824"/>
            <a:ext cx="2088232" cy="792088"/>
          </a:xfrm>
          <a:prstGeom prst="rect">
            <a:avLst/>
          </a:prstGeom>
          <a:noFill/>
          <a:ln w="9525">
            <a:noFill/>
            <a:miter lim="800000"/>
            <a:headEnd/>
            <a:tailEnd/>
          </a:ln>
        </p:spPr>
        <p:txBody>
          <a:bodyPr anchor="ctr"/>
          <a:lstStyle/>
          <a:p>
            <a:pPr algn="ctr" eaLnBrk="0" hangingPunct="0">
              <a:lnSpc>
                <a:spcPts val="2400"/>
              </a:lnSpc>
              <a:defRPr/>
            </a:pPr>
            <a:r>
              <a:rPr lang="en-CA" sz="2800" b="1" kern="0" dirty="0">
                <a:solidFill>
                  <a:srgbClr val="0070C0"/>
                </a:solidFill>
                <a:latin typeface="Calibri" pitchFamily="34" charset="0"/>
                <a:ea typeface="+mj-ea"/>
                <a:cs typeface="+mj-cs"/>
              </a:rPr>
              <a:t>Christ </a:t>
            </a:r>
            <a:r>
              <a:rPr lang="en-CA" sz="2800" b="1" kern="0" dirty="0" smtClean="0">
                <a:solidFill>
                  <a:srgbClr val="0070C0"/>
                </a:solidFill>
                <a:latin typeface="Calibri" pitchFamily="34" charset="0"/>
                <a:ea typeface="+mj-ea"/>
                <a:cs typeface="+mj-cs"/>
              </a:rPr>
              <a:t>our </a:t>
            </a:r>
          </a:p>
          <a:p>
            <a:pPr algn="ctr" eaLnBrk="0" hangingPunct="0">
              <a:lnSpc>
                <a:spcPts val="2400"/>
              </a:lnSpc>
              <a:defRPr/>
            </a:pPr>
            <a:r>
              <a:rPr lang="en-CA" sz="2800" b="1" kern="0" dirty="0" smtClean="0">
                <a:solidFill>
                  <a:srgbClr val="0070C0"/>
                </a:solidFill>
                <a:latin typeface="Calibri" pitchFamily="34" charset="0"/>
                <a:ea typeface="+mj-ea"/>
                <a:cs typeface="+mj-cs"/>
              </a:rPr>
              <a:t>redemption</a:t>
            </a:r>
            <a:endParaRPr lang="en-CA" sz="2800" b="1" kern="0" dirty="0">
              <a:solidFill>
                <a:srgbClr val="0070C0"/>
              </a:solidFill>
              <a:latin typeface="Calibri" pitchFamily="34" charset="0"/>
              <a:ea typeface="+mj-ea"/>
              <a:cs typeface="+mj-cs"/>
            </a:endParaRPr>
          </a:p>
        </p:txBody>
      </p:sp>
      <p:sp>
        <p:nvSpPr>
          <p:cNvPr id="1036"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sp>
        <p:nvSpPr>
          <p:cNvPr id="140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402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2" name="Title 1"/>
          <p:cNvSpPr txBox="1">
            <a:spLocks/>
          </p:cNvSpPr>
          <p:nvPr/>
        </p:nvSpPr>
        <p:spPr bwMode="auto">
          <a:xfrm>
            <a:off x="35497" y="1772816"/>
            <a:ext cx="3096344" cy="936104"/>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our </a:t>
            </a:r>
            <a:endParaRPr lang="en-CA" sz="2800" b="1" kern="0" dirty="0" smtClean="0">
              <a:latin typeface="Calibri" pitchFamily="34" charset="0"/>
              <a:ea typeface="+mj-ea"/>
              <a:cs typeface="+mj-cs"/>
            </a:endParaRPr>
          </a:p>
          <a:p>
            <a:pPr algn="ctr" eaLnBrk="0" hangingPunct="0">
              <a:lnSpc>
                <a:spcPts val="2400"/>
              </a:lnSpc>
              <a:defRPr/>
            </a:pPr>
            <a:r>
              <a:rPr lang="en-CA" sz="2800" b="1" kern="0" dirty="0" smtClean="0">
                <a:latin typeface="Calibri" pitchFamily="34" charset="0"/>
                <a:ea typeface="+mj-ea"/>
                <a:cs typeface="+mj-cs"/>
              </a:rPr>
              <a:t>righteousness</a:t>
            </a:r>
            <a:endParaRPr lang="en-CA" sz="2800" b="1" kern="0" dirty="0">
              <a:latin typeface="Calibri" pitchFamily="34" charset="0"/>
              <a:ea typeface="+mj-ea"/>
              <a:cs typeface="+mj-cs"/>
            </a:endParaRPr>
          </a:p>
        </p:txBody>
      </p:sp>
      <p:sp>
        <p:nvSpPr>
          <p:cNvPr id="18" name="TextBox 17"/>
          <p:cNvSpPr txBox="1"/>
          <p:nvPr/>
        </p:nvSpPr>
        <p:spPr>
          <a:xfrm>
            <a:off x="107504" y="4061390"/>
            <a:ext cx="4176464"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 “It is because of him that            you are in Christ Jesus, </a:t>
            </a:r>
          </a:p>
          <a:p>
            <a:pPr algn="ctr"/>
            <a:r>
              <a:rPr lang="en-US" sz="2800" b="1" dirty="0" smtClean="0">
                <a:solidFill>
                  <a:schemeClr val="bg1"/>
                </a:solidFill>
                <a:latin typeface="Calibri" pitchFamily="34" charset="0"/>
                <a:cs typeface="Calibri" pitchFamily="34" charset="0"/>
              </a:rPr>
              <a:t>who has become for us                  wisdom from God—</a:t>
            </a:r>
            <a:endParaRPr lang="en-US" sz="800" b="1" dirty="0" smtClean="0">
              <a:solidFill>
                <a:schemeClr val="bg1"/>
              </a:solidFill>
              <a:latin typeface="Calibri" pitchFamily="34" charset="0"/>
            </a:endParaRPr>
          </a:p>
        </p:txBody>
      </p:sp>
      <p:sp>
        <p:nvSpPr>
          <p:cNvPr id="21" name="TextBox 20"/>
          <p:cNvSpPr txBox="1"/>
          <p:nvPr/>
        </p:nvSpPr>
        <p:spPr>
          <a:xfrm>
            <a:off x="3995936" y="188640"/>
            <a:ext cx="1224136" cy="230832"/>
          </a:xfrm>
          <a:prstGeom prst="rect">
            <a:avLst/>
          </a:prstGeom>
          <a:noFill/>
        </p:spPr>
        <p:txBody>
          <a:bodyPr wrap="square" rtlCol="0">
            <a:spAutoFit/>
          </a:bodyPr>
          <a:lstStyle/>
          <a:p>
            <a:pPr algn="ctr"/>
            <a:r>
              <a:rPr lang="en-CA" sz="900" dirty="0" smtClean="0">
                <a:solidFill>
                  <a:schemeClr val="tx1">
                    <a:lumMod val="95000"/>
                  </a:schemeClr>
                </a:solidFill>
              </a:rPr>
              <a:t>© Yoon Nam Sun</a:t>
            </a:r>
            <a:endParaRPr lang="en-CA" sz="900" dirty="0">
              <a:solidFill>
                <a:schemeClr val="tx1">
                  <a:lumMod val="95000"/>
                </a:schemeClr>
              </a:solidFill>
            </a:endParaRPr>
          </a:p>
        </p:txBody>
      </p:sp>
      <p:pic>
        <p:nvPicPr>
          <p:cNvPr id="22" name="Picture 21" descr="dove and sword large cropped.png"/>
          <p:cNvPicPr>
            <a:picLocks noChangeAspect="1"/>
          </p:cNvPicPr>
          <p:nvPr/>
        </p:nvPicPr>
        <p:blipFill>
          <a:blip r:embed="rId5" cstate="print"/>
          <a:stretch>
            <a:fillRect/>
          </a:stretch>
        </p:blipFill>
        <p:spPr>
          <a:xfrm>
            <a:off x="4932040" y="1124744"/>
            <a:ext cx="556701" cy="576064"/>
          </a:xfrm>
          <a:prstGeom prst="rect">
            <a:avLst/>
          </a:prstGeom>
        </p:spPr>
      </p:pic>
      <p:sp>
        <p:nvSpPr>
          <p:cNvPr id="24" name="TextBox 8"/>
          <p:cNvSpPr txBox="1">
            <a:spLocks noChangeArrowheads="1"/>
          </p:cNvSpPr>
          <p:nvPr/>
        </p:nvSpPr>
        <p:spPr bwMode="auto">
          <a:xfrm rot="19321158">
            <a:off x="6605818" y="1086627"/>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cxnSp>
        <p:nvCxnSpPr>
          <p:cNvPr id="20" name="Straight Arrow Connector 19"/>
          <p:cNvCxnSpPr/>
          <p:nvPr/>
        </p:nvCxnSpPr>
        <p:spPr>
          <a:xfrm flipH="1" flipV="1">
            <a:off x="4644008" y="2564904"/>
            <a:ext cx="0" cy="3657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8900000" flipH="1" flipV="1">
            <a:off x="3322759"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2700000" flipV="1">
            <a:off x="6037265"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383400" y="3040360"/>
            <a:ext cx="548640" cy="3474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16200000">
            <a:off x="4321656" y="1993383"/>
            <a:ext cx="548640" cy="3474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2843808" y="3481844"/>
            <a:ext cx="3528392" cy="523220"/>
          </a:xfrm>
          <a:prstGeom prst="rect">
            <a:avLst/>
          </a:prstGeom>
          <a:noFill/>
        </p:spPr>
        <p:txBody>
          <a:bodyPr wrap="square" rtlCol="0">
            <a:spAutoFit/>
          </a:bodyPr>
          <a:lstStyle/>
          <a:p>
            <a:pPr algn="ctr"/>
            <a:r>
              <a:rPr lang="en-CA" sz="2800" b="1" dirty="0" smtClean="0">
                <a:latin typeface="Calibri" pitchFamily="34" charset="0"/>
              </a:rPr>
              <a:t>12. wisdom from God</a:t>
            </a:r>
            <a:endParaRPr lang="en-CA" sz="2800" b="1" dirty="0">
              <a:latin typeface="Calibri" pitchFamily="34" charset="0"/>
            </a:endParaRPr>
          </a:p>
        </p:txBody>
      </p:sp>
      <p:sp>
        <p:nvSpPr>
          <p:cNvPr id="32" name="Smiley Face 31"/>
          <p:cNvSpPr/>
          <p:nvPr/>
        </p:nvSpPr>
        <p:spPr>
          <a:xfrm>
            <a:off x="1209328" y="589897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7308304" y="589897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38"/>
          <p:cNvSpPr txBox="1"/>
          <p:nvPr/>
        </p:nvSpPr>
        <p:spPr>
          <a:xfrm>
            <a:off x="2195736" y="6021288"/>
            <a:ext cx="20882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foolish</a:t>
            </a:r>
            <a:endParaRPr lang="en-CA" sz="2800" b="1" dirty="0">
              <a:latin typeface="Calibri" pitchFamily="34" charset="0"/>
              <a:cs typeface="Calibri" pitchFamily="34" charset="0"/>
            </a:endParaRPr>
          </a:p>
        </p:txBody>
      </p:sp>
      <p:sp>
        <p:nvSpPr>
          <p:cNvPr id="40" name="TextBox 39"/>
          <p:cNvSpPr txBox="1"/>
          <p:nvPr/>
        </p:nvSpPr>
        <p:spPr>
          <a:xfrm>
            <a:off x="5148064" y="6002124"/>
            <a:ext cx="2160240"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unwise</a:t>
            </a:r>
            <a:endParaRPr lang="en-CA" sz="2800" b="1" dirty="0">
              <a:latin typeface="Calibri" pitchFamily="34" charset="0"/>
              <a:cs typeface="Calibri" pitchFamily="34" charset="0"/>
            </a:endParaRPr>
          </a:p>
        </p:txBody>
      </p:sp>
      <p:pic>
        <p:nvPicPr>
          <p:cNvPr id="29" name="Picture 28" descr="www.fg-a.com valentine 2-jumping-heart.gif"/>
          <p:cNvPicPr>
            <a:picLocks noChangeAspect="1"/>
          </p:cNvPicPr>
          <p:nvPr/>
        </p:nvPicPr>
        <p:blipFill>
          <a:blip r:embed="rId6" cstate="print"/>
          <a:stretch>
            <a:fillRect/>
          </a:stretch>
        </p:blipFill>
        <p:spPr>
          <a:xfrm>
            <a:off x="7143768" y="738158"/>
            <a:ext cx="1000132" cy="1166821"/>
          </a:xfrm>
          <a:prstGeom prst="rect">
            <a:avLst/>
          </a:prstGeom>
        </p:spPr>
      </p:pic>
      <p:sp>
        <p:nvSpPr>
          <p:cNvPr id="34" name="TextBox 33"/>
          <p:cNvSpPr txBox="1"/>
          <p:nvPr/>
        </p:nvSpPr>
        <p:spPr>
          <a:xfrm>
            <a:off x="6643702" y="2539837"/>
            <a:ext cx="2088232" cy="246221"/>
          </a:xfrm>
          <a:prstGeom prst="rect">
            <a:avLst/>
          </a:prstGeom>
          <a:noFill/>
        </p:spPr>
        <p:txBody>
          <a:bodyPr wrap="square" rtlCol="0">
            <a:spAutoFit/>
          </a:bodyPr>
          <a:lstStyle/>
          <a:p>
            <a:pPr algn="ctr"/>
            <a:r>
              <a:rPr lang="en-CA" sz="1000" dirty="0" smtClean="0">
                <a:solidFill>
                  <a:schemeClr val="tx1">
                    <a:lumMod val="75000"/>
                  </a:schemeClr>
                </a:solidFill>
                <a:latin typeface="Arial Narrow" pitchFamily="34" charset="0"/>
              </a:rPr>
              <a:t>jumping heart © www.fg-a.com</a:t>
            </a:r>
          </a:p>
        </p:txBody>
      </p:sp>
      <p:sp>
        <p:nvSpPr>
          <p:cNvPr id="35" name="TextBox 34"/>
          <p:cNvSpPr txBox="1"/>
          <p:nvPr/>
        </p:nvSpPr>
        <p:spPr>
          <a:xfrm>
            <a:off x="4860032" y="4061390"/>
            <a:ext cx="4176464"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 that is, our righteousness, holiness and redemption</a:t>
            </a:r>
            <a:r>
              <a:rPr lang="en-US" sz="2800" b="1" dirty="0" smtClean="0">
                <a:solidFill>
                  <a:schemeClr val="bg1"/>
                </a:solidFill>
                <a:latin typeface="Calibri" pitchFamily="34" charset="0"/>
              </a:rPr>
              <a:t>”  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1:30 NIV</a:t>
            </a:r>
          </a:p>
          <a:p>
            <a:pPr algn="ctr"/>
            <a:r>
              <a:rPr lang="en-US" sz="2800" b="1" dirty="0" smtClean="0">
                <a:solidFill>
                  <a:schemeClr val="bg1"/>
                </a:solidFill>
                <a:latin typeface="Calibri" pitchFamily="34" charset="0"/>
              </a:rPr>
              <a:t>Thank you, Lord!             </a:t>
            </a:r>
            <a:endParaRPr lang="en-US" sz="800" b="1" dirty="0" smtClean="0">
              <a:solidFill>
                <a:schemeClr val="bg1"/>
              </a:solidFill>
              <a:latin typeface="Calibri" pitchFamily="34" charset="0"/>
            </a:endParaRPr>
          </a:p>
        </p:txBody>
      </p:sp>
      <p:sp>
        <p:nvSpPr>
          <p:cNvPr id="33" name="TextBox 32"/>
          <p:cNvSpPr txBox="1"/>
          <p:nvPr/>
        </p:nvSpPr>
        <p:spPr>
          <a:xfrm rot="16200000">
            <a:off x="3177426" y="4823574"/>
            <a:ext cx="2880320" cy="523220"/>
          </a:xfrm>
          <a:prstGeom prst="rect">
            <a:avLst/>
          </a:prstGeom>
          <a:noFill/>
        </p:spPr>
        <p:txBody>
          <a:bodyPr wrap="square" rtlCol="0">
            <a:spAutoFit/>
          </a:bodyPr>
          <a:lstStyle/>
          <a:p>
            <a:pPr algn="ctr"/>
            <a:r>
              <a:rPr lang="en-CA" sz="2800" b="1" dirty="0" smtClean="0">
                <a:latin typeface="Calibri" pitchFamily="34" charset="0"/>
              </a:rPr>
              <a:t>Thank you!</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3799284"/>
            <a:ext cx="4114800" cy="3086100"/>
          </a:xfrm>
          <a:prstGeom prst="rect">
            <a:avLst/>
          </a:prstGeom>
        </p:spPr>
      </p:pic>
      <p:sp>
        <p:nvSpPr>
          <p:cNvPr id="5" name="Explosion 1 4"/>
          <p:cNvSpPr/>
          <p:nvPr/>
        </p:nvSpPr>
        <p:spPr>
          <a:xfrm rot="16200000">
            <a:off x="4932041" y="-963488"/>
            <a:ext cx="3708152" cy="558036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TextBox 22"/>
          <p:cNvSpPr txBox="1"/>
          <p:nvPr/>
        </p:nvSpPr>
        <p:spPr>
          <a:xfrm>
            <a:off x="467544" y="6597932"/>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7" name="TextBox 2"/>
          <p:cNvSpPr txBox="1">
            <a:spLocks noChangeArrowheads="1"/>
          </p:cNvSpPr>
          <p:nvPr/>
        </p:nvSpPr>
        <p:spPr bwMode="auto">
          <a:xfrm>
            <a:off x="-36512" y="5138028"/>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2" name="TextBox 21"/>
          <p:cNvSpPr txBox="1"/>
          <p:nvPr/>
        </p:nvSpPr>
        <p:spPr>
          <a:xfrm>
            <a:off x="4752528" y="4286256"/>
            <a:ext cx="4211960"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“He has delivered us from the domain of darkness and transferred us to the kingdom of his beloved Son”  Col 1:13</a:t>
            </a:r>
            <a:endParaRPr lang="en-CA" sz="2800" dirty="0">
              <a:solidFill>
                <a:schemeClr val="bg1"/>
              </a:solidFill>
              <a:latin typeface="Calibri" pitchFamily="34" charset="0"/>
            </a:endParaRPr>
          </a:p>
        </p:txBody>
      </p:sp>
      <p:sp>
        <p:nvSpPr>
          <p:cNvPr id="30" name="TextBox 29"/>
          <p:cNvSpPr txBox="1"/>
          <p:nvPr/>
        </p:nvSpPr>
        <p:spPr>
          <a:xfrm>
            <a:off x="71406" y="2402885"/>
            <a:ext cx="4104456"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“out of darkness into his marvelous light” 1 Pet 2:9</a:t>
            </a:r>
            <a:endParaRPr lang="en-CA" sz="2800" b="1" dirty="0">
              <a:solidFill>
                <a:schemeClr val="bg1"/>
              </a:solidFill>
              <a:latin typeface="Calibri" pitchFamily="34" charset="0"/>
            </a:endParaRPr>
          </a:p>
        </p:txBody>
      </p:sp>
      <p:pic>
        <p:nvPicPr>
          <p:cNvPr id="24" name="Picture 23" descr="lord-jesus-christ-coming-293608.gif"/>
          <p:cNvPicPr>
            <a:picLocks noChangeAspect="1"/>
          </p:cNvPicPr>
          <p:nvPr/>
        </p:nvPicPr>
        <p:blipFill>
          <a:blip r:embed="rId3" cstate="print"/>
          <a:srcRect b="36475"/>
          <a:stretch>
            <a:fillRect/>
          </a:stretch>
        </p:blipFill>
        <p:spPr>
          <a:xfrm>
            <a:off x="5796136" y="260648"/>
            <a:ext cx="1871601" cy="1656184"/>
          </a:xfrm>
          <a:prstGeom prst="star32">
            <a:avLst/>
          </a:prstGeom>
        </p:spPr>
      </p:pic>
      <p:pic>
        <p:nvPicPr>
          <p:cNvPr id="31" name="Picture 30" descr="www.fg-a.com valentine 2-jumping-heart.gif"/>
          <p:cNvPicPr>
            <a:picLocks noChangeAspect="1"/>
          </p:cNvPicPr>
          <p:nvPr/>
        </p:nvPicPr>
        <p:blipFill>
          <a:blip r:embed="rId4" cstate="print"/>
          <a:stretch>
            <a:fillRect/>
          </a:stretch>
        </p:blipFill>
        <p:spPr>
          <a:xfrm>
            <a:off x="7143768" y="1326075"/>
            <a:ext cx="1000132" cy="1166821"/>
          </a:xfrm>
          <a:prstGeom prst="rect">
            <a:avLst/>
          </a:prstGeom>
        </p:spPr>
      </p:pic>
      <p:pic>
        <p:nvPicPr>
          <p:cNvPr id="32" name="Picture 31" descr="www.fg-a.com valentine 2-jumping-heart.gif"/>
          <p:cNvPicPr>
            <a:picLocks noChangeAspect="1"/>
          </p:cNvPicPr>
          <p:nvPr/>
        </p:nvPicPr>
        <p:blipFill>
          <a:blip r:embed="rId4" cstate="print"/>
          <a:stretch>
            <a:fillRect/>
          </a:stretch>
        </p:blipFill>
        <p:spPr>
          <a:xfrm>
            <a:off x="6228184" y="1470091"/>
            <a:ext cx="1000132" cy="1166821"/>
          </a:xfrm>
          <a:prstGeom prst="rect">
            <a:avLst/>
          </a:prstGeom>
        </p:spPr>
      </p:pic>
      <p:pic>
        <p:nvPicPr>
          <p:cNvPr id="33" name="Picture 32" descr="www.fg-a.com valentine 2-jumping-heart.gif"/>
          <p:cNvPicPr>
            <a:picLocks noChangeAspect="1"/>
          </p:cNvPicPr>
          <p:nvPr/>
        </p:nvPicPr>
        <p:blipFill>
          <a:blip r:embed="rId4" cstate="print"/>
          <a:stretch>
            <a:fillRect/>
          </a:stretch>
        </p:blipFill>
        <p:spPr>
          <a:xfrm>
            <a:off x="5300060" y="1326075"/>
            <a:ext cx="1000132" cy="1166821"/>
          </a:xfrm>
          <a:prstGeom prst="rect">
            <a:avLst/>
          </a:prstGeom>
        </p:spPr>
      </p:pic>
      <p:pic>
        <p:nvPicPr>
          <p:cNvPr id="34" name="Picture 33" descr="www.fg-a.com valentine 2-jumping-heart.gif"/>
          <p:cNvPicPr>
            <a:picLocks noChangeAspect="1"/>
          </p:cNvPicPr>
          <p:nvPr/>
        </p:nvPicPr>
        <p:blipFill>
          <a:blip r:embed="rId4" cstate="print"/>
          <a:stretch>
            <a:fillRect/>
          </a:stretch>
        </p:blipFill>
        <p:spPr>
          <a:xfrm>
            <a:off x="4499992" y="1830131"/>
            <a:ext cx="1000132" cy="1166821"/>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7964356" y="1844824"/>
            <a:ext cx="1000132" cy="1166821"/>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6812228" y="2190171"/>
            <a:ext cx="1000132" cy="1166821"/>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5660100" y="2204864"/>
            <a:ext cx="1000132" cy="1166821"/>
          </a:xfrm>
          <a:prstGeom prst="rect">
            <a:avLst/>
          </a:prstGeom>
        </p:spPr>
      </p:pic>
      <p:sp>
        <p:nvSpPr>
          <p:cNvPr id="39" name="TextBox 38"/>
          <p:cNvSpPr txBox="1"/>
          <p:nvPr/>
        </p:nvSpPr>
        <p:spPr>
          <a:xfrm>
            <a:off x="7092280" y="3470811"/>
            <a:ext cx="2088232" cy="246221"/>
          </a:xfrm>
          <a:prstGeom prst="rect">
            <a:avLst/>
          </a:prstGeom>
          <a:noFill/>
        </p:spPr>
        <p:txBody>
          <a:bodyPr wrap="square" rtlCol="0">
            <a:spAutoFit/>
          </a:bodyPr>
          <a:lstStyle/>
          <a:p>
            <a:pPr algn="ctr"/>
            <a:r>
              <a:rPr lang="en-CA" sz="1000" dirty="0" smtClean="0">
                <a:solidFill>
                  <a:schemeClr val="tx1">
                    <a:lumMod val="65000"/>
                  </a:schemeClr>
                </a:solidFill>
                <a:latin typeface="Arial Narrow" pitchFamily="34" charset="0"/>
              </a:rPr>
              <a:t>jumping heart © www.fg-a.com</a:t>
            </a:r>
          </a:p>
        </p:txBody>
      </p:sp>
      <p:sp>
        <p:nvSpPr>
          <p:cNvPr id="41" name="TextBox 8"/>
          <p:cNvSpPr txBox="1">
            <a:spLocks noChangeArrowheads="1"/>
          </p:cNvSpPr>
          <p:nvPr/>
        </p:nvSpPr>
        <p:spPr bwMode="auto">
          <a:xfrm>
            <a:off x="5868144" y="1556792"/>
            <a:ext cx="1728192" cy="246221"/>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latin typeface="Arial Narrow" pitchFamily="34" charset="0"/>
              </a:rPr>
              <a:t>© </a:t>
            </a:r>
            <a:r>
              <a:rPr lang="en-CA" sz="1000" dirty="0" smtClean="0">
                <a:solidFill>
                  <a:schemeClr val="tx1">
                    <a:lumMod val="65000"/>
                  </a:schemeClr>
                </a:solidFill>
                <a:latin typeface="Arial Narrow" pitchFamily="34" charset="0"/>
              </a:rPr>
              <a:t>GospelGifs.com  </a:t>
            </a:r>
            <a:endParaRPr lang="en-CA" sz="1000" dirty="0">
              <a:solidFill>
                <a:schemeClr val="tx1">
                  <a:lumMod val="65000"/>
                </a:schemeClr>
              </a:solidFill>
              <a:latin typeface="Arial Narrow" pitchFamily="34" charset="0"/>
            </a:endParaRPr>
          </a:p>
        </p:txBody>
      </p:sp>
      <p:sp>
        <p:nvSpPr>
          <p:cNvPr id="28" name="Rectangle 27"/>
          <p:cNvSpPr/>
          <p:nvPr/>
        </p:nvSpPr>
        <p:spPr>
          <a:xfrm>
            <a:off x="4427984" y="3068960"/>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3707904" y="3356992"/>
            <a:ext cx="182880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p:cNvCxnSpPr/>
          <p:nvPr/>
        </p:nvCxnSpPr>
        <p:spPr>
          <a:xfrm flipV="1">
            <a:off x="4283894" y="3356992"/>
            <a:ext cx="504130" cy="2880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itle 1"/>
          <p:cNvSpPr txBox="1">
            <a:spLocks/>
          </p:cNvSpPr>
          <p:nvPr/>
        </p:nvSpPr>
        <p:spPr bwMode="auto">
          <a:xfrm>
            <a:off x="72008" y="44624"/>
            <a:ext cx="3995936"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13-14. delivered from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the domain of darkness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and transferred to the kingdom of</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God’s Son.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Praise you, Lord!</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 name="Explosion 1 19"/>
          <p:cNvSpPr/>
          <p:nvPr/>
        </p:nvSpPr>
        <p:spPr>
          <a:xfrm rot="16200000">
            <a:off x="4932041" y="-963488"/>
            <a:ext cx="3708152" cy="558036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27384"/>
            <a:ext cx="4114800" cy="3086100"/>
          </a:xfrm>
          <a:prstGeom prst="rect">
            <a:avLst/>
          </a:prstGeom>
        </p:spPr>
      </p:pic>
      <p:sp>
        <p:nvSpPr>
          <p:cNvPr id="23" name="TextBox 22"/>
          <p:cNvSpPr txBox="1"/>
          <p:nvPr/>
        </p:nvSpPr>
        <p:spPr>
          <a:xfrm>
            <a:off x="323528" y="2853516"/>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sp>
        <p:nvSpPr>
          <p:cNvPr id="27" name="TextBox 2"/>
          <p:cNvSpPr txBox="1">
            <a:spLocks noChangeArrowheads="1"/>
          </p:cNvSpPr>
          <p:nvPr/>
        </p:nvSpPr>
        <p:spPr bwMode="auto">
          <a:xfrm>
            <a:off x="-36512" y="1268760"/>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2" name="TextBox 21"/>
          <p:cNvSpPr txBox="1"/>
          <p:nvPr/>
        </p:nvSpPr>
        <p:spPr>
          <a:xfrm>
            <a:off x="216180" y="3678043"/>
            <a:ext cx="8784976" cy="3108543"/>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Lord, that if you have delivered us from the domain of darkness into the kingdom of your Son, </a:t>
            </a:r>
          </a:p>
          <a:p>
            <a:pPr algn="ctr"/>
            <a:r>
              <a:rPr lang="en-CA" sz="2800" b="1" dirty="0" smtClean="0">
                <a:solidFill>
                  <a:schemeClr val="bg1"/>
                </a:solidFill>
                <a:latin typeface="Calibri" pitchFamily="34" charset="0"/>
                <a:cs typeface="Calibri" pitchFamily="34" charset="0"/>
              </a:rPr>
              <a:t>we are under the authority of the King of kings, </a:t>
            </a:r>
          </a:p>
          <a:p>
            <a:pPr algn="ctr"/>
            <a:r>
              <a:rPr lang="en-CA" sz="2800" b="1" dirty="0" smtClean="0">
                <a:solidFill>
                  <a:schemeClr val="bg1"/>
                </a:solidFill>
                <a:latin typeface="Calibri" pitchFamily="34" charset="0"/>
                <a:cs typeface="Calibri" pitchFamily="34" charset="0"/>
              </a:rPr>
              <a:t>the Lord of all, and Christ’s death has freed us from </a:t>
            </a:r>
          </a:p>
          <a:p>
            <a:pPr algn="ctr"/>
            <a:r>
              <a:rPr lang="en-CA" sz="2800" b="1" dirty="0" smtClean="0">
                <a:solidFill>
                  <a:schemeClr val="bg1"/>
                </a:solidFill>
                <a:latin typeface="Calibri" pitchFamily="34" charset="0"/>
                <a:cs typeface="Calibri" pitchFamily="34" charset="0"/>
              </a:rPr>
              <a:t>the domination of spirits of darkness, as it is written,</a:t>
            </a:r>
          </a:p>
          <a:p>
            <a:pPr algn="ctr"/>
            <a:r>
              <a:rPr lang="en-CA" sz="2800" b="1" dirty="0" smtClean="0">
                <a:solidFill>
                  <a:schemeClr val="bg1"/>
                </a:solidFill>
                <a:latin typeface="Calibri" pitchFamily="34" charset="0"/>
                <a:cs typeface="Calibri" pitchFamily="34" charset="0"/>
              </a:rPr>
              <a:t>“He disarmed the rulers and authorities and put them to open shame, by triumphing over them in him” Col 2:15!</a:t>
            </a:r>
            <a:endParaRPr lang="en-CA" sz="2800" b="1" dirty="0">
              <a:solidFill>
                <a:schemeClr val="bg1"/>
              </a:solidFill>
              <a:latin typeface="Calibri" pitchFamily="34" charset="0"/>
            </a:endParaRPr>
          </a:p>
        </p:txBody>
      </p:sp>
      <p:pic>
        <p:nvPicPr>
          <p:cNvPr id="18" name="Picture 17" descr="lord-jesus-christ-coming-293608.gif"/>
          <p:cNvPicPr>
            <a:picLocks noChangeAspect="1"/>
          </p:cNvPicPr>
          <p:nvPr/>
        </p:nvPicPr>
        <p:blipFill>
          <a:blip r:embed="rId3" cstate="print"/>
          <a:srcRect b="36475"/>
          <a:stretch>
            <a:fillRect/>
          </a:stretch>
        </p:blipFill>
        <p:spPr>
          <a:xfrm>
            <a:off x="5796136" y="260648"/>
            <a:ext cx="1871601" cy="1656184"/>
          </a:xfrm>
          <a:prstGeom prst="star32">
            <a:avLst/>
          </a:prstGeom>
        </p:spPr>
      </p:pic>
      <p:pic>
        <p:nvPicPr>
          <p:cNvPr id="19" name="Picture 18" descr="www.fg-a.com valentine 2-jumping-heart.gif"/>
          <p:cNvPicPr>
            <a:picLocks noChangeAspect="1"/>
          </p:cNvPicPr>
          <p:nvPr/>
        </p:nvPicPr>
        <p:blipFill>
          <a:blip r:embed="rId4" cstate="print"/>
          <a:stretch>
            <a:fillRect/>
          </a:stretch>
        </p:blipFill>
        <p:spPr>
          <a:xfrm>
            <a:off x="7143768" y="1326075"/>
            <a:ext cx="1000132" cy="1166821"/>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6228184" y="1470091"/>
            <a:ext cx="1000132" cy="1166821"/>
          </a:xfrm>
          <a:prstGeom prst="rect">
            <a:avLst/>
          </a:prstGeom>
        </p:spPr>
      </p:pic>
      <p:pic>
        <p:nvPicPr>
          <p:cNvPr id="24" name="Picture 23" descr="www.fg-a.com valentine 2-jumping-heart.gif"/>
          <p:cNvPicPr>
            <a:picLocks noChangeAspect="1"/>
          </p:cNvPicPr>
          <p:nvPr/>
        </p:nvPicPr>
        <p:blipFill>
          <a:blip r:embed="rId4" cstate="print"/>
          <a:stretch>
            <a:fillRect/>
          </a:stretch>
        </p:blipFill>
        <p:spPr>
          <a:xfrm>
            <a:off x="5300060" y="1326075"/>
            <a:ext cx="1000132" cy="1166821"/>
          </a:xfrm>
          <a:prstGeom prst="rect">
            <a:avLst/>
          </a:prstGeom>
        </p:spPr>
      </p:pic>
      <p:pic>
        <p:nvPicPr>
          <p:cNvPr id="25" name="Picture 24" descr="www.fg-a.com valentine 2-jumping-heart.gif"/>
          <p:cNvPicPr>
            <a:picLocks noChangeAspect="1"/>
          </p:cNvPicPr>
          <p:nvPr/>
        </p:nvPicPr>
        <p:blipFill>
          <a:blip r:embed="rId4" cstate="print"/>
          <a:stretch>
            <a:fillRect/>
          </a:stretch>
        </p:blipFill>
        <p:spPr>
          <a:xfrm>
            <a:off x="4499992" y="1830131"/>
            <a:ext cx="1000132" cy="1166821"/>
          </a:xfrm>
          <a:prstGeom prst="rect">
            <a:avLst/>
          </a:prstGeom>
        </p:spPr>
      </p:pic>
      <p:pic>
        <p:nvPicPr>
          <p:cNvPr id="28" name="Picture 27" descr="www.fg-a.com valentine 2-jumping-heart.gif"/>
          <p:cNvPicPr>
            <a:picLocks noChangeAspect="1"/>
          </p:cNvPicPr>
          <p:nvPr/>
        </p:nvPicPr>
        <p:blipFill>
          <a:blip r:embed="rId4" cstate="print"/>
          <a:stretch>
            <a:fillRect/>
          </a:stretch>
        </p:blipFill>
        <p:spPr>
          <a:xfrm>
            <a:off x="7964356" y="1844824"/>
            <a:ext cx="1000132" cy="1166821"/>
          </a:xfrm>
          <a:prstGeom prst="rect">
            <a:avLst/>
          </a:prstGeom>
        </p:spPr>
      </p:pic>
      <p:pic>
        <p:nvPicPr>
          <p:cNvPr id="29" name="Picture 28" descr="www.fg-a.com valentine 2-jumping-heart.gif"/>
          <p:cNvPicPr>
            <a:picLocks noChangeAspect="1"/>
          </p:cNvPicPr>
          <p:nvPr/>
        </p:nvPicPr>
        <p:blipFill>
          <a:blip r:embed="rId4" cstate="print"/>
          <a:stretch>
            <a:fillRect/>
          </a:stretch>
        </p:blipFill>
        <p:spPr>
          <a:xfrm>
            <a:off x="6812228" y="2190171"/>
            <a:ext cx="1000132" cy="1166821"/>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5660100" y="2204864"/>
            <a:ext cx="1000132" cy="1166821"/>
          </a:xfrm>
          <a:prstGeom prst="rect">
            <a:avLst/>
          </a:prstGeom>
        </p:spPr>
      </p:pic>
      <p:sp>
        <p:nvSpPr>
          <p:cNvPr id="32" name="TextBox 31"/>
          <p:cNvSpPr txBox="1"/>
          <p:nvPr/>
        </p:nvSpPr>
        <p:spPr>
          <a:xfrm>
            <a:off x="7092280" y="3470811"/>
            <a:ext cx="2088232" cy="246221"/>
          </a:xfrm>
          <a:prstGeom prst="rect">
            <a:avLst/>
          </a:prstGeom>
          <a:noFill/>
        </p:spPr>
        <p:txBody>
          <a:bodyPr wrap="square" rtlCol="0">
            <a:spAutoFit/>
          </a:bodyPr>
          <a:lstStyle/>
          <a:p>
            <a:pPr algn="ctr"/>
            <a:r>
              <a:rPr lang="en-CA" sz="1000" dirty="0" smtClean="0">
                <a:solidFill>
                  <a:schemeClr val="tx1">
                    <a:lumMod val="65000"/>
                  </a:schemeClr>
                </a:solidFill>
                <a:latin typeface="Arial Narrow" pitchFamily="34" charset="0"/>
              </a:rPr>
              <a:t>jumping heart © www.fg-a.com</a:t>
            </a:r>
          </a:p>
        </p:txBody>
      </p:sp>
      <p:sp>
        <p:nvSpPr>
          <p:cNvPr id="33" name="TextBox 8"/>
          <p:cNvSpPr txBox="1">
            <a:spLocks noChangeArrowheads="1"/>
          </p:cNvSpPr>
          <p:nvPr/>
        </p:nvSpPr>
        <p:spPr bwMode="auto">
          <a:xfrm>
            <a:off x="5868144" y="1556792"/>
            <a:ext cx="1728192" cy="246221"/>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latin typeface="Arial Narrow" pitchFamily="34" charset="0"/>
              </a:rPr>
              <a:t>© </a:t>
            </a:r>
            <a:r>
              <a:rPr lang="en-CA" sz="1000" dirty="0" smtClean="0">
                <a:solidFill>
                  <a:schemeClr val="tx1">
                    <a:lumMod val="65000"/>
                  </a:schemeClr>
                </a:solidFill>
                <a:latin typeface="Arial Narrow" pitchFamily="34" charset="0"/>
              </a:rPr>
              <a:t>GospelGifs.com  </a:t>
            </a:r>
            <a:endParaRPr lang="en-CA" sz="1000" dirty="0">
              <a:solidFill>
                <a:schemeClr val="tx1">
                  <a:lumMod val="65000"/>
                </a:schemeClr>
              </a:solidFill>
              <a:latin typeface="Arial Narrow"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21496"/>
            <a:ext cx="7128792" cy="6247864"/>
          </a:xfrm>
          <a:prstGeom prst="rect">
            <a:avLst/>
          </a:prstGeom>
          <a:noFill/>
          <a:ln w="9525">
            <a:noFill/>
            <a:miter lim="800000"/>
            <a:headEnd/>
            <a:tailEnd/>
          </a:ln>
        </p:spPr>
        <p:txBody>
          <a:bodyPr wrap="square">
            <a:spAutoFit/>
          </a:bodyPr>
          <a:lstStyle/>
          <a:p>
            <a:pPr algn="ctr">
              <a:lnSpc>
                <a:spcPts val="3000"/>
              </a:lnSpc>
              <a:spcBef>
                <a:spcPts val="0"/>
              </a:spcBef>
            </a:pPr>
            <a:r>
              <a:rPr lang="en-US" sz="4800" b="1" dirty="0" smtClean="0">
                <a:solidFill>
                  <a:schemeClr val="bg1"/>
                </a:solidFill>
                <a:latin typeface="Calibri" pitchFamily="34" charset="0"/>
              </a:rPr>
              <a:t>in Christ</a:t>
            </a:r>
          </a:p>
          <a:p>
            <a:pPr algn="ctr">
              <a:lnSpc>
                <a:spcPts val="3000"/>
              </a:lnSpc>
              <a:spcBef>
                <a:spcPts val="0"/>
              </a:spcBef>
            </a:pPr>
            <a:r>
              <a:rPr lang="en-US" sz="2800" b="1" dirty="0" smtClean="0">
                <a:solidFill>
                  <a:schemeClr val="bg1"/>
                </a:solidFill>
                <a:latin typeface="Calibri" pitchFamily="34" charset="0"/>
              </a:rPr>
              <a:t>justified in Christ </a:t>
            </a:r>
          </a:p>
          <a:p>
            <a:pPr algn="ctr">
              <a:lnSpc>
                <a:spcPts val="30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ransomed and redeemed</a:t>
            </a:r>
            <a:endParaRPr lang="en-CA" sz="200" b="1" dirty="0" smtClean="0">
              <a:solidFill>
                <a:schemeClr val="bg1"/>
              </a:solidFill>
              <a:latin typeface="Calibri" pitchFamily="34" charset="0"/>
            </a:endParaRPr>
          </a:p>
          <a:p>
            <a:pPr algn="ctr">
              <a:lnSpc>
                <a:spcPts val="3000"/>
              </a:lnSpc>
              <a:spcBef>
                <a:spcPts val="0"/>
              </a:spcBef>
            </a:pPr>
            <a:r>
              <a:rPr lang="en-US" sz="2800" b="1" dirty="0" smtClean="0">
                <a:solidFill>
                  <a:schemeClr val="bg1"/>
                </a:solidFill>
                <a:latin typeface="Calibri" pitchFamily="34" charset="0"/>
              </a:rPr>
              <a:t>Passover Lamb and propitiation, atonement, wrath turned away     </a:t>
            </a:r>
            <a:endParaRPr lang="en-CA" sz="28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forgiven    peace    reconciled    adopted sons                       </a:t>
            </a:r>
          </a:p>
          <a:p>
            <a:pPr algn="ctr">
              <a:lnSpc>
                <a:spcPts val="3000"/>
              </a:lnSpc>
              <a:spcBef>
                <a:spcPts val="0"/>
              </a:spcBef>
            </a:pPr>
            <a:r>
              <a:rPr lang="en-US" sz="2800" b="1" dirty="0" smtClean="0">
                <a:solidFill>
                  <a:schemeClr val="bg1"/>
                </a:solidFill>
                <a:latin typeface="Calibri" pitchFamily="34" charset="0"/>
              </a:rPr>
              <a:t>eternal life      welcomed, accepted</a:t>
            </a:r>
          </a:p>
          <a:p>
            <a:pPr algn="ctr">
              <a:lnSpc>
                <a:spcPts val="3000"/>
              </a:lnSpc>
              <a:spcBef>
                <a:spcPts val="0"/>
              </a:spcBef>
            </a:pPr>
            <a:r>
              <a:rPr lang="en-US" sz="2800" b="1" dirty="0" smtClean="0">
                <a:latin typeface="Calibri" pitchFamily="34" charset="0"/>
              </a:rPr>
              <a:t>filled in Christ the fullness of God</a:t>
            </a:r>
          </a:p>
          <a:p>
            <a:pPr algn="ctr">
              <a:lnSpc>
                <a:spcPts val="3000"/>
              </a:lnSpc>
              <a:spcBef>
                <a:spcPts val="0"/>
              </a:spcBef>
            </a:pPr>
            <a:r>
              <a:rPr lang="en-CA" sz="2800" b="1" dirty="0" smtClean="0">
                <a:solidFill>
                  <a:schemeClr val="bg1"/>
                </a:solidFill>
                <a:latin typeface="Calibri" pitchFamily="34" charset="0"/>
              </a:rPr>
              <a:t>blessed with every blessing</a:t>
            </a:r>
          </a:p>
          <a:p>
            <a:pPr algn="ctr">
              <a:lnSpc>
                <a:spcPts val="3000"/>
              </a:lnSpc>
              <a:spcBef>
                <a:spcPts val="0"/>
              </a:spcBef>
            </a:pPr>
            <a:r>
              <a:rPr lang="en-CA" sz="2800" b="1" dirty="0" smtClean="0">
                <a:latin typeface="Calibri" pitchFamily="34" charset="0"/>
              </a:rPr>
              <a:t>Christ our wisdom from God, righteousness, sanctification, redemption</a:t>
            </a:r>
          </a:p>
          <a:p>
            <a:pPr algn="ctr">
              <a:lnSpc>
                <a:spcPts val="3000"/>
              </a:lnSpc>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endParaRPr lang="en-CA" sz="2800" b="1" dirty="0" smtClean="0">
              <a:latin typeface="Calibri" pitchFamily="34" charset="0"/>
            </a:endParaRPr>
          </a:p>
          <a:p>
            <a:pPr algn="ctr">
              <a:lnSpc>
                <a:spcPts val="3000"/>
              </a:lnSpc>
              <a:spcBef>
                <a:spcPts val="0"/>
              </a:spcBef>
            </a:pPr>
            <a:r>
              <a:rPr lang="en-CA" sz="2800" b="1" dirty="0" smtClean="0">
                <a:solidFill>
                  <a:schemeClr val="bg1"/>
                </a:solidFill>
                <a:latin typeface="Calibri" pitchFamily="34" charset="0"/>
              </a:rPr>
              <a:t>transferred into the kingdom of light</a:t>
            </a:r>
          </a:p>
          <a:p>
            <a:pPr algn="ctr">
              <a:lnSpc>
                <a:spcPts val="3000"/>
              </a:lnSpc>
              <a:spcBef>
                <a:spcPts val="0"/>
              </a:spcBef>
            </a:pPr>
            <a:endParaRPr lang="en-CA" sz="2800" b="1" dirty="0" smtClean="0">
              <a:solidFill>
                <a:schemeClr val="bg1"/>
              </a:solidFill>
            </a:endParaRPr>
          </a:p>
          <a:p>
            <a:pPr algn="ctr">
              <a:lnSpc>
                <a:spcPts val="3000"/>
              </a:lnSpc>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TextBox 64"/>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lstStyle/>
          <a:p>
            <a:r>
              <a:rPr lang="en-CA" b="1" dirty="0" smtClean="0">
                <a:solidFill>
                  <a:srgbClr val="FFFF00"/>
                </a:solidFill>
                <a:latin typeface="Calibri" pitchFamily="34" charset="0"/>
              </a:rPr>
              <a:t>What is SIN?</a:t>
            </a:r>
            <a:endParaRPr lang="en-CA" b="1" dirty="0">
              <a:solidFill>
                <a:srgbClr val="FFFF00"/>
              </a:solidFill>
              <a:latin typeface="Calibri" pitchFamily="34" charset="0"/>
            </a:endParaRPr>
          </a:p>
        </p:txBody>
      </p:sp>
      <p:sp>
        <p:nvSpPr>
          <p:cNvPr id="3" name="TextBox 2"/>
          <p:cNvSpPr txBox="1"/>
          <p:nvPr/>
        </p:nvSpPr>
        <p:spPr>
          <a:xfrm>
            <a:off x="969223" y="606162"/>
            <a:ext cx="8067273" cy="6063198"/>
          </a:xfrm>
          <a:prstGeom prst="rect">
            <a:avLst/>
          </a:prstGeom>
          <a:noFill/>
        </p:spPr>
        <p:txBody>
          <a:bodyPr wrap="none" rtlCol="0">
            <a:spAutoFit/>
          </a:bodyPr>
          <a:lstStyle/>
          <a:p>
            <a:r>
              <a:rPr lang="en-CA" sz="3600" b="1" dirty="0" smtClean="0">
                <a:solidFill>
                  <a:srgbClr val="FFFF00"/>
                </a:solidFill>
                <a:latin typeface="Calibri" pitchFamily="34" charset="0"/>
              </a:rPr>
              <a:t>S</a:t>
            </a:r>
            <a:r>
              <a:rPr lang="en-CA" sz="2800" b="1" dirty="0" smtClean="0">
                <a:latin typeface="Calibri" pitchFamily="34" charset="0"/>
              </a:rPr>
              <a:t>eeking joy and satisfaction in created things  </a:t>
            </a:r>
          </a:p>
          <a:p>
            <a:r>
              <a:rPr lang="en-CA" sz="2800" b="1" dirty="0" smtClean="0">
                <a:latin typeface="Calibri" pitchFamily="34" charset="0"/>
              </a:rPr>
              <a:t>rather than in our supremely enjoyable Creator </a:t>
            </a:r>
          </a:p>
          <a:p>
            <a:r>
              <a:rPr lang="en-CA" sz="3600" b="1" dirty="0" smtClean="0">
                <a:solidFill>
                  <a:srgbClr val="FFFF00"/>
                </a:solidFill>
                <a:latin typeface="Calibri" pitchFamily="34" charset="0"/>
              </a:rPr>
              <a:t>S</a:t>
            </a:r>
            <a:r>
              <a:rPr lang="en-CA" sz="2800" b="1" dirty="0" smtClean="0">
                <a:latin typeface="Calibri" pitchFamily="34" charset="0"/>
              </a:rPr>
              <a:t>uppressing, exchanging truth about God for lies </a:t>
            </a:r>
          </a:p>
          <a:p>
            <a:r>
              <a:rPr lang="en-CA" sz="2800" b="1" dirty="0" smtClean="0">
                <a:latin typeface="Calibri" pitchFamily="34" charset="0"/>
              </a:rPr>
              <a:t>and other loves, disapproving of God </a:t>
            </a:r>
            <a:r>
              <a:rPr lang="en-CA" sz="2400" b="1" dirty="0" smtClean="0">
                <a:latin typeface="Calibri" pitchFamily="34" charset="0"/>
              </a:rPr>
              <a:t>(Rom 1:18,23,28</a:t>
            </a:r>
            <a:r>
              <a:rPr lang="en-CA" sz="2800" b="1" dirty="0" smtClean="0">
                <a:latin typeface="Calibri" pitchFamily="34" charset="0"/>
              </a:rPr>
              <a:t>)</a:t>
            </a:r>
          </a:p>
          <a:p>
            <a:r>
              <a:rPr lang="en-CA" sz="3600" b="1" dirty="0" smtClean="0">
                <a:solidFill>
                  <a:srgbClr val="FFFF00"/>
                </a:solidFill>
                <a:latin typeface="Calibri" pitchFamily="34" charset="0"/>
              </a:rPr>
              <a:t>S</a:t>
            </a:r>
            <a:r>
              <a:rPr lang="en-CA" sz="2800" b="1" dirty="0" smtClean="0">
                <a:latin typeface="Calibri" pitchFamily="34" charset="0"/>
              </a:rPr>
              <a:t>toring up wrath for ourselves on the day God’s </a:t>
            </a:r>
          </a:p>
          <a:p>
            <a:r>
              <a:rPr lang="en-CA" sz="2800" b="1" dirty="0" smtClean="0">
                <a:latin typeface="Calibri" pitchFamily="34" charset="0"/>
              </a:rPr>
              <a:t>righteous judgment will be revealed </a:t>
            </a:r>
            <a:r>
              <a:rPr lang="en-CA" sz="2400" b="1" dirty="0" smtClean="0">
                <a:latin typeface="Calibri" pitchFamily="34" charset="0"/>
              </a:rPr>
              <a:t>(Rom 2:5)</a:t>
            </a:r>
          </a:p>
          <a:p>
            <a:endParaRPr lang="en-CA" sz="1200" b="1" dirty="0" smtClean="0">
              <a:latin typeface="Calibri" pitchFamily="34" charset="0"/>
            </a:endParaRPr>
          </a:p>
          <a:p>
            <a:r>
              <a:rPr lang="en-CA" sz="3600" b="1" dirty="0" smtClean="0">
                <a:solidFill>
                  <a:srgbClr val="FFFF00"/>
                </a:solidFill>
                <a:latin typeface="Calibri" pitchFamily="34" charset="0"/>
              </a:rPr>
              <a:t>I</a:t>
            </a:r>
            <a:r>
              <a:rPr lang="en-CA" sz="2800" b="1" dirty="0" smtClean="0">
                <a:latin typeface="Calibri" pitchFamily="34" charset="0"/>
              </a:rPr>
              <a:t>dolatrous </a:t>
            </a:r>
            <a:r>
              <a:rPr lang="en-CA" sz="3600" b="1" dirty="0" smtClean="0">
                <a:solidFill>
                  <a:srgbClr val="FFFF00"/>
                </a:solidFill>
                <a:latin typeface="Calibri" pitchFamily="34" charset="0"/>
              </a:rPr>
              <a:t>I</a:t>
            </a:r>
            <a:r>
              <a:rPr lang="en-CA" sz="2800" b="1" dirty="0" smtClean="0">
                <a:latin typeface="Calibri" pitchFamily="34" charset="0"/>
              </a:rPr>
              <a:t>ndependence from God ; </a:t>
            </a:r>
            <a:r>
              <a:rPr lang="en-CA" sz="3600" b="1" dirty="0" smtClean="0">
                <a:solidFill>
                  <a:srgbClr val="FFFF00"/>
                </a:solidFill>
                <a:latin typeface="Calibri" pitchFamily="34" charset="0"/>
              </a:rPr>
              <a:t>I</a:t>
            </a:r>
            <a:r>
              <a:rPr lang="en-CA" sz="2800" b="1" dirty="0" smtClean="0">
                <a:latin typeface="Calibri" pitchFamily="34" charset="0"/>
              </a:rPr>
              <a:t>gnoring God</a:t>
            </a:r>
          </a:p>
          <a:p>
            <a:r>
              <a:rPr lang="en-CA" sz="3600" b="1" dirty="0" smtClean="0">
                <a:solidFill>
                  <a:srgbClr val="FFFF00"/>
                </a:solidFill>
                <a:latin typeface="Calibri" pitchFamily="34" charset="0"/>
              </a:rPr>
              <a:t>I</a:t>
            </a:r>
            <a:r>
              <a:rPr lang="en-CA" sz="2800" b="1" dirty="0" smtClean="0">
                <a:latin typeface="Calibri" pitchFamily="34" charset="0"/>
              </a:rPr>
              <a:t> do what </a:t>
            </a:r>
            <a:r>
              <a:rPr lang="en-CA" sz="3600" b="1" dirty="0" smtClean="0">
                <a:solidFill>
                  <a:srgbClr val="FFFF00"/>
                </a:solidFill>
                <a:latin typeface="Calibri" pitchFamily="34" charset="0"/>
              </a:rPr>
              <a:t>I</a:t>
            </a:r>
            <a:r>
              <a:rPr lang="en-CA" sz="2800" b="1" dirty="0" smtClean="0">
                <a:latin typeface="Calibri" pitchFamily="34" charset="0"/>
              </a:rPr>
              <a:t> want; </a:t>
            </a:r>
            <a:r>
              <a:rPr lang="en-CA" sz="3600" b="1" dirty="0" smtClean="0">
                <a:solidFill>
                  <a:srgbClr val="FFFF00"/>
                </a:solidFill>
                <a:latin typeface="Calibri" pitchFamily="34" charset="0"/>
              </a:rPr>
              <a:t>I</a:t>
            </a:r>
            <a:r>
              <a:rPr lang="en-CA" sz="2800" b="1" dirty="0" smtClean="0">
                <a:latin typeface="Calibri" pitchFamily="34" charset="0"/>
              </a:rPr>
              <a:t> am lord over my choices</a:t>
            </a:r>
          </a:p>
          <a:p>
            <a:r>
              <a:rPr lang="en-CA" sz="3600" b="1" dirty="0" smtClean="0">
                <a:solidFill>
                  <a:srgbClr val="FFFF00"/>
                </a:solidFill>
                <a:latin typeface="Calibri" pitchFamily="34" charset="0"/>
              </a:rPr>
              <a:t>I</a:t>
            </a:r>
            <a:r>
              <a:rPr lang="en-CA" sz="2800" b="1" dirty="0" smtClean="0">
                <a:latin typeface="Calibri" pitchFamily="34" charset="0"/>
              </a:rPr>
              <a:t>niquity = “crookedness” from God’s way</a:t>
            </a:r>
          </a:p>
          <a:p>
            <a:endParaRPr lang="en-CA" sz="1200" b="1" dirty="0" smtClean="0">
              <a:latin typeface="Calibri" pitchFamily="34" charset="0"/>
            </a:endParaRPr>
          </a:p>
          <a:p>
            <a:r>
              <a:rPr lang="en-CA" sz="3600" b="1" dirty="0" smtClean="0">
                <a:solidFill>
                  <a:srgbClr val="FFFF00"/>
                </a:solidFill>
                <a:latin typeface="Calibri" pitchFamily="34" charset="0"/>
              </a:rPr>
              <a:t>N</a:t>
            </a:r>
            <a:r>
              <a:rPr lang="en-CA" sz="2800" b="1" dirty="0" smtClean="0">
                <a:latin typeface="Calibri" pitchFamily="34" charset="0"/>
              </a:rPr>
              <a:t>ot honoring, thanking, believing, worshipping, </a:t>
            </a:r>
          </a:p>
          <a:p>
            <a:r>
              <a:rPr lang="en-CA" sz="2800" b="1" dirty="0" smtClean="0">
                <a:latin typeface="Calibri" pitchFamily="34" charset="0"/>
              </a:rPr>
              <a:t>serving, and approving of our Creator </a:t>
            </a:r>
            <a:r>
              <a:rPr lang="en-CA" sz="2400" b="1" dirty="0" smtClean="0">
                <a:latin typeface="Calibri" pitchFamily="34" charset="0"/>
              </a:rPr>
              <a:t>(Rom 1:21,25,28)</a:t>
            </a:r>
            <a:endParaRPr lang="en-CA" sz="2400" b="1" dirty="0">
              <a:latin typeface="Calibri" pitchFamily="34" charset="0"/>
            </a:endParaRPr>
          </a:p>
        </p:txBody>
      </p:sp>
      <p:sp>
        <p:nvSpPr>
          <p:cNvPr id="4" name="TextBox 3"/>
          <p:cNvSpPr txBox="1"/>
          <p:nvPr/>
        </p:nvSpPr>
        <p:spPr>
          <a:xfrm>
            <a:off x="112186" y="260648"/>
            <a:ext cx="691215" cy="6201698"/>
          </a:xfrm>
          <a:prstGeom prst="rect">
            <a:avLst/>
          </a:prstGeom>
          <a:noFill/>
        </p:spPr>
        <p:txBody>
          <a:bodyPr wrap="none" rtlCol="0">
            <a:spAutoFit/>
          </a:bodyPr>
          <a:lstStyle/>
          <a:p>
            <a:pPr algn="ctr"/>
            <a:endParaRPr lang="en-CA" sz="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S</a:t>
            </a:r>
          </a:p>
          <a:p>
            <a:pPr algn="ctr"/>
            <a:endParaRPr lang="en-CA" sz="1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400" b="1" dirty="0" smtClean="0">
              <a:solidFill>
                <a:srgbClr val="FFFF00"/>
              </a:solidFill>
              <a:latin typeface="Calibri" pitchFamily="34" charset="0"/>
            </a:endParaRPr>
          </a:p>
          <a:p>
            <a:pPr algn="ctr"/>
            <a:endParaRPr lang="en-CA" sz="1700" b="1" dirty="0" smtClean="0">
              <a:solidFill>
                <a:srgbClr val="FFFF00"/>
              </a:solidFill>
              <a:latin typeface="Calibri" pitchFamily="34" charset="0"/>
            </a:endParaRPr>
          </a:p>
          <a:p>
            <a:pPr algn="ctr"/>
            <a:r>
              <a:rPr lang="en-CA" sz="6000" b="1" dirty="0" smtClean="0">
                <a:solidFill>
                  <a:srgbClr val="FFFF00"/>
                </a:solidFill>
                <a:latin typeface="Calibri" pitchFamily="34" charset="0"/>
              </a:rPr>
              <a:t>I</a:t>
            </a:r>
          </a:p>
          <a:p>
            <a:pPr algn="ctr"/>
            <a:endParaRPr lang="en-CA" sz="4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1200" b="1" dirty="0" smtClean="0">
              <a:solidFill>
                <a:srgbClr val="FFFF00"/>
              </a:solidFill>
              <a:latin typeface="Calibri" pitchFamily="34" charset="0"/>
            </a:endParaRPr>
          </a:p>
          <a:p>
            <a:pPr algn="ctr"/>
            <a:endParaRPr lang="en-CA" sz="1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N</a:t>
            </a:r>
            <a:endParaRPr lang="en-CA" sz="60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363272" cy="1143000"/>
          </a:xfrm>
        </p:spPr>
        <p:txBody>
          <a:bodyPr/>
          <a:lstStyle/>
          <a:p>
            <a:r>
              <a:rPr lang="en-CA" sz="3200" b="1" dirty="0" smtClean="0">
                <a:solidFill>
                  <a:srgbClr val="FFFF00"/>
                </a:solidFill>
                <a:latin typeface="Calibri" pitchFamily="34" charset="0"/>
              </a:rPr>
              <a:t>What is sin?  It’s more than we think!</a:t>
            </a:r>
            <a:endParaRPr lang="en-CA" sz="3200" b="1" dirty="0">
              <a:solidFill>
                <a:srgbClr val="FFFF00"/>
              </a:solidFill>
              <a:latin typeface="Calibri" pitchFamily="34" charset="0"/>
            </a:endParaRPr>
          </a:p>
        </p:txBody>
      </p:sp>
      <p:sp>
        <p:nvSpPr>
          <p:cNvPr id="3" name="TextBox 2"/>
          <p:cNvSpPr txBox="1"/>
          <p:nvPr/>
        </p:nvSpPr>
        <p:spPr>
          <a:xfrm>
            <a:off x="323528" y="836712"/>
            <a:ext cx="8568952" cy="5693866"/>
          </a:xfrm>
          <a:prstGeom prst="rect">
            <a:avLst/>
          </a:prstGeom>
          <a:noFill/>
        </p:spPr>
        <p:txBody>
          <a:bodyPr wrap="square" rtlCol="0">
            <a:spAutoFit/>
          </a:bodyPr>
          <a:lstStyle/>
          <a:p>
            <a:r>
              <a:rPr lang="en-CA" sz="2800" dirty="0" smtClean="0">
                <a:latin typeface="Calibri" pitchFamily="34" charset="0"/>
                <a:cs typeface="Calibri" pitchFamily="34" charset="0"/>
              </a:rPr>
              <a:t>"You shall have no other gods before me.  </a:t>
            </a:r>
          </a:p>
          <a:p>
            <a:r>
              <a:rPr lang="en-CA" sz="2800" dirty="0" smtClean="0">
                <a:latin typeface="Calibri" pitchFamily="34" charset="0"/>
                <a:cs typeface="Calibri" pitchFamily="34" charset="0"/>
              </a:rPr>
              <a:t>You shall not make for yourself a carved image . . . </a:t>
            </a:r>
          </a:p>
          <a:p>
            <a:r>
              <a:rPr lang="en-CA" sz="2800" dirty="0" smtClean="0">
                <a:latin typeface="Calibri" pitchFamily="34" charset="0"/>
                <a:cs typeface="Calibri" pitchFamily="34" charset="0"/>
              </a:rPr>
              <a:t>You shall not bow down to them or serve them . . . </a:t>
            </a:r>
          </a:p>
          <a:p>
            <a:r>
              <a:rPr lang="en-CA" sz="2800" dirty="0" smtClean="0">
                <a:latin typeface="Calibri" pitchFamily="34" charset="0"/>
                <a:cs typeface="Calibri" pitchFamily="34" charset="0"/>
              </a:rPr>
              <a:t>You shall not take the name of the LORD your God in vain . . . Remember the Sabbath day, to keep it holy.  On it you shall not do any work . . . </a:t>
            </a:r>
          </a:p>
          <a:p>
            <a:r>
              <a:rPr lang="en-CA" sz="2800" dirty="0" smtClean="0">
                <a:latin typeface="Calibri" pitchFamily="34" charset="0"/>
                <a:cs typeface="Calibri" pitchFamily="34" charset="0"/>
              </a:rPr>
              <a:t>Honor your father and your mother . . . </a:t>
            </a:r>
          </a:p>
          <a:p>
            <a:r>
              <a:rPr lang="en-CA" sz="2800" dirty="0" smtClean="0">
                <a:latin typeface="Calibri" pitchFamily="34" charset="0"/>
                <a:cs typeface="Calibri" pitchFamily="34" charset="0"/>
              </a:rPr>
              <a:t>You shall not murder.  You shall not commit adultery.  </a:t>
            </a:r>
          </a:p>
          <a:p>
            <a:r>
              <a:rPr lang="en-CA" sz="2800" dirty="0" smtClean="0">
                <a:latin typeface="Calibri" pitchFamily="34" charset="0"/>
                <a:cs typeface="Calibri" pitchFamily="34" charset="0"/>
              </a:rPr>
              <a:t>You shall not steal.  </a:t>
            </a:r>
          </a:p>
          <a:p>
            <a:r>
              <a:rPr lang="en-CA" sz="2800" dirty="0" smtClean="0">
                <a:latin typeface="Calibri" pitchFamily="34" charset="0"/>
                <a:cs typeface="Calibri" pitchFamily="34" charset="0"/>
              </a:rPr>
              <a:t>You shall not bear false witness against your neighbor.  </a:t>
            </a:r>
          </a:p>
          <a:p>
            <a:r>
              <a:rPr lang="en-CA" sz="2800" dirty="0" smtClean="0">
                <a:latin typeface="Calibri" pitchFamily="34" charset="0"/>
                <a:cs typeface="Calibri" pitchFamily="34" charset="0"/>
              </a:rPr>
              <a:t>You shall not covet your neighbor's house; you shall not covet your neighbor's wife . . . or anything that is your neighbor's.”  </a:t>
            </a:r>
            <a:r>
              <a:rPr lang="en-CA" sz="2800" i="1" dirty="0" smtClean="0">
                <a:latin typeface="Calibri" pitchFamily="34" charset="0"/>
                <a:cs typeface="Calibri" pitchFamily="34" charset="0"/>
              </a:rPr>
              <a:t>The Ten Commandments in Exodus 20:3-17 </a:t>
            </a:r>
            <a:endParaRPr lang="en-CA" sz="2800" b="1" i="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99392"/>
            <a:ext cx="8229600" cy="836712"/>
          </a:xfrm>
        </p:spPr>
        <p:txBody>
          <a:bodyPr/>
          <a:lstStyle/>
          <a:p>
            <a:r>
              <a:rPr lang="en-CA" sz="3200" b="1" dirty="0" smtClean="0">
                <a:solidFill>
                  <a:srgbClr val="FFFF00"/>
                </a:solidFill>
                <a:latin typeface="Calibri" pitchFamily="34" charset="0"/>
              </a:rPr>
              <a:t>What is sin?  </a:t>
            </a:r>
            <a:endParaRPr lang="en-CA" sz="3200" b="1" dirty="0">
              <a:solidFill>
                <a:srgbClr val="FFFF00"/>
              </a:solidFill>
              <a:latin typeface="Calibri" pitchFamily="34" charset="0"/>
            </a:endParaRPr>
          </a:p>
        </p:txBody>
      </p:sp>
      <p:sp>
        <p:nvSpPr>
          <p:cNvPr id="3" name="TextBox 2"/>
          <p:cNvSpPr txBox="1"/>
          <p:nvPr/>
        </p:nvSpPr>
        <p:spPr>
          <a:xfrm>
            <a:off x="179512" y="548680"/>
            <a:ext cx="8712968" cy="6186309"/>
          </a:xfrm>
          <a:prstGeom prst="rect">
            <a:avLst/>
          </a:prstGeom>
          <a:noFill/>
        </p:spPr>
        <p:txBody>
          <a:bodyPr wrap="square" rtlCol="0">
            <a:spAutoFit/>
          </a:bodyPr>
          <a:lstStyle/>
          <a:p>
            <a:r>
              <a:rPr lang="en-CA" sz="2800" dirty="0" smtClean="0">
                <a:latin typeface="Calibri" pitchFamily="34" charset="0"/>
                <a:cs typeface="Calibri" pitchFamily="34" charset="0"/>
              </a:rPr>
              <a:t>“God will judge the sexually immoral and adulterous.”</a:t>
            </a:r>
          </a:p>
          <a:p>
            <a:r>
              <a:rPr lang="en-CA" sz="2800" dirty="0" smtClean="0">
                <a:latin typeface="Calibri" pitchFamily="34" charset="0"/>
                <a:cs typeface="Calibri" pitchFamily="34" charset="0"/>
              </a:rPr>
              <a:t>Heb 13:4   </a:t>
            </a:r>
            <a:r>
              <a:rPr lang="en-CA" sz="2800" spc="-10" dirty="0" smtClean="0">
                <a:latin typeface="Calibri" pitchFamily="34" charset="0"/>
                <a:cs typeface="Calibri" pitchFamily="34" charset="0"/>
              </a:rPr>
              <a:t>(Do you please yourself with pornography? </a:t>
            </a:r>
          </a:p>
          <a:p>
            <a:r>
              <a:rPr lang="en-CA" sz="2800" spc="-10" dirty="0" smtClean="0">
                <a:latin typeface="Calibri" pitchFamily="34" charset="0"/>
                <a:cs typeface="Calibri" pitchFamily="34" charset="0"/>
              </a:rPr>
              <a:t>Do you think about having sex with those who attract you?)</a:t>
            </a:r>
          </a:p>
          <a:p>
            <a:endParaRPr lang="en-CA" sz="1400" b="1" dirty="0" smtClean="0">
              <a:latin typeface="Calibri" pitchFamily="34" charset="0"/>
              <a:cs typeface="Calibri" pitchFamily="34" charset="0"/>
            </a:endParaRPr>
          </a:p>
          <a:p>
            <a:r>
              <a:rPr lang="en-CA" sz="2800" b="1" dirty="0" smtClean="0">
                <a:solidFill>
                  <a:srgbClr val="FFFF00"/>
                </a:solidFill>
                <a:latin typeface="Calibri" pitchFamily="34" charset="0"/>
              </a:rPr>
              <a:t>Consider the contrast at the end of the Bible:</a:t>
            </a:r>
          </a:p>
          <a:p>
            <a:endParaRPr lang="en-CA" sz="800" b="1" dirty="0" smtClean="0">
              <a:latin typeface="Calibri" pitchFamily="34" charset="0"/>
              <a:cs typeface="Calibri" pitchFamily="34" charset="0"/>
            </a:endParaRPr>
          </a:p>
          <a:p>
            <a:r>
              <a:rPr lang="en-CA" sz="2800" dirty="0" smtClean="0">
                <a:latin typeface="Calibri" pitchFamily="34" charset="0"/>
                <a:cs typeface="Calibri" pitchFamily="34" charset="0"/>
              </a:rPr>
              <a:t>“Blessed are those who wash their robes, so that they may have the right to the tree of life and that they may enter the city by the gates.  Outside are . . .  sorcerers and the sexually immoral and murderers and idolaters, and </a:t>
            </a:r>
            <a:r>
              <a:rPr lang="en-CA" sz="2800" spc="-10" dirty="0" smtClean="0">
                <a:latin typeface="Calibri" pitchFamily="34" charset="0"/>
                <a:cs typeface="Calibri" pitchFamily="34" charset="0"/>
              </a:rPr>
              <a:t>everyone</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who</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loves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and</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practices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falsehood.” Rev 22:14-15</a:t>
            </a:r>
          </a:p>
          <a:p>
            <a:endParaRPr lang="en-CA" sz="1000" b="1" dirty="0" smtClean="0">
              <a:latin typeface="Calibri" pitchFamily="34" charset="0"/>
              <a:cs typeface="Calibri" pitchFamily="34" charset="0"/>
            </a:endParaRPr>
          </a:p>
          <a:p>
            <a:r>
              <a:rPr lang="en-CA" sz="2800" dirty="0" smtClean="0">
                <a:solidFill>
                  <a:srgbClr val="00FF00"/>
                </a:solidFill>
                <a:latin typeface="Calibri" pitchFamily="34" charset="0"/>
                <a:cs typeface="Calibri" pitchFamily="34" charset="0"/>
              </a:rPr>
              <a:t>Do we not all desperately need Jesus, the Son of God, whose death alone provides righteousness, redemption, atonement,  forgiveness and peace with God?</a:t>
            </a:r>
          </a:p>
          <a:p>
            <a:r>
              <a:rPr lang="en-CA" sz="2800" dirty="0" smtClean="0">
                <a:solidFill>
                  <a:srgbClr val="00FF00"/>
                </a:solidFill>
                <a:latin typeface="Calibri" pitchFamily="34" charset="0"/>
                <a:cs typeface="Calibri" pitchFamily="34" charset="0"/>
              </a:rPr>
              <a:t>Are you desperate to connect with Jesus and his cross?</a:t>
            </a:r>
            <a:endParaRPr lang="en-CA" sz="2800"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2"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Sin is seeking joy and satisfaction in beauty, music, smart-phones, sports, cars, money, friends, romance, sex, food, drinking parties, homes or jobs instead of enjoying the Lord!   The Great Deception!</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82064"/>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46786" name="Text Box 2"/>
          <p:cNvSpPr txBox="1">
            <a:spLocks noChangeArrowheads="1"/>
          </p:cNvSpPr>
          <p:nvPr/>
        </p:nvSpPr>
        <p:spPr bwMode="auto">
          <a:xfrm>
            <a:off x="2555776" y="2924944"/>
            <a:ext cx="4176464" cy="604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WALK WITH CHRIST</a:t>
            </a:r>
          </a:p>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IN THE SPIRIT IN GOD’S WORD </a:t>
            </a:r>
          </a:p>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 </a:t>
            </a:r>
            <a:r>
              <a:rPr lang="en-US" b="1" spc="-30" dirty="0" smtClean="0">
                <a:solidFill>
                  <a:schemeClr val="bg1"/>
                </a:solidFill>
                <a:latin typeface="Arial Narrow" pitchFamily="34" charset="0"/>
                <a:cs typeface="Calibri" pitchFamily="34" charset="0"/>
              </a:rPr>
              <a:t> enjoying the LORD with praise</a:t>
            </a:r>
          </a:p>
          <a:p>
            <a:pPr algn="ctr">
              <a:lnSpc>
                <a:spcPts val="2000"/>
              </a:lnSpc>
              <a:spcAft>
                <a:spcPts val="0"/>
              </a:spcAft>
            </a:pPr>
            <a:r>
              <a:rPr lang="en-US" b="1" spc="-30" dirty="0" smtClean="0">
                <a:solidFill>
                  <a:schemeClr val="bg1"/>
                </a:solidFill>
                <a:latin typeface="Arial Narrow" pitchFamily="34" charset="0"/>
                <a:cs typeface="Calibri" pitchFamily="34" charset="0"/>
              </a:rPr>
              <a:t> trusting God’s grace in Christ for all needs</a:t>
            </a:r>
          </a:p>
          <a:p>
            <a:pPr algn="ctr">
              <a:lnSpc>
                <a:spcPts val="2000"/>
              </a:lnSpc>
              <a:spcAft>
                <a:spcPts val="0"/>
              </a:spcAft>
            </a:pPr>
            <a:r>
              <a:rPr lang="en-US" b="1" spc="-30" dirty="0" smtClean="0">
                <a:solidFill>
                  <a:schemeClr val="bg1"/>
                </a:solidFill>
                <a:latin typeface="Arial Narrow" pitchFamily="34" charset="0"/>
                <a:cs typeface="Calibri" pitchFamily="34" charset="0"/>
              </a:rPr>
              <a:t> serving others in </a:t>
            </a:r>
            <a:r>
              <a:rPr lang="en-US" b="1" i="1" spc="-30" dirty="0" smtClean="0">
                <a:solidFill>
                  <a:schemeClr val="bg1"/>
                </a:solidFill>
                <a:latin typeface="Arial Narrow" pitchFamily="34" charset="0"/>
                <a:cs typeface="Calibri" pitchFamily="34" charset="0"/>
              </a:rPr>
              <a:t>agape</a:t>
            </a:r>
            <a:r>
              <a:rPr lang="en-US" b="1" spc="-30" dirty="0" smtClean="0">
                <a:solidFill>
                  <a:schemeClr val="bg1"/>
                </a:solidFill>
                <a:latin typeface="Arial Narrow" pitchFamily="34" charset="0"/>
                <a:cs typeface="Calibri" pitchFamily="34" charset="0"/>
              </a:rPr>
              <a:t> love, witness, prayer</a:t>
            </a:r>
          </a:p>
          <a:p>
            <a:pPr algn="ctr">
              <a:lnSpc>
                <a:spcPts val="2000"/>
              </a:lnSpc>
              <a:spcAft>
                <a:spcPts val="0"/>
              </a:spcAft>
            </a:pPr>
            <a:r>
              <a:rPr lang="en-US" b="1" spc="-30" dirty="0" smtClean="0">
                <a:solidFill>
                  <a:schemeClr val="bg1"/>
                </a:solidFill>
                <a:latin typeface="Arial Narrow" pitchFamily="34" charset="0"/>
                <a:cs typeface="Calibri" pitchFamily="34" charset="0"/>
              </a:rPr>
              <a:t>confessing and forsaking all sin</a:t>
            </a:r>
            <a:endParaRPr kumimoji="0" lang="en-US" sz="2000" b="1" i="0" u="none" strike="noStrike" cap="none" normalizeH="0" baseline="0" dirty="0" smtClean="0">
              <a:ln>
                <a:noFill/>
              </a:ln>
              <a:solidFill>
                <a:schemeClr val="bg1"/>
              </a:solidFill>
              <a:effectLst/>
              <a:latin typeface="Arial Narrow" pitchFamily="34" charset="0"/>
              <a:cs typeface="Calibri" pitchFamily="34" charset="0"/>
            </a:endParaRPr>
          </a:p>
        </p:txBody>
      </p:sp>
      <p:sp>
        <p:nvSpPr>
          <p:cNvPr id="9" name="Text Box 5"/>
          <p:cNvSpPr txBox="1">
            <a:spLocks noChangeArrowheads="1"/>
          </p:cNvSpPr>
          <p:nvPr/>
        </p:nvSpPr>
        <p:spPr bwMode="auto">
          <a:xfrm>
            <a:off x="35496" y="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r>
              <a:rPr lang="en-CA" altLang="ko-KR" sz="2800" b="1" dirty="0" smtClean="0">
                <a:solidFill>
                  <a:srgbClr val="FF0000"/>
                </a:solidFill>
                <a:latin typeface="Arial Narrow" pitchFamily="34" charset="0"/>
                <a:ea typeface="Malgun Gothic" pitchFamily="34" charset="-127"/>
                <a:cs typeface="Calibri" pitchFamily="34" charset="0"/>
              </a:rPr>
              <a:t>Walk with Me believing, enjoying, trusting, serving, forsaking</a:t>
            </a:r>
            <a:endParaRPr kumimoji="0" lang="en-CA" altLang="ko-KR" sz="2800" b="1" i="0" u="none" strike="noStrike" cap="none" normalizeH="0" baseline="0" dirty="0" smtClean="0">
              <a:ln>
                <a:noFill/>
              </a:ln>
              <a:solidFill>
                <a:srgbClr val="FF0000"/>
              </a:solidFill>
              <a:effectLst/>
              <a:latin typeface="Arial Narrow" pitchFamily="34" charset="0"/>
              <a:ea typeface="Malgun Gothic" pitchFamily="34" charset="-127"/>
              <a:cs typeface="Calibri" pitchFamily="34" charset="0"/>
            </a:endParaRP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Tuesday – 2</a:t>
            </a:r>
            <a:r>
              <a:rPr lang="en-US" sz="2400" b="1" spc="-10" dirty="0" smtClean="0">
                <a:solidFill>
                  <a:srgbClr val="FF0000"/>
                </a:solidFill>
                <a:latin typeface="Calibri" pitchFamily="34" charset="0"/>
                <a:cs typeface="Calibri" pitchFamily="34" charset="0"/>
              </a:rPr>
              <a:t>    Gifts of connection with Father, Son and Spirit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rgbClr val="00FF00"/>
                </a:solidFill>
                <a:latin typeface="Calibri" pitchFamily="34" charset="0"/>
                <a:cs typeface="Calibri" pitchFamily="34" charset="0"/>
              </a:rPr>
              <a:t>Gifts of connection with Father, Son and Spirit 15-23 </a:t>
            </a:r>
            <a:r>
              <a:rPr lang="en-CA" sz="3200" dirty="0" smtClean="0">
                <a:solidFill>
                  <a:srgbClr val="00FF00"/>
                </a:solidFill>
                <a:latin typeface="Calibri" pitchFamily="34" charset="0"/>
                <a:cs typeface="Calibri" pitchFamily="34" charset="0"/>
              </a:rPr>
              <a:t/>
            </a:r>
            <a:br>
              <a:rPr lang="en-CA" sz="3200" dirty="0" smtClean="0">
                <a:solidFill>
                  <a:srgbClr val="00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8" name="Picture 27" descr="lord-jesus-christ-coming-293608.gif"/>
          <p:cNvPicPr>
            <a:picLocks noChangeAspect="1"/>
          </p:cNvPicPr>
          <p:nvPr/>
        </p:nvPicPr>
        <p:blipFill>
          <a:blip r:embed="rId2" cstate="print"/>
          <a:srcRect b="36140"/>
          <a:stretch>
            <a:fillRect/>
          </a:stretch>
        </p:blipFill>
        <p:spPr>
          <a:xfrm>
            <a:off x="251520" y="2211680"/>
            <a:ext cx="3244654" cy="3017520"/>
          </a:xfrm>
          <a:prstGeom prst="star32">
            <a:avLst/>
          </a:prstGeom>
        </p:spPr>
      </p:pic>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15" name="Picture 14"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17" name="TextBox 16"/>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extBox 29"/>
          <p:cNvSpPr txBox="1"/>
          <p:nvPr/>
        </p:nvSpPr>
        <p:spPr>
          <a:xfrm>
            <a:off x="1043608" y="6095037"/>
            <a:ext cx="7056784" cy="646331"/>
          </a:xfrm>
          <a:prstGeom prst="rect">
            <a:avLst/>
          </a:prstGeom>
          <a:noFill/>
        </p:spPr>
        <p:txBody>
          <a:bodyPr wrap="square" rtlCol="0">
            <a:spAutoFit/>
          </a:bodyPr>
          <a:lstStyle/>
          <a:p>
            <a:pPr algn="ctr"/>
            <a:r>
              <a:rPr lang="en-CA" b="1" dirty="0" smtClean="0">
                <a:solidFill>
                  <a:srgbClr val="FF0000"/>
                </a:solidFill>
              </a:rPr>
              <a:t>“In Christ, in him, in whom, in the Beloved” </a:t>
            </a:r>
          </a:p>
          <a:p>
            <a:pPr algn="ctr"/>
            <a:r>
              <a:rPr lang="en-CA" b="1" dirty="0" smtClean="0">
                <a:solidFill>
                  <a:srgbClr val="FF0000"/>
                </a:solidFill>
              </a:rPr>
              <a:t>is stressed more than 160 times in the NT</a:t>
            </a:r>
            <a:endParaRPr lang="en-CA" b="1" dirty="0">
              <a:solidFill>
                <a:srgbClr val="FF0000"/>
              </a:solidFill>
            </a:endParaRPr>
          </a:p>
        </p:txBody>
      </p:sp>
      <p:sp>
        <p:nvSpPr>
          <p:cNvPr id="31" name="TextBox 30"/>
          <p:cNvSpPr txBox="1"/>
          <p:nvPr/>
        </p:nvSpPr>
        <p:spPr>
          <a:xfrm>
            <a:off x="3347864" y="1038788"/>
            <a:ext cx="4039858" cy="6247864"/>
          </a:xfrm>
          <a:prstGeom prst="rect">
            <a:avLst/>
          </a:prstGeom>
          <a:noFill/>
        </p:spPr>
        <p:txBody>
          <a:bodyPr wrap="square" rtlCol="0">
            <a:spAutoFit/>
          </a:bodyPr>
          <a:lstStyle/>
          <a:p>
            <a:pPr algn="ctr"/>
            <a:endParaRPr lang="en-CA"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“To the saints and faithful brothers </a:t>
            </a:r>
            <a:r>
              <a:rPr lang="en-US" sz="2800" b="1" dirty="0" smtClean="0">
                <a:solidFill>
                  <a:srgbClr val="FF0000"/>
                </a:solidFill>
                <a:latin typeface="Calibri" pitchFamily="34" charset="0"/>
              </a:rPr>
              <a:t>in Christ </a:t>
            </a:r>
          </a:p>
          <a:p>
            <a:pPr algn="ctr"/>
            <a:r>
              <a:rPr lang="en-US" sz="2800" b="1" dirty="0" smtClean="0">
                <a:solidFill>
                  <a:schemeClr val="bg1"/>
                </a:solidFill>
                <a:latin typeface="Calibri" pitchFamily="34" charset="0"/>
              </a:rPr>
              <a:t>in Colossae” Col 1:2</a:t>
            </a:r>
          </a:p>
          <a:p>
            <a:pPr algn="ctr"/>
            <a:endParaRPr lang="en-US" sz="800" b="1" dirty="0" smtClean="0">
              <a:solidFill>
                <a:schemeClr val="bg1"/>
              </a:solidFill>
              <a:latin typeface="Calibri" pitchFamily="34" charset="0"/>
            </a:endParaRPr>
          </a:p>
          <a:p>
            <a:pPr algn="ctr"/>
            <a:r>
              <a:rPr lang="en-US" sz="2800" b="1" dirty="0" smtClean="0">
                <a:solidFill>
                  <a:schemeClr val="bg1"/>
                </a:solidFill>
                <a:latin typeface="Calibri" pitchFamily="34" charset="0"/>
              </a:rPr>
              <a:t>“I have been crucified with Christ. It is . . . </a:t>
            </a:r>
          </a:p>
          <a:p>
            <a:pPr algn="ctr"/>
            <a:r>
              <a:rPr lang="en-US" sz="2800" b="1" dirty="0" smtClean="0">
                <a:solidFill>
                  <a:srgbClr val="FF0000"/>
                </a:solidFill>
                <a:latin typeface="Calibri" pitchFamily="34" charset="0"/>
              </a:rPr>
              <a:t>Christ</a:t>
            </a:r>
            <a:r>
              <a:rPr lang="en-US" sz="2800" b="1" dirty="0" smtClean="0">
                <a:solidFill>
                  <a:schemeClr val="bg1"/>
                </a:solidFill>
                <a:latin typeface="Calibri" pitchFamily="34" charset="0"/>
              </a:rPr>
              <a:t> who lives </a:t>
            </a:r>
            <a:r>
              <a:rPr lang="en-US" sz="2800" b="1" dirty="0" smtClean="0">
                <a:solidFill>
                  <a:srgbClr val="FF0000"/>
                </a:solidFill>
                <a:latin typeface="Calibri" pitchFamily="34" charset="0"/>
              </a:rPr>
              <a:t>in me </a:t>
            </a:r>
            <a:r>
              <a:rPr lang="en-US" sz="2800" b="1" dirty="0" smtClean="0">
                <a:solidFill>
                  <a:schemeClr val="bg1"/>
                </a:solidFill>
                <a:latin typeface="Calibri" pitchFamily="34" charset="0"/>
              </a:rPr>
              <a:t>. . .</a:t>
            </a:r>
          </a:p>
          <a:p>
            <a:pPr algn="ctr"/>
            <a:r>
              <a:rPr lang="en-US" sz="2800" b="1" dirty="0" smtClean="0">
                <a:solidFill>
                  <a:schemeClr val="bg1"/>
                </a:solidFill>
                <a:latin typeface="Calibri" pitchFamily="34" charset="0"/>
              </a:rPr>
              <a:t>the Son of God, </a:t>
            </a:r>
          </a:p>
          <a:p>
            <a:pPr algn="ctr"/>
            <a:r>
              <a:rPr lang="en-US" sz="2800" b="1" dirty="0" smtClean="0">
                <a:solidFill>
                  <a:schemeClr val="bg1"/>
                </a:solidFill>
                <a:latin typeface="Calibri" pitchFamily="34" charset="0"/>
              </a:rPr>
              <a:t>who loved me and </a:t>
            </a:r>
          </a:p>
          <a:p>
            <a:pPr algn="ctr"/>
            <a:r>
              <a:rPr lang="en-US" sz="2800" b="1" dirty="0" smtClean="0">
                <a:solidFill>
                  <a:schemeClr val="bg1"/>
                </a:solidFill>
                <a:latin typeface="Calibri" pitchFamily="34" charset="0"/>
              </a:rPr>
              <a:t>gave himself for me”   </a:t>
            </a:r>
          </a:p>
          <a:p>
            <a:pPr algn="ctr"/>
            <a:r>
              <a:rPr lang="en-US" sz="2800" b="1" dirty="0" smtClean="0">
                <a:solidFill>
                  <a:schemeClr val="bg1"/>
                </a:solidFill>
                <a:latin typeface="Calibri" pitchFamily="34" charset="0"/>
              </a:rPr>
              <a:t>Gal 2:20</a:t>
            </a:r>
          </a:p>
          <a:p>
            <a:pPr algn="ctr"/>
            <a:endParaRPr lang="en-US" sz="2800" b="1" dirty="0" smtClean="0">
              <a:solidFill>
                <a:schemeClr val="bg1"/>
              </a:solidFill>
              <a:latin typeface="Calibri" pitchFamily="34" charset="0"/>
            </a:endParaRPr>
          </a:p>
          <a:p>
            <a:pPr algn="ctr"/>
            <a:r>
              <a:rPr lang="en-CA" sz="2800" dirty="0" smtClean="0">
                <a:solidFill>
                  <a:schemeClr val="bg1"/>
                </a:solidFill>
              </a:rPr>
              <a:t/>
            </a:r>
            <a:br>
              <a:rPr lang="en-CA" sz="2800" dirty="0" smtClean="0">
                <a:solidFill>
                  <a:schemeClr val="bg1"/>
                </a:solidFill>
              </a:rPr>
            </a:br>
            <a:endParaRPr lang="en-CA" sz="2800" dirty="0">
              <a:solidFill>
                <a:schemeClr val="bg1"/>
              </a:solidFill>
            </a:endParaRPr>
          </a:p>
        </p:txBody>
      </p:sp>
      <p:pic>
        <p:nvPicPr>
          <p:cNvPr id="25" name="Picture 24" descr="www.fg-a.com valentine 2-jumping-heart.gif"/>
          <p:cNvPicPr>
            <a:picLocks noChangeAspect="1"/>
          </p:cNvPicPr>
          <p:nvPr/>
        </p:nvPicPr>
        <p:blipFill>
          <a:blip r:embed="rId4" cstate="print"/>
          <a:stretch>
            <a:fillRect/>
          </a:stretch>
        </p:blipFill>
        <p:spPr>
          <a:xfrm>
            <a:off x="1259632" y="3247628"/>
            <a:ext cx="1143000" cy="1333500"/>
          </a:xfrm>
          <a:prstGeom prst="rect">
            <a:avLst/>
          </a:prstGeom>
        </p:spPr>
      </p:pic>
      <p:sp>
        <p:nvSpPr>
          <p:cNvPr id="32" name="Title 1"/>
          <p:cNvSpPr txBox="1">
            <a:spLocks/>
          </p:cNvSpPr>
          <p:nvPr/>
        </p:nvSpPr>
        <p:spPr>
          <a:xfrm>
            <a:off x="2051720" y="125760"/>
            <a:ext cx="5206360" cy="100584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15-16. in Christ and Christ in 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Thank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6" name="Picture 25" descr="www.clipartbest.com dc6XLjAMi.gif"/>
          <p:cNvPicPr>
            <a:picLocks noChangeAspect="1"/>
          </p:cNvPicPr>
          <p:nvPr/>
        </p:nvPicPr>
        <p:blipFill>
          <a:blip r:embed="rId5" cstate="print"/>
          <a:stretch>
            <a:fillRect/>
          </a:stretch>
        </p:blipFill>
        <p:spPr>
          <a:xfrm>
            <a:off x="6876256" y="3007216"/>
            <a:ext cx="2341629" cy="1645920"/>
          </a:xfrm>
          <a:prstGeom prst="rect">
            <a:avLst/>
          </a:prstGeom>
        </p:spPr>
      </p:pic>
      <p:pic>
        <p:nvPicPr>
          <p:cNvPr id="29" name="Picture 28" descr="lord-jesus-christ-coming-293608.gif"/>
          <p:cNvPicPr>
            <a:picLocks noChangeAspect="1"/>
          </p:cNvPicPr>
          <p:nvPr/>
        </p:nvPicPr>
        <p:blipFill>
          <a:blip r:embed="rId2" cstate="print"/>
          <a:srcRect b="36140"/>
          <a:stretch>
            <a:fillRect/>
          </a:stretch>
        </p:blipFill>
        <p:spPr>
          <a:xfrm>
            <a:off x="7319317" y="3046080"/>
            <a:ext cx="1501155" cy="1463040"/>
          </a:xfrm>
          <a:prstGeom prst="star32">
            <a:avLst/>
          </a:prstGeom>
        </p:spPr>
      </p:pic>
      <p:sp>
        <p:nvSpPr>
          <p:cNvPr id="34" name="TextBox 33"/>
          <p:cNvSpPr txBox="1"/>
          <p:nvPr/>
        </p:nvSpPr>
        <p:spPr>
          <a:xfrm>
            <a:off x="827584" y="5157192"/>
            <a:ext cx="2088232" cy="461665"/>
          </a:xfrm>
          <a:prstGeom prst="rect">
            <a:avLst/>
          </a:prstGeom>
          <a:noFill/>
        </p:spPr>
        <p:txBody>
          <a:bodyPr wrap="square" rtlCol="0">
            <a:spAutoFit/>
          </a:bodyPr>
          <a:lstStyle/>
          <a:p>
            <a:pPr algn="ctr"/>
            <a:r>
              <a:rPr lang="en-CA" altLang="ko-KR" sz="800" dirty="0" smtClean="0">
                <a:solidFill>
                  <a:schemeClr val="tx1">
                    <a:lumMod val="95000"/>
                  </a:schemeClr>
                </a:solidFill>
              </a:rPr>
              <a:t>Jesus © </a:t>
            </a:r>
            <a:r>
              <a:rPr lang="en-CA" sz="800" dirty="0" smtClean="0">
                <a:solidFill>
                  <a:schemeClr val="tx1">
                    <a:lumMod val="95000"/>
                  </a:schemeClr>
                </a:solidFill>
              </a:rPr>
              <a:t>GospelGifs.com </a:t>
            </a:r>
          </a:p>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72976" y="3174112"/>
            <a:ext cx="82296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512"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3" cstate="print"/>
          <a:stretch>
            <a:fillRect/>
          </a:stretch>
        </p:blipFill>
        <p:spPr>
          <a:xfrm>
            <a:off x="3059832" y="285293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6408868" y="476672"/>
            <a:ext cx="2592288" cy="6209928"/>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if you place us in Christ,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 give us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all Christ provides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through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his death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for our sin!</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freely receive all Jesus is as Lamb of</a:t>
            </a:r>
            <a:r>
              <a:rPr kumimoji="0" lang="en-CA" sz="2600" b="1" i="0" u="none" strike="noStrike" kern="0" cap="none" spc="0" normalizeH="0" noProof="0" dirty="0" smtClean="0">
                <a:ln>
                  <a:noFill/>
                </a:ln>
                <a:solidFill>
                  <a:schemeClr val="bg1"/>
                </a:solidFill>
                <a:effectLst/>
                <a:uLnTx/>
                <a:uFillTx/>
                <a:latin typeface="Calibri" pitchFamily="34" charset="0"/>
                <a:ea typeface="+mj-ea"/>
                <a:cs typeface="+mj-cs"/>
              </a:rPr>
              <a:t> God and Lord of all</a:t>
            </a: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108520" y="6237312"/>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 name="Oval 3"/>
          <p:cNvSpPr/>
          <p:nvPr/>
        </p:nvSpPr>
        <p:spPr>
          <a:xfrm>
            <a:off x="1763688" y="980728"/>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763688" y="1484784"/>
            <a:ext cx="2314600" cy="1143000"/>
          </a:xfrm>
        </p:spPr>
        <p:txBody>
          <a:bodyPr/>
          <a:lstStyle/>
          <a:p>
            <a:r>
              <a:rPr lang="en-CA" b="1" dirty="0" smtClean="0">
                <a:solidFill>
                  <a:schemeClr val="bg1"/>
                </a:solidFill>
                <a:latin typeface="Calibri" pitchFamily="34" charset="0"/>
                <a:cs typeface="Calibri" pitchFamily="34" charset="0"/>
              </a:rPr>
              <a:t>Abba</a:t>
            </a:r>
            <a:endParaRPr lang="en-CA" b="1" dirty="0">
              <a:solidFill>
                <a:schemeClr val="bg1"/>
              </a:solidFill>
              <a:latin typeface="Calibri" pitchFamily="34" charset="0"/>
              <a:cs typeface="Calibri" pitchFamily="34" charset="0"/>
            </a:endParaRPr>
          </a:p>
        </p:txBody>
      </p:sp>
      <p:sp>
        <p:nvSpPr>
          <p:cNvPr id="5" name="Oval 4"/>
          <p:cNvSpPr/>
          <p:nvPr/>
        </p:nvSpPr>
        <p:spPr>
          <a:xfrm>
            <a:off x="1763688" y="4167336"/>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txBox="1">
            <a:spLocks/>
          </p:cNvSpPr>
          <p:nvPr/>
        </p:nvSpPr>
        <p:spPr bwMode="auto">
          <a:xfrm>
            <a:off x="1691680" y="4734272"/>
            <a:ext cx="2314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Son</a:t>
            </a:r>
            <a:endParaRPr kumimoji="0" lang="en-CA" sz="44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7" name="Smiley Face 6"/>
          <p:cNvSpPr/>
          <p:nvPr/>
        </p:nvSpPr>
        <p:spPr>
          <a:xfrm>
            <a:off x="2987824" y="5877272"/>
            <a:ext cx="431800" cy="431800"/>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3491880" y="4941168"/>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3419872" y="5515892"/>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1907704" y="551723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752" y="5877272"/>
            <a:ext cx="431800" cy="431800"/>
          </a:xfrm>
          <a:prstGeom prst="smileyFac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627784" y="4221088"/>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3203848" y="4437112"/>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2123728" y="4437360"/>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1835696" y="4941416"/>
            <a:ext cx="431800" cy="431800"/>
          </a:xfrm>
          <a:prstGeom prst="smileyFace">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1" name="Straight Arrow Connector 20"/>
          <p:cNvCxnSpPr/>
          <p:nvPr/>
        </p:nvCxnSpPr>
        <p:spPr>
          <a:xfrm rot="300000" flipH="1" flipV="1">
            <a:off x="2875550" y="3358739"/>
            <a:ext cx="72008" cy="731520"/>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72000" y="980728"/>
            <a:ext cx="4176464" cy="483209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Father, </a:t>
            </a:r>
          </a:p>
          <a:p>
            <a:pPr algn="ctr"/>
            <a:r>
              <a:rPr lang="en-CA" sz="2800" b="1" dirty="0" smtClean="0">
                <a:solidFill>
                  <a:schemeClr val="bg1"/>
                </a:solidFill>
                <a:latin typeface="Calibri" pitchFamily="34" charset="0"/>
                <a:cs typeface="Calibri" pitchFamily="34" charset="0"/>
              </a:rPr>
              <a:t>that if we are in your Son, you relate to us as you relate to your Son;</a:t>
            </a:r>
          </a:p>
          <a:p>
            <a:pPr algn="ctr"/>
            <a:r>
              <a:rPr lang="en-CA" sz="2800" b="1" dirty="0" smtClean="0">
                <a:solidFill>
                  <a:schemeClr val="bg1"/>
                </a:solidFill>
                <a:latin typeface="Calibri" pitchFamily="34" charset="0"/>
                <a:cs typeface="Calibri" pitchFamily="34" charset="0"/>
              </a:rPr>
              <a:t>you love us</a:t>
            </a:r>
          </a:p>
          <a:p>
            <a:pPr algn="ctr"/>
            <a:r>
              <a:rPr lang="en-CA" sz="2800" b="1" dirty="0" smtClean="0">
                <a:solidFill>
                  <a:schemeClr val="bg1"/>
                </a:solidFill>
                <a:latin typeface="Calibri" pitchFamily="34" charset="0"/>
                <a:cs typeface="Calibri" pitchFamily="34" charset="0"/>
              </a:rPr>
              <a:t>as you love your Son, </a:t>
            </a:r>
          </a:p>
          <a:p>
            <a:pPr algn="ctr"/>
            <a:r>
              <a:rPr lang="en-CA" sz="2800" b="1" dirty="0" smtClean="0">
                <a:solidFill>
                  <a:schemeClr val="bg1"/>
                </a:solidFill>
                <a:latin typeface="Calibri" pitchFamily="34" charset="0"/>
                <a:cs typeface="Calibri" pitchFamily="34" charset="0"/>
              </a:rPr>
              <a:t>you fellowship with us </a:t>
            </a:r>
          </a:p>
          <a:p>
            <a:pPr algn="ctr"/>
            <a:r>
              <a:rPr lang="en-CA" sz="2800" b="1" dirty="0" smtClean="0">
                <a:solidFill>
                  <a:schemeClr val="bg1"/>
                </a:solidFill>
                <a:latin typeface="Calibri" pitchFamily="34" charset="0"/>
                <a:cs typeface="Calibri" pitchFamily="34" charset="0"/>
              </a:rPr>
              <a:t>as you fellowship with your Son, you will raise us </a:t>
            </a:r>
          </a:p>
          <a:p>
            <a:pPr algn="ctr"/>
            <a:r>
              <a:rPr lang="en-CA" sz="2800" b="1" dirty="0" smtClean="0">
                <a:solidFill>
                  <a:schemeClr val="bg1"/>
                </a:solidFill>
                <a:latin typeface="Calibri" pitchFamily="34" charset="0"/>
                <a:cs typeface="Calibri" pitchFamily="34" charset="0"/>
              </a:rPr>
              <a:t>as you raised your Son!</a:t>
            </a:r>
          </a:p>
          <a:p>
            <a:pPr algn="ctr"/>
            <a:r>
              <a:rPr lang="en-CA" sz="2800" b="1" dirty="0" smtClean="0">
                <a:solidFill>
                  <a:schemeClr val="bg1"/>
                </a:solidFill>
                <a:latin typeface="Calibri" pitchFamily="34" charset="0"/>
                <a:cs typeface="Calibri" pitchFamily="34" charset="0"/>
              </a:rPr>
              <a:t>All praise to you!</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442230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12704" y="3212976"/>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983904" y="476672"/>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601966" y="30258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721645" y="2953881"/>
            <a:ext cx="4915810" cy="2926080"/>
          </a:xfrm>
          <a:prstGeom prst="rect">
            <a:avLst/>
          </a:prstGeom>
        </p:spPr>
      </p:pic>
      <p:sp>
        <p:nvSpPr>
          <p:cNvPr id="21" name="TextBox 20"/>
          <p:cNvSpPr txBox="1"/>
          <p:nvPr/>
        </p:nvSpPr>
        <p:spPr>
          <a:xfrm>
            <a:off x="1475656" y="246269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4" name="WordArt 2"/>
          <p:cNvSpPr>
            <a:spLocks noChangeArrowheads="1" noChangeShapeType="1" noTextEdit="1"/>
          </p:cNvSpPr>
          <p:nvPr/>
        </p:nvSpPr>
        <p:spPr bwMode="auto">
          <a:xfrm>
            <a:off x="25557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pic>
        <p:nvPicPr>
          <p:cNvPr id="25" name="Picture 24" descr="egyptian.gif"/>
          <p:cNvPicPr>
            <a:picLocks noChangeAspect="1"/>
          </p:cNvPicPr>
          <p:nvPr/>
        </p:nvPicPr>
        <p:blipFill>
          <a:blip r:embed="rId3" cstate="print"/>
          <a:stretch>
            <a:fillRect/>
          </a:stretch>
        </p:blipFill>
        <p:spPr>
          <a:xfrm rot="14400000" flipH="1">
            <a:off x="3066971" y="3546939"/>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2994965" y="412300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2490907" y="3762962"/>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3499019" y="4483043"/>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2922956" y="4699066"/>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2418900" y="4339027"/>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3571027" y="3906979"/>
            <a:ext cx="921716" cy="548640"/>
          </a:xfrm>
          <a:prstGeom prst="rect">
            <a:avLst/>
          </a:prstGeom>
        </p:spPr>
      </p:pic>
      <p:sp>
        <p:nvSpPr>
          <p:cNvPr id="18" name="TextBox 17"/>
          <p:cNvSpPr txBox="1"/>
          <p:nvPr/>
        </p:nvSpPr>
        <p:spPr>
          <a:xfrm>
            <a:off x="251520" y="5949280"/>
            <a:ext cx="8640960" cy="830997"/>
          </a:xfrm>
          <a:prstGeom prst="rect">
            <a:avLst/>
          </a:prstGeom>
          <a:noFill/>
        </p:spPr>
        <p:txBody>
          <a:bodyPr wrap="square" rtlCol="0">
            <a:spAutoFit/>
          </a:bodyPr>
          <a:lstStyle/>
          <a:p>
            <a:pPr algn="ctr"/>
            <a:r>
              <a:rPr lang="en-CA" sz="2400" b="1" dirty="0" smtClean="0">
                <a:solidFill>
                  <a:schemeClr val="bg1"/>
                </a:solidFill>
              </a:rPr>
              <a:t>If we are in Christ, Abba relates to us as his sons </a:t>
            </a:r>
          </a:p>
          <a:p>
            <a:pPr algn="ctr"/>
            <a:r>
              <a:rPr lang="en-CA" sz="2400" b="1" dirty="0" smtClean="0">
                <a:solidFill>
                  <a:schemeClr val="bg1"/>
                </a:solidFill>
              </a:rPr>
              <a:t>and daughters in his Son</a:t>
            </a:r>
            <a:endParaRPr lang="en-CA" sz="2400" b="1" dirty="0">
              <a:solidFill>
                <a:schemeClr val="bg1"/>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442230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12704" y="3212976"/>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983904" y="476672"/>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601966" y="30258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721645" y="2953881"/>
            <a:ext cx="4915810" cy="2926080"/>
          </a:xfrm>
          <a:prstGeom prst="rect">
            <a:avLst/>
          </a:prstGeom>
        </p:spPr>
      </p:pic>
      <p:sp>
        <p:nvSpPr>
          <p:cNvPr id="21" name="TextBox 20"/>
          <p:cNvSpPr txBox="1"/>
          <p:nvPr/>
        </p:nvSpPr>
        <p:spPr>
          <a:xfrm>
            <a:off x="1475656" y="246269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4" name="WordArt 2"/>
          <p:cNvSpPr>
            <a:spLocks noChangeArrowheads="1" noChangeShapeType="1" noTextEdit="1"/>
          </p:cNvSpPr>
          <p:nvPr/>
        </p:nvSpPr>
        <p:spPr bwMode="auto">
          <a:xfrm>
            <a:off x="25557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pic>
        <p:nvPicPr>
          <p:cNvPr id="25" name="Picture 24" descr="egyptian.gif"/>
          <p:cNvPicPr>
            <a:picLocks noChangeAspect="1"/>
          </p:cNvPicPr>
          <p:nvPr/>
        </p:nvPicPr>
        <p:blipFill>
          <a:blip r:embed="rId3" cstate="print"/>
          <a:stretch>
            <a:fillRect/>
          </a:stretch>
        </p:blipFill>
        <p:spPr>
          <a:xfrm rot="14400000" flipH="1">
            <a:off x="3066971" y="3546939"/>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2994965" y="412300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2490907" y="3762962"/>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3499019" y="4483043"/>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2922956" y="4699066"/>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2418900" y="4339027"/>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3571027" y="3906979"/>
            <a:ext cx="921716" cy="548640"/>
          </a:xfrm>
          <a:prstGeom prst="rect">
            <a:avLst/>
          </a:prstGeom>
        </p:spPr>
      </p:pic>
      <p:sp>
        <p:nvSpPr>
          <p:cNvPr id="19" name="TextBox 18"/>
          <p:cNvSpPr txBox="1"/>
          <p:nvPr/>
        </p:nvSpPr>
        <p:spPr>
          <a:xfrm>
            <a:off x="35496" y="5949280"/>
            <a:ext cx="9036496" cy="830997"/>
          </a:xfrm>
          <a:prstGeom prst="rect">
            <a:avLst/>
          </a:prstGeom>
          <a:noFill/>
        </p:spPr>
        <p:txBody>
          <a:bodyPr wrap="square" rtlCol="0">
            <a:spAutoFit/>
          </a:bodyPr>
          <a:lstStyle/>
          <a:p>
            <a:pPr algn="ctr"/>
            <a:r>
              <a:rPr lang="en-CA" sz="2400" b="1" dirty="0" smtClean="0">
                <a:solidFill>
                  <a:schemeClr val="bg1"/>
                </a:solidFill>
              </a:rPr>
              <a:t>If we are in Christ, he works in us so we relate to the Father and the Spirit like he does, as his brothers and sisters</a:t>
            </a:r>
            <a:endParaRPr lang="en-CA" sz="2400" b="1" dirty="0">
              <a:solidFill>
                <a:schemeClr val="bg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pic>
        <p:nvPicPr>
          <p:cNvPr id="42" name="Picture 41" descr="Jesus coming in circle.jpg"/>
          <p:cNvPicPr>
            <a:picLocks noChangeAspect="1"/>
          </p:cNvPicPr>
          <p:nvPr/>
        </p:nvPicPr>
        <p:blipFill>
          <a:blip r:embed="rId3" cstate="print"/>
          <a:stretch>
            <a:fillRect/>
          </a:stretch>
        </p:blipFill>
        <p:spPr>
          <a:xfrm>
            <a:off x="5013136" y="1319762"/>
            <a:ext cx="4023360" cy="3981446"/>
          </a:xfrm>
          <a:prstGeom prst="ellipse">
            <a:avLst/>
          </a:prstGeom>
        </p:spPr>
      </p:pic>
      <p:sp>
        <p:nvSpPr>
          <p:cNvPr id="11" name="Rectangle 10"/>
          <p:cNvSpPr/>
          <p:nvPr/>
        </p:nvSpPr>
        <p:spPr>
          <a:xfrm>
            <a:off x="269979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06896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683568" y="764704"/>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965540"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79258" y="2995269"/>
            <a:ext cx="4301334" cy="2560320"/>
          </a:xfrm>
          <a:prstGeom prst="rect">
            <a:avLst/>
          </a:prstGeom>
        </p:spPr>
      </p:pic>
      <p:sp>
        <p:nvSpPr>
          <p:cNvPr id="21" name="TextBox 20"/>
          <p:cNvSpPr txBox="1"/>
          <p:nvPr/>
        </p:nvSpPr>
        <p:spPr>
          <a:xfrm>
            <a:off x="1835696" y="5157192"/>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1194764" y="3402923"/>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194764" y="3906979"/>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762716" y="3618947"/>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626812" y="419501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194764" y="441103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762716"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626812" y="3618947"/>
            <a:ext cx="921716" cy="548640"/>
          </a:xfrm>
          <a:prstGeom prst="rect">
            <a:avLst/>
          </a:prstGeom>
        </p:spPr>
      </p:pic>
      <p:sp>
        <p:nvSpPr>
          <p:cNvPr id="18" name="WordArt 2"/>
          <p:cNvSpPr>
            <a:spLocks noChangeArrowheads="1" noChangeShapeType="1" noTextEdit="1"/>
          </p:cNvSpPr>
          <p:nvPr/>
        </p:nvSpPr>
        <p:spPr bwMode="auto">
          <a:xfrm>
            <a:off x="899592"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sp>
        <p:nvSpPr>
          <p:cNvPr id="22" name="Title 1"/>
          <p:cNvSpPr txBox="1">
            <a:spLocks/>
          </p:cNvSpPr>
          <p:nvPr/>
        </p:nvSpPr>
        <p:spPr bwMode="auto">
          <a:xfrm>
            <a:off x="0" y="5310336"/>
            <a:ext cx="910850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effectLst/>
                <a:uLnTx/>
                <a:uFillTx/>
                <a:latin typeface="Calibri" pitchFamily="34" charset="0"/>
                <a:ea typeface="+mj-ea"/>
                <a:cs typeface="+mj-cs"/>
              </a:rPr>
              <a:t>There is nothing better than being in Christ!</a:t>
            </a:r>
          </a:p>
        </p:txBody>
      </p:sp>
      <p:sp>
        <p:nvSpPr>
          <p:cNvPr id="23" name="TextBox 22"/>
          <p:cNvSpPr txBox="1"/>
          <p:nvPr/>
        </p:nvSpPr>
        <p:spPr>
          <a:xfrm>
            <a:off x="5940152" y="5147900"/>
            <a:ext cx="2088232" cy="369332"/>
          </a:xfrm>
          <a:prstGeom prst="rect">
            <a:avLst/>
          </a:prstGeom>
          <a:noFill/>
        </p:spPr>
        <p:txBody>
          <a:bodyPr wrap="square" rtlCol="0">
            <a:spAutoFit/>
          </a:bodyPr>
          <a:lstStyle/>
          <a:p>
            <a:pPr algn="ctr"/>
            <a:endParaRPr lang="en-CA" sz="900" dirty="0" smtClean="0">
              <a:solidFill>
                <a:srgbClr val="00B0F0"/>
              </a:solidFill>
            </a:endParaRPr>
          </a:p>
          <a:p>
            <a:pPr algn="ctr"/>
            <a:r>
              <a:rPr lang="en-CA" sz="900" dirty="0" smtClean="0">
                <a:solidFill>
                  <a:srgbClr val="00B0F0"/>
                </a:solidFill>
              </a:rPr>
              <a:t>Jumping heart © www.fg-a.com</a:t>
            </a:r>
          </a:p>
        </p:txBody>
      </p:sp>
      <p:sp>
        <p:nvSpPr>
          <p:cNvPr id="24" name="TextBox 8"/>
          <p:cNvSpPr txBox="1">
            <a:spLocks noChangeArrowheads="1"/>
          </p:cNvSpPr>
          <p:nvPr/>
        </p:nvSpPr>
        <p:spPr bwMode="auto">
          <a:xfrm>
            <a:off x="5940152" y="5430416"/>
            <a:ext cx="208823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with permission</a:t>
            </a:r>
            <a:endParaRPr lang="en-CA" sz="900" dirty="0">
              <a:solidFill>
                <a:srgbClr val="00B0F0"/>
              </a:solidFill>
            </a:endParaRPr>
          </a:p>
        </p:txBody>
      </p:sp>
      <p:pic>
        <p:nvPicPr>
          <p:cNvPr id="32" name="Picture 31" descr="www.fg-a.com valentine 2-jumping-heart.gif"/>
          <p:cNvPicPr>
            <a:picLocks noChangeAspect="1"/>
          </p:cNvPicPr>
          <p:nvPr/>
        </p:nvPicPr>
        <p:blipFill>
          <a:blip r:embed="rId5" cstate="print"/>
          <a:stretch>
            <a:fillRect/>
          </a:stretch>
        </p:blipFill>
        <p:spPr>
          <a:xfrm>
            <a:off x="5724128" y="2599556"/>
            <a:ext cx="1143000" cy="1333500"/>
          </a:xfrm>
          <a:prstGeom prst="rect">
            <a:avLst/>
          </a:prstGeom>
        </p:spPr>
      </p:pic>
      <p:pic>
        <p:nvPicPr>
          <p:cNvPr id="33" name="Picture 32" descr="www.fg-a.com valentine 2-jumping-heart.gif"/>
          <p:cNvPicPr>
            <a:picLocks noChangeAspect="1"/>
          </p:cNvPicPr>
          <p:nvPr/>
        </p:nvPicPr>
        <p:blipFill>
          <a:blip r:embed="rId5" cstate="print"/>
          <a:stretch>
            <a:fillRect/>
          </a:stretch>
        </p:blipFill>
        <p:spPr>
          <a:xfrm>
            <a:off x="7020272" y="2636912"/>
            <a:ext cx="1143000" cy="1333500"/>
          </a:xfrm>
          <a:prstGeom prst="rect">
            <a:avLst/>
          </a:prstGeom>
        </p:spPr>
      </p:pic>
      <p:pic>
        <p:nvPicPr>
          <p:cNvPr id="34" name="Picture 33" descr="www.fg-a.com valentine 2-jumping-heart.gif"/>
          <p:cNvPicPr>
            <a:picLocks noChangeAspect="1"/>
          </p:cNvPicPr>
          <p:nvPr/>
        </p:nvPicPr>
        <p:blipFill>
          <a:blip r:embed="rId5" cstate="print"/>
          <a:stretch>
            <a:fillRect/>
          </a:stretch>
        </p:blipFill>
        <p:spPr>
          <a:xfrm>
            <a:off x="5940152" y="3319636"/>
            <a:ext cx="1143000" cy="1333500"/>
          </a:xfrm>
          <a:prstGeom prst="rect">
            <a:avLst/>
          </a:prstGeom>
        </p:spPr>
      </p:pic>
      <p:pic>
        <p:nvPicPr>
          <p:cNvPr id="35" name="Picture 34" descr="www.fg-a.com valentine 2-jumping-heart.gif"/>
          <p:cNvPicPr>
            <a:picLocks noChangeAspect="1"/>
          </p:cNvPicPr>
          <p:nvPr/>
        </p:nvPicPr>
        <p:blipFill>
          <a:blip r:embed="rId5" cstate="print"/>
          <a:stretch>
            <a:fillRect/>
          </a:stretch>
        </p:blipFill>
        <p:spPr>
          <a:xfrm>
            <a:off x="6372200" y="2276872"/>
            <a:ext cx="1143000" cy="1333500"/>
          </a:xfrm>
          <a:prstGeom prst="rect">
            <a:avLst/>
          </a:prstGeom>
        </p:spPr>
      </p:pic>
      <p:pic>
        <p:nvPicPr>
          <p:cNvPr id="36" name="Picture 35" descr="www.fg-a.com valentine 2-jumping-heart.gif"/>
          <p:cNvPicPr>
            <a:picLocks noChangeAspect="1"/>
          </p:cNvPicPr>
          <p:nvPr/>
        </p:nvPicPr>
        <p:blipFill>
          <a:blip r:embed="rId5" cstate="print"/>
          <a:stretch>
            <a:fillRect/>
          </a:stretch>
        </p:blipFill>
        <p:spPr>
          <a:xfrm>
            <a:off x="6813376" y="3319636"/>
            <a:ext cx="1143000" cy="1333500"/>
          </a:xfrm>
          <a:prstGeom prst="rect">
            <a:avLst/>
          </a:prstGeom>
        </p:spPr>
      </p:pic>
      <p:pic>
        <p:nvPicPr>
          <p:cNvPr id="37" name="Picture 36" descr="www.fg-a.com valentine 2-jumping-heart.gif"/>
          <p:cNvPicPr>
            <a:picLocks noChangeAspect="1"/>
          </p:cNvPicPr>
          <p:nvPr/>
        </p:nvPicPr>
        <p:blipFill>
          <a:blip r:embed="rId5" cstate="print"/>
          <a:stretch>
            <a:fillRect/>
          </a:stretch>
        </p:blipFill>
        <p:spPr>
          <a:xfrm>
            <a:off x="6804248" y="4005064"/>
            <a:ext cx="1143000" cy="133350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5940152" y="4005064"/>
            <a:ext cx="1143000" cy="1333500"/>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0" name="Picture 29"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29" name="TextBox 28"/>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5" name="Title 11"/>
          <p:cNvSpPr txBox="1">
            <a:spLocks/>
          </p:cNvSpPr>
          <p:nvPr/>
        </p:nvSpPr>
        <p:spPr>
          <a:xfrm>
            <a:off x="179512" y="1133872"/>
            <a:ext cx="87129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“You, however, are not in the flesh but in the Spirit,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if in fact the Spirit of God dwells in you” Rom 8:9 </a:t>
            </a: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6" name="Title 1"/>
          <p:cNvSpPr txBox="1">
            <a:spLocks/>
          </p:cNvSpPr>
          <p:nvPr/>
        </p:nvSpPr>
        <p:spPr bwMode="auto">
          <a:xfrm>
            <a:off x="2915816" y="2564904"/>
            <a:ext cx="4680520" cy="1143000"/>
          </a:xfrm>
          <a:prstGeom prst="rect">
            <a:avLst/>
          </a:prstGeom>
          <a:noFill/>
          <a:ln w="9525">
            <a:noFill/>
            <a:miter lim="800000"/>
            <a:headEnd/>
            <a:tailEnd/>
          </a:ln>
        </p:spPr>
        <p:txBody>
          <a:bodyPr anchor="ctr"/>
          <a:lstStyle/>
          <a:p>
            <a:pPr algn="ctr" eaLnBrk="0" hangingPunct="0">
              <a:defRPr/>
            </a:pPr>
            <a:r>
              <a:rPr lang="en-CA" sz="2800" b="1" dirty="0" smtClean="0">
                <a:solidFill>
                  <a:schemeClr val="bg1"/>
                </a:solidFill>
                <a:latin typeface="Calibri" pitchFamily="34" charset="0"/>
              </a:rPr>
              <a:t>“Do you not know that you are God's temple and that God's Spirit dwells</a:t>
            </a:r>
          </a:p>
          <a:p>
            <a:pPr algn="ctr" eaLnBrk="0" hangingPunct="0">
              <a:defRPr/>
            </a:pPr>
            <a:r>
              <a:rPr lang="en-CA" sz="2800" b="1" dirty="0" smtClean="0">
                <a:solidFill>
                  <a:schemeClr val="bg1"/>
                </a:solidFill>
                <a:latin typeface="Calibri" pitchFamily="34" charset="0"/>
              </a:rPr>
              <a:t> in you?”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3:16</a:t>
            </a:r>
            <a:endParaRPr lang="en-CA" sz="2800" kern="0" dirty="0">
              <a:solidFill>
                <a:schemeClr val="bg1"/>
              </a:solidFill>
              <a:latin typeface="Calibri" pitchFamily="34" charset="0"/>
              <a:ea typeface="+mj-ea"/>
              <a:cs typeface="+mj-cs"/>
            </a:endParaRPr>
          </a:p>
        </p:txBody>
      </p:sp>
      <p:sp>
        <p:nvSpPr>
          <p:cNvPr id="33" name="TextBox 32"/>
          <p:cNvSpPr txBox="1"/>
          <p:nvPr/>
        </p:nvSpPr>
        <p:spPr>
          <a:xfrm>
            <a:off x="2843808" y="4254065"/>
            <a:ext cx="4464496"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“Or do you not know that your body is a temple </a:t>
            </a:r>
          </a:p>
          <a:p>
            <a:pPr algn="ctr"/>
            <a:r>
              <a:rPr lang="en-CA" sz="2800" b="1" dirty="0" smtClean="0">
                <a:solidFill>
                  <a:schemeClr val="bg1"/>
                </a:solidFill>
                <a:latin typeface="Calibri" pitchFamily="34" charset="0"/>
              </a:rPr>
              <a:t>of the Holy Spirit within you, </a:t>
            </a:r>
          </a:p>
          <a:p>
            <a:pPr algn="ctr"/>
            <a:r>
              <a:rPr lang="en-CA" sz="2800" b="1" dirty="0" smtClean="0">
                <a:solidFill>
                  <a:schemeClr val="bg1"/>
                </a:solidFill>
                <a:latin typeface="Calibri" pitchFamily="34" charset="0"/>
              </a:rPr>
              <a:t>whom you have from God?”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6:19</a:t>
            </a:r>
            <a:endParaRPr lang="en-CA" sz="2800" b="1" dirty="0">
              <a:solidFill>
                <a:schemeClr val="bg1"/>
              </a:solidFill>
              <a:latin typeface="Calibri" pitchFamily="34" charset="0"/>
            </a:endParaRPr>
          </a:p>
        </p:txBody>
      </p:sp>
      <p:pic>
        <p:nvPicPr>
          <p:cNvPr id="21" name="Picture 20" descr="www.fg-a.com valentine 2-jumping-heart.gif"/>
          <p:cNvPicPr>
            <a:picLocks noChangeAspect="1"/>
          </p:cNvPicPr>
          <p:nvPr/>
        </p:nvPicPr>
        <p:blipFill>
          <a:blip r:embed="rId4" cstate="print"/>
          <a:stretch>
            <a:fillRect/>
          </a:stretch>
        </p:blipFill>
        <p:spPr>
          <a:xfrm>
            <a:off x="1475656" y="3247628"/>
            <a:ext cx="1143000" cy="1333500"/>
          </a:xfrm>
          <a:prstGeom prst="rect">
            <a:avLst/>
          </a:prstGeom>
        </p:spPr>
      </p:pic>
      <p:sp>
        <p:nvSpPr>
          <p:cNvPr id="28" name="Title 1"/>
          <p:cNvSpPr txBox="1">
            <a:spLocks/>
          </p:cNvSpPr>
          <p:nvPr/>
        </p:nvSpPr>
        <p:spPr bwMode="auto">
          <a:xfrm>
            <a:off x="179512" y="72048"/>
            <a:ext cx="8748464" cy="908680"/>
          </a:xfrm>
          <a:prstGeom prst="rect">
            <a:avLst/>
          </a:prstGeom>
          <a:solidFill>
            <a:schemeClr val="tx1"/>
          </a:solidFill>
          <a:ln w="9525">
            <a:noFill/>
            <a:miter lim="800000"/>
            <a:headEnd/>
            <a:tailEnd/>
          </a:ln>
        </p:spPr>
        <p:txBody>
          <a:bodyPr anchor="ctr"/>
          <a:lstStyle/>
          <a:p>
            <a:pPr algn="ctr" eaLnBrk="0" hangingPunct="0">
              <a:defRPr/>
            </a:pPr>
            <a:r>
              <a:rPr lang="en-CA" sz="2800" b="1" dirty="0" smtClean="0">
                <a:solidFill>
                  <a:srgbClr val="FF0000"/>
                </a:solidFill>
                <a:latin typeface="Calibri" pitchFamily="34" charset="0"/>
              </a:rPr>
              <a:t>17-19. in the Spirit and the Holy Spirit in us, God’s temple.</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3200" b="1" kern="0" dirty="0">
              <a:solidFill>
                <a:srgbClr val="FF0000"/>
              </a:solidFill>
              <a:latin typeface="+mj-lt"/>
              <a:ea typeface="+mj-ea"/>
              <a:cs typeface="+mj-cs"/>
            </a:endParaRPr>
          </a:p>
        </p:txBody>
      </p:sp>
      <p:pic>
        <p:nvPicPr>
          <p:cNvPr id="34" name="Picture 33" descr="www.clipartbest.com dc6XLjAMi.gif"/>
          <p:cNvPicPr>
            <a:picLocks noChangeAspect="1"/>
          </p:cNvPicPr>
          <p:nvPr/>
        </p:nvPicPr>
        <p:blipFill>
          <a:blip r:embed="rId5" cstate="print"/>
          <a:stretch>
            <a:fillRect/>
          </a:stretch>
        </p:blipFill>
        <p:spPr>
          <a:xfrm>
            <a:off x="6876256" y="3068960"/>
            <a:ext cx="2341629" cy="1645920"/>
          </a:xfrm>
          <a:prstGeom prst="rect">
            <a:avLst/>
          </a:prstGeom>
        </p:spPr>
      </p:pic>
      <p:sp>
        <p:nvSpPr>
          <p:cNvPr id="27" name="32-Point Star 26"/>
          <p:cNvSpPr/>
          <p:nvPr/>
        </p:nvSpPr>
        <p:spPr>
          <a:xfrm>
            <a:off x="7236296" y="3118088"/>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descr="dove and sword large cropped.png"/>
          <p:cNvPicPr>
            <a:picLocks noChangeAspect="1"/>
          </p:cNvPicPr>
          <p:nvPr/>
        </p:nvPicPr>
        <p:blipFill>
          <a:blip r:embed="rId6" cstate="print"/>
          <a:stretch>
            <a:fillRect/>
          </a:stretch>
        </p:blipFill>
        <p:spPr>
          <a:xfrm>
            <a:off x="7452320" y="3203430"/>
            <a:ext cx="1192214" cy="1233682"/>
          </a:xfrm>
          <a:prstGeom prst="rect">
            <a:avLst/>
          </a:prstGeom>
        </p:spPr>
      </p:pic>
      <p:sp>
        <p:nvSpPr>
          <p:cNvPr id="35" name="TextBox 34"/>
          <p:cNvSpPr txBox="1"/>
          <p:nvPr/>
        </p:nvSpPr>
        <p:spPr>
          <a:xfrm>
            <a:off x="755576" y="5322694"/>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
        <p:nvSpPr>
          <p:cNvPr id="32" name="Rectangle 31"/>
          <p:cNvSpPr/>
          <p:nvPr/>
        </p:nvSpPr>
        <p:spPr>
          <a:xfrm>
            <a:off x="539552" y="5168805"/>
            <a:ext cx="2448272" cy="369332"/>
          </a:xfrm>
          <a:prstGeom prst="rect">
            <a:avLst/>
          </a:prstGeom>
        </p:spPr>
        <p:txBody>
          <a:bodyPr wrap="square">
            <a:spAutoFit/>
          </a:bodyPr>
          <a:lstStyle/>
          <a:p>
            <a:pPr algn="ctr"/>
            <a:r>
              <a:rPr lang="en-CA" sz="800" dirty="0" smtClean="0"/>
              <a:t>Dove and Bible  Microsoft Corp clip art © 2013   . </a:t>
            </a:r>
          </a:p>
          <a:p>
            <a:pPr algn="ctr"/>
            <a:endParaRPr lang="en-CA" sz="10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13086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266880"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130868"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a:off x="5292080" y="188640"/>
            <a:ext cx="3816424" cy="6124754"/>
          </a:xfrm>
          <a:prstGeom prst="rect">
            <a:avLst/>
          </a:prstGeom>
          <a:noFill/>
        </p:spPr>
        <p:txBody>
          <a:bodyPr wrap="square" rtlCol="0">
            <a:spAutoFit/>
          </a:bodyPr>
          <a:lstStyle/>
          <a:p>
            <a:pPr algn="r"/>
            <a:r>
              <a:rPr lang="en-CA" sz="2800" b="1" dirty="0" smtClean="0">
                <a:solidFill>
                  <a:schemeClr val="bg1"/>
                </a:solidFill>
                <a:latin typeface="Calibri" pitchFamily="34" charset="0"/>
                <a:cs typeface="Calibri" pitchFamily="34" charset="0"/>
              </a:rPr>
              <a:t>Because we are sons in the Son, the Spirit loves, fellowships with, and empowers us as he loves, fellowships </a:t>
            </a:r>
          </a:p>
          <a:p>
            <a:pPr algn="r"/>
            <a:r>
              <a:rPr lang="en-CA" sz="2800" b="1" dirty="0" smtClean="0">
                <a:solidFill>
                  <a:schemeClr val="bg1"/>
                </a:solidFill>
                <a:latin typeface="Calibri" pitchFamily="34" charset="0"/>
                <a:cs typeface="Calibri" pitchFamily="34" charset="0"/>
              </a:rPr>
              <a:t>with, and empowers </a:t>
            </a:r>
          </a:p>
          <a:p>
            <a:pPr algn="r"/>
            <a:r>
              <a:rPr lang="en-CA" sz="2800" b="1" dirty="0" smtClean="0">
                <a:solidFill>
                  <a:schemeClr val="bg1"/>
                </a:solidFill>
                <a:latin typeface="Calibri" pitchFamily="34" charset="0"/>
                <a:cs typeface="Calibri" pitchFamily="34" charset="0"/>
              </a:rPr>
              <a:t>the Son.</a:t>
            </a:r>
          </a:p>
          <a:p>
            <a:pPr algn="r"/>
            <a:r>
              <a:rPr lang="en-CA" sz="2800" b="1" dirty="0" smtClean="0">
                <a:solidFill>
                  <a:schemeClr val="bg1"/>
                </a:solidFill>
                <a:latin typeface="Calibri" pitchFamily="34" charset="0"/>
                <a:cs typeface="Calibri" pitchFamily="34" charset="0"/>
              </a:rPr>
              <a:t>Because we are sons, the Spirit of the Son </a:t>
            </a:r>
          </a:p>
          <a:p>
            <a:pPr algn="r"/>
            <a:r>
              <a:rPr lang="en-CA" sz="2800" b="1" dirty="0" smtClean="0">
                <a:solidFill>
                  <a:schemeClr val="bg1"/>
                </a:solidFill>
                <a:latin typeface="Calibri" pitchFamily="34" charset="0"/>
                <a:cs typeface="Calibri" pitchFamily="34" charset="0"/>
              </a:rPr>
              <a:t>leads us to love, fellowship with, </a:t>
            </a:r>
          </a:p>
          <a:p>
            <a:pPr algn="r"/>
            <a:r>
              <a:rPr lang="en-CA" sz="2800" b="1" dirty="0" smtClean="0">
                <a:solidFill>
                  <a:schemeClr val="bg1"/>
                </a:solidFill>
                <a:latin typeface="Calibri" pitchFamily="34" charset="0"/>
                <a:cs typeface="Calibri" pitchFamily="34" charset="0"/>
              </a:rPr>
              <a:t>and cooperate with </a:t>
            </a:r>
          </a:p>
          <a:p>
            <a:pPr algn="r"/>
            <a:r>
              <a:rPr lang="en-CA" sz="2800" b="1" dirty="0" smtClean="0">
                <a:solidFill>
                  <a:schemeClr val="bg1"/>
                </a:solidFill>
                <a:latin typeface="Calibri" pitchFamily="34" charset="0"/>
                <a:cs typeface="Calibri" pitchFamily="34" charset="0"/>
              </a:rPr>
              <a:t>the Holy Spirit </a:t>
            </a:r>
          </a:p>
          <a:p>
            <a:pPr algn="r"/>
            <a:r>
              <a:rPr lang="en-CA" sz="2800" b="1" dirty="0" smtClean="0">
                <a:solidFill>
                  <a:schemeClr val="bg1"/>
                </a:solidFill>
                <a:latin typeface="Calibri" pitchFamily="34" charset="0"/>
                <a:cs typeface="Calibri" pitchFamily="34" charset="0"/>
              </a:rPr>
              <a:t>as the Son does.</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71461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07522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70828" y="4346597"/>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834832"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70828" y="3842541"/>
            <a:ext cx="921716" cy="548640"/>
          </a:xfrm>
          <a:prstGeom prst="rect">
            <a:avLst/>
          </a:prstGeom>
        </p:spPr>
      </p:pic>
      <p:sp>
        <p:nvSpPr>
          <p:cNvPr id="17" name="WordArt 2"/>
          <p:cNvSpPr>
            <a:spLocks noChangeArrowheads="1" noChangeShapeType="1" noTextEdit="1"/>
          </p:cNvSpPr>
          <p:nvPr/>
        </p:nvSpPr>
        <p:spPr bwMode="auto">
          <a:xfrm>
            <a:off x="1259632" y="1189912"/>
            <a:ext cx="3096344" cy="187904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 THE LORD</a:t>
            </a:r>
            <a:endParaRPr lang="en-CA" sz="1400" kern="10" spc="0" dirty="0" smtClean="0">
              <a:ln w="9525">
                <a:solidFill>
                  <a:srgbClr val="000000"/>
                </a:solidFill>
                <a:round/>
                <a:headEnd/>
                <a:tailEnd/>
              </a:ln>
              <a:solidFill>
                <a:srgbClr val="FFC000"/>
              </a:solidFill>
              <a:effectLst/>
            </a:endParaRPr>
          </a:p>
          <a:p>
            <a:pPr algn="ctr" rtl="0"/>
            <a:endParaRPr lang="en-CA" sz="1200" kern="10" spc="0" dirty="0">
              <a:ln w="9525">
                <a:solidFill>
                  <a:srgbClr val="000000"/>
                </a:solidFill>
                <a:round/>
                <a:headEnd/>
                <a:tailEnd/>
              </a:ln>
              <a:solidFill>
                <a:srgbClr val="FFC000"/>
              </a:solidFill>
              <a:effectLst/>
            </a:endParaRPr>
          </a:p>
        </p:txBody>
      </p:sp>
      <p:sp>
        <p:nvSpPr>
          <p:cNvPr id="19" name="Title 16"/>
          <p:cNvSpPr txBox="1">
            <a:spLocks/>
          </p:cNvSpPr>
          <p:nvPr/>
        </p:nvSpPr>
        <p:spPr>
          <a:xfrm>
            <a:off x="5334000" y="228600"/>
            <a:ext cx="3733800" cy="437356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We thank you, Father, that you put your Spirit in us to make your sons  like your Son - to enjoy</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you completely as your Son does, </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want to do your will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does</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to join you in your mission to make the good news of Christ known to all nations, and sacrifice anything to finish the work given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us,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did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in love for you, Abba.</a:t>
            </a:r>
            <a:endParaRPr kumimoji="0" lang="en-CA" sz="28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8" name="TextBox 27"/>
          <p:cNvSpPr txBox="1"/>
          <p:nvPr/>
        </p:nvSpPr>
        <p:spPr>
          <a:xfrm>
            <a:off x="0" y="1178749"/>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the Father </a:t>
            </a:r>
          </a:p>
          <a:p>
            <a:pPr algn="ctr"/>
            <a:r>
              <a:rPr lang="en-US" sz="2800" b="1" dirty="0" smtClean="0">
                <a:solidFill>
                  <a:schemeClr val="bg1"/>
                </a:solidFill>
                <a:latin typeface="Calibri" pitchFamily="34" charset="0"/>
              </a:rPr>
              <a:t>and the Lord Jesus Christ”  1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29" name="TextBox 28"/>
          <p:cNvSpPr txBox="1"/>
          <p:nvPr/>
        </p:nvSpPr>
        <p:spPr>
          <a:xfrm>
            <a:off x="2736304" y="2420888"/>
            <a:ext cx="4932040" cy="3539430"/>
          </a:xfrm>
          <a:prstGeom prst="rect">
            <a:avLst/>
          </a:prstGeom>
          <a:noFill/>
        </p:spPr>
        <p:txBody>
          <a:bodyPr wrap="square" rtlCol="0">
            <a:spAutoFit/>
          </a:bodyPr>
          <a:lstStyle/>
          <a:p>
            <a:pPr algn="ctr"/>
            <a:r>
              <a:rPr lang="en-US" sz="2800" b="1" dirty="0" smtClean="0">
                <a:solidFill>
                  <a:schemeClr val="bg1"/>
                </a:solidFill>
                <a:latin typeface="Calibri" pitchFamily="34" charset="0"/>
              </a:rPr>
              <a:t>“If anyone loves me, </a:t>
            </a:r>
          </a:p>
          <a:p>
            <a:pPr algn="ctr"/>
            <a:r>
              <a:rPr lang="en-US" sz="2800" b="1" dirty="0" smtClean="0">
                <a:solidFill>
                  <a:schemeClr val="bg1"/>
                </a:solidFill>
                <a:latin typeface="Calibri" pitchFamily="34" charset="0"/>
              </a:rPr>
              <a:t>he will keep my word, </a:t>
            </a:r>
          </a:p>
          <a:p>
            <a:pPr algn="ctr"/>
            <a:r>
              <a:rPr lang="en-US" sz="2800" b="1" dirty="0" smtClean="0">
                <a:solidFill>
                  <a:schemeClr val="bg1"/>
                </a:solidFill>
                <a:latin typeface="Calibri" pitchFamily="34" charset="0"/>
              </a:rPr>
              <a:t>and my Father </a:t>
            </a:r>
          </a:p>
          <a:p>
            <a:pPr algn="ctr"/>
            <a:r>
              <a:rPr lang="en-US" sz="2800" b="1" dirty="0" smtClean="0">
                <a:solidFill>
                  <a:schemeClr val="bg1"/>
                </a:solidFill>
                <a:latin typeface="Calibri" pitchFamily="34" charset="0"/>
              </a:rPr>
              <a:t>will love him, </a:t>
            </a:r>
          </a:p>
          <a:p>
            <a:pPr algn="ctr"/>
            <a:r>
              <a:rPr lang="en-US" sz="2800" b="1" dirty="0" smtClean="0">
                <a:solidFill>
                  <a:schemeClr val="bg1"/>
                </a:solidFill>
                <a:latin typeface="Calibri" pitchFamily="34" charset="0"/>
              </a:rPr>
              <a:t>and we will come to him </a:t>
            </a:r>
          </a:p>
          <a:p>
            <a:pPr algn="ctr"/>
            <a:r>
              <a:rPr lang="en-US" sz="2800" b="1" dirty="0" smtClean="0">
                <a:solidFill>
                  <a:schemeClr val="bg1"/>
                </a:solidFill>
                <a:latin typeface="Calibri" pitchFamily="34" charset="0"/>
              </a:rPr>
              <a:t>and make our home </a:t>
            </a:r>
          </a:p>
          <a:p>
            <a:pPr algn="ctr"/>
            <a:r>
              <a:rPr lang="en-US" sz="2800" b="1" dirty="0" smtClean="0">
                <a:solidFill>
                  <a:schemeClr val="bg1"/>
                </a:solidFill>
                <a:latin typeface="Calibri" pitchFamily="34" charset="0"/>
              </a:rPr>
              <a:t>with him”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John 14:23</a:t>
            </a:r>
            <a:endParaRPr lang="en-CA" sz="2800" dirty="0">
              <a:solidFill>
                <a:schemeClr val="bg1"/>
              </a:solidFill>
              <a:latin typeface="Calibri" pitchFamily="34" charset="0"/>
            </a:endParaRPr>
          </a:p>
        </p:txBody>
      </p:sp>
      <p:pic>
        <p:nvPicPr>
          <p:cNvPr id="26" name="Picture 25" descr="www.fg-a.com valentine 2-jumping-heart.gif"/>
          <p:cNvPicPr>
            <a:picLocks noChangeAspect="1"/>
          </p:cNvPicPr>
          <p:nvPr/>
        </p:nvPicPr>
        <p:blipFill>
          <a:blip r:embed="rId3" cstate="print"/>
          <a:stretch>
            <a:fillRect/>
          </a:stretch>
        </p:blipFill>
        <p:spPr>
          <a:xfrm>
            <a:off x="1187624" y="3247628"/>
            <a:ext cx="1143000" cy="1333500"/>
          </a:xfrm>
          <a:prstGeom prst="rect">
            <a:avLst/>
          </a:prstGeom>
        </p:spPr>
      </p:pic>
      <p:sp>
        <p:nvSpPr>
          <p:cNvPr id="19"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in </a:t>
            </a:r>
            <a:r>
              <a:rPr lang="en-CA" sz="2800" b="1" kern="0" dirty="0" smtClean="0">
                <a:solidFill>
                  <a:srgbClr val="FF0000"/>
                </a:solidFill>
                <a:latin typeface="Calibri" pitchFamily="34" charset="0"/>
                <a:ea typeface="+mj-ea"/>
                <a:cs typeface="+mj-cs"/>
              </a:rPr>
              <a:t>God the Father and God the Father in us!</a:t>
            </a:r>
          </a:p>
          <a:p>
            <a:pPr algn="ctr" eaLnBrk="0" hangingPunct="0">
              <a:defRPr/>
            </a:pPr>
            <a:r>
              <a:rPr lang="en-CA" sz="2800" b="1" kern="0" dirty="0" smtClean="0">
                <a:solidFill>
                  <a:srgbClr val="FF0000"/>
                </a:solidFill>
                <a:latin typeface="Calibri" pitchFamily="34" charset="0"/>
                <a:ea typeface="+mj-ea"/>
                <a:cs typeface="+mj-cs"/>
              </a:rPr>
              <a:t>Thank you, Father!</a:t>
            </a:r>
          </a:p>
        </p:txBody>
      </p:sp>
      <p:pic>
        <p:nvPicPr>
          <p:cNvPr id="32" name="Picture 31" descr="www.clipartbest.com dc6XLjAMi.gif"/>
          <p:cNvPicPr>
            <a:picLocks noChangeAspect="1"/>
          </p:cNvPicPr>
          <p:nvPr/>
        </p:nvPicPr>
        <p:blipFill>
          <a:blip r:embed="rId4" cstate="print"/>
          <a:stretch>
            <a:fillRect/>
          </a:stretch>
        </p:blipFill>
        <p:spPr>
          <a:xfrm>
            <a:off x="6876256" y="2996952"/>
            <a:ext cx="2341629" cy="1645920"/>
          </a:xfrm>
          <a:prstGeom prst="rect">
            <a:avLst/>
          </a:prstGeom>
        </p:spPr>
      </p:pic>
      <p:sp>
        <p:nvSpPr>
          <p:cNvPr id="17" name="32-Point Star 16"/>
          <p:cNvSpPr/>
          <p:nvPr/>
        </p:nvSpPr>
        <p:spPr>
          <a:xfrm>
            <a:off x="7246560" y="3068960"/>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3" name="TextBox 32"/>
          <p:cNvSpPr txBox="1"/>
          <p:nvPr/>
        </p:nvSpPr>
        <p:spPr>
          <a:xfrm>
            <a:off x="755576" y="5199583"/>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3419872" y="2552705"/>
            <a:ext cx="3744416" cy="3108543"/>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“If the Spirit of him </a:t>
            </a:r>
          </a:p>
          <a:p>
            <a:pPr algn="ctr"/>
            <a:r>
              <a:rPr lang="en-US" sz="2800" b="1" dirty="0" smtClean="0">
                <a:solidFill>
                  <a:schemeClr val="bg1"/>
                </a:solidFill>
                <a:latin typeface="Calibri" pitchFamily="34" charset="0"/>
                <a:cs typeface="Calibri" pitchFamily="34" charset="0"/>
              </a:rPr>
              <a:t>who raised Jesus </a:t>
            </a:r>
          </a:p>
          <a:p>
            <a:pPr algn="ctr"/>
            <a:r>
              <a:rPr lang="en-US" sz="2800" b="1" dirty="0" smtClean="0">
                <a:solidFill>
                  <a:schemeClr val="bg1"/>
                </a:solidFill>
                <a:latin typeface="Calibri" pitchFamily="34" charset="0"/>
                <a:cs typeface="Calibri" pitchFamily="34" charset="0"/>
              </a:rPr>
              <a:t>from the dead </a:t>
            </a:r>
          </a:p>
          <a:p>
            <a:pPr algn="ctr"/>
            <a:r>
              <a:rPr lang="en-US" sz="2800" b="1" dirty="0" smtClean="0">
                <a:solidFill>
                  <a:schemeClr val="bg1"/>
                </a:solidFill>
                <a:latin typeface="Calibri" pitchFamily="34" charset="0"/>
                <a:cs typeface="Calibri" pitchFamily="34" charset="0"/>
              </a:rPr>
              <a:t>dwells in you, </a:t>
            </a:r>
          </a:p>
          <a:p>
            <a:pPr algn="ctr"/>
            <a:r>
              <a:rPr lang="en-US" sz="2800" b="1" dirty="0" smtClean="0">
                <a:solidFill>
                  <a:schemeClr val="bg1"/>
                </a:solidFill>
                <a:latin typeface="Calibri" pitchFamily="34" charset="0"/>
                <a:cs typeface="Calibri" pitchFamily="34" charset="0"/>
              </a:rPr>
              <a:t>. . . his Spirit who dwells in you</a:t>
            </a:r>
            <a:r>
              <a:rPr lang="en-US" sz="2800" b="1" dirty="0" smtClean="0">
                <a:solidFill>
                  <a:schemeClr val="bg1"/>
                </a:solidFill>
                <a:latin typeface="Calibri" pitchFamily="34" charset="0"/>
              </a:rPr>
              <a:t>”  </a:t>
            </a:r>
          </a:p>
          <a:p>
            <a:pPr algn="ctr"/>
            <a:r>
              <a:rPr lang="en-US" sz="2800" b="1" dirty="0" smtClean="0">
                <a:solidFill>
                  <a:schemeClr val="bg1"/>
                </a:solidFill>
                <a:latin typeface="Calibri" pitchFamily="34" charset="0"/>
              </a:rPr>
              <a:t>Rom 8:11</a:t>
            </a:r>
            <a:endParaRPr lang="en-CA" sz="2800" dirty="0">
              <a:solidFill>
                <a:schemeClr val="bg1"/>
              </a:solidFill>
              <a:latin typeface="Calibri" pitchFamily="34" charset="0"/>
            </a:endParaRPr>
          </a:p>
        </p:txBody>
      </p:sp>
      <p:pic>
        <p:nvPicPr>
          <p:cNvPr id="26" name="Picture 25" descr="www.fg-a.com valentine 2-jumping-heart.gif"/>
          <p:cNvPicPr>
            <a:picLocks noChangeAspect="1"/>
          </p:cNvPicPr>
          <p:nvPr/>
        </p:nvPicPr>
        <p:blipFill>
          <a:blip r:embed="rId3" cstate="print"/>
          <a:stretch>
            <a:fillRect/>
          </a:stretch>
        </p:blipFill>
        <p:spPr>
          <a:xfrm>
            <a:off x="1187624" y="3247628"/>
            <a:ext cx="1143000" cy="1333500"/>
          </a:xfrm>
          <a:prstGeom prst="rect">
            <a:avLst/>
          </a:prstGeom>
        </p:spPr>
      </p:pic>
      <p:sp>
        <p:nvSpPr>
          <p:cNvPr id="19" name="TextBox 18"/>
          <p:cNvSpPr txBox="1"/>
          <p:nvPr/>
        </p:nvSpPr>
        <p:spPr>
          <a:xfrm>
            <a:off x="0" y="1178749"/>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our Father </a:t>
            </a:r>
          </a:p>
          <a:p>
            <a:pPr algn="ctr"/>
            <a:r>
              <a:rPr lang="en-US" sz="2800" b="1" dirty="0" smtClean="0">
                <a:solidFill>
                  <a:schemeClr val="bg1"/>
                </a:solidFill>
                <a:latin typeface="Calibri" pitchFamily="34" charset="0"/>
              </a:rPr>
              <a:t>and the Lord Jesus Christ”  2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32"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in </a:t>
            </a:r>
            <a:r>
              <a:rPr lang="en-CA" sz="2800" b="1" kern="0" dirty="0" smtClean="0">
                <a:solidFill>
                  <a:srgbClr val="FF0000"/>
                </a:solidFill>
                <a:latin typeface="Calibri" pitchFamily="34" charset="0"/>
                <a:ea typeface="+mj-ea"/>
                <a:cs typeface="+mj-cs"/>
              </a:rPr>
              <a:t>God the Father and God the Father in us!</a:t>
            </a:r>
          </a:p>
          <a:p>
            <a:pPr algn="ctr" eaLnBrk="0" hangingPunct="0">
              <a:defRPr/>
            </a:pPr>
            <a:r>
              <a:rPr lang="en-CA" sz="2800" b="1" kern="0" dirty="0" smtClean="0">
                <a:solidFill>
                  <a:srgbClr val="FF0000"/>
                </a:solidFill>
                <a:latin typeface="Calibri" pitchFamily="34" charset="0"/>
                <a:ea typeface="+mj-ea"/>
                <a:cs typeface="+mj-cs"/>
              </a:rPr>
              <a:t>Thank you, Father!</a:t>
            </a:r>
          </a:p>
        </p:txBody>
      </p:sp>
      <p:pic>
        <p:nvPicPr>
          <p:cNvPr id="28" name="Picture 27" descr="www.clipartbest.com dc6XLjAMi.gif"/>
          <p:cNvPicPr>
            <a:picLocks noChangeAspect="1"/>
          </p:cNvPicPr>
          <p:nvPr/>
        </p:nvPicPr>
        <p:blipFill>
          <a:blip r:embed="rId4" cstate="print"/>
          <a:stretch>
            <a:fillRect/>
          </a:stretch>
        </p:blipFill>
        <p:spPr>
          <a:xfrm>
            <a:off x="6876256" y="2996952"/>
            <a:ext cx="2341629" cy="1645920"/>
          </a:xfrm>
          <a:prstGeom prst="rect">
            <a:avLst/>
          </a:prstGeom>
        </p:spPr>
      </p:pic>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3" name="TextBox 32"/>
          <p:cNvSpPr txBox="1"/>
          <p:nvPr/>
        </p:nvSpPr>
        <p:spPr>
          <a:xfrm>
            <a:off x="755576" y="5199583"/>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13086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266880"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130868"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364088" y="184566"/>
            <a:ext cx="3744416" cy="6124754"/>
          </a:xfrm>
          <a:prstGeom prst="rect">
            <a:avLst/>
          </a:prstGeom>
          <a:noFill/>
        </p:spPr>
        <p:txBody>
          <a:bodyPr wrap="square" rtlCol="0">
            <a:spAutoFit/>
          </a:bodyPr>
          <a:lstStyle/>
          <a:p>
            <a:pPr algn="r"/>
            <a:r>
              <a:rPr lang="en-CA" sz="2800" b="1" dirty="0" smtClean="0">
                <a:solidFill>
                  <a:schemeClr val="bg1"/>
                </a:solidFill>
                <a:latin typeface="Calibri" pitchFamily="34" charset="0"/>
                <a:cs typeface="Calibri" pitchFamily="34" charset="0"/>
              </a:rPr>
              <a:t>Because we are sons in the Son, Abba loves, fellowships with, and </a:t>
            </a:r>
          </a:p>
          <a:p>
            <a:pPr algn="r"/>
            <a:r>
              <a:rPr lang="en-CA" sz="2800" b="1" dirty="0" smtClean="0">
                <a:solidFill>
                  <a:schemeClr val="bg1"/>
                </a:solidFill>
                <a:latin typeface="Calibri" pitchFamily="34" charset="0"/>
                <a:cs typeface="Calibri" pitchFamily="34" charset="0"/>
              </a:rPr>
              <a:t>is a Father to us as </a:t>
            </a:r>
          </a:p>
          <a:p>
            <a:pPr algn="r"/>
            <a:r>
              <a:rPr lang="en-CA" sz="2800" b="1" dirty="0" smtClean="0">
                <a:solidFill>
                  <a:schemeClr val="bg1"/>
                </a:solidFill>
                <a:latin typeface="Calibri" pitchFamily="34" charset="0"/>
                <a:cs typeface="Calibri" pitchFamily="34" charset="0"/>
              </a:rPr>
              <a:t>he loves, fellowships with and is a Father </a:t>
            </a:r>
          </a:p>
          <a:p>
            <a:pPr algn="r"/>
            <a:r>
              <a:rPr lang="en-CA" sz="2800" b="1" dirty="0" smtClean="0">
                <a:solidFill>
                  <a:schemeClr val="bg1"/>
                </a:solidFill>
                <a:latin typeface="Calibri" pitchFamily="34" charset="0"/>
                <a:cs typeface="Calibri" pitchFamily="34" charset="0"/>
              </a:rPr>
              <a:t>to his Son.</a:t>
            </a:r>
          </a:p>
          <a:p>
            <a:pPr algn="r"/>
            <a:r>
              <a:rPr lang="en-CA" sz="2800" b="1" dirty="0" smtClean="0">
                <a:solidFill>
                  <a:schemeClr val="bg1"/>
                </a:solidFill>
                <a:latin typeface="Calibri" pitchFamily="34" charset="0"/>
                <a:cs typeface="Calibri" pitchFamily="34" charset="0"/>
              </a:rPr>
              <a:t>Because we are sons, the Spirit of the Son </a:t>
            </a:r>
          </a:p>
          <a:p>
            <a:pPr algn="r"/>
            <a:r>
              <a:rPr lang="en-CA" sz="2800" b="1" dirty="0" smtClean="0">
                <a:solidFill>
                  <a:schemeClr val="bg1"/>
                </a:solidFill>
                <a:latin typeface="Calibri" pitchFamily="34" charset="0"/>
                <a:cs typeface="Calibri" pitchFamily="34" charset="0"/>
              </a:rPr>
              <a:t>leads us to love, fellowship with, </a:t>
            </a:r>
          </a:p>
          <a:p>
            <a:pPr algn="r"/>
            <a:r>
              <a:rPr lang="en-CA" sz="2800" b="1" dirty="0" smtClean="0">
                <a:solidFill>
                  <a:schemeClr val="bg1"/>
                </a:solidFill>
                <a:latin typeface="Calibri" pitchFamily="34" charset="0"/>
                <a:cs typeface="Calibri" pitchFamily="34" charset="0"/>
              </a:rPr>
              <a:t>and cooperate with </a:t>
            </a:r>
          </a:p>
          <a:p>
            <a:pPr algn="r"/>
            <a:r>
              <a:rPr lang="en-CA" sz="2800" b="1" dirty="0" smtClean="0">
                <a:solidFill>
                  <a:schemeClr val="bg1"/>
                </a:solidFill>
                <a:latin typeface="Calibri" pitchFamily="34" charset="0"/>
                <a:cs typeface="Calibri" pitchFamily="34" charset="0"/>
              </a:rPr>
              <a:t>the Father as </a:t>
            </a:r>
          </a:p>
          <a:p>
            <a:pPr algn="r"/>
            <a:r>
              <a:rPr lang="en-CA" sz="2800" b="1" dirty="0" smtClean="0">
                <a:solidFill>
                  <a:schemeClr val="bg1"/>
                </a:solidFill>
                <a:latin typeface="Calibri" pitchFamily="34" charset="0"/>
                <a:cs typeface="Calibri" pitchFamily="34" charset="0"/>
              </a:rPr>
              <a:t>the Son does.</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216024" y="188640"/>
            <a:ext cx="874846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What a privilege!  What undeserved favor in Christ!</a:t>
            </a:r>
          </a:p>
          <a:p>
            <a:pPr lvl="0" algn="ctr" eaLnBrk="0" hangingPunct="0">
              <a:defRPr/>
            </a:pPr>
            <a:r>
              <a:rPr lang="en-CA" sz="2800" b="1" kern="0" dirty="0" smtClean="0">
                <a:solidFill>
                  <a:srgbClr val="0000FF"/>
                </a:solidFill>
                <a:latin typeface="Calibri" pitchFamily="34" charset="0"/>
                <a:cs typeface="Calibri" pitchFamily="34" charset="0"/>
              </a:rPr>
              <a:t>All because God the Son died for us.</a:t>
            </a:r>
          </a:p>
        </p:txBody>
      </p:sp>
      <p:pic>
        <p:nvPicPr>
          <p:cNvPr id="30" name="Picture 29" descr="egyptian.gif"/>
          <p:cNvPicPr>
            <a:picLocks noChangeAspect="1"/>
          </p:cNvPicPr>
          <p:nvPr/>
        </p:nvPicPr>
        <p:blipFill>
          <a:blip r:embed="rId3" cstate="print"/>
          <a:stretch>
            <a:fillRect/>
          </a:stretch>
        </p:blipFill>
        <p:spPr>
          <a:xfrm>
            <a:off x="755576" y="2780928"/>
            <a:ext cx="1920240" cy="1142995"/>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94386" y="3686707"/>
            <a:ext cx="1920240" cy="11430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1274504" y="3686708"/>
            <a:ext cx="1920240" cy="1142996"/>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1115616" y="3103612"/>
            <a:ext cx="1143000" cy="1333500"/>
          </a:xfrm>
          <a:prstGeom prst="rect">
            <a:avLst/>
          </a:prstGeom>
        </p:spPr>
      </p:pic>
      <p:sp>
        <p:nvSpPr>
          <p:cNvPr id="39" name="TextBox 38"/>
          <p:cNvSpPr txBox="1"/>
          <p:nvPr/>
        </p:nvSpPr>
        <p:spPr>
          <a:xfrm>
            <a:off x="1448544" y="1395933"/>
            <a:ext cx="6435824" cy="1384995"/>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in Christ and Christ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Spirit and the Spirit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Father and the Father in us!</a:t>
            </a:r>
          </a:p>
        </p:txBody>
      </p:sp>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779911" y="5086345"/>
            <a:ext cx="1944217"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2" name="TextBox 41"/>
          <p:cNvSpPr txBox="1"/>
          <p:nvPr/>
        </p:nvSpPr>
        <p:spPr>
          <a:xfrm>
            <a:off x="1600944" y="5714092"/>
            <a:ext cx="643582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Complete reconciliation with God!</a:t>
            </a:r>
            <a:endParaRPr lang="en-CA" sz="2800" b="1" kern="0" smtClean="0">
              <a:solidFill>
                <a:srgbClr val="0000FF"/>
              </a:solidFill>
              <a:latin typeface="Calibri" pitchFamily="34" charset="0"/>
              <a:cs typeface="Calibri" pitchFamily="34" charset="0"/>
            </a:endParaRPr>
          </a:p>
          <a:p>
            <a:pPr lvl="0" algn="ctr" eaLnBrk="0" hangingPunct="0">
              <a:defRPr/>
            </a:pPr>
            <a:r>
              <a:rPr lang="en-CA" sz="2800" b="1" kern="0" smtClean="0">
                <a:solidFill>
                  <a:srgbClr val="0000FF"/>
                </a:solidFill>
                <a:latin typeface="Calibri" pitchFamily="34" charset="0"/>
                <a:cs typeface="Calibri" pitchFamily="34" charset="0"/>
              </a:rPr>
              <a:t>Thank </a:t>
            </a:r>
            <a:r>
              <a:rPr lang="en-CA" sz="2800" b="1" kern="0" dirty="0" smtClean="0">
                <a:solidFill>
                  <a:srgbClr val="0000FF"/>
                </a:solidFill>
                <a:latin typeface="Calibri" pitchFamily="34" charset="0"/>
                <a:cs typeface="Calibri" pitchFamily="34" charset="0"/>
              </a:rPr>
              <a:t>you, thank you, Lord!</a:t>
            </a: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077943" y="3706265"/>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821879" y="3716358"/>
            <a:ext cx="1228957" cy="731520"/>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36512" y="315416"/>
            <a:ext cx="9144000" cy="6858000"/>
          </a:xfrm>
          <a:prstGeom prst="rect">
            <a:avLst/>
          </a:prstGeom>
        </p:spPr>
      </p:pic>
      <p:sp>
        <p:nvSpPr>
          <p:cNvPr id="13" name="Rectangle 12"/>
          <p:cNvSpPr/>
          <p:nvPr/>
        </p:nvSpPr>
        <p:spPr>
          <a:xfrm>
            <a:off x="4050784" y="3802752"/>
            <a:ext cx="109728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536424"/>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679346"/>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654109"/>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12976"/>
            <a:ext cx="1143000" cy="1333500"/>
          </a:xfrm>
          <a:prstGeom prst="rect">
            <a:avLst/>
          </a:prstGeom>
        </p:spPr>
      </p:pic>
      <p:sp>
        <p:nvSpPr>
          <p:cNvPr id="9" name="TextBox 8"/>
          <p:cNvSpPr txBox="1">
            <a:spLocks noChangeArrowheads="1"/>
          </p:cNvSpPr>
          <p:nvPr/>
        </p:nvSpPr>
        <p:spPr bwMode="auto">
          <a:xfrm>
            <a:off x="72008" y="44624"/>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Heaven is full of God the Father, Son and Spirit enjoying each other, and God’s people enjoying the LORD!</a:t>
            </a:r>
          </a:p>
          <a:p>
            <a:pPr algn="ctr"/>
            <a:r>
              <a:rPr lang="en-CA" sz="2800" b="1" dirty="0" smtClean="0">
                <a:solidFill>
                  <a:schemeClr val="bg1"/>
                </a:solidFill>
                <a:latin typeface="Calibri" pitchFamily="34" charset="0"/>
                <a:cs typeface="Calibri" pitchFamily="34" charset="0"/>
              </a:rPr>
              <a:t>Life on earth is a bit of heaven as we enjoy </a:t>
            </a:r>
          </a:p>
          <a:p>
            <a:pPr algn="ctr"/>
            <a:r>
              <a:rPr lang="en-CA" sz="2800" b="1" dirty="0" smtClean="0">
                <a:solidFill>
                  <a:schemeClr val="bg1"/>
                </a:solidFill>
                <a:latin typeface="Calibri" pitchFamily="34" charset="0"/>
                <a:cs typeface="Calibri" pitchFamily="34" charset="0"/>
              </a:rPr>
              <a:t>the Father, Son and Spirit as they do!</a:t>
            </a:r>
            <a:endParaRPr lang="en-CA" sz="2800" b="1" dirty="0">
              <a:solidFill>
                <a:schemeClr val="bg1"/>
              </a:solidFill>
              <a:latin typeface="Calibri" pitchFamily="34" charset="0"/>
              <a:cs typeface="Calibri" pitchFamily="34" charset="0"/>
            </a:endParaRPr>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pic>
        <p:nvPicPr>
          <p:cNvPr id="12" name="Picture 11" descr="egyptian.gif"/>
          <p:cNvPicPr>
            <a:picLocks noChangeAspect="1"/>
          </p:cNvPicPr>
          <p:nvPr/>
        </p:nvPicPr>
        <p:blipFill>
          <a:blip r:embed="rId4" cstate="print"/>
          <a:stretch>
            <a:fillRect/>
          </a:stretch>
        </p:blipFill>
        <p:spPr>
          <a:xfrm rot="14400000" flipH="1">
            <a:off x="3592722" y="3891669"/>
            <a:ext cx="614478" cy="365760"/>
          </a:xfrm>
          <a:prstGeom prst="rect">
            <a:avLst/>
          </a:prstGeom>
        </p:spPr>
      </p:pic>
      <p:pic>
        <p:nvPicPr>
          <p:cNvPr id="14" name="Picture 13" descr="egyptian.gif"/>
          <p:cNvPicPr>
            <a:picLocks noChangeAspect="1"/>
          </p:cNvPicPr>
          <p:nvPr/>
        </p:nvPicPr>
        <p:blipFill>
          <a:blip r:embed="rId4" cstate="print"/>
          <a:stretch>
            <a:fillRect/>
          </a:stretch>
        </p:blipFill>
        <p:spPr>
          <a:xfrm rot="14400000" flipH="1">
            <a:off x="3592722" y="4323717"/>
            <a:ext cx="614478" cy="365760"/>
          </a:xfrm>
          <a:prstGeom prst="rect">
            <a:avLst/>
          </a:prstGeom>
        </p:spPr>
      </p:pic>
      <p:pic>
        <p:nvPicPr>
          <p:cNvPr id="15" name="Picture 14" descr="egyptian.gif"/>
          <p:cNvPicPr>
            <a:picLocks noChangeAspect="1"/>
          </p:cNvPicPr>
          <p:nvPr/>
        </p:nvPicPr>
        <p:blipFill>
          <a:blip r:embed="rId4" cstate="print"/>
          <a:stretch>
            <a:fillRect/>
          </a:stretch>
        </p:blipFill>
        <p:spPr>
          <a:xfrm rot="14400000" flipH="1">
            <a:off x="3592722" y="4755765"/>
            <a:ext cx="614478" cy="365760"/>
          </a:xfrm>
          <a:prstGeom prst="rect">
            <a:avLst/>
          </a:prstGeom>
        </p:spPr>
      </p:pic>
      <p:pic>
        <p:nvPicPr>
          <p:cNvPr id="18" name="Picture 17" descr="egyptian.gif"/>
          <p:cNvPicPr>
            <a:picLocks noChangeAspect="1"/>
          </p:cNvPicPr>
          <p:nvPr/>
        </p:nvPicPr>
        <p:blipFill>
          <a:blip r:embed="rId4" cstate="print"/>
          <a:stretch>
            <a:fillRect/>
          </a:stretch>
        </p:blipFill>
        <p:spPr>
          <a:xfrm rot="14400000" flipH="1">
            <a:off x="3952762" y="4107693"/>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4539741"/>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280616" y="4107693"/>
            <a:ext cx="614478" cy="36576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304690" y="4539741"/>
            <a:ext cx="614478" cy="365760"/>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068960"/>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20848" y="324612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26" name="Picture 25" descr="egyptian.gif"/>
          <p:cNvPicPr>
            <a:picLocks noChangeAspect="1"/>
          </p:cNvPicPr>
          <p:nvPr/>
        </p:nvPicPr>
        <p:blipFill>
          <a:blip r:embed="rId4" cstate="print"/>
          <a:stretch>
            <a:fillRect/>
          </a:stretch>
        </p:blipFill>
        <p:spPr>
          <a:xfrm rot="14400000" flipH="1">
            <a:off x="748488"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148840"/>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924361"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599556"/>
            <a:ext cx="1143000" cy="1333500"/>
          </a:xfrm>
          <a:prstGeom prst="rect">
            <a:avLst/>
          </a:prstGeom>
        </p:spPr>
      </p:pic>
      <p:sp>
        <p:nvSpPr>
          <p:cNvPr id="34" name="TextBox 33"/>
          <p:cNvSpPr txBox="1"/>
          <p:nvPr/>
        </p:nvSpPr>
        <p:spPr>
          <a:xfrm>
            <a:off x="144016" y="4941168"/>
            <a:ext cx="7236296" cy="2092881"/>
          </a:xfrm>
          <a:prstGeom prst="rect">
            <a:avLst/>
          </a:prstGeom>
          <a:noFill/>
        </p:spPr>
        <p:txBody>
          <a:bodyPr wrap="square" rtlCol="0">
            <a:spAutoFit/>
          </a:bodyPr>
          <a:lstStyle/>
          <a:p>
            <a:pPr lvl="0" eaLnBrk="0" hangingPunct="0">
              <a:defRPr/>
            </a:pPr>
            <a:r>
              <a:rPr lang="en-CA" sz="2800" b="1" kern="0" dirty="0" smtClean="0">
                <a:solidFill>
                  <a:srgbClr val="0000FF"/>
                </a:solidFill>
                <a:latin typeface="Calibri" pitchFamily="34" charset="0"/>
                <a:cs typeface="Calibri" pitchFamily="34" charset="0"/>
              </a:rPr>
              <a:t>We are in Christ and Christ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Spirit and the Spirit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Father and the Father is in us.</a:t>
            </a:r>
          </a:p>
          <a:p>
            <a:pPr lvl="0" eaLnBrk="0" hangingPunct="0">
              <a:defRPr/>
            </a:pPr>
            <a:r>
              <a:rPr lang="en-CA" sz="2800" b="1" kern="0" dirty="0" smtClean="0">
                <a:solidFill>
                  <a:srgbClr val="0000FF"/>
                </a:solidFill>
                <a:latin typeface="Calibri" pitchFamily="34" charset="0"/>
                <a:cs typeface="Calibri" pitchFamily="34" charset="0"/>
              </a:rPr>
              <a:t>We are immersed in Christ in the Spirit in God.</a:t>
            </a:r>
          </a:p>
          <a:p>
            <a:endParaRPr lang="en-CA" dirty="0"/>
          </a:p>
        </p:txBody>
      </p:sp>
      <p:sp>
        <p:nvSpPr>
          <p:cNvPr id="19" name="Title 11"/>
          <p:cNvSpPr txBox="1">
            <a:spLocks/>
          </p:cNvSpPr>
          <p:nvPr/>
        </p:nvSpPr>
        <p:spPr bwMode="auto">
          <a:xfrm>
            <a:off x="4644008" y="2643190"/>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“Go therefore and make disciples of all nations,  baptizing (immersing) them in the name of the Father and of the Son and of the Holy Spirit, teaching them to observe all that I have commanded you.”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Mat 28:19-20</a:t>
            </a:r>
          </a:p>
        </p:txBody>
      </p:sp>
      <p:sp>
        <p:nvSpPr>
          <p:cNvPr id="22" name="TextBox 21"/>
          <p:cNvSpPr txBox="1"/>
          <p:nvPr/>
        </p:nvSpPr>
        <p:spPr>
          <a:xfrm>
            <a:off x="7092280" y="5510262"/>
            <a:ext cx="1979712" cy="1231106"/>
          </a:xfrm>
          <a:prstGeom prst="rect">
            <a:avLst/>
          </a:prstGeom>
          <a:noFill/>
        </p:spPr>
        <p:txBody>
          <a:bodyPr wrap="square" rtlCol="0">
            <a:spAutoFit/>
          </a:bodyPr>
          <a:lstStyle/>
          <a:p>
            <a:pPr algn="ctr"/>
            <a:r>
              <a:rPr lang="en-US" sz="2800" b="1" dirty="0" smtClean="0">
                <a:solidFill>
                  <a:srgbClr val="0000FF"/>
                </a:solidFill>
                <a:latin typeface="Calibri" pitchFamily="34" charset="0"/>
              </a:rPr>
              <a:t>Thank you, Lord!</a:t>
            </a:r>
          </a:p>
          <a:p>
            <a:endParaRPr lang="en-US" dirty="0"/>
          </a:p>
        </p:txBody>
      </p:sp>
      <p:sp>
        <p:nvSpPr>
          <p:cNvPr id="23" name="TextBox 7"/>
          <p:cNvSpPr txBox="1">
            <a:spLocks noChangeArrowheads="1"/>
          </p:cNvSpPr>
          <p:nvPr/>
        </p:nvSpPr>
        <p:spPr bwMode="auto">
          <a:xfrm>
            <a:off x="1691680" y="116632"/>
            <a:ext cx="712879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22. immersed in the Father, Son and Spirit!</a:t>
            </a:r>
          </a:p>
          <a:p>
            <a:pPr algn="ctr"/>
            <a:r>
              <a:rPr lang="en-US" sz="2800" b="1" dirty="0" smtClean="0">
                <a:solidFill>
                  <a:srgbClr val="FF0000"/>
                </a:solidFill>
                <a:latin typeface="Calibri" pitchFamily="34" charset="0"/>
              </a:rPr>
              <a:t>Thank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068960"/>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20848" y="324612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26" name="Picture 25" descr="egyptian.gif"/>
          <p:cNvPicPr>
            <a:picLocks noChangeAspect="1"/>
          </p:cNvPicPr>
          <p:nvPr/>
        </p:nvPicPr>
        <p:blipFill>
          <a:blip r:embed="rId4" cstate="print"/>
          <a:stretch>
            <a:fillRect/>
          </a:stretch>
        </p:blipFill>
        <p:spPr>
          <a:xfrm rot="14400000" flipH="1">
            <a:off x="748488"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148840"/>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924361"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599556"/>
            <a:ext cx="1143000" cy="1333500"/>
          </a:xfrm>
          <a:prstGeom prst="rect">
            <a:avLst/>
          </a:prstGeom>
        </p:spPr>
      </p:pic>
      <p:sp>
        <p:nvSpPr>
          <p:cNvPr id="22" name="TextBox 7"/>
          <p:cNvSpPr txBox="1">
            <a:spLocks noChangeArrowheads="1"/>
          </p:cNvSpPr>
          <p:nvPr/>
        </p:nvSpPr>
        <p:spPr bwMode="auto">
          <a:xfrm>
            <a:off x="1619672" y="44624"/>
            <a:ext cx="752432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Lord, what wisdom in choosing “immersion” to picture two of your great New Testament truths!</a:t>
            </a:r>
            <a:endParaRPr lang="en-US" sz="2800" b="1" dirty="0">
              <a:solidFill>
                <a:srgbClr val="FF0000"/>
              </a:solidFill>
              <a:latin typeface="Calibri" pitchFamily="34" charset="0"/>
            </a:endParaRPr>
          </a:p>
        </p:txBody>
      </p:sp>
      <p:sp>
        <p:nvSpPr>
          <p:cNvPr id="23" name="Title 11"/>
          <p:cNvSpPr txBox="1">
            <a:spLocks/>
          </p:cNvSpPr>
          <p:nvPr/>
        </p:nvSpPr>
        <p:spPr bwMode="auto">
          <a:xfrm>
            <a:off x="4932040" y="3366120"/>
            <a:ext cx="435597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1.  I believe </a:t>
            </a:r>
            <a:r>
              <a:rPr kumimoji="0" lang="en-CA" sz="2800" b="1" i="0" u="sng" strike="noStrike" kern="0" cap="none" spc="0" normalizeH="0" baseline="0" noProof="0" dirty="0" smtClean="0">
                <a:ln>
                  <a:noFill/>
                </a:ln>
                <a:solidFill>
                  <a:srgbClr val="0000FF"/>
                </a:solidFill>
                <a:effectLst/>
                <a:uLnTx/>
                <a:uFillTx/>
                <a:latin typeface="Calibri" pitchFamily="34" charset="0"/>
                <a:ea typeface="+mj-ea"/>
                <a:cs typeface="+mj-cs"/>
              </a:rPr>
              <a:t>Jesus</a:t>
            </a: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 is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the Messiah who died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for my sins, was buried,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rose again!</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2.  I believe God has</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 immersed </a:t>
            </a:r>
            <a:r>
              <a:rPr lang="en-CA" sz="2800" b="1" u="sng" kern="0" dirty="0" smtClean="0">
                <a:solidFill>
                  <a:srgbClr val="0000FF"/>
                </a:solidFill>
                <a:latin typeface="Calibri" pitchFamily="34" charset="0"/>
                <a:ea typeface="+mj-ea"/>
                <a:cs typeface="+mj-cs"/>
              </a:rPr>
              <a:t>me</a:t>
            </a:r>
            <a:r>
              <a:rPr lang="en-CA" sz="2800" b="1" kern="0" dirty="0" smtClean="0">
                <a:solidFill>
                  <a:srgbClr val="0000FF"/>
                </a:solidFill>
                <a:latin typeface="Calibri" pitchFamily="34" charset="0"/>
                <a:ea typeface="+mj-ea"/>
                <a:cs typeface="+mj-cs"/>
              </a:rPr>
              <a:t> into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Christ and his death</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resurrection.</a:t>
            </a:r>
          </a:p>
          <a:p>
            <a:pPr marL="514350" lvl="0" indent="-514350" algn="ctr" eaLnBrk="0" hangingPunct="0">
              <a:defRPr/>
            </a:pPr>
            <a:r>
              <a:rPr lang="en-CA" sz="2800" b="1" kern="0" dirty="0" smtClean="0">
                <a:solidFill>
                  <a:srgbClr val="0000FF"/>
                </a:solidFill>
                <a:latin typeface="Calibri" pitchFamily="34" charset="0"/>
              </a:rPr>
              <a:t>I died with Christ to sin. </a:t>
            </a:r>
          </a:p>
          <a:p>
            <a:pPr marL="514350" lvl="0" indent="-514350" algn="ctr" eaLnBrk="0" hangingPunct="0">
              <a:defRPr/>
            </a:pPr>
            <a:r>
              <a:rPr lang="en-CA" sz="2800" b="1" kern="0" dirty="0" smtClean="0">
                <a:solidFill>
                  <a:srgbClr val="0000FF"/>
                </a:solidFill>
                <a:latin typeface="Calibri" pitchFamily="34" charset="0"/>
              </a:rPr>
              <a:t>I am </a:t>
            </a:r>
            <a:r>
              <a:rPr lang="en-CA" sz="2800" b="1" kern="0" spc="-20" dirty="0" smtClean="0">
                <a:solidFill>
                  <a:srgbClr val="0000FF"/>
                </a:solidFill>
                <a:latin typeface="Calibri" pitchFamily="34" charset="0"/>
              </a:rPr>
              <a:t>raised in Christ to life.</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I am immersed and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united with God the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spc="-40" dirty="0" smtClean="0">
                <a:solidFill>
                  <a:srgbClr val="0000FF"/>
                </a:solidFill>
                <a:latin typeface="Calibri" pitchFamily="34" charset="0"/>
                <a:ea typeface="+mj-ea"/>
                <a:cs typeface="+mj-cs"/>
              </a:rPr>
              <a:t>Father, Son and Holy Spirit!</a:t>
            </a:r>
            <a:endParaRPr kumimoji="0" lang="en-CA" sz="2800" b="1" i="0" u="none" strike="noStrike" kern="0" cap="none" spc="-40" normalizeH="0" noProof="0" dirty="0" smtClean="0">
              <a:ln>
                <a:noFill/>
              </a:ln>
              <a:solidFill>
                <a:srgbClr val="0000FF"/>
              </a:solidFill>
              <a:effectLst/>
              <a:uLnTx/>
              <a:uFillTx/>
              <a:latin typeface="Calibri" pitchFamily="34" charset="0"/>
              <a:ea typeface="+mj-ea"/>
              <a:cs typeface="+mj-cs"/>
            </a:endParaRPr>
          </a:p>
        </p:txBody>
      </p:sp>
      <p:sp>
        <p:nvSpPr>
          <p:cNvPr id="28" name="TextBox 27"/>
          <p:cNvSpPr txBox="1"/>
          <p:nvPr/>
        </p:nvSpPr>
        <p:spPr>
          <a:xfrm>
            <a:off x="251520" y="4509120"/>
            <a:ext cx="4968552" cy="2308324"/>
          </a:xfrm>
          <a:prstGeom prst="rect">
            <a:avLst/>
          </a:prstGeom>
          <a:noFill/>
        </p:spPr>
        <p:txBody>
          <a:bodyPr wrap="square" rtlCol="0">
            <a:spAutoFit/>
          </a:bodyPr>
          <a:lstStyle/>
          <a:p>
            <a:r>
              <a:rPr lang="en-CA" dirty="0" smtClean="0"/>
              <a:t>Immersion in the Father, Son and Spirit connects with gifts 32-48: immersed into Christ and united with Christ in death with Christ and resurrection with Christ, old me in Adam crucified and buried with Christ, new me raised and alive with Christ in the Spirit, set free from slavery  to sin, under Christ and his grace in the Spirit.  Romans 6-8 </a:t>
            </a:r>
            <a:endParaRPr lang="en-CA"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2" name="Picture 21" descr="www.clipartbest.com dc6XLjAMi.gif"/>
          <p:cNvPicPr>
            <a:picLocks noChangeAspect="1"/>
          </p:cNvPicPr>
          <p:nvPr/>
        </p:nvPicPr>
        <p:blipFill>
          <a:blip r:embed="rId3" cstate="print"/>
          <a:stretch>
            <a:fillRect/>
          </a:stretch>
        </p:blipFill>
        <p:spPr>
          <a:xfrm>
            <a:off x="4759424" y="1063430"/>
            <a:ext cx="1828800" cy="1285450"/>
          </a:xfrm>
          <a:prstGeom prst="rect">
            <a:avLst/>
          </a:prstGeom>
        </p:spPr>
      </p:pic>
      <p:pic>
        <p:nvPicPr>
          <p:cNvPr id="23" name="Picture 22" descr="www.clipartbest.com dc6XLjAMi.gif"/>
          <p:cNvPicPr>
            <a:picLocks noChangeAspect="1"/>
          </p:cNvPicPr>
          <p:nvPr/>
        </p:nvPicPr>
        <p:blipFill>
          <a:blip r:embed="rId3" cstate="print"/>
          <a:stretch>
            <a:fillRect/>
          </a:stretch>
        </p:blipFill>
        <p:spPr>
          <a:xfrm>
            <a:off x="2699792" y="1063430"/>
            <a:ext cx="1828800" cy="1285450"/>
          </a:xfrm>
          <a:prstGeom prst="rect">
            <a:avLst/>
          </a:prstGeom>
        </p:spPr>
      </p:pic>
      <p:pic>
        <p:nvPicPr>
          <p:cNvPr id="21" name="Picture 20" descr="www.clipartbest.com dc6XLjAMi.gif"/>
          <p:cNvPicPr>
            <a:picLocks noChangeAspect="1"/>
          </p:cNvPicPr>
          <p:nvPr/>
        </p:nvPicPr>
        <p:blipFill>
          <a:blip r:embed="rId3" cstate="print"/>
          <a:stretch>
            <a:fillRect/>
          </a:stretch>
        </p:blipFill>
        <p:spPr>
          <a:xfrm>
            <a:off x="2915816" y="44624"/>
            <a:ext cx="1828800" cy="1285450"/>
          </a:xfrm>
          <a:prstGeom prst="rect">
            <a:avLst/>
          </a:prstGeom>
        </p:spPr>
      </p:pic>
      <p:sp>
        <p:nvSpPr>
          <p:cNvPr id="108546" name="Title 1"/>
          <p:cNvSpPr>
            <a:spLocks noGrp="1"/>
          </p:cNvSpPr>
          <p:nvPr>
            <p:ph type="title"/>
          </p:nvPr>
        </p:nvSpPr>
        <p:spPr>
          <a:xfrm>
            <a:off x="216024" y="4806280"/>
            <a:ext cx="8820472" cy="1143000"/>
          </a:xfrm>
        </p:spPr>
        <p:txBody>
          <a:bodyPr/>
          <a:lstStyle/>
          <a:p>
            <a:pPr algn="l"/>
            <a:r>
              <a:rPr lang="en-US" sz="2400" b="1" dirty="0" smtClean="0">
                <a:solidFill>
                  <a:srgbClr val="0000FF"/>
                </a:solidFill>
                <a:latin typeface="Calibri" pitchFamily="34" charset="0"/>
              </a:rPr>
              <a:t>Jesus died to provide full fellowship with God the Father, Son and Spirit.  It’s as if we are at the table in their home to share in the personal relationships of love, communion, cooperation and </a:t>
            </a:r>
            <a:br>
              <a:rPr lang="en-US" sz="2400" b="1" dirty="0" smtClean="0">
                <a:solidFill>
                  <a:srgbClr val="0000FF"/>
                </a:solidFill>
                <a:latin typeface="Calibri" pitchFamily="34" charset="0"/>
              </a:rPr>
            </a:br>
            <a:r>
              <a:rPr lang="en-US" sz="2400" b="1" dirty="0" smtClean="0">
                <a:solidFill>
                  <a:srgbClr val="0000FF"/>
                </a:solidFill>
                <a:latin typeface="Calibri" pitchFamily="34" charset="0"/>
              </a:rPr>
              <a:t>delight they enjoy with each other and want to share with us.</a:t>
            </a:r>
            <a:endParaRPr lang="en-CA" sz="2400" b="1" dirty="0" smtClean="0">
              <a:solidFill>
                <a:srgbClr val="0000FF"/>
              </a:solidFill>
              <a:latin typeface="Calibri" pitchFamily="34" charset="0"/>
            </a:endParaRPr>
          </a:p>
        </p:txBody>
      </p:sp>
      <p:pic>
        <p:nvPicPr>
          <p:cNvPr id="108547" name="Picture 11" descr="C:\Users\Supernike\AppData\Local\Microsoft\Windows\Temporary Internet Files\Content.IE5\3EZ02TG4\MC900001324[1].wmf"/>
          <p:cNvPicPr>
            <a:picLocks noChangeAspect="1" noChangeArrowheads="1"/>
          </p:cNvPicPr>
          <p:nvPr/>
        </p:nvPicPr>
        <p:blipFill>
          <a:blip r:embed="rId4" cstate="print"/>
          <a:srcRect/>
          <a:stretch>
            <a:fillRect/>
          </a:stretch>
        </p:blipFill>
        <p:spPr bwMode="auto">
          <a:xfrm>
            <a:off x="2915816" y="208480"/>
            <a:ext cx="3528392" cy="3509615"/>
          </a:xfrm>
          <a:prstGeom prst="rect">
            <a:avLst/>
          </a:prstGeom>
          <a:noFill/>
          <a:ln w="9525">
            <a:noFill/>
            <a:miter lim="800000"/>
            <a:headEnd/>
            <a:tailEnd/>
          </a:ln>
        </p:spPr>
      </p:pic>
      <p:sp>
        <p:nvSpPr>
          <p:cNvPr id="5" name="Rectangle 4"/>
          <p:cNvSpPr/>
          <p:nvPr/>
        </p:nvSpPr>
        <p:spPr>
          <a:xfrm>
            <a:off x="2915816" y="2924944"/>
            <a:ext cx="3456384" cy="369332"/>
          </a:xfrm>
          <a:prstGeom prst="rect">
            <a:avLst/>
          </a:prstGeom>
        </p:spPr>
        <p:txBody>
          <a:bodyPr wrap="square">
            <a:spAutoFit/>
          </a:bodyPr>
          <a:lstStyle/>
          <a:p>
            <a:pPr algn="ctr"/>
            <a:r>
              <a:rPr lang="en-CA" sz="800" dirty="0" smtClean="0">
                <a:solidFill>
                  <a:schemeClr val="tx1">
                    <a:lumMod val="95000"/>
                  </a:schemeClr>
                </a:solidFill>
              </a:rPr>
              <a:t>Microsoft clip art © 2013 Microsoft Corporation. </a:t>
            </a:r>
          </a:p>
          <a:p>
            <a:pPr algn="ctr"/>
            <a:endParaRPr lang="en-CA" sz="1000" dirty="0"/>
          </a:p>
        </p:txBody>
      </p:sp>
      <p:sp>
        <p:nvSpPr>
          <p:cNvPr id="6" name="TextBox 5"/>
          <p:cNvSpPr txBox="1"/>
          <p:nvPr/>
        </p:nvSpPr>
        <p:spPr>
          <a:xfrm>
            <a:off x="-36512" y="188640"/>
            <a:ext cx="3168352"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“Our fellowship </a:t>
            </a:r>
          </a:p>
          <a:p>
            <a:pPr algn="ctr"/>
            <a:r>
              <a:rPr lang="en-US" sz="2800" b="1" dirty="0" smtClean="0">
                <a:solidFill>
                  <a:schemeClr val="bg1"/>
                </a:solidFill>
                <a:latin typeface="Calibri" pitchFamily="34" charset="0"/>
              </a:rPr>
              <a:t>is with the </a:t>
            </a:r>
          </a:p>
          <a:p>
            <a:pPr algn="ctr"/>
            <a:r>
              <a:rPr lang="en-US" sz="2800" b="1" dirty="0" smtClean="0">
                <a:solidFill>
                  <a:schemeClr val="bg1"/>
                </a:solidFill>
                <a:latin typeface="Calibri" pitchFamily="34" charset="0"/>
              </a:rPr>
              <a:t>Father and </a:t>
            </a:r>
          </a:p>
          <a:p>
            <a:pPr algn="ctr"/>
            <a:r>
              <a:rPr lang="en-US" sz="2800" b="1" dirty="0" smtClean="0">
                <a:solidFill>
                  <a:schemeClr val="bg1"/>
                </a:solidFill>
                <a:latin typeface="Calibri" pitchFamily="34" charset="0"/>
              </a:rPr>
              <a:t>with his Son </a:t>
            </a:r>
          </a:p>
          <a:p>
            <a:pPr algn="ctr"/>
            <a:r>
              <a:rPr lang="en-US" sz="2800" b="1" dirty="0" smtClean="0">
                <a:solidFill>
                  <a:schemeClr val="bg1"/>
                </a:solidFill>
                <a:latin typeface="Calibri" pitchFamily="34" charset="0"/>
              </a:rPr>
              <a:t>Jesus Christ”</a:t>
            </a:r>
          </a:p>
          <a:p>
            <a:pPr algn="ctr"/>
            <a:r>
              <a:rPr lang="en-US" sz="2800" b="1" dirty="0" smtClean="0">
                <a:solidFill>
                  <a:schemeClr val="bg1"/>
                </a:solidFill>
                <a:latin typeface="Calibri" pitchFamily="34" charset="0"/>
              </a:rPr>
              <a:t> 1 John 1:3</a:t>
            </a:r>
          </a:p>
        </p:txBody>
      </p:sp>
      <p:sp>
        <p:nvSpPr>
          <p:cNvPr id="7" name="TextBox 6"/>
          <p:cNvSpPr txBox="1"/>
          <p:nvPr/>
        </p:nvSpPr>
        <p:spPr>
          <a:xfrm>
            <a:off x="6588224" y="188640"/>
            <a:ext cx="244725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 . . the fellowship </a:t>
            </a:r>
          </a:p>
          <a:p>
            <a:pPr algn="ctr"/>
            <a:r>
              <a:rPr lang="en-US" sz="2800" b="1" dirty="0" smtClean="0">
                <a:solidFill>
                  <a:schemeClr val="bg1"/>
                </a:solidFill>
                <a:latin typeface="Calibri" pitchFamily="34" charset="0"/>
              </a:rPr>
              <a:t>of the Holy Spirit be </a:t>
            </a:r>
          </a:p>
          <a:p>
            <a:pPr algn="ctr"/>
            <a:r>
              <a:rPr lang="en-US" sz="2800" b="1" dirty="0" smtClean="0">
                <a:solidFill>
                  <a:schemeClr val="bg1"/>
                </a:solidFill>
                <a:latin typeface="Calibri" pitchFamily="34" charset="0"/>
              </a:rPr>
              <a:t>with you all”</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13:14</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8172400" y="5229200"/>
            <a:ext cx="864096" cy="864096"/>
          </a:xfrm>
          <a:prstGeom prst="ellipse">
            <a:avLst/>
          </a:prstGeom>
        </p:spPr>
      </p:pic>
      <p:sp>
        <p:nvSpPr>
          <p:cNvPr id="16" name="TextBox 15"/>
          <p:cNvSpPr txBox="1"/>
          <p:nvPr/>
        </p:nvSpPr>
        <p:spPr>
          <a:xfrm>
            <a:off x="8172400" y="511712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7" name="TextBox 8"/>
          <p:cNvSpPr txBox="1">
            <a:spLocks noChangeArrowheads="1"/>
          </p:cNvSpPr>
          <p:nvPr/>
        </p:nvSpPr>
        <p:spPr bwMode="auto">
          <a:xfrm>
            <a:off x="8100392" y="59498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8" name="TextBox 17"/>
          <p:cNvSpPr txBox="1"/>
          <p:nvPr/>
        </p:nvSpPr>
        <p:spPr>
          <a:xfrm>
            <a:off x="0" y="6218148"/>
            <a:ext cx="9144000" cy="523220"/>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“called into the fellowship of his Son, Jesus Christ” 1 </a:t>
            </a:r>
            <a:r>
              <a:rPr lang="en-US" sz="2800" b="1" dirty="0" err="1" smtClean="0">
                <a:solidFill>
                  <a:schemeClr val="bg1"/>
                </a:solidFill>
                <a:latin typeface="Calibri" pitchFamily="34" charset="0"/>
                <a:cs typeface="Calibri" pitchFamily="34" charset="0"/>
              </a:rPr>
              <a:t>Cor</a:t>
            </a:r>
            <a:r>
              <a:rPr lang="en-US" sz="2800" b="1" dirty="0" smtClean="0">
                <a:solidFill>
                  <a:schemeClr val="bg1"/>
                </a:solidFill>
                <a:latin typeface="Calibri" pitchFamily="34" charset="0"/>
                <a:cs typeface="Calibri" pitchFamily="34" charset="0"/>
              </a:rPr>
              <a:t> 1:9</a:t>
            </a:r>
          </a:p>
        </p:txBody>
      </p:sp>
      <p:sp>
        <p:nvSpPr>
          <p:cNvPr id="24" name="TextBox 10"/>
          <p:cNvSpPr txBox="1">
            <a:spLocks noChangeArrowheads="1"/>
          </p:cNvSpPr>
          <p:nvPr/>
        </p:nvSpPr>
        <p:spPr bwMode="auto">
          <a:xfrm>
            <a:off x="3131567" y="241484"/>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Father</a:t>
            </a:r>
            <a:endParaRPr lang="en-CA" sz="2800" b="1" dirty="0">
              <a:latin typeface="Calibri" pitchFamily="34" charset="0"/>
            </a:endParaRPr>
          </a:p>
        </p:txBody>
      </p:sp>
      <p:sp>
        <p:nvSpPr>
          <p:cNvPr id="25" name="TextBox 10"/>
          <p:cNvSpPr txBox="1">
            <a:spLocks noChangeArrowheads="1"/>
          </p:cNvSpPr>
          <p:nvPr/>
        </p:nvSpPr>
        <p:spPr bwMode="auto">
          <a:xfrm>
            <a:off x="2915816" y="1196752"/>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Son</a:t>
            </a:r>
            <a:endParaRPr lang="en-CA" sz="2800" b="1" dirty="0">
              <a:latin typeface="Calibri" pitchFamily="34" charset="0"/>
            </a:endParaRPr>
          </a:p>
        </p:txBody>
      </p:sp>
      <p:sp>
        <p:nvSpPr>
          <p:cNvPr id="26" name="TextBox 10"/>
          <p:cNvSpPr txBox="1">
            <a:spLocks noChangeArrowheads="1"/>
          </p:cNvSpPr>
          <p:nvPr/>
        </p:nvSpPr>
        <p:spPr bwMode="auto">
          <a:xfrm>
            <a:off x="5004048" y="1196752"/>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Spirit</a:t>
            </a:r>
            <a:endParaRPr lang="en-CA" sz="2800" b="1" dirty="0">
              <a:latin typeface="Calibri" pitchFamily="34" charset="0"/>
            </a:endParaRPr>
          </a:p>
        </p:txBody>
      </p:sp>
      <p:pic>
        <p:nvPicPr>
          <p:cNvPr id="27" name="Picture 26" descr="www.fg-a.com valentine 2-jumping-heart.gif"/>
          <p:cNvPicPr>
            <a:picLocks noChangeAspect="1"/>
          </p:cNvPicPr>
          <p:nvPr/>
        </p:nvPicPr>
        <p:blipFill>
          <a:blip r:embed="rId6" cstate="print"/>
          <a:stretch>
            <a:fillRect/>
          </a:stretch>
        </p:blipFill>
        <p:spPr>
          <a:xfrm>
            <a:off x="4797152" y="79276"/>
            <a:ext cx="1143000" cy="1333500"/>
          </a:xfrm>
          <a:prstGeom prst="rect">
            <a:avLst/>
          </a:prstGeom>
        </p:spPr>
      </p:pic>
      <p:sp>
        <p:nvSpPr>
          <p:cNvPr id="28" name="TextBox 27"/>
          <p:cNvSpPr txBox="1"/>
          <p:nvPr/>
        </p:nvSpPr>
        <p:spPr>
          <a:xfrm>
            <a:off x="6804248" y="2921169"/>
            <a:ext cx="2088232" cy="369332"/>
          </a:xfrm>
          <a:prstGeom prst="rect">
            <a:avLst/>
          </a:prstGeom>
          <a:noFill/>
        </p:spPr>
        <p:txBody>
          <a:bodyPr wrap="square" rtlCol="0">
            <a:spAutoFit/>
          </a:bodyPr>
          <a:lstStyle/>
          <a:p>
            <a:pPr algn="ctr"/>
            <a:r>
              <a:rPr lang="en-CA" sz="900" dirty="0" smtClean="0">
                <a:solidFill>
                  <a:schemeClr val="tx1">
                    <a:lumMod val="95000"/>
                  </a:schemeClr>
                </a:solidFill>
              </a:rPr>
              <a:t>Jumping heart © www.fg-a.com</a:t>
            </a:r>
          </a:p>
          <a:p>
            <a:pPr algn="ctr"/>
            <a:r>
              <a:rPr lang="en-CA" sz="900" dirty="0" smtClean="0">
                <a:solidFill>
                  <a:schemeClr val="tx1">
                    <a:lumMod val="95000"/>
                  </a:schemeClr>
                </a:solidFill>
              </a:rPr>
              <a:t>heart © clipartbest.com</a:t>
            </a:r>
            <a:endParaRPr lang="en-CA" sz="900" dirty="0">
              <a:solidFill>
                <a:schemeClr val="tx1">
                  <a:lumMod val="95000"/>
                </a:schemeClr>
              </a:solidFill>
            </a:endParaRPr>
          </a:p>
        </p:txBody>
      </p:sp>
      <p:sp>
        <p:nvSpPr>
          <p:cNvPr id="20" name="TextBox 19"/>
          <p:cNvSpPr txBox="1"/>
          <p:nvPr/>
        </p:nvSpPr>
        <p:spPr>
          <a:xfrm>
            <a:off x="500034" y="3555013"/>
            <a:ext cx="8162216"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23. Father, Son and Holy Spirit fellowship with us </a:t>
            </a:r>
          </a:p>
          <a:p>
            <a:pPr algn="ctr"/>
            <a:r>
              <a:rPr lang="en-US" sz="2800" b="1" dirty="0" smtClean="0">
                <a:solidFill>
                  <a:srgbClr val="FF0000"/>
                </a:solidFill>
                <a:latin typeface="Calibri" pitchFamily="34" charset="0"/>
              </a:rPr>
              <a:t>and we are in fellowship with them!  Thank you, Lord! </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3" cstate="print"/>
          <a:stretch>
            <a:fillRect/>
          </a:stretch>
        </p:blipFill>
        <p:spPr>
          <a:xfrm rot="14400000" flipH="1">
            <a:off x="3856680" y="3032619"/>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856680" y="3315605"/>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592722" y="3171589"/>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352624" y="3315605"/>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352624" y="302757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592722" y="3459621"/>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chemeClr val="bg1"/>
                </a:solidFill>
                <a:effectLst/>
                <a:latin typeface="Arial Black" pitchFamily="34" charset="0"/>
              </a:rPr>
              <a:t>THE LORD</a:t>
            </a:r>
          </a:p>
          <a:p>
            <a:pPr algn="ctr" rtl="0"/>
            <a:r>
              <a:rPr lang="en-CA" sz="1200" kern="10" dirty="0" smtClean="0">
                <a:ln w="9525">
                  <a:solidFill>
                    <a:srgbClr val="000000"/>
                  </a:solidFill>
                  <a:round/>
                  <a:headEnd/>
                  <a:tailEnd/>
                </a:ln>
                <a:solidFill>
                  <a:schemeClr val="bg1"/>
                </a:solidFill>
              </a:rPr>
              <a:t>Father, Son and Spirit oneness</a:t>
            </a:r>
          </a:p>
          <a:p>
            <a:pPr algn="ctr" rtl="0"/>
            <a:endParaRPr lang="en-CA" sz="1200" kern="10" dirty="0" smtClean="0">
              <a:ln w="9525">
                <a:solidFill>
                  <a:srgbClr val="000000"/>
                </a:solidFill>
                <a:round/>
                <a:headEnd/>
                <a:tailEnd/>
              </a:ln>
              <a:solidFill>
                <a:schemeClr val="bg1"/>
              </a:solidFill>
            </a:endParaRPr>
          </a:p>
          <a:p>
            <a:pPr algn="ctr" rtl="0"/>
            <a:endParaRPr lang="en-CA" sz="1200" kern="10" dirty="0" smtClean="0">
              <a:ln w="9525">
                <a:solidFill>
                  <a:srgbClr val="000000"/>
                </a:solidFill>
                <a:round/>
                <a:headEnd/>
                <a:tailEnd/>
              </a:ln>
              <a:solidFill>
                <a:schemeClr val="bg1"/>
              </a:solidFill>
            </a:endParaRPr>
          </a:p>
          <a:p>
            <a:pPr algn="ctr" rtl="0"/>
            <a:endParaRPr lang="en-CA" sz="1200" kern="10" dirty="0">
              <a:ln w="9525">
                <a:solidFill>
                  <a:srgbClr val="000000"/>
                </a:solidFill>
                <a:round/>
                <a:headEnd/>
                <a:tailEnd/>
              </a:ln>
              <a:solidFill>
                <a:schemeClr val="bg1"/>
              </a:solidFill>
            </a:endParaRPr>
          </a:p>
          <a:p>
            <a:pPr algn="ctr" rtl="0"/>
            <a:r>
              <a:rPr lang="en-CA" sz="1200" kern="10" spc="0" dirty="0" smtClean="0">
                <a:ln w="9525">
                  <a:solidFill>
                    <a:srgbClr val="000000"/>
                  </a:solidFill>
                  <a:round/>
                  <a:headEnd/>
                  <a:tailEnd/>
                </a:ln>
                <a:solidFill>
                  <a:schemeClr val="bg1"/>
                </a:solidFill>
                <a:effectLst/>
              </a:rPr>
              <a:t> love, fellowship, cooperation</a:t>
            </a:r>
            <a:endParaRPr lang="en-CA" sz="1200" kern="10" spc="0" dirty="0">
              <a:ln w="9525">
                <a:solidFill>
                  <a:srgbClr val="000000"/>
                </a:solidFill>
                <a:round/>
                <a:headEnd/>
                <a:tailEnd/>
              </a:ln>
              <a:solidFill>
                <a:schemeClr val="bg1"/>
              </a:solidFill>
              <a:effectLst/>
            </a:endParaRPr>
          </a:p>
        </p:txBody>
      </p:sp>
      <p:sp>
        <p:nvSpPr>
          <p:cNvPr id="28" name="TextBox 27"/>
          <p:cNvSpPr txBox="1"/>
          <p:nvPr/>
        </p:nvSpPr>
        <p:spPr>
          <a:xfrm>
            <a:off x="0" y="4941168"/>
            <a:ext cx="9144000" cy="181588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Do you long to enjoy the relationships of oneness, love, fellowship, and cooperation God the Father, Son and Spirit enjoys within himself and shares with his people now </a:t>
            </a:r>
          </a:p>
          <a:p>
            <a:pPr algn="ctr"/>
            <a:r>
              <a:rPr lang="en-CA" sz="2800" b="1" dirty="0" smtClean="0">
                <a:solidFill>
                  <a:schemeClr val="bg1"/>
                </a:solidFill>
                <a:latin typeface="Calibri" pitchFamily="34" charset="0"/>
                <a:cs typeface="Calibri" pitchFamily="34" charset="0"/>
              </a:rPr>
              <a:t>and far more in glory?  Do you want the LORD?</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do this for us?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819218"/>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9" name="Picture 28" descr="worlds.jpg"/>
          <p:cNvPicPr>
            <a:picLocks noChangeAspect="1"/>
          </p:cNvPicPr>
          <p:nvPr/>
        </p:nvPicPr>
        <p:blipFill>
          <a:blip r:embed="rId3" cstate="print"/>
          <a:stretch>
            <a:fillRect/>
          </a:stretch>
        </p:blipFill>
        <p:spPr>
          <a:xfrm>
            <a:off x="-36512" y="-27384"/>
            <a:ext cx="9144000" cy="5318284"/>
          </a:xfrm>
          <a:prstGeom prst="rect">
            <a:avLst/>
          </a:prstGeom>
        </p:spPr>
      </p:pic>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5"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4" cstate="print"/>
          <a:stretch>
            <a:fillRect/>
          </a:stretch>
        </p:blipFill>
        <p:spPr>
          <a:xfrm rot="14400000" flipH="1">
            <a:off x="3928688" y="3032619"/>
            <a:ext cx="614478" cy="365760"/>
          </a:xfrm>
          <a:prstGeom prst="rect">
            <a:avLst/>
          </a:prstGeom>
        </p:spPr>
      </p:pic>
      <p:pic>
        <p:nvPicPr>
          <p:cNvPr id="13" name="Picture 12" descr="egyptian.gif"/>
          <p:cNvPicPr>
            <a:picLocks noChangeAspect="1"/>
          </p:cNvPicPr>
          <p:nvPr/>
        </p:nvPicPr>
        <p:blipFill>
          <a:blip r:embed="rId4"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3392659"/>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592722" y="3243597"/>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280616" y="3459621"/>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592722" y="3608683"/>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0000"/>
                </a:solidFill>
                <a:effectLst/>
                <a:latin typeface="Arial Black" pitchFamily="34" charset="0"/>
              </a:rPr>
              <a:t>THE LORD</a:t>
            </a:r>
          </a:p>
          <a:p>
            <a:pPr algn="ctr" rtl="0"/>
            <a:r>
              <a:rPr lang="en-CA" sz="1200" kern="10" dirty="0" smtClean="0">
                <a:ln w="9525">
                  <a:solidFill>
                    <a:srgbClr val="000000"/>
                  </a:solidFill>
                  <a:round/>
                  <a:headEnd/>
                  <a:tailEnd/>
                </a:ln>
                <a:solidFill>
                  <a:srgbClr val="FF0000"/>
                </a:solidFill>
              </a:rPr>
              <a:t>Father, Son and Spirit oneness</a:t>
            </a:r>
          </a:p>
          <a:p>
            <a:pPr algn="ctr" rtl="0"/>
            <a:endParaRPr lang="en-CA" sz="1200" kern="10" dirty="0" smtClean="0">
              <a:ln w="9525">
                <a:solidFill>
                  <a:srgbClr val="000000"/>
                </a:solidFill>
                <a:round/>
                <a:headEnd/>
                <a:tailEnd/>
              </a:ln>
              <a:solidFill>
                <a:srgbClr val="FF0000"/>
              </a:solidFill>
            </a:endParaRPr>
          </a:p>
          <a:p>
            <a:pPr algn="ctr" rtl="0"/>
            <a:endParaRPr lang="en-CA" sz="1200" kern="10" dirty="0" smtClean="0">
              <a:ln w="9525">
                <a:solidFill>
                  <a:srgbClr val="000000"/>
                </a:solidFill>
                <a:round/>
                <a:headEnd/>
                <a:tailEnd/>
              </a:ln>
              <a:solidFill>
                <a:srgbClr val="FF0000"/>
              </a:solidFill>
            </a:endParaRPr>
          </a:p>
          <a:p>
            <a:pPr algn="ctr" rtl="0"/>
            <a:endParaRPr lang="en-CA" sz="1200" kern="10" dirty="0">
              <a:ln w="9525">
                <a:solidFill>
                  <a:srgbClr val="000000"/>
                </a:solidFill>
                <a:round/>
                <a:headEnd/>
                <a:tailEnd/>
              </a:ln>
              <a:solidFill>
                <a:srgbClr val="FF0000"/>
              </a:solidFill>
            </a:endParaRPr>
          </a:p>
          <a:p>
            <a:pPr algn="ctr" rtl="0"/>
            <a:r>
              <a:rPr lang="en-CA" sz="1200" kern="10" spc="0" dirty="0" smtClean="0">
                <a:ln w="9525">
                  <a:solidFill>
                    <a:srgbClr val="000000"/>
                  </a:solidFill>
                  <a:round/>
                  <a:headEnd/>
                  <a:tailEnd/>
                </a:ln>
                <a:solidFill>
                  <a:srgbClr val="FF0000"/>
                </a:solidFill>
                <a:effectLst/>
              </a:rPr>
              <a:t> love, fellowship, cooperation</a:t>
            </a:r>
            <a:endParaRPr lang="en-CA" sz="1200" kern="10" spc="0" dirty="0">
              <a:ln w="9525">
                <a:solidFill>
                  <a:srgbClr val="000000"/>
                </a:solidFill>
                <a:round/>
                <a:headEnd/>
                <a:tailEnd/>
              </a:ln>
              <a:solidFill>
                <a:srgbClr val="FF0000"/>
              </a:solidFill>
              <a:effectLst/>
            </a:endParaRPr>
          </a:p>
        </p:txBody>
      </p:sp>
      <p:sp>
        <p:nvSpPr>
          <p:cNvPr id="28" name="TextBox 27"/>
          <p:cNvSpPr txBox="1"/>
          <p:nvPr/>
        </p:nvSpPr>
        <p:spPr>
          <a:xfrm>
            <a:off x="0" y="5373216"/>
            <a:ext cx="9144000" cy="2092881"/>
          </a:xfrm>
          <a:prstGeom prst="rect">
            <a:avLst/>
          </a:prstGeom>
          <a:noFill/>
        </p:spPr>
        <p:txBody>
          <a:bodyPr wrap="square" rtlCol="0">
            <a:spAutoFit/>
          </a:bodyPr>
          <a:lstStyle/>
          <a:p>
            <a:pPr algn="ctr"/>
            <a:r>
              <a:rPr lang="en-CA" sz="2600" b="1" dirty="0" smtClean="0">
                <a:latin typeface="Calibri" pitchFamily="34" charset="0"/>
                <a:cs typeface="Calibri" pitchFamily="34" charset="0"/>
              </a:rPr>
              <a:t>If we are in Christ, there is another world to live in and enjoy </a:t>
            </a:r>
          </a:p>
          <a:p>
            <a:pPr algn="ctr"/>
            <a:r>
              <a:rPr lang="en-CA" sz="2600" b="1" dirty="0" smtClean="0">
                <a:latin typeface="Calibri" pitchFamily="34" charset="0"/>
                <a:cs typeface="Calibri" pitchFamily="34" charset="0"/>
              </a:rPr>
              <a:t>by faith, the world of God the Father, Son and Spirit!</a:t>
            </a:r>
          </a:p>
          <a:p>
            <a:r>
              <a:rPr lang="en-US" sz="2600" b="1" spc="-10" dirty="0" smtClean="0">
                <a:latin typeface="Calibri" pitchFamily="34" charset="0"/>
                <a:cs typeface="Calibri" pitchFamily="34" charset="0"/>
              </a:rPr>
              <a:t>“They are not of the world, just as I am not of the world” </a:t>
            </a:r>
            <a:r>
              <a:rPr lang="en-US" sz="2600" b="1" spc="-10" dirty="0" err="1" smtClean="0">
                <a:latin typeface="Calibri" pitchFamily="34" charset="0"/>
                <a:cs typeface="Calibri" pitchFamily="34" charset="0"/>
              </a:rPr>
              <a:t>Jn</a:t>
            </a:r>
            <a:r>
              <a:rPr lang="en-US" sz="2600" b="1" spc="-10" dirty="0" smtClean="0">
                <a:latin typeface="Calibri" pitchFamily="34" charset="0"/>
                <a:cs typeface="Calibri" pitchFamily="34" charset="0"/>
              </a:rPr>
              <a:t> 17:16</a:t>
            </a:r>
          </a:p>
          <a:p>
            <a:endParaRPr lang="en-US" sz="2600" b="1" dirty="0" smtClean="0">
              <a:latin typeface="Calibri" pitchFamily="34" charset="0"/>
              <a:cs typeface="Calibri" pitchFamily="34" charset="0"/>
            </a:endParaRPr>
          </a:p>
          <a:p>
            <a:pPr algn="ctr"/>
            <a:endParaRPr lang="en-CA" sz="26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Wednesday – Section 3</a:t>
            </a:r>
            <a:r>
              <a:rPr lang="en-US" sz="2400" b="1" dirty="0" smtClean="0">
                <a:solidFill>
                  <a:srgbClr val="FF0000"/>
                </a:solidFill>
                <a:latin typeface="Calibri" pitchFamily="34" charset="0"/>
                <a:cs typeface="Calibri" pitchFamily="34" charset="0"/>
              </a:rPr>
              <a:t>      Gifts of life at God’s throne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life at God’s throne 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293096"/>
            <a:ext cx="8785225" cy="1800225"/>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“Jesus . . . yielded up his spirit. . . . the curtain of the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temple was torn in two” Matt 27:50-51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US" sz="800" b="1" i="0" u="none" strike="noStrike" kern="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Through him we have also obtained access by faith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into this grace in which we stand”  Rom 5:2</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CA" sz="800" b="1" kern="0" dirty="0" smtClean="0">
              <a:latin typeface="Calibri" pitchFamily="34" charset="0"/>
              <a:ea typeface="+mj-ea"/>
              <a:cs typeface="+mj-cs"/>
            </a:endParaRPr>
          </a:p>
          <a:p>
            <a:pPr algn="ctr"/>
            <a:r>
              <a:rPr lang="en-US" sz="2800" b="1" smtClean="0">
                <a:latin typeface="Calibri" pitchFamily="34" charset="0"/>
                <a:cs typeface="Calibri" pitchFamily="34" charset="0"/>
              </a:rPr>
              <a:t>“</a:t>
            </a:r>
            <a:r>
              <a:rPr lang="en-US" sz="2800" b="1" dirty="0" smtClean="0">
                <a:latin typeface="Calibri" pitchFamily="34" charset="0"/>
                <a:cs typeface="Calibri" pitchFamily="34" charset="0"/>
              </a:rPr>
              <a:t>enter . . . by the blood of Jesus”  Heb 10:19</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20" name="Rectangle 19"/>
          <p:cNvSpPr>
            <a:spLocks noChangeArrowheads="1"/>
          </p:cNvSpPr>
          <p:nvPr/>
        </p:nvSpPr>
        <p:spPr bwMode="auto">
          <a:xfrm>
            <a:off x="35496" y="17618"/>
            <a:ext cx="2232248" cy="3108543"/>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24.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in one Spirit!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293096"/>
            <a:ext cx="8785225" cy="1800225"/>
          </a:xfrm>
          <a:prstGeom prst="rect">
            <a:avLst/>
          </a:prstGeom>
          <a:noFill/>
        </p:spPr>
        <p:txBody>
          <a:bodyPr/>
          <a:lstStyle/>
          <a:p>
            <a:pPr algn="ct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lang="en-US" sz="2800" b="1" dirty="0" smtClean="0">
                <a:latin typeface="Calibri" pitchFamily="34" charset="0"/>
                <a:cs typeface="Calibri" pitchFamily="34" charset="0"/>
              </a:rPr>
              <a:t>For through him we both have access in one Spirit </a:t>
            </a:r>
          </a:p>
          <a:p>
            <a:pPr algn="ctr"/>
            <a:r>
              <a:rPr lang="en-US" sz="2800" b="1" dirty="0" smtClean="0">
                <a:latin typeface="Calibri" pitchFamily="34" charset="0"/>
                <a:cs typeface="Calibri" pitchFamily="34" charset="0"/>
              </a:rPr>
              <a:t>to the Father”  Eph 2:18</a:t>
            </a:r>
          </a:p>
          <a:p>
            <a:endParaRPr lang="en-US" sz="10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“Christ Jesus our Lord, in whom we have boldness and access with confidence through our faith in him”  </a:t>
            </a:r>
          </a:p>
          <a:p>
            <a:pPr algn="ctr"/>
            <a:r>
              <a:rPr lang="en-US" sz="2800" b="1" dirty="0" smtClean="0">
                <a:latin typeface="Calibri" pitchFamily="34" charset="0"/>
                <a:cs typeface="Calibri" pitchFamily="34" charset="0"/>
              </a:rPr>
              <a:t>Eph 3:11-12 </a:t>
            </a:r>
            <a:endParaRPr lang="en-US" sz="2800" b="1" dirty="0" smtClean="0">
              <a:solidFill>
                <a:srgbClr val="FF0000"/>
              </a:solidFill>
              <a:latin typeface="Calibri" pitchFamily="34" charset="0"/>
              <a:cs typeface="Calibri" pitchFamily="34" charset="0"/>
            </a:endParaRPr>
          </a:p>
          <a:p>
            <a:endParaRPr lang="en-US" sz="2800" b="1" dirty="0" smtClean="0">
              <a:latin typeface="Calibri" pitchFamily="34" charset="0"/>
              <a:cs typeface="Calibri" pitchFamily="34" charset="0"/>
            </a:endParaRPr>
          </a:p>
          <a:p>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9" name="Rectangle 18"/>
          <p:cNvSpPr>
            <a:spLocks noChangeArrowheads="1"/>
          </p:cNvSpPr>
          <p:nvPr/>
        </p:nvSpPr>
        <p:spPr bwMode="auto">
          <a:xfrm>
            <a:off x="35496" y="17618"/>
            <a:ext cx="2232248" cy="3108543"/>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24.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in one Spirit!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8" name="Picture 3"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2339752" y="2625452"/>
            <a:ext cx="3171825" cy="2171700"/>
          </a:xfrm>
          <a:prstGeom prst="rect">
            <a:avLst/>
          </a:prstGeom>
          <a:noFill/>
          <a:ln w="9525">
            <a:noFill/>
            <a:miter lim="800000"/>
            <a:headEnd/>
            <a:tailEnd/>
          </a:ln>
        </p:spPr>
      </p:pic>
      <p:sp>
        <p:nvSpPr>
          <p:cNvPr id="93189" name="TextBox 4"/>
          <p:cNvSpPr txBox="1">
            <a:spLocks noChangeArrowheads="1"/>
          </p:cNvSpPr>
          <p:nvPr/>
        </p:nvSpPr>
        <p:spPr bwMode="auto">
          <a:xfrm>
            <a:off x="251520" y="4941168"/>
            <a:ext cx="9073008" cy="2246769"/>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                  “If you abide in me, and my words abide in you, ask whatever you wish, and it will be done for you.</a:t>
            </a:r>
          </a:p>
          <a:p>
            <a:r>
              <a:rPr lang="en-US" sz="2800" b="1" dirty="0" smtClean="0">
                <a:solidFill>
                  <a:schemeClr val="bg1"/>
                </a:solidFill>
                <a:latin typeface="Calibri" pitchFamily="34" charset="0"/>
                <a:cs typeface="Calibri" pitchFamily="34" charset="0"/>
              </a:rPr>
              <a:t>By this my Father is glorified, that you bear much </a:t>
            </a:r>
          </a:p>
          <a:p>
            <a:r>
              <a:rPr lang="en-US" sz="2800" b="1" dirty="0" smtClean="0">
                <a:solidFill>
                  <a:schemeClr val="bg1"/>
                </a:solidFill>
                <a:latin typeface="Calibri" pitchFamily="34" charset="0"/>
                <a:cs typeface="Calibri" pitchFamily="34" charset="0"/>
              </a:rPr>
              <a:t>fruit and so prove to be my disciples” John 15:7-8</a:t>
            </a:r>
          </a:p>
          <a:p>
            <a:endParaRPr lang="en-US" sz="2800" b="1" dirty="0" smtClean="0">
              <a:solidFill>
                <a:schemeClr val="bg1"/>
              </a:solidFill>
              <a:latin typeface="Calibri" pitchFamily="34" charset="0"/>
              <a:cs typeface="Calibri" pitchFamily="34" charset="0"/>
            </a:endParaRPr>
          </a:p>
        </p:txBody>
      </p:sp>
      <p:sp>
        <p:nvSpPr>
          <p:cNvPr id="6" name="Rectangle 5"/>
          <p:cNvSpPr/>
          <p:nvPr/>
        </p:nvSpPr>
        <p:spPr>
          <a:xfrm>
            <a:off x="1714480" y="470046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sp>
        <p:nvSpPr>
          <p:cNvPr id="10" name="TextBox 9"/>
          <p:cNvSpPr txBox="1"/>
          <p:nvPr/>
        </p:nvSpPr>
        <p:spPr>
          <a:xfrm>
            <a:off x="179512" y="32425"/>
            <a:ext cx="8964488" cy="3108543"/>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“I do not speak on my own authority, but the Father who dwells in me does his works . . . whoever believes in me will also do the works that I do . . . Whatever you ask </a:t>
            </a:r>
          </a:p>
          <a:p>
            <a:r>
              <a:rPr lang="en-US" sz="2800" b="1" dirty="0" smtClean="0">
                <a:solidFill>
                  <a:schemeClr val="bg1"/>
                </a:solidFill>
                <a:latin typeface="Calibri" pitchFamily="34" charset="0"/>
                <a:cs typeface="Calibri" pitchFamily="34" charset="0"/>
              </a:rPr>
              <a:t>in my name, this I will do, that the Father may be </a:t>
            </a:r>
          </a:p>
          <a:p>
            <a:r>
              <a:rPr lang="en-US" sz="2800" b="1" dirty="0" smtClean="0">
                <a:solidFill>
                  <a:schemeClr val="bg1"/>
                </a:solidFill>
                <a:latin typeface="Calibri" pitchFamily="34" charset="0"/>
                <a:cs typeface="Calibri" pitchFamily="34" charset="0"/>
              </a:rPr>
              <a:t>glorified in the Son.  If you ask me </a:t>
            </a:r>
          </a:p>
          <a:p>
            <a:r>
              <a:rPr lang="en-US" sz="2800" b="1" dirty="0" smtClean="0">
                <a:solidFill>
                  <a:schemeClr val="bg1"/>
                </a:solidFill>
                <a:latin typeface="Calibri" pitchFamily="34" charset="0"/>
                <a:cs typeface="Calibri" pitchFamily="34" charset="0"/>
              </a:rPr>
              <a:t>anything in my name, I will do it” </a:t>
            </a:r>
          </a:p>
          <a:p>
            <a:r>
              <a:rPr lang="en-US" sz="2800" b="1" dirty="0" smtClean="0">
                <a:solidFill>
                  <a:schemeClr val="bg1"/>
                </a:solidFill>
                <a:latin typeface="Calibri" pitchFamily="34" charset="0"/>
                <a:cs typeface="Calibri" pitchFamily="34" charset="0"/>
              </a:rPr>
              <a:t>John 14:10,12-14</a:t>
            </a:r>
          </a:p>
        </p:txBody>
      </p:sp>
      <p:pic>
        <p:nvPicPr>
          <p:cNvPr id="14" name="Picture 13"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8" name="TextBox 17"/>
          <p:cNvSpPr txBox="1"/>
          <p:nvPr/>
        </p:nvSpPr>
        <p:spPr>
          <a:xfrm>
            <a:off x="6444208" y="471033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3052117"/>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1440000">
            <a:off x="5693368" y="1569537"/>
            <a:ext cx="3474720" cy="1280160"/>
          </a:xfrm>
          <a:prstGeom prst="rect">
            <a:avLst/>
          </a:prstGeom>
          <a:noFill/>
          <a:ln w="9525">
            <a:noFill/>
            <a:miter lim="800000"/>
            <a:headEnd/>
            <a:tailEnd/>
          </a:ln>
        </p:spPr>
      </p:pic>
      <p:pic>
        <p:nvPicPr>
          <p:cNvPr id="21" name="Picture 10" descr="C:\Users\Supernike\AppData\Local\Microsoft\Windows\Temporary Internet Files\Content.IE5\OG78RA2R\MC900048046[1].wmf"/>
          <p:cNvPicPr>
            <a:picLocks noChangeAspect="1" noChangeArrowheads="1"/>
          </p:cNvPicPr>
          <p:nvPr/>
        </p:nvPicPr>
        <p:blipFill>
          <a:blip r:embed="rId5" cstate="print"/>
          <a:srcRect/>
          <a:stretch>
            <a:fillRect/>
          </a:stretch>
        </p:blipFill>
        <p:spPr bwMode="auto">
          <a:xfrm flipH="1">
            <a:off x="231130" y="2972001"/>
            <a:ext cx="1532558" cy="2401215"/>
          </a:xfrm>
          <a:prstGeom prst="rect">
            <a:avLst/>
          </a:prstGeom>
          <a:noFill/>
          <a:ln w="9525">
            <a:noFill/>
            <a:miter lim="800000"/>
            <a:headEnd/>
            <a:tailEnd/>
          </a:ln>
        </p:spPr>
      </p:pic>
      <p:pic>
        <p:nvPicPr>
          <p:cNvPr id="22" name="Picture 21" descr="www.fg-a.com valentine 2-jumping-heart.gif"/>
          <p:cNvPicPr>
            <a:picLocks noChangeAspect="1"/>
          </p:cNvPicPr>
          <p:nvPr/>
        </p:nvPicPr>
        <p:blipFill>
          <a:blip r:embed="rId6" cstate="print"/>
          <a:stretch>
            <a:fillRect/>
          </a:stretch>
        </p:blipFill>
        <p:spPr>
          <a:xfrm>
            <a:off x="251520" y="3356992"/>
            <a:ext cx="1512168" cy="1764196"/>
          </a:xfrm>
          <a:prstGeom prst="rect">
            <a:avLst/>
          </a:prstGeom>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780928"/>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sp>
        <p:nvSpPr>
          <p:cNvPr id="6" name="Rectangle 5"/>
          <p:cNvSpPr/>
          <p:nvPr/>
        </p:nvSpPr>
        <p:spPr>
          <a:xfrm>
            <a:off x="1714480" y="434042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pic>
        <p:nvPicPr>
          <p:cNvPr id="14" name="Picture 13"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3140968"/>
            <a:ext cx="1512168" cy="1764196"/>
          </a:xfrm>
          <a:prstGeom prst="rect">
            <a:avLst/>
          </a:prstGeom>
        </p:spPr>
      </p:pic>
      <p:sp>
        <p:nvSpPr>
          <p:cNvPr id="18" name="TextBox 17"/>
          <p:cNvSpPr txBox="1"/>
          <p:nvPr/>
        </p:nvSpPr>
        <p:spPr>
          <a:xfrm>
            <a:off x="6444208" y="435029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2693238"/>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693368" y="1209497"/>
            <a:ext cx="3474720" cy="1280160"/>
          </a:xfrm>
          <a:prstGeom prst="rect">
            <a:avLst/>
          </a:prstGeom>
          <a:noFill/>
          <a:ln w="9525">
            <a:noFill/>
            <a:miter lim="800000"/>
            <a:headEnd/>
            <a:tailEnd/>
          </a:ln>
        </p:spPr>
      </p:pic>
      <p:sp>
        <p:nvSpPr>
          <p:cNvPr id="20" name="TextBox 4"/>
          <p:cNvSpPr txBox="1">
            <a:spLocks noChangeArrowheads="1"/>
          </p:cNvSpPr>
          <p:nvPr/>
        </p:nvSpPr>
        <p:spPr bwMode="auto">
          <a:xfrm>
            <a:off x="107504" y="44624"/>
            <a:ext cx="9036496" cy="2246769"/>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“You did not choose me, but I chose you and appointed you that you should go and bear fruit and that your fruit </a:t>
            </a:r>
          </a:p>
          <a:p>
            <a:r>
              <a:rPr lang="en-US" sz="2800" b="1" dirty="0" smtClean="0">
                <a:solidFill>
                  <a:schemeClr val="bg1"/>
                </a:solidFill>
                <a:latin typeface="Calibri" pitchFamily="34" charset="0"/>
                <a:cs typeface="Calibri" pitchFamily="34" charset="0"/>
              </a:rPr>
              <a:t>should abide, so that whatever you ask the Father </a:t>
            </a:r>
          </a:p>
          <a:p>
            <a:r>
              <a:rPr lang="en-US" sz="2800" b="1" dirty="0" smtClean="0">
                <a:solidFill>
                  <a:schemeClr val="bg1"/>
                </a:solidFill>
                <a:latin typeface="Calibri" pitchFamily="34" charset="0"/>
                <a:cs typeface="Calibri" pitchFamily="34" charset="0"/>
              </a:rPr>
              <a:t>in my name, he may give it to you” </a:t>
            </a:r>
          </a:p>
          <a:p>
            <a:r>
              <a:rPr lang="en-US" sz="2800" b="1" dirty="0" smtClean="0">
                <a:solidFill>
                  <a:schemeClr val="bg1"/>
                </a:solidFill>
                <a:latin typeface="Calibri" pitchFamily="34" charset="0"/>
                <a:cs typeface="Calibri" pitchFamily="34" charset="0"/>
              </a:rPr>
              <a:t>John 15:16</a:t>
            </a:r>
          </a:p>
        </p:txBody>
      </p:sp>
      <p:sp>
        <p:nvSpPr>
          <p:cNvPr id="21" name="TextBox 20"/>
          <p:cNvSpPr txBox="1"/>
          <p:nvPr/>
        </p:nvSpPr>
        <p:spPr>
          <a:xfrm>
            <a:off x="179512" y="4495760"/>
            <a:ext cx="8856984" cy="2246769"/>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                  “Truly, truly, I say to you, whatever you ask of</a:t>
            </a:r>
          </a:p>
          <a:p>
            <a:r>
              <a:rPr lang="en-US" sz="2800" b="1" dirty="0" smtClean="0">
                <a:solidFill>
                  <a:schemeClr val="bg1"/>
                </a:solidFill>
                <a:latin typeface="Calibri" pitchFamily="34" charset="0"/>
                <a:cs typeface="Calibri" pitchFamily="34" charset="0"/>
              </a:rPr>
              <a:t>               the Father in my name, he will give it to you.  </a:t>
            </a:r>
          </a:p>
          <a:p>
            <a:r>
              <a:rPr lang="en-US" sz="2800" b="1" dirty="0" smtClean="0">
                <a:solidFill>
                  <a:schemeClr val="bg1"/>
                </a:solidFill>
                <a:latin typeface="Calibri" pitchFamily="34" charset="0"/>
                <a:cs typeface="Calibri" pitchFamily="34" charset="0"/>
              </a:rPr>
              <a:t>         Until now you have asked nothing in my name.</a:t>
            </a:r>
          </a:p>
          <a:p>
            <a:r>
              <a:rPr lang="en-US" sz="2800" b="1" dirty="0" smtClean="0">
                <a:solidFill>
                  <a:schemeClr val="bg1"/>
                </a:solidFill>
                <a:latin typeface="Calibri" pitchFamily="34" charset="0"/>
                <a:cs typeface="Calibri" pitchFamily="34" charset="0"/>
              </a:rPr>
              <a:t>   Ask, and you will receive, that your joy may be full” </a:t>
            </a:r>
          </a:p>
          <a:p>
            <a:r>
              <a:rPr lang="en-US" sz="2800" b="1" dirty="0" smtClean="0">
                <a:solidFill>
                  <a:schemeClr val="bg1"/>
                </a:solidFill>
                <a:latin typeface="Calibri" pitchFamily="34" charset="0"/>
                <a:cs typeface="Calibri" pitchFamily="34" charset="0"/>
              </a:rPr>
              <a:t>John 16:23-24</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780928"/>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sp>
        <p:nvSpPr>
          <p:cNvPr id="6" name="Rectangle 5"/>
          <p:cNvSpPr/>
          <p:nvPr/>
        </p:nvSpPr>
        <p:spPr>
          <a:xfrm>
            <a:off x="1714480" y="434042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pic>
        <p:nvPicPr>
          <p:cNvPr id="14" name="Picture 13"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3140968"/>
            <a:ext cx="1512168" cy="1764196"/>
          </a:xfrm>
          <a:prstGeom prst="rect">
            <a:avLst/>
          </a:prstGeom>
        </p:spPr>
      </p:pic>
      <p:sp>
        <p:nvSpPr>
          <p:cNvPr id="18" name="TextBox 17"/>
          <p:cNvSpPr txBox="1"/>
          <p:nvPr/>
        </p:nvSpPr>
        <p:spPr>
          <a:xfrm>
            <a:off x="6444208" y="435029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2693238"/>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693368" y="1209497"/>
            <a:ext cx="3474720" cy="1280160"/>
          </a:xfrm>
          <a:prstGeom prst="rect">
            <a:avLst/>
          </a:prstGeom>
          <a:noFill/>
          <a:ln w="9525">
            <a:noFill/>
            <a:miter lim="800000"/>
            <a:headEnd/>
            <a:tailEnd/>
          </a:ln>
        </p:spPr>
      </p:pic>
      <p:sp>
        <p:nvSpPr>
          <p:cNvPr id="20" name="TextBox 4"/>
          <p:cNvSpPr txBox="1">
            <a:spLocks noChangeArrowheads="1"/>
          </p:cNvSpPr>
          <p:nvPr/>
        </p:nvSpPr>
        <p:spPr bwMode="auto">
          <a:xfrm>
            <a:off x="107504" y="44624"/>
            <a:ext cx="8460432" cy="2677656"/>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“In that day you will ask in my name, and I do not say </a:t>
            </a:r>
          </a:p>
          <a:p>
            <a:r>
              <a:rPr lang="en-US" sz="2800" b="1" dirty="0" smtClean="0">
                <a:solidFill>
                  <a:schemeClr val="bg1"/>
                </a:solidFill>
                <a:latin typeface="Calibri" pitchFamily="34" charset="0"/>
                <a:cs typeface="Calibri" pitchFamily="34" charset="0"/>
              </a:rPr>
              <a:t>to you that I will ask the Father on your behalf;</a:t>
            </a:r>
          </a:p>
          <a:p>
            <a:r>
              <a:rPr lang="en-US" sz="2800" b="1" dirty="0" smtClean="0">
                <a:solidFill>
                  <a:schemeClr val="bg1"/>
                </a:solidFill>
                <a:latin typeface="Calibri" pitchFamily="34" charset="0"/>
                <a:cs typeface="Calibri" pitchFamily="34" charset="0"/>
              </a:rPr>
              <a:t>for the Father himself loves you, because you </a:t>
            </a:r>
          </a:p>
          <a:p>
            <a:r>
              <a:rPr lang="en-US" sz="2800" b="1" dirty="0" smtClean="0">
                <a:solidFill>
                  <a:schemeClr val="bg1"/>
                </a:solidFill>
                <a:latin typeface="Calibri" pitchFamily="34" charset="0"/>
                <a:cs typeface="Calibri" pitchFamily="34" charset="0"/>
              </a:rPr>
              <a:t>have loved me and have believed </a:t>
            </a:r>
          </a:p>
          <a:p>
            <a:r>
              <a:rPr lang="en-US" sz="2800" b="1" dirty="0" smtClean="0">
                <a:solidFill>
                  <a:schemeClr val="bg1"/>
                </a:solidFill>
                <a:latin typeface="Calibri" pitchFamily="34" charset="0"/>
                <a:cs typeface="Calibri" pitchFamily="34" charset="0"/>
              </a:rPr>
              <a:t>that I came from God”</a:t>
            </a:r>
          </a:p>
          <a:p>
            <a:r>
              <a:rPr lang="en-US" sz="2800" b="1" dirty="0" smtClean="0">
                <a:solidFill>
                  <a:schemeClr val="bg1"/>
                </a:solidFill>
                <a:latin typeface="Calibri" pitchFamily="34" charset="0"/>
                <a:cs typeface="Calibri" pitchFamily="34" charset="0"/>
              </a:rPr>
              <a:t>John 16:26-27</a:t>
            </a:r>
          </a:p>
        </p:txBody>
      </p:sp>
      <p:sp>
        <p:nvSpPr>
          <p:cNvPr id="22" name="TextBox 4"/>
          <p:cNvSpPr txBox="1">
            <a:spLocks noChangeArrowheads="1"/>
          </p:cNvSpPr>
          <p:nvPr/>
        </p:nvSpPr>
        <p:spPr bwMode="auto">
          <a:xfrm>
            <a:off x="251520" y="4493438"/>
            <a:ext cx="9073008" cy="2246769"/>
          </a:xfrm>
          <a:prstGeom prst="rect">
            <a:avLst/>
          </a:prstGeom>
          <a:noFill/>
          <a:ln w="9525">
            <a:noFill/>
            <a:miter lim="800000"/>
            <a:headEnd/>
            <a:tailEnd/>
          </a:ln>
        </p:spPr>
        <p:txBody>
          <a:bodyPr wrap="square">
            <a:spAutoFit/>
          </a:bodyPr>
          <a:lstStyle/>
          <a:p>
            <a:r>
              <a:rPr lang="en-CA" sz="2800" b="1" dirty="0" smtClean="0">
                <a:latin typeface="Calibri" pitchFamily="34" charset="0"/>
              </a:rPr>
              <a:t>                       In John 14-16, when we pray in </a:t>
            </a:r>
            <a:r>
              <a:rPr lang="en-CA" sz="2800" b="1" dirty="0">
                <a:latin typeface="Calibri" pitchFamily="34" charset="0"/>
              </a:rPr>
              <a:t>Jesus’ </a:t>
            </a:r>
            <a:r>
              <a:rPr lang="en-CA" sz="2800" b="1" dirty="0" smtClean="0">
                <a:latin typeface="Calibri" pitchFamily="34" charset="0"/>
              </a:rPr>
              <a:t>name, </a:t>
            </a:r>
          </a:p>
          <a:p>
            <a:r>
              <a:rPr lang="en-CA" sz="2800" b="1" dirty="0" smtClean="0">
                <a:latin typeface="Calibri" pitchFamily="34" charset="0"/>
              </a:rPr>
              <a:t>                 we depend </a:t>
            </a:r>
            <a:r>
              <a:rPr lang="en-CA" sz="2800" b="1" dirty="0">
                <a:latin typeface="Calibri" pitchFamily="34" charset="0"/>
              </a:rPr>
              <a:t>on </a:t>
            </a:r>
            <a:r>
              <a:rPr lang="en-CA" sz="2800" b="1" dirty="0" smtClean="0">
                <a:latin typeface="Calibri" pitchFamily="34" charset="0"/>
              </a:rPr>
              <a:t>Christ’s death for access to God, </a:t>
            </a:r>
          </a:p>
          <a:p>
            <a:r>
              <a:rPr lang="en-CA" sz="2800" b="1" dirty="0" smtClean="0">
                <a:latin typeface="Calibri" pitchFamily="34" charset="0"/>
              </a:rPr>
              <a:t>           and we ask what Jesus would ask as we abide in Him</a:t>
            </a:r>
          </a:p>
          <a:p>
            <a:r>
              <a:rPr lang="en-CA" sz="2800" b="1" dirty="0" smtClean="0">
                <a:latin typeface="Calibri" pitchFamily="34" charset="0"/>
              </a:rPr>
              <a:t>      and God’s promises in his Word, that we may </a:t>
            </a:r>
          </a:p>
          <a:p>
            <a:r>
              <a:rPr lang="en-CA" sz="2800" b="1" smtClean="0">
                <a:latin typeface="Calibri" pitchFamily="34" charset="0"/>
              </a:rPr>
              <a:t> bear </a:t>
            </a:r>
            <a:r>
              <a:rPr lang="en-CA" sz="2800" b="1" dirty="0" smtClean="0">
                <a:latin typeface="Calibri" pitchFamily="34" charset="0"/>
              </a:rPr>
              <a:t>much fruit to the Father’s glory.</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3" name="32-Point Star 12"/>
          <p:cNvSpPr/>
          <p:nvPr/>
        </p:nvSpPr>
        <p:spPr>
          <a:xfrm>
            <a:off x="3744416" y="44624"/>
            <a:ext cx="5436096" cy="4896544"/>
          </a:xfrm>
          <a:prstGeom prst="star32">
            <a:avLst>
              <a:gd name="adj" fmla="val 2834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thron1.jpg"/>
          <p:cNvPicPr>
            <a:picLocks noChangeAspect="1"/>
          </p:cNvPicPr>
          <p:nvPr/>
        </p:nvPicPr>
        <p:blipFill>
          <a:blip r:embed="rId2" cstate="print"/>
          <a:srcRect l="6140" r="4401"/>
          <a:stretch>
            <a:fillRect/>
          </a:stretch>
        </p:blipFill>
        <p:spPr>
          <a:xfrm>
            <a:off x="4572000" y="908720"/>
            <a:ext cx="3840480" cy="3334247"/>
          </a:xfrm>
          <a:prstGeom prst="ellipse">
            <a:avLst/>
          </a:prstGeom>
        </p:spPr>
      </p:pic>
      <p:pic>
        <p:nvPicPr>
          <p:cNvPr id="4"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flipH="1">
            <a:off x="4427984" y="4365104"/>
            <a:ext cx="1512168" cy="2369267"/>
          </a:xfrm>
          <a:prstGeom prst="rect">
            <a:avLst/>
          </a:prstGeom>
          <a:noFill/>
          <a:ln w="9525">
            <a:noFill/>
            <a:miter lim="800000"/>
            <a:headEnd/>
            <a:tailEnd/>
          </a:ln>
        </p:spPr>
      </p:pic>
      <p:pic>
        <p:nvPicPr>
          <p:cNvPr id="5"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a:off x="7092280" y="4365104"/>
            <a:ext cx="1512168" cy="2369267"/>
          </a:xfrm>
          <a:prstGeom prst="rect">
            <a:avLst/>
          </a:prstGeom>
          <a:noFill/>
          <a:ln w="9525">
            <a:noFill/>
            <a:miter lim="800000"/>
            <a:headEnd/>
            <a:tailEnd/>
          </a:ln>
        </p:spPr>
      </p:pic>
      <p:sp>
        <p:nvSpPr>
          <p:cNvPr id="8" name="TextBox 7"/>
          <p:cNvSpPr txBox="1"/>
          <p:nvPr/>
        </p:nvSpPr>
        <p:spPr>
          <a:xfrm>
            <a:off x="1224136" y="6525344"/>
            <a:ext cx="4139952" cy="230832"/>
          </a:xfrm>
          <a:prstGeom prst="rect">
            <a:avLst/>
          </a:prstGeom>
          <a:noFill/>
        </p:spPr>
        <p:txBody>
          <a:bodyPr wrap="square" rtlCol="0">
            <a:spAutoFit/>
          </a:bodyPr>
          <a:lstStyle/>
          <a:p>
            <a:pPr algn="ctr"/>
            <a:r>
              <a:rPr lang="en-CA" sz="900" dirty="0" smtClean="0">
                <a:solidFill>
                  <a:srgbClr val="00FFFF"/>
                </a:solidFill>
              </a:rPr>
              <a:t>Hands  Microsoft clip art © 2013 Microsoft Corporation. </a:t>
            </a:r>
            <a:endParaRPr lang="en-CA" sz="900" dirty="0">
              <a:solidFill>
                <a:srgbClr val="00FFFF"/>
              </a:solidFill>
            </a:endParaRPr>
          </a:p>
        </p:txBody>
      </p:sp>
      <p:sp>
        <p:nvSpPr>
          <p:cNvPr id="10" name="TextBox 9"/>
          <p:cNvSpPr txBox="1"/>
          <p:nvPr/>
        </p:nvSpPr>
        <p:spPr>
          <a:xfrm>
            <a:off x="179512" y="1124744"/>
            <a:ext cx="3744416" cy="5262979"/>
          </a:xfrm>
          <a:prstGeom prst="rect">
            <a:avLst/>
          </a:prstGeom>
          <a:noFill/>
        </p:spPr>
        <p:txBody>
          <a:bodyPr wrap="square" rtlCol="0">
            <a:spAutoFit/>
          </a:bodyPr>
          <a:lstStyle/>
          <a:p>
            <a:pPr algn="ctr"/>
            <a:r>
              <a:rPr lang="en-CA" sz="2800" b="1" dirty="0" smtClean="0">
                <a:solidFill>
                  <a:srgbClr val="FFFFFF"/>
                </a:solidFill>
                <a:latin typeface="Calibri" pitchFamily="34" charset="0"/>
              </a:rPr>
              <a:t>“For because he himself has suffered when tempted, he is able </a:t>
            </a:r>
          </a:p>
          <a:p>
            <a:pPr algn="ctr"/>
            <a:r>
              <a:rPr lang="en-CA" sz="2800" b="1" dirty="0" smtClean="0">
                <a:solidFill>
                  <a:srgbClr val="FFFFFF"/>
                </a:solidFill>
                <a:latin typeface="Calibri" pitchFamily="34" charset="0"/>
              </a:rPr>
              <a:t>to help those who are being tempted. . . . </a:t>
            </a:r>
          </a:p>
          <a:p>
            <a:pPr algn="ctr"/>
            <a:r>
              <a:rPr lang="en-CA" sz="2800" b="1" dirty="0" smtClean="0">
                <a:solidFill>
                  <a:srgbClr val="FFFFFF"/>
                </a:solidFill>
                <a:latin typeface="Calibri" pitchFamily="34" charset="0"/>
              </a:rPr>
              <a:t>Let us then with confidence draw near to the throne of grace, that we may receive mercy and find grace to</a:t>
            </a:r>
          </a:p>
          <a:p>
            <a:pPr algn="ctr"/>
            <a:r>
              <a:rPr lang="en-CA" sz="2800" b="1" dirty="0" smtClean="0">
                <a:solidFill>
                  <a:srgbClr val="FFFFFF"/>
                </a:solidFill>
                <a:latin typeface="Calibri" pitchFamily="34" charset="0"/>
              </a:rPr>
              <a:t>     help in time of need” </a:t>
            </a:r>
          </a:p>
          <a:p>
            <a:pPr algn="ctr"/>
            <a:r>
              <a:rPr lang="en-CA" sz="2800" b="1" dirty="0" smtClean="0">
                <a:solidFill>
                  <a:srgbClr val="FFFFFF"/>
                </a:solidFill>
                <a:latin typeface="Calibri" pitchFamily="34" charset="0"/>
              </a:rPr>
              <a:t>         Heb 2:18; 4:16</a:t>
            </a:r>
          </a:p>
        </p:txBody>
      </p:sp>
      <p:sp>
        <p:nvSpPr>
          <p:cNvPr id="11" name="Rectangle 10"/>
          <p:cNvSpPr/>
          <p:nvPr/>
        </p:nvSpPr>
        <p:spPr>
          <a:xfrm>
            <a:off x="6324600" y="2276872"/>
            <a:ext cx="393192"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6477000" y="2179712"/>
            <a:ext cx="9144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Arc 18"/>
          <p:cNvSpPr/>
          <p:nvPr/>
        </p:nvSpPr>
        <p:spPr>
          <a:xfrm rot="5400000" flipV="1">
            <a:off x="5288168" y="363286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0" name="Arc 19"/>
          <p:cNvSpPr/>
          <p:nvPr/>
        </p:nvSpPr>
        <p:spPr>
          <a:xfrm rot="5400000" flipV="1">
            <a:off x="5423939"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1" name="Arc 20"/>
          <p:cNvSpPr/>
          <p:nvPr/>
        </p:nvSpPr>
        <p:spPr>
          <a:xfrm rot="16200000" flipH="1" flipV="1">
            <a:off x="4064032" y="364893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2" name="Arc 21"/>
          <p:cNvSpPr/>
          <p:nvPr/>
        </p:nvSpPr>
        <p:spPr>
          <a:xfrm rot="16200000" flipH="1" flipV="1">
            <a:off x="3920016"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pic>
        <p:nvPicPr>
          <p:cNvPr id="18" name="Picture 17" descr="angry-face-01s.gif"/>
          <p:cNvPicPr>
            <a:picLocks noChangeAspect="1"/>
          </p:cNvPicPr>
          <p:nvPr/>
        </p:nvPicPr>
        <p:blipFill>
          <a:blip r:embed="rId4" cstate="print"/>
          <a:stretch>
            <a:fillRect/>
          </a:stretch>
        </p:blipFill>
        <p:spPr>
          <a:xfrm>
            <a:off x="35496" y="5949280"/>
            <a:ext cx="864096" cy="864096"/>
          </a:xfrm>
          <a:prstGeom prst="ellipse">
            <a:avLst/>
          </a:prstGeom>
        </p:spPr>
      </p:pic>
      <p:sp>
        <p:nvSpPr>
          <p:cNvPr id="23" name="TextBox 22"/>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26" name="Picture 25" descr="www.fg-a.com valentine 2-jumping-heart.gif"/>
          <p:cNvPicPr>
            <a:picLocks noChangeAspect="1"/>
          </p:cNvPicPr>
          <p:nvPr/>
        </p:nvPicPr>
        <p:blipFill>
          <a:blip r:embed="rId5" cstate="print"/>
          <a:stretch>
            <a:fillRect/>
          </a:stretch>
        </p:blipFill>
        <p:spPr>
          <a:xfrm>
            <a:off x="5724128" y="4941168"/>
            <a:ext cx="1512168" cy="1764196"/>
          </a:xfrm>
          <a:prstGeom prst="rect">
            <a:avLst/>
          </a:prstGeom>
        </p:spPr>
      </p:pic>
      <p:sp>
        <p:nvSpPr>
          <p:cNvPr id="27" name="TextBox 26"/>
          <p:cNvSpPr txBox="1"/>
          <p:nvPr/>
        </p:nvSpPr>
        <p:spPr>
          <a:xfrm>
            <a:off x="1979712" y="6366520"/>
            <a:ext cx="2448272" cy="230832"/>
          </a:xfrm>
          <a:prstGeom prst="rect">
            <a:avLst/>
          </a:prstGeom>
          <a:noFill/>
        </p:spPr>
        <p:txBody>
          <a:bodyPr wrap="square" rtlCol="0">
            <a:spAutoFit/>
          </a:bodyPr>
          <a:lstStyle/>
          <a:p>
            <a:pPr algn="ctr"/>
            <a:r>
              <a:rPr lang="en-CA" sz="900" dirty="0" smtClean="0">
                <a:solidFill>
                  <a:srgbClr val="00FFFF"/>
                </a:solidFill>
              </a:rPr>
              <a:t>Jumping heart ©  www.fg-a.com</a:t>
            </a:r>
            <a:endParaRPr lang="en-CA" sz="900" dirty="0">
              <a:solidFill>
                <a:srgbClr val="00FFFF"/>
              </a:solidFill>
            </a:endParaRPr>
          </a:p>
        </p:txBody>
      </p:sp>
      <p:sp>
        <p:nvSpPr>
          <p:cNvPr id="25" name="TextBox 8"/>
          <p:cNvSpPr txBox="1">
            <a:spLocks noChangeArrowheads="1"/>
          </p:cNvSpPr>
          <p:nvPr/>
        </p:nvSpPr>
        <p:spPr bwMode="auto">
          <a:xfrm>
            <a:off x="5148064" y="3429000"/>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28" name="TextBox 27"/>
          <p:cNvSpPr txBox="1"/>
          <p:nvPr/>
        </p:nvSpPr>
        <p:spPr>
          <a:xfrm>
            <a:off x="4572000" y="6381328"/>
            <a:ext cx="38884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Thank you, Lord!</a:t>
            </a:r>
            <a:endParaRPr lang="en-CA" sz="2800" b="1" dirty="0">
              <a:latin typeface="Calibri" pitchFamily="34" charset="0"/>
              <a:cs typeface="Calibri" pitchFamily="34" charset="0"/>
            </a:endParaRPr>
          </a:p>
        </p:txBody>
      </p:sp>
      <p:sp>
        <p:nvSpPr>
          <p:cNvPr id="29" name="TextBox 28"/>
          <p:cNvSpPr txBox="1"/>
          <p:nvPr/>
        </p:nvSpPr>
        <p:spPr>
          <a:xfrm>
            <a:off x="107504" y="116632"/>
            <a:ext cx="4464496"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26. Receive grace, mercy and help at the throne of grace!</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4" name="Oval 2"/>
          <p:cNvSpPr>
            <a:spLocks noChangeArrowheads="1"/>
          </p:cNvSpPr>
          <p:nvPr/>
        </p:nvSpPr>
        <p:spPr bwMode="auto">
          <a:xfrm>
            <a:off x="35496" y="44624"/>
            <a:ext cx="5943600" cy="521208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7" name="Text Box 5"/>
          <p:cNvSpPr txBox="1">
            <a:spLocks noChangeArrowheads="1"/>
          </p:cNvSpPr>
          <p:nvPr/>
        </p:nvSpPr>
        <p:spPr bwMode="auto">
          <a:xfrm>
            <a:off x="-76200" y="332656"/>
            <a:ext cx="608836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a:t>
            </a:r>
            <a:r>
              <a:rPr lang="en-CA" altLang="ko-KR" sz="1000" dirty="0" smtClean="0">
                <a:solidFill>
                  <a:schemeClr val="bg1"/>
                </a:solidFill>
                <a:latin typeface="Calibri" pitchFamily="34" charset="0"/>
                <a:ea typeface="Malgun Gothic" pitchFamily="34" charset="-127"/>
                <a:cs typeface="Calibri" pitchFamily="34" charset="0"/>
              </a:rPr>
              <a:t>i</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nstrument for righteousness    </a:t>
            </a:r>
          </a:p>
          <a:p>
            <a:pPr marL="0" marR="0" lvl="0" indent="0" defTabSz="914400" rtl="0" eaLnBrk="1" fontAlgn="base" latinLnBrk="0" hangingPunct="1">
              <a:lnSpc>
                <a:spcPts val="1000"/>
              </a:lnSpc>
              <a:spcBef>
                <a:spcPct val="0"/>
              </a:spcBef>
              <a:spcAft>
                <a:spcPts val="0"/>
              </a:spcAft>
              <a:buClrTx/>
              <a:buSzTx/>
              <a:buFontTx/>
              <a:buNone/>
              <a:tabLst/>
            </a:pPr>
            <a:r>
              <a:rPr lang="en-CA" altLang="ko-KR" sz="1000" dirty="0" smtClean="0">
                <a:solidFill>
                  <a:schemeClr val="bg1"/>
                </a:solidFill>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000"/>
              </a:lnSpc>
              <a:spcBef>
                <a:spcPct val="0"/>
              </a:spcBef>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000" dirty="0" smtClean="0">
                <a:solidFill>
                  <a:schemeClr val="bg1"/>
                </a:solidFill>
                <a:latin typeface="Calibri" pitchFamily="34" charset="0"/>
                <a:ea typeface="Malgun Gothic" pitchFamily="34" charset="-127"/>
                <a:cs typeface="Calibri" pitchFamily="34" charset="0"/>
              </a:rPr>
              <a:t>one with Christ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seated with Christ                                                                                                                          hidden with Christ in God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0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dirty="0" smtClean="0">
                <a:solidFill>
                  <a:schemeClr val="bg1"/>
                </a:solidFill>
                <a:latin typeface="Calibri" pitchFamily="34" charset="0"/>
                <a:ea typeface="Malgun Gothic" pitchFamily="34" charset="-127"/>
                <a:cs typeface="Calibri" pitchFamily="34" charset="0"/>
              </a:rPr>
              <a:t>i</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of truth helps, teaches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000"/>
              </a:lnSpc>
              <a:spcBef>
                <a:spcPct val="0"/>
              </a:spcBef>
              <a:spcAft>
                <a:spcPts val="0"/>
              </a:spcAft>
              <a:buClrTx/>
              <a:buSzTx/>
              <a:buFontTx/>
              <a:buNone/>
              <a:tabLst/>
            </a:pPr>
            <a:r>
              <a:rPr lang="en-CA" altLang="ko-KR" sz="1000" b="1" dirty="0" smtClean="0">
                <a:solidFill>
                  <a:schemeClr val="bg1"/>
                </a:solidFill>
                <a:latin typeface="Calibri" pitchFamily="34" charset="0"/>
                <a:ea typeface="Malgun Gothic" pitchFamily="34" charset="-127"/>
                <a:cs typeface="Calibri" pitchFamily="34" charset="0"/>
              </a:rPr>
              <a:t>   i</a:t>
            </a: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0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3" name="TextBox 12"/>
          <p:cNvSpPr txBox="1"/>
          <p:nvPr/>
        </p:nvSpPr>
        <p:spPr>
          <a:xfrm>
            <a:off x="4211960" y="6165304"/>
            <a:ext cx="3168352" cy="2308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Microsoft Corporation. </a:t>
            </a:r>
            <a:endParaRPr lang="en-CA" sz="900" dirty="0">
              <a:solidFill>
                <a:schemeClr val="tx1">
                  <a:lumMod val="50000"/>
                </a:schemeClr>
              </a:solidFill>
            </a:endParaRPr>
          </a:p>
        </p:txBody>
      </p:sp>
      <p:pic>
        <p:nvPicPr>
          <p:cNvPr id="17" name="Picture 16"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20" name="TextBox 19"/>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96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6"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2984831">
            <a:off x="767595" y="5276218"/>
            <a:ext cx="1806232" cy="680209"/>
          </a:xfrm>
          <a:prstGeom prst="rect">
            <a:avLst/>
          </a:prstGeom>
          <a:noFill/>
          <a:ln w="9525">
            <a:noFill/>
            <a:miter lim="800000"/>
            <a:headEnd/>
            <a:tailEnd/>
          </a:ln>
        </p:spPr>
      </p:pic>
      <p:pic>
        <p:nvPicPr>
          <p:cNvPr id="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8615169" flipH="1">
            <a:off x="3503899" y="5276218"/>
            <a:ext cx="1806232" cy="680209"/>
          </a:xfrm>
          <a:prstGeom prst="rect">
            <a:avLst/>
          </a:prstGeom>
          <a:noFill/>
          <a:ln w="9525">
            <a:noFill/>
            <a:miter lim="800000"/>
            <a:headEnd/>
            <a:tailEnd/>
          </a:ln>
        </p:spPr>
      </p:pic>
      <p:sp>
        <p:nvSpPr>
          <p:cNvPr id="23" name="TextBox 22"/>
          <p:cNvSpPr txBox="1"/>
          <p:nvPr/>
        </p:nvSpPr>
        <p:spPr>
          <a:xfrm>
            <a:off x="1043608" y="6309320"/>
            <a:ext cx="3888432" cy="523220"/>
          </a:xfrm>
          <a:prstGeom prst="rect">
            <a:avLst/>
          </a:prstGeom>
          <a:noFill/>
        </p:spPr>
        <p:txBody>
          <a:bodyPr wrap="square" rtlCol="0">
            <a:spAutoFit/>
          </a:bodyPr>
          <a:lstStyle/>
          <a:p>
            <a:pPr algn="ctr"/>
            <a:r>
              <a:rPr lang="en-CA" sz="2800" b="1" dirty="0" smtClean="0">
                <a:solidFill>
                  <a:srgbClr val="FF0000"/>
                </a:solidFill>
                <a:latin typeface="Calibri" pitchFamily="34" charset="0"/>
                <a:cs typeface="Calibri" pitchFamily="34" charset="0"/>
              </a:rPr>
              <a:t>Thank you, Lord!</a:t>
            </a:r>
            <a:endParaRPr lang="en-CA" sz="2800" b="1" dirty="0">
              <a:solidFill>
                <a:srgbClr val="FF0000"/>
              </a:solidFill>
              <a:latin typeface="Calibri" pitchFamily="34" charset="0"/>
              <a:cs typeface="Calibri" pitchFamily="34" charset="0"/>
            </a:endParaRPr>
          </a:p>
        </p:txBody>
      </p:sp>
      <p:sp>
        <p:nvSpPr>
          <p:cNvPr id="26" name="TextBox 25"/>
          <p:cNvSpPr txBox="1"/>
          <p:nvPr/>
        </p:nvSpPr>
        <p:spPr>
          <a:xfrm>
            <a:off x="2051720" y="1500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8" name="Rectangle 27"/>
          <p:cNvSpPr/>
          <p:nvPr/>
        </p:nvSpPr>
        <p:spPr>
          <a:xfrm>
            <a:off x="2915816" y="2220848"/>
            <a:ext cx="18288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2555776" y="2492896"/>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Arrow Connector 29"/>
          <p:cNvCxnSpPr/>
          <p:nvPr/>
        </p:nvCxnSpPr>
        <p:spPr>
          <a:xfrm flipV="1">
            <a:off x="3275856" y="206084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425472" y="206084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275856" y="306896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2425472" y="306896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572000" y="6309320"/>
            <a:ext cx="2448272" cy="230832"/>
          </a:xfrm>
          <a:prstGeom prst="rect">
            <a:avLst/>
          </a:prstGeom>
          <a:noFill/>
        </p:spPr>
        <p:txBody>
          <a:bodyPr wrap="square" rtlCol="0">
            <a:spAutoFit/>
          </a:bodyPr>
          <a:lstStyle/>
          <a:p>
            <a:pPr algn="ctr"/>
            <a:r>
              <a:rPr lang="en-CA" sz="900" dirty="0" smtClean="0">
                <a:solidFill>
                  <a:schemeClr val="tx1">
                    <a:lumMod val="50000"/>
                  </a:schemeClr>
                </a:solidFill>
              </a:rPr>
              <a:t>Jumping heart ©  www.fg-a.com</a:t>
            </a:r>
            <a:endParaRPr lang="en-CA" sz="900" dirty="0">
              <a:solidFill>
                <a:schemeClr val="tx1">
                  <a:lumMod val="50000"/>
                </a:schemeClr>
              </a:solidFill>
            </a:endParaRPr>
          </a:p>
        </p:txBody>
      </p:sp>
      <p:pic>
        <p:nvPicPr>
          <p:cNvPr id="35" name="Picture 34" descr="www.fg-a.com valentine 2-jumping-heart.gif"/>
          <p:cNvPicPr>
            <a:picLocks noChangeAspect="1"/>
          </p:cNvPicPr>
          <p:nvPr/>
        </p:nvPicPr>
        <p:blipFill>
          <a:blip r:embed="rId5" cstate="print"/>
          <a:stretch>
            <a:fillRect/>
          </a:stretch>
        </p:blipFill>
        <p:spPr>
          <a:xfrm>
            <a:off x="2267744" y="4869160"/>
            <a:ext cx="1512168" cy="1764196"/>
          </a:xfrm>
          <a:prstGeom prst="rect">
            <a:avLst/>
          </a:prstGeom>
        </p:spPr>
      </p:pic>
      <p:sp>
        <p:nvSpPr>
          <p:cNvPr id="36" name="Title 1"/>
          <p:cNvSpPr txBox="1">
            <a:spLocks/>
          </p:cNvSpPr>
          <p:nvPr/>
        </p:nvSpPr>
        <p:spPr>
          <a:xfrm>
            <a:off x="5645280" y="1772816"/>
            <a:ext cx="3607240" cy="3888432"/>
          </a:xfrm>
          <a:prstGeom prst="rect">
            <a:avLst/>
          </a:prstGeom>
        </p:spPr>
        <p:txBody>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I can do all things through him who strengthens me . . . </a:t>
            </a:r>
          </a:p>
          <a:p>
            <a:pPr algn="ctr"/>
            <a:r>
              <a:rPr lang="en-CA" sz="2800" b="1" dirty="0" smtClean="0">
                <a:solidFill>
                  <a:schemeClr val="bg1"/>
                </a:solidFill>
                <a:latin typeface="Calibri" pitchFamily="34" charset="0"/>
              </a:rPr>
              <a:t>And my God will supply every need </a:t>
            </a:r>
          </a:p>
          <a:p>
            <a:pPr algn="ctr"/>
            <a:r>
              <a:rPr lang="en-CA" sz="2800" b="1" dirty="0" smtClean="0">
                <a:solidFill>
                  <a:schemeClr val="bg1"/>
                </a:solidFill>
                <a:latin typeface="Calibri" pitchFamily="34" charset="0"/>
              </a:rPr>
              <a:t>of yours according to </a:t>
            </a:r>
          </a:p>
          <a:p>
            <a:pPr algn="ctr"/>
            <a:r>
              <a:rPr lang="en-CA" sz="2800" b="1" dirty="0" smtClean="0">
                <a:solidFill>
                  <a:schemeClr val="bg1"/>
                </a:solidFill>
                <a:latin typeface="Calibri" pitchFamily="34" charset="0"/>
              </a:rPr>
              <a:t>his riches in glory </a:t>
            </a:r>
          </a:p>
          <a:p>
            <a:pPr algn="ctr"/>
            <a:r>
              <a:rPr lang="en-CA" sz="2800" b="1" dirty="0" smtClean="0">
                <a:solidFill>
                  <a:schemeClr val="bg1"/>
                </a:solidFill>
                <a:latin typeface="Calibri" pitchFamily="34" charset="0"/>
              </a:rPr>
              <a:t>in Christ Jesus”</a:t>
            </a:r>
          </a:p>
          <a:p>
            <a:pPr algn="ctr"/>
            <a:r>
              <a:rPr lang="en-CA" sz="2800" b="1" dirty="0" smtClean="0">
                <a:solidFill>
                  <a:schemeClr val="bg1"/>
                </a:solidFill>
                <a:latin typeface="Calibri" pitchFamily="34" charset="0"/>
              </a:rPr>
              <a:t>Phil 4:13,19</a:t>
            </a:r>
          </a:p>
          <a:p>
            <a:endParaRPr lang="en-CA" sz="3200" dirty="0" smtClean="0">
              <a:solidFill>
                <a:schemeClr val="bg1"/>
              </a:solidFill>
              <a:latin typeface="Calibri" pitchFamily="34" charset="0"/>
            </a:endParaRPr>
          </a:p>
        </p:txBody>
      </p:sp>
      <p:sp>
        <p:nvSpPr>
          <p:cNvPr id="37" name="TextBox 36"/>
          <p:cNvSpPr txBox="1"/>
          <p:nvPr/>
        </p:nvSpPr>
        <p:spPr>
          <a:xfrm>
            <a:off x="6038408" y="116632"/>
            <a:ext cx="2926080"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27. Every spiritual need supplied </a:t>
            </a:r>
          </a:p>
          <a:p>
            <a:pPr algn="ctr"/>
            <a:r>
              <a:rPr lang="en-CA" sz="2800" b="1" dirty="0" smtClean="0">
                <a:solidFill>
                  <a:srgbClr val="FF0000"/>
                </a:solidFill>
                <a:latin typeface="Calibri" pitchFamily="34" charset="0"/>
              </a:rPr>
              <a:t>in Christ!</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9" name="Picture 28" descr="worlds.jpg"/>
          <p:cNvPicPr>
            <a:picLocks noChangeAspect="1"/>
          </p:cNvPicPr>
          <p:nvPr/>
        </p:nvPicPr>
        <p:blipFill>
          <a:blip r:embed="rId3" cstate="print"/>
          <a:stretch>
            <a:fillRect/>
          </a:stretch>
        </p:blipFill>
        <p:spPr>
          <a:xfrm>
            <a:off x="-36512" y="-27384"/>
            <a:ext cx="9144000" cy="5318284"/>
          </a:xfrm>
          <a:prstGeom prst="rect">
            <a:avLst/>
          </a:prstGeom>
        </p:spPr>
      </p:pic>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5"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4" cstate="print"/>
          <a:stretch>
            <a:fillRect/>
          </a:stretch>
        </p:blipFill>
        <p:spPr>
          <a:xfrm rot="14400000" flipH="1">
            <a:off x="3928688" y="2960611"/>
            <a:ext cx="614478" cy="365760"/>
          </a:xfrm>
          <a:prstGeom prst="rect">
            <a:avLst/>
          </a:prstGeom>
        </p:spPr>
      </p:pic>
      <p:pic>
        <p:nvPicPr>
          <p:cNvPr id="13" name="Picture 12" descr="egyptian.gif"/>
          <p:cNvPicPr>
            <a:picLocks noChangeAspect="1"/>
          </p:cNvPicPr>
          <p:nvPr/>
        </p:nvPicPr>
        <p:blipFill>
          <a:blip r:embed="rId4" cstate="print"/>
          <a:stretch>
            <a:fillRect/>
          </a:stretch>
        </p:blipFill>
        <p:spPr>
          <a:xfrm rot="14400000" flipH="1">
            <a:off x="3592722" y="2811549"/>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3387613"/>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592722" y="3171589"/>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208608" y="3315605"/>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232682" y="2955565"/>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592722" y="3531629"/>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0000"/>
                </a:solidFill>
                <a:effectLst/>
                <a:latin typeface="Arial Black" pitchFamily="34" charset="0"/>
              </a:rPr>
              <a:t>THE LORD</a:t>
            </a:r>
          </a:p>
          <a:p>
            <a:pPr algn="ctr" rtl="0"/>
            <a:r>
              <a:rPr lang="en-CA" sz="1200" kern="10" dirty="0" smtClean="0">
                <a:ln w="9525">
                  <a:solidFill>
                    <a:srgbClr val="000000"/>
                  </a:solidFill>
                  <a:round/>
                  <a:headEnd/>
                  <a:tailEnd/>
                </a:ln>
                <a:solidFill>
                  <a:srgbClr val="FF0000"/>
                </a:solidFill>
              </a:rPr>
              <a:t>Father, Son and Spirit oneness</a:t>
            </a:r>
          </a:p>
          <a:p>
            <a:pPr algn="ctr" rtl="0"/>
            <a:endParaRPr lang="en-CA" sz="1200" kern="10" dirty="0" smtClean="0">
              <a:ln w="9525">
                <a:solidFill>
                  <a:srgbClr val="000000"/>
                </a:solidFill>
                <a:round/>
                <a:headEnd/>
                <a:tailEnd/>
              </a:ln>
              <a:solidFill>
                <a:srgbClr val="FF0000"/>
              </a:solidFill>
            </a:endParaRPr>
          </a:p>
          <a:p>
            <a:pPr algn="ctr" rtl="0"/>
            <a:endParaRPr lang="en-CA" sz="1200" kern="10" dirty="0" smtClean="0">
              <a:ln w="9525">
                <a:solidFill>
                  <a:srgbClr val="000000"/>
                </a:solidFill>
                <a:round/>
                <a:headEnd/>
                <a:tailEnd/>
              </a:ln>
              <a:solidFill>
                <a:srgbClr val="FF0000"/>
              </a:solidFill>
            </a:endParaRPr>
          </a:p>
          <a:p>
            <a:pPr algn="ctr" rtl="0"/>
            <a:endParaRPr lang="en-CA" sz="1200" kern="10" dirty="0">
              <a:ln w="9525">
                <a:solidFill>
                  <a:srgbClr val="000000"/>
                </a:solidFill>
                <a:round/>
                <a:headEnd/>
                <a:tailEnd/>
              </a:ln>
              <a:solidFill>
                <a:srgbClr val="FF0000"/>
              </a:solidFill>
            </a:endParaRPr>
          </a:p>
          <a:p>
            <a:pPr algn="ctr" rtl="0"/>
            <a:r>
              <a:rPr lang="en-CA" sz="1200" kern="10" spc="0" dirty="0" smtClean="0">
                <a:ln w="9525">
                  <a:solidFill>
                    <a:srgbClr val="000000"/>
                  </a:solidFill>
                  <a:round/>
                  <a:headEnd/>
                  <a:tailEnd/>
                </a:ln>
                <a:solidFill>
                  <a:srgbClr val="FF0000"/>
                </a:solidFill>
                <a:effectLst/>
              </a:rPr>
              <a:t> love, fellowship, cooperation</a:t>
            </a:r>
            <a:endParaRPr lang="en-CA" sz="1200" kern="10" spc="0" dirty="0">
              <a:ln w="9525">
                <a:solidFill>
                  <a:srgbClr val="000000"/>
                </a:solidFill>
                <a:round/>
                <a:headEnd/>
                <a:tailEnd/>
              </a:ln>
              <a:solidFill>
                <a:srgbClr val="FF0000"/>
              </a:solidFill>
              <a:effectLst/>
            </a:endParaRPr>
          </a:p>
        </p:txBody>
      </p:sp>
      <p:sp>
        <p:nvSpPr>
          <p:cNvPr id="28" name="TextBox 27"/>
          <p:cNvSpPr txBox="1"/>
          <p:nvPr/>
        </p:nvSpPr>
        <p:spPr>
          <a:xfrm>
            <a:off x="0" y="5373216"/>
            <a:ext cx="9144000" cy="1292662"/>
          </a:xfrm>
          <a:prstGeom prst="rect">
            <a:avLst/>
          </a:prstGeom>
          <a:noFill/>
        </p:spPr>
        <p:txBody>
          <a:bodyPr wrap="square" rtlCol="0">
            <a:spAutoFit/>
          </a:bodyPr>
          <a:lstStyle/>
          <a:p>
            <a:pPr algn="ctr"/>
            <a:r>
              <a:rPr lang="en-CA" sz="2600" b="1" dirty="0" smtClean="0">
                <a:latin typeface="Calibri" pitchFamily="34" charset="0"/>
                <a:cs typeface="Calibri" pitchFamily="34" charset="0"/>
              </a:rPr>
              <a:t>If we are in Christ, there is another world to live in and enjoy </a:t>
            </a:r>
          </a:p>
          <a:p>
            <a:pPr algn="ctr"/>
            <a:r>
              <a:rPr lang="en-CA" sz="2600" b="1" dirty="0" smtClean="0">
                <a:latin typeface="Calibri" pitchFamily="34" charset="0"/>
                <a:cs typeface="Calibri" pitchFamily="34" charset="0"/>
              </a:rPr>
              <a:t>by faith, the world of God the Father, Son and Spirit,</a:t>
            </a:r>
          </a:p>
          <a:p>
            <a:pPr algn="ctr"/>
            <a:r>
              <a:rPr lang="en-CA" sz="2600" b="1" dirty="0" smtClean="0">
                <a:latin typeface="Calibri" pitchFamily="34" charset="0"/>
                <a:cs typeface="Calibri" pitchFamily="34" charset="0"/>
              </a:rPr>
              <a:t>who in Christ meets all our spiritual needs as we trust Him!</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a:off x="6704090" y="3068960"/>
            <a:ext cx="1028538" cy="1463040"/>
          </a:xfrm>
          <a:prstGeom prst="rect">
            <a:avLst/>
          </a:prstGeom>
        </p:spPr>
      </p:pic>
      <p:sp>
        <p:nvSpPr>
          <p:cNvPr id="23" name="Explosion 1 22"/>
          <p:cNvSpPr/>
          <p:nvPr/>
        </p:nvSpPr>
        <p:spPr>
          <a:xfrm>
            <a:off x="3347864" y="270892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356992"/>
            <a:ext cx="2016224"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655208"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573016"/>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2852936"/>
            <a:ext cx="1502229" cy="1554480"/>
          </a:xfrm>
          <a:prstGeom prst="rect">
            <a:avLst/>
          </a:prstGeom>
        </p:spPr>
      </p:pic>
      <p:sp>
        <p:nvSpPr>
          <p:cNvPr id="26" name="Rectangle 25"/>
          <p:cNvSpPr/>
          <p:nvPr/>
        </p:nvSpPr>
        <p:spPr>
          <a:xfrm>
            <a:off x="1619672" y="407707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T</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he Spirit prays for us and helps us pray </a:t>
            </a:r>
          </a:p>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the Spirit using God’s word!  Thank you, Lord!</a:t>
            </a:r>
          </a:p>
        </p:txBody>
      </p:sp>
      <p:pic>
        <p:nvPicPr>
          <p:cNvPr id="31" name="Picture 30" descr="dove and sword large cropped.png"/>
          <p:cNvPicPr>
            <a:picLocks noChangeAspect="1"/>
          </p:cNvPicPr>
          <p:nvPr/>
        </p:nvPicPr>
        <p:blipFill>
          <a:blip r:embed="rId4" cstate="print"/>
          <a:stretch>
            <a:fillRect/>
          </a:stretch>
        </p:blipFill>
        <p:spPr>
          <a:xfrm flipH="1">
            <a:off x="7308304" y="2780928"/>
            <a:ext cx="1502229" cy="1554480"/>
          </a:xfrm>
          <a:prstGeom prst="rect">
            <a:avLst/>
          </a:prstGeom>
        </p:spPr>
      </p:pic>
      <p:sp>
        <p:nvSpPr>
          <p:cNvPr id="32" name="Smiley Face 31"/>
          <p:cNvSpPr/>
          <p:nvPr/>
        </p:nvSpPr>
        <p:spPr>
          <a:xfrm>
            <a:off x="323528" y="270892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14096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3861048"/>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429000"/>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501008"/>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extBox 21"/>
          <p:cNvSpPr txBox="1"/>
          <p:nvPr/>
        </p:nvSpPr>
        <p:spPr>
          <a:xfrm>
            <a:off x="179512" y="4566607"/>
            <a:ext cx="871296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“Take</a:t>
            </a:r>
            <a:r>
              <a:rPr lang="en-CA" sz="1600" b="1" dirty="0" smtClean="0">
                <a:solidFill>
                  <a:schemeClr val="bg1"/>
                </a:solidFill>
                <a:latin typeface="Calibri" pitchFamily="34" charset="0"/>
              </a:rPr>
              <a:t> </a:t>
            </a:r>
            <a:r>
              <a:rPr lang="en-CA" sz="2800" b="1" dirty="0" smtClean="0">
                <a:solidFill>
                  <a:schemeClr val="bg1"/>
                </a:solidFill>
                <a:latin typeface="Calibri" pitchFamily="34" charset="0"/>
              </a:rPr>
              <a:t>. . .</a:t>
            </a:r>
            <a:r>
              <a:rPr lang="en-CA" sz="16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sword</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of</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which</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is</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the word of God, praying at all times in the Spirit, with all prayer and supplication . . . with perseverance . . . for all saints” </a:t>
            </a:r>
          </a:p>
          <a:p>
            <a:pPr algn="ctr"/>
            <a:r>
              <a:rPr lang="en-CA" sz="2800" b="1" dirty="0" smtClean="0">
                <a:solidFill>
                  <a:schemeClr val="bg1"/>
                </a:solidFill>
                <a:latin typeface="Calibri" pitchFamily="34" charset="0"/>
              </a:rPr>
              <a:t>Eph 6:17-18 </a:t>
            </a:r>
          </a:p>
          <a:p>
            <a:pPr algn="ctr"/>
            <a:r>
              <a:rPr lang="en-CA" sz="2800" b="1" dirty="0" smtClean="0">
                <a:solidFill>
                  <a:schemeClr val="bg1"/>
                </a:solidFill>
                <a:latin typeface="Calibri" pitchFamily="34" charset="0"/>
              </a:rPr>
              <a:t>(The Spirit helps us use God’s word to pray!)</a:t>
            </a:r>
            <a:endParaRPr lang="en-CA" sz="2800" b="1" dirty="0">
              <a:solidFill>
                <a:schemeClr val="bg1"/>
              </a:solidFill>
              <a:latin typeface="Calibri" pitchFamily="34" charset="0"/>
            </a:endParaRPr>
          </a:p>
        </p:txBody>
      </p:sp>
      <p:sp>
        <p:nvSpPr>
          <p:cNvPr id="37" name="TextBox 36"/>
          <p:cNvSpPr txBox="1"/>
          <p:nvPr/>
        </p:nvSpPr>
        <p:spPr>
          <a:xfrm>
            <a:off x="251520" y="970176"/>
            <a:ext cx="8712968" cy="1815882"/>
          </a:xfrm>
          <a:prstGeom prst="rect">
            <a:avLst/>
          </a:prstGeom>
          <a:noFill/>
        </p:spPr>
        <p:txBody>
          <a:bodyPr wrap="square" rtlCol="0">
            <a:spAutoFit/>
          </a:bodyPr>
          <a:lstStyle/>
          <a:p>
            <a:pPr algn="ctr"/>
            <a:r>
              <a:rPr lang="en-CA" sz="2800" b="1" dirty="0" smtClean="0">
                <a:solidFill>
                  <a:schemeClr val="bg1"/>
                </a:solidFill>
                <a:latin typeface="Calibri" pitchFamily="34" charset="0"/>
              </a:rPr>
              <a:t>“The Spirit helps us in our weakness.  For we do not know what to pray for as we ought, but the Spirit himself intercedes for us . . . the Spirit intercedes for the saints according to the will of God”</a:t>
            </a:r>
            <a:r>
              <a:rPr lang="en-US" sz="2800" b="1" dirty="0" smtClean="0">
                <a:solidFill>
                  <a:schemeClr val="bg1"/>
                </a:solidFill>
                <a:latin typeface="Calibri" pitchFamily="34" charset="0"/>
              </a:rPr>
              <a:t>  Rom 8:26-27 </a:t>
            </a:r>
            <a:endParaRPr lang="en-CA" sz="2800" dirty="0">
              <a:solidFill>
                <a:schemeClr val="bg1"/>
              </a:solidFill>
              <a:latin typeface="Calibri" pitchFamily="34" charset="0"/>
            </a:endParaRPr>
          </a:p>
        </p:txBody>
      </p:sp>
      <p:sp>
        <p:nvSpPr>
          <p:cNvPr id="27" name="TextBox 26"/>
          <p:cNvSpPr txBox="1"/>
          <p:nvPr/>
        </p:nvSpPr>
        <p:spPr>
          <a:xfrm>
            <a:off x="6516216" y="4005064"/>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sp>
        <p:nvSpPr>
          <p:cNvPr id="28" name="TextBox 27"/>
          <p:cNvSpPr txBox="1"/>
          <p:nvPr/>
        </p:nvSpPr>
        <p:spPr>
          <a:xfrm>
            <a:off x="107504" y="4997494"/>
            <a:ext cx="8964488" cy="1815882"/>
          </a:xfrm>
          <a:prstGeom prst="rect">
            <a:avLst/>
          </a:prstGeom>
          <a:noFill/>
        </p:spPr>
        <p:txBody>
          <a:bodyPr wrap="square" rtlCol="0">
            <a:spAutoFit/>
          </a:bodyPr>
          <a:lstStyle/>
          <a:p>
            <a:r>
              <a:rPr lang="en-CA" sz="2800" b="1" dirty="0" smtClean="0">
                <a:solidFill>
                  <a:schemeClr val="bg1"/>
                </a:solidFill>
                <a:latin typeface="Calibri" pitchFamily="34" charset="0"/>
              </a:rPr>
              <a:t>“But you, beloved, building yourselves up in your most holy faith and praying in the Holy Spirit, keep yourselves in</a:t>
            </a:r>
          </a:p>
          <a:p>
            <a:r>
              <a:rPr lang="en-CA" sz="2800" b="1" dirty="0" smtClean="0">
                <a:solidFill>
                  <a:schemeClr val="bg1"/>
                </a:solidFill>
                <a:latin typeface="Calibri" pitchFamily="34" charset="0"/>
              </a:rPr>
              <a:t>the love of God, waiting for the mercy of our Lord</a:t>
            </a:r>
          </a:p>
          <a:p>
            <a:r>
              <a:rPr lang="en-CA" sz="2800" b="1" dirty="0" smtClean="0">
                <a:solidFill>
                  <a:schemeClr val="bg1"/>
                </a:solidFill>
                <a:latin typeface="Calibri" pitchFamily="34" charset="0"/>
              </a:rPr>
              <a:t>Jesus Christ that leads to eternal life” Jude 1:20-21</a:t>
            </a:r>
            <a:endParaRPr lang="en-CA" sz="2800" dirty="0">
              <a:solidFill>
                <a:schemeClr val="bg1"/>
              </a:solidFill>
              <a:latin typeface="Calibri" pitchFamily="34" charset="0"/>
            </a:endParaRPr>
          </a:p>
        </p:txBody>
      </p:sp>
      <p:pic>
        <p:nvPicPr>
          <p:cNvPr id="25" name="Picture 24" descr=" pray MC900194056.jpg"/>
          <p:cNvPicPr>
            <a:picLocks noChangeAspect="1"/>
          </p:cNvPicPr>
          <p:nvPr/>
        </p:nvPicPr>
        <p:blipFill>
          <a:blip r:embed="rId2" cstate="print"/>
          <a:stretch>
            <a:fillRect/>
          </a:stretch>
        </p:blipFill>
        <p:spPr>
          <a:xfrm>
            <a:off x="6704090" y="3429000"/>
            <a:ext cx="1028538" cy="1463040"/>
          </a:xfrm>
          <a:prstGeom prst="rect">
            <a:avLst/>
          </a:prstGeom>
        </p:spPr>
      </p:pic>
      <p:sp>
        <p:nvSpPr>
          <p:cNvPr id="23" name="Explosion 1 22"/>
          <p:cNvSpPr/>
          <p:nvPr/>
        </p:nvSpPr>
        <p:spPr>
          <a:xfrm>
            <a:off x="3347864" y="306896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697868"/>
            <a:ext cx="2016224"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655208"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930788"/>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3170664"/>
            <a:ext cx="1502229" cy="1554480"/>
          </a:xfrm>
          <a:prstGeom prst="rect">
            <a:avLst/>
          </a:prstGeom>
        </p:spPr>
      </p:pic>
      <p:sp>
        <p:nvSpPr>
          <p:cNvPr id="26" name="Rectangle 25"/>
          <p:cNvSpPr/>
          <p:nvPr/>
        </p:nvSpPr>
        <p:spPr>
          <a:xfrm>
            <a:off x="1619672" y="443711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7" name="TextBox 26"/>
          <p:cNvSpPr txBox="1"/>
          <p:nvPr/>
        </p:nvSpPr>
        <p:spPr>
          <a:xfrm>
            <a:off x="35496" y="966207"/>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“be filled with the Spirit; Speaking to yourselves in </a:t>
            </a:r>
          </a:p>
          <a:p>
            <a:pPr algn="ctr"/>
            <a:r>
              <a:rPr lang="en-CA" sz="2800" b="1" dirty="0" smtClean="0">
                <a:solidFill>
                  <a:schemeClr val="bg1"/>
                </a:solidFill>
                <a:latin typeface="Calibri" pitchFamily="34" charset="0"/>
              </a:rPr>
              <a:t>psalms and hymns and spiritual songs, singing and making melody in your heart to the Lord; Giving thanks always </a:t>
            </a:r>
          </a:p>
          <a:p>
            <a:pPr algn="ctr"/>
            <a:r>
              <a:rPr lang="en-CA" sz="2800" b="1" dirty="0" smtClean="0">
                <a:solidFill>
                  <a:schemeClr val="bg1"/>
                </a:solidFill>
                <a:latin typeface="Calibri" pitchFamily="34" charset="0"/>
              </a:rPr>
              <a:t>for all things unto God and the Father in the name of </a:t>
            </a:r>
          </a:p>
          <a:p>
            <a:pPr algn="ctr"/>
            <a:r>
              <a:rPr lang="en-CA" sz="2800" b="1" dirty="0" smtClean="0">
                <a:solidFill>
                  <a:schemeClr val="bg1"/>
                </a:solidFill>
                <a:latin typeface="Calibri" pitchFamily="34" charset="0"/>
              </a:rPr>
              <a:t>our Lord Jesus Christ”  Eph 5:18-20, KJV</a:t>
            </a:r>
            <a:endParaRPr lang="en-CA" sz="2800" dirty="0">
              <a:solidFill>
                <a:schemeClr val="bg1"/>
              </a:solidFill>
              <a:latin typeface="Calibri" pitchFamily="34" charset="0"/>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1" name="Picture 30" descr="dove and sword large cropped.png"/>
          <p:cNvPicPr>
            <a:picLocks noChangeAspect="1"/>
          </p:cNvPicPr>
          <p:nvPr/>
        </p:nvPicPr>
        <p:blipFill>
          <a:blip r:embed="rId4" cstate="print"/>
          <a:stretch>
            <a:fillRect/>
          </a:stretch>
        </p:blipFill>
        <p:spPr>
          <a:xfrm flipH="1">
            <a:off x="7308304" y="3140968"/>
            <a:ext cx="1502229" cy="1554480"/>
          </a:xfrm>
          <a:prstGeom prst="rect">
            <a:avLst/>
          </a:prstGeom>
        </p:spPr>
      </p:pic>
      <p:sp>
        <p:nvSpPr>
          <p:cNvPr id="32" name="Smiley Face 31"/>
          <p:cNvSpPr/>
          <p:nvPr/>
        </p:nvSpPr>
        <p:spPr>
          <a:xfrm>
            <a:off x="323528" y="306896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50100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4195936"/>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763888"/>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822576"/>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extBox 21"/>
          <p:cNvSpPr txBox="1"/>
          <p:nvPr/>
        </p:nvSpPr>
        <p:spPr>
          <a:xfrm>
            <a:off x="6516216" y="4355812"/>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
        <p:nvSpPr>
          <p:cNvPr id="37"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T</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he Spirit prays for us and helps us pray </a:t>
            </a:r>
          </a:p>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the Spirit using God’s word!  Thank you, Lord!</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3" name="Picture 2" descr=" pray MC900194056.jpg"/>
          <p:cNvPicPr>
            <a:picLocks noChangeAspect="1"/>
          </p:cNvPicPr>
          <p:nvPr/>
        </p:nvPicPr>
        <p:blipFill>
          <a:blip r:embed="rId2" cstate="print"/>
          <a:stretch>
            <a:fillRect/>
          </a:stretch>
        </p:blipFill>
        <p:spPr>
          <a:xfrm flipH="1">
            <a:off x="971600" y="2785014"/>
            <a:ext cx="2224524" cy="3164266"/>
          </a:xfrm>
          <a:prstGeom prst="ellipse">
            <a:avLst/>
          </a:prstGeom>
        </p:spPr>
      </p:pic>
      <p:pic>
        <p:nvPicPr>
          <p:cNvPr id="2" name="Picture 1" descr="dove and sword large cropped.png"/>
          <p:cNvPicPr>
            <a:picLocks noChangeAspect="1"/>
          </p:cNvPicPr>
          <p:nvPr/>
        </p:nvPicPr>
        <p:blipFill>
          <a:blip r:embed="rId3" cstate="print"/>
          <a:stretch>
            <a:fillRect/>
          </a:stretch>
        </p:blipFill>
        <p:spPr>
          <a:xfrm>
            <a:off x="107504" y="227729"/>
            <a:ext cx="3302429" cy="3417295"/>
          </a:xfrm>
          <a:prstGeom prst="rect">
            <a:avLst/>
          </a:prstGeom>
        </p:spPr>
      </p:pic>
      <p:pic>
        <p:nvPicPr>
          <p:cNvPr id="4"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2483768" y="2996952"/>
            <a:ext cx="1872208" cy="1282536"/>
          </a:xfrm>
          <a:prstGeom prst="rect">
            <a:avLst/>
          </a:prstGeom>
          <a:noFill/>
          <a:ln w="9525">
            <a:noFill/>
            <a:miter lim="800000"/>
            <a:headEnd/>
            <a:tailEnd/>
          </a:ln>
        </p:spPr>
      </p:pic>
      <p:sp>
        <p:nvSpPr>
          <p:cNvPr id="5" name="TextBox 4"/>
          <p:cNvSpPr txBox="1"/>
          <p:nvPr/>
        </p:nvSpPr>
        <p:spPr>
          <a:xfrm>
            <a:off x="3995936" y="759470"/>
            <a:ext cx="5076056" cy="5693866"/>
          </a:xfrm>
          <a:prstGeom prst="rect">
            <a:avLst/>
          </a:prstGeom>
          <a:noFill/>
        </p:spPr>
        <p:txBody>
          <a:bodyPr wrap="square" rtlCol="0">
            <a:spAutoFit/>
          </a:bodyPr>
          <a:lstStyle/>
          <a:p>
            <a:pPr algn="ctr"/>
            <a:r>
              <a:rPr lang="en-US" sz="2800" b="1" dirty="0" smtClean="0">
                <a:latin typeface="Calibri" pitchFamily="34" charset="0"/>
                <a:cs typeface="Calibri" pitchFamily="34" charset="0"/>
              </a:rPr>
              <a:t>Promises – Faith – Prayer!</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The Spirit of God </a:t>
            </a:r>
          </a:p>
          <a:p>
            <a:pPr algn="ctr"/>
            <a:r>
              <a:rPr lang="en-US" sz="2800" b="1" dirty="0" smtClean="0">
                <a:latin typeface="Calibri" pitchFamily="34" charset="0"/>
                <a:cs typeface="Calibri" pitchFamily="34" charset="0"/>
              </a:rPr>
              <a:t>helps us use </a:t>
            </a:r>
          </a:p>
          <a:p>
            <a:pPr algn="ctr"/>
            <a:r>
              <a:rPr lang="en-US" sz="2800" b="1" dirty="0" smtClean="0">
                <a:latin typeface="Calibri" pitchFamily="34" charset="0"/>
                <a:cs typeface="Calibri" pitchFamily="34" charset="0"/>
              </a:rPr>
              <a:t>the Word of God </a:t>
            </a:r>
          </a:p>
          <a:p>
            <a:pPr algn="ctr"/>
            <a:r>
              <a:rPr lang="en-US" sz="2800" b="1" dirty="0" smtClean="0">
                <a:latin typeface="Calibri" pitchFamily="34" charset="0"/>
                <a:cs typeface="Calibri" pitchFamily="34" charset="0"/>
              </a:rPr>
              <a:t>to pray and praise </a:t>
            </a:r>
          </a:p>
          <a:p>
            <a:pPr algn="ctr"/>
            <a:r>
              <a:rPr lang="en-US" sz="2800" b="1" dirty="0" smtClean="0">
                <a:latin typeface="Calibri" pitchFamily="34" charset="0"/>
                <a:cs typeface="Calibri" pitchFamily="34" charset="0"/>
              </a:rPr>
              <a:t>with faith in God’s faithfulness</a:t>
            </a:r>
          </a:p>
          <a:p>
            <a:pPr algn="ctr"/>
            <a:r>
              <a:rPr lang="en-US" sz="2800" b="1" dirty="0" smtClean="0">
                <a:latin typeface="Calibri" pitchFamily="34" charset="0"/>
                <a:cs typeface="Calibri" pitchFamily="34" charset="0"/>
              </a:rPr>
              <a:t>to his promises in Christ,</a:t>
            </a:r>
          </a:p>
          <a:p>
            <a:pPr algn="ctr"/>
            <a:r>
              <a:rPr lang="en-US" sz="2800" b="1" dirty="0" smtClean="0">
                <a:latin typeface="Calibri" pitchFamily="34" charset="0"/>
                <a:cs typeface="Calibri" pitchFamily="34" charset="0"/>
              </a:rPr>
              <a:t>and the power of Christ’s blood</a:t>
            </a:r>
          </a:p>
          <a:p>
            <a:pPr algn="ctr"/>
            <a:r>
              <a:rPr lang="en-US" sz="2800" b="1" dirty="0" smtClean="0">
                <a:latin typeface="Calibri" pitchFamily="34" charset="0"/>
                <a:cs typeface="Calibri" pitchFamily="34" charset="0"/>
              </a:rPr>
              <a:t>to provide access to God.</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Promises – Faith – Praise!</a:t>
            </a:r>
          </a:p>
          <a:p>
            <a:pPr algn="ctr"/>
            <a:endParaRPr lang="en-US" sz="2800" b="1" dirty="0">
              <a:latin typeface="Calibri" pitchFamily="34" charset="0"/>
              <a:cs typeface="Calibri" pitchFamily="34" charset="0"/>
            </a:endParaRPr>
          </a:p>
        </p:txBody>
      </p:sp>
      <p:sp>
        <p:nvSpPr>
          <p:cNvPr id="6" name="Rectangle 5"/>
          <p:cNvSpPr/>
          <p:nvPr/>
        </p:nvSpPr>
        <p:spPr>
          <a:xfrm>
            <a:off x="35496" y="6125815"/>
            <a:ext cx="2088232" cy="615553"/>
          </a:xfrm>
          <a:prstGeom prst="rect">
            <a:avLst/>
          </a:prstGeom>
        </p:spPr>
        <p:txBody>
          <a:bodyPr wrap="square">
            <a:spAutoFit/>
          </a:bodyPr>
          <a:lstStyle/>
          <a:p>
            <a:pPr algn="ctr"/>
            <a:r>
              <a:rPr lang="en-CA" sz="800" dirty="0" smtClean="0">
                <a:solidFill>
                  <a:schemeClr val="tx1">
                    <a:lumMod val="85000"/>
                  </a:schemeClr>
                </a:solidFill>
              </a:rPr>
              <a:t>Dove, Bible, praying woman</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3" name="Picture 2" descr=" pray MC900194056.jpg"/>
          <p:cNvPicPr>
            <a:picLocks noChangeAspect="1"/>
          </p:cNvPicPr>
          <p:nvPr/>
        </p:nvPicPr>
        <p:blipFill>
          <a:blip r:embed="rId2" cstate="print"/>
          <a:stretch>
            <a:fillRect/>
          </a:stretch>
        </p:blipFill>
        <p:spPr>
          <a:xfrm flipH="1">
            <a:off x="971600" y="2785014"/>
            <a:ext cx="2224524" cy="3164266"/>
          </a:xfrm>
          <a:prstGeom prst="ellipse">
            <a:avLst/>
          </a:prstGeom>
        </p:spPr>
      </p:pic>
      <p:pic>
        <p:nvPicPr>
          <p:cNvPr id="2" name="Picture 1" descr="dove and sword large cropped.png"/>
          <p:cNvPicPr>
            <a:picLocks noChangeAspect="1"/>
          </p:cNvPicPr>
          <p:nvPr/>
        </p:nvPicPr>
        <p:blipFill>
          <a:blip r:embed="rId3" cstate="print"/>
          <a:stretch>
            <a:fillRect/>
          </a:stretch>
        </p:blipFill>
        <p:spPr>
          <a:xfrm>
            <a:off x="107504" y="227729"/>
            <a:ext cx="3302429" cy="3417295"/>
          </a:xfrm>
          <a:prstGeom prst="rect">
            <a:avLst/>
          </a:prstGeom>
        </p:spPr>
      </p:pic>
      <p:pic>
        <p:nvPicPr>
          <p:cNvPr id="4"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2483768" y="2996952"/>
            <a:ext cx="1872208" cy="1282536"/>
          </a:xfrm>
          <a:prstGeom prst="rect">
            <a:avLst/>
          </a:prstGeom>
          <a:noFill/>
          <a:ln w="9525">
            <a:noFill/>
            <a:miter lim="800000"/>
            <a:headEnd/>
            <a:tailEnd/>
          </a:ln>
        </p:spPr>
      </p:pic>
      <p:sp>
        <p:nvSpPr>
          <p:cNvPr id="5" name="TextBox 4"/>
          <p:cNvSpPr txBox="1"/>
          <p:nvPr/>
        </p:nvSpPr>
        <p:spPr>
          <a:xfrm>
            <a:off x="3995936" y="332656"/>
            <a:ext cx="5076056" cy="6124754"/>
          </a:xfrm>
          <a:prstGeom prst="rect">
            <a:avLst/>
          </a:prstGeom>
          <a:noFill/>
        </p:spPr>
        <p:txBody>
          <a:bodyPr wrap="square" rtlCol="0">
            <a:spAutoFit/>
          </a:bodyPr>
          <a:lstStyle/>
          <a:p>
            <a:pPr algn="ctr"/>
            <a:r>
              <a:rPr lang="en-US" sz="2800" b="1" dirty="0" smtClean="0">
                <a:latin typeface="Calibri" pitchFamily="34" charset="0"/>
                <a:cs typeface="Calibri" pitchFamily="34" charset="0"/>
              </a:rPr>
              <a:t>Are you a believer </a:t>
            </a:r>
          </a:p>
          <a:p>
            <a:pPr algn="ctr"/>
            <a:r>
              <a:rPr lang="en-US" sz="2800" b="1" dirty="0" smtClean="0">
                <a:latin typeface="Calibri" pitchFamily="34" charset="0"/>
                <a:cs typeface="Calibri" pitchFamily="34" charset="0"/>
              </a:rPr>
              <a:t>who depends on </a:t>
            </a:r>
          </a:p>
          <a:p>
            <a:pPr algn="ctr"/>
            <a:r>
              <a:rPr lang="en-US" sz="2800" b="1" dirty="0" smtClean="0">
                <a:latin typeface="Calibri" pitchFamily="34" charset="0"/>
                <a:cs typeface="Calibri" pitchFamily="34" charset="0"/>
              </a:rPr>
              <a:t>the Spirit of God </a:t>
            </a:r>
          </a:p>
          <a:p>
            <a:pPr algn="ctr"/>
            <a:r>
              <a:rPr lang="en-US" sz="2800" b="1" dirty="0" smtClean="0">
                <a:latin typeface="Calibri" pitchFamily="34" charset="0"/>
                <a:cs typeface="Calibri" pitchFamily="34" charset="0"/>
              </a:rPr>
              <a:t>to help you use </a:t>
            </a:r>
          </a:p>
          <a:p>
            <a:pPr algn="ctr"/>
            <a:r>
              <a:rPr lang="en-US" sz="2800" b="1" dirty="0" smtClean="0">
                <a:latin typeface="Calibri" pitchFamily="34" charset="0"/>
                <a:cs typeface="Calibri" pitchFamily="34" charset="0"/>
              </a:rPr>
              <a:t>the Word of God </a:t>
            </a:r>
          </a:p>
          <a:p>
            <a:pPr algn="ctr"/>
            <a:r>
              <a:rPr lang="en-US" sz="2800" b="1" dirty="0" smtClean="0">
                <a:latin typeface="Calibri" pitchFamily="34" charset="0"/>
                <a:cs typeface="Calibri" pitchFamily="34" charset="0"/>
              </a:rPr>
              <a:t>to pray and praise?</a:t>
            </a:r>
          </a:p>
          <a:p>
            <a:pPr algn="ctr"/>
            <a:r>
              <a:rPr lang="en-US" sz="2800" b="1" dirty="0" smtClean="0">
                <a:latin typeface="Calibri" pitchFamily="34" charset="0"/>
                <a:cs typeface="Calibri" pitchFamily="34" charset="0"/>
              </a:rPr>
              <a:t>Do you pray</a:t>
            </a:r>
          </a:p>
          <a:p>
            <a:pPr algn="ctr"/>
            <a:r>
              <a:rPr lang="en-US" sz="2800" b="1" dirty="0" smtClean="0">
                <a:latin typeface="Calibri" pitchFamily="34" charset="0"/>
                <a:cs typeface="Calibri" pitchFamily="34" charset="0"/>
              </a:rPr>
              <a:t>with faith in God’s faithfulness</a:t>
            </a:r>
          </a:p>
          <a:p>
            <a:pPr algn="ctr"/>
            <a:r>
              <a:rPr lang="en-US" sz="2800" b="1" dirty="0" smtClean="0">
                <a:latin typeface="Calibri" pitchFamily="34" charset="0"/>
                <a:cs typeface="Calibri" pitchFamily="34" charset="0"/>
              </a:rPr>
              <a:t>to his promises in Christ,</a:t>
            </a:r>
          </a:p>
          <a:p>
            <a:pPr algn="ctr"/>
            <a:r>
              <a:rPr lang="en-US" sz="2800" b="1" dirty="0" smtClean="0">
                <a:latin typeface="Calibri" pitchFamily="34" charset="0"/>
                <a:cs typeface="Calibri" pitchFamily="34" charset="0"/>
              </a:rPr>
              <a:t>and the power of Christ’s blood</a:t>
            </a:r>
          </a:p>
          <a:p>
            <a:pPr algn="ctr"/>
            <a:r>
              <a:rPr lang="en-US" sz="2800" b="1" dirty="0" smtClean="0">
                <a:latin typeface="Calibri" pitchFamily="34" charset="0"/>
                <a:cs typeface="Calibri" pitchFamily="34" charset="0"/>
              </a:rPr>
              <a:t>to provide access to God?</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Promises – Faith – Prayer!</a:t>
            </a:r>
          </a:p>
          <a:p>
            <a:pPr algn="ctr"/>
            <a:endParaRPr lang="en-US" sz="2800" b="1" dirty="0">
              <a:latin typeface="Calibri" pitchFamily="34" charset="0"/>
              <a:cs typeface="Calibri" pitchFamily="34" charset="0"/>
            </a:endParaRPr>
          </a:p>
        </p:txBody>
      </p:sp>
      <p:sp>
        <p:nvSpPr>
          <p:cNvPr id="6" name="Rectangle 5"/>
          <p:cNvSpPr/>
          <p:nvPr/>
        </p:nvSpPr>
        <p:spPr>
          <a:xfrm>
            <a:off x="35496" y="6125815"/>
            <a:ext cx="2088232" cy="615553"/>
          </a:xfrm>
          <a:prstGeom prst="rect">
            <a:avLst/>
          </a:prstGeom>
        </p:spPr>
        <p:txBody>
          <a:bodyPr wrap="square">
            <a:spAutoFit/>
          </a:bodyPr>
          <a:lstStyle/>
          <a:p>
            <a:pPr algn="ctr"/>
            <a:r>
              <a:rPr lang="en-CA" sz="800" dirty="0" smtClean="0">
                <a:solidFill>
                  <a:schemeClr val="tx1">
                    <a:lumMod val="85000"/>
                  </a:schemeClr>
                </a:solidFill>
              </a:rPr>
              <a:t>Dove, Bible, praying woman</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8" name="24-Point Star 27"/>
          <p:cNvSpPr/>
          <p:nvPr/>
        </p:nvSpPr>
        <p:spPr>
          <a:xfrm>
            <a:off x="3131840" y="2204864"/>
            <a:ext cx="3108960" cy="310896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Jesus coming in circle.jpg"/>
          <p:cNvPicPr>
            <a:picLocks noChangeAspect="1"/>
          </p:cNvPicPr>
          <p:nvPr/>
        </p:nvPicPr>
        <p:blipFill>
          <a:blip r:embed="rId3" cstate="print"/>
          <a:stretch>
            <a:fillRect/>
          </a:stretch>
        </p:blipFill>
        <p:spPr>
          <a:xfrm>
            <a:off x="3419872" y="2492896"/>
            <a:ext cx="2587273" cy="2560320"/>
          </a:xfrm>
          <a:prstGeom prst="ellipse">
            <a:avLst/>
          </a:prstGeom>
        </p:spPr>
      </p:pic>
      <p:sp>
        <p:nvSpPr>
          <p:cNvPr id="41" name="Title 1"/>
          <p:cNvSpPr txBox="1">
            <a:spLocks/>
          </p:cNvSpPr>
          <p:nvPr/>
        </p:nvSpPr>
        <p:spPr bwMode="auto">
          <a:xfrm>
            <a:off x="3779912" y="3501008"/>
            <a:ext cx="5544616" cy="2232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3200" b="0" i="0" u="none" strike="noStrike" kern="0" cap="none" spc="0" normalizeH="0" baseline="0" noProof="0" dirty="0" smtClean="0">
                <a:ln>
                  <a:noFill/>
                </a:ln>
                <a:solidFill>
                  <a:schemeClr val="tx2"/>
                </a:solidFill>
                <a:effectLst/>
                <a:uLnTx/>
                <a:uFillTx/>
                <a:latin typeface="+mj-lt"/>
                <a:ea typeface="+mj-ea"/>
                <a:cs typeface="+mj-cs"/>
              </a:rPr>
              <a:t/>
            </a:r>
            <a:br>
              <a:rPr kumimoji="0" lang="en-CA" sz="3200" b="0" i="0" u="none" strike="noStrike" kern="0" cap="none" spc="0" normalizeH="0" baseline="0" noProof="0" dirty="0" smtClean="0">
                <a:ln>
                  <a:noFill/>
                </a:ln>
                <a:solidFill>
                  <a:schemeClr val="tx2"/>
                </a:solidFill>
                <a:effectLst/>
                <a:uLnTx/>
                <a:uFillTx/>
                <a:latin typeface="+mj-lt"/>
                <a:ea typeface="+mj-ea"/>
                <a:cs typeface="+mj-cs"/>
              </a:rPr>
            </a:br>
            <a:r>
              <a:rPr kumimoji="0" lang="en-CA" sz="3200" b="0" i="0" u="none" strike="noStrike" kern="0" cap="none" spc="0" normalizeH="0" baseline="0" noProof="0" dirty="0" smtClean="0">
                <a:ln>
                  <a:noFill/>
                </a:ln>
                <a:solidFill>
                  <a:schemeClr val="tx2"/>
                </a:solidFill>
                <a:effectLst/>
                <a:uLnTx/>
                <a:uFillTx/>
                <a:latin typeface="+mj-lt"/>
                <a:ea typeface="+mj-ea"/>
                <a:cs typeface="+mj-cs"/>
              </a:rPr>
              <a: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“There is one God,</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and there is one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mediator between</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God and men,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 man Christ Jesus, who gave himself as a ransom for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all men” 1 Tim 2:5-6</a:t>
            </a:r>
          </a:p>
        </p:txBody>
      </p:sp>
      <p:sp>
        <p:nvSpPr>
          <p:cNvPr id="40" name="TextBox 39"/>
          <p:cNvSpPr txBox="1"/>
          <p:nvPr/>
        </p:nvSpPr>
        <p:spPr>
          <a:xfrm>
            <a:off x="214282" y="980728"/>
            <a:ext cx="6589966" cy="2677656"/>
          </a:xfrm>
          <a:prstGeom prst="rect">
            <a:avLst/>
          </a:prstGeom>
          <a:noFill/>
        </p:spPr>
        <p:txBody>
          <a:bodyPr wrap="square" rtlCol="0">
            <a:spAutoFit/>
          </a:bodyPr>
          <a:lstStyle/>
          <a:p>
            <a:r>
              <a:rPr lang="en-CA" sz="2800" b="1" dirty="0" smtClean="0">
                <a:solidFill>
                  <a:schemeClr val="bg1"/>
                </a:solidFill>
                <a:latin typeface="Calibri" pitchFamily="34" charset="0"/>
              </a:rPr>
              <a:t>“Who is to condemn? Christ Jesus is the one who died--more than that, who was raised— who is at the right hand of God, who indeed is </a:t>
            </a:r>
          </a:p>
          <a:p>
            <a:r>
              <a:rPr lang="en-CA" sz="2800" b="1" dirty="0" smtClean="0">
                <a:solidFill>
                  <a:schemeClr val="bg1"/>
                </a:solidFill>
                <a:latin typeface="Calibri" pitchFamily="34" charset="0"/>
              </a:rPr>
              <a:t>interceding  for us” </a:t>
            </a:r>
          </a:p>
          <a:p>
            <a:r>
              <a:rPr lang="en-CA" sz="2800" b="1" dirty="0" smtClean="0">
                <a:solidFill>
                  <a:schemeClr val="bg1"/>
                </a:solidFill>
                <a:latin typeface="Calibri" pitchFamily="34" charset="0"/>
              </a:rPr>
              <a:t>Rom 8:34</a:t>
            </a:r>
            <a:endParaRPr lang="en-CA" b="1" dirty="0">
              <a:latin typeface="Calibri" pitchFamily="34" charset="0"/>
            </a:endParaRPr>
          </a:p>
        </p:txBody>
      </p:sp>
      <p:sp>
        <p:nvSpPr>
          <p:cNvPr id="37" name="Explosion 1 36"/>
          <p:cNvSpPr/>
          <p:nvPr/>
        </p:nvSpPr>
        <p:spPr>
          <a:xfrm>
            <a:off x="6803553" y="836910"/>
            <a:ext cx="2232943" cy="252008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1115616" y="609329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1763688" y="4149080"/>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107504" y="5373216"/>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835696" y="6165105"/>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467544" y="4149080"/>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539552" y="4869160"/>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1115616" y="4437112"/>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2555776" y="5949280"/>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5172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4869160"/>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08518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760" y="5301010"/>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763688" y="5517232"/>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323330" y="6021288"/>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TextBox 35"/>
          <p:cNvSpPr txBox="1"/>
          <p:nvPr/>
        </p:nvSpPr>
        <p:spPr>
          <a:xfrm>
            <a:off x="7164288" y="1628800"/>
            <a:ext cx="1512168" cy="81548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Holy LORD</a:t>
            </a:r>
            <a:endParaRPr lang="en-CA" sz="2800" b="1" dirty="0">
              <a:solidFill>
                <a:schemeClr val="bg1"/>
              </a:solidFill>
              <a:latin typeface="Calibri" pitchFamily="34" charset="0"/>
              <a:cs typeface="Calibri" pitchFamily="34" charset="0"/>
            </a:endParaRPr>
          </a:p>
        </p:txBody>
      </p:sp>
      <p:sp>
        <p:nvSpPr>
          <p:cNvPr id="27" name="TextBox 8"/>
          <p:cNvSpPr txBox="1">
            <a:spLocks noChangeArrowheads="1"/>
          </p:cNvSpPr>
          <p:nvPr/>
        </p:nvSpPr>
        <p:spPr bwMode="auto">
          <a:xfrm>
            <a:off x="3635896" y="4509120"/>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pic>
        <p:nvPicPr>
          <p:cNvPr id="31" name="Picture 30"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29" name="TextBox 28"/>
          <p:cNvSpPr txBox="1"/>
          <p:nvPr/>
        </p:nvSpPr>
        <p:spPr>
          <a:xfrm>
            <a:off x="8028384" y="5837202"/>
            <a:ext cx="1152128"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cxnSp>
        <p:nvCxnSpPr>
          <p:cNvPr id="38" name="Straight Arrow Connector 37"/>
          <p:cNvCxnSpPr/>
          <p:nvPr/>
        </p:nvCxnSpPr>
        <p:spPr>
          <a:xfrm flipH="1">
            <a:off x="6156176" y="2708920"/>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5496" y="44624"/>
            <a:ext cx="9108504"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30. Christ our High Priest intercedes for us </a:t>
            </a:r>
          </a:p>
          <a:p>
            <a:pPr algn="ctr"/>
            <a:r>
              <a:rPr lang="en-CA" sz="2800" b="1" dirty="0" smtClean="0">
                <a:solidFill>
                  <a:srgbClr val="FF0000"/>
                </a:solidFill>
                <a:latin typeface="Calibri" pitchFamily="34" charset="0"/>
              </a:rPr>
              <a:t>as the one mediator and ransom for all!  Thank you, Lord!</a:t>
            </a:r>
            <a:endParaRPr lang="en-CA" sz="2800" b="1" spc="-20" dirty="0">
              <a:solidFill>
                <a:srgbClr val="FF0000"/>
              </a:solidFill>
              <a:latin typeface="Calibri" pitchFamily="34" charset="0"/>
            </a:endParaRPr>
          </a:p>
        </p:txBody>
      </p:sp>
      <p:cxnSp>
        <p:nvCxnSpPr>
          <p:cNvPr id="39" name="Straight Arrow Connector 38"/>
          <p:cNvCxnSpPr/>
          <p:nvPr/>
        </p:nvCxnSpPr>
        <p:spPr>
          <a:xfrm flipH="1">
            <a:off x="2699792" y="4437112"/>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0" name="24-Point Star 29"/>
          <p:cNvSpPr/>
          <p:nvPr/>
        </p:nvSpPr>
        <p:spPr>
          <a:xfrm>
            <a:off x="3131840" y="2204864"/>
            <a:ext cx="3108960" cy="310896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itle 1"/>
          <p:cNvSpPr txBox="1">
            <a:spLocks/>
          </p:cNvSpPr>
          <p:nvPr/>
        </p:nvSpPr>
        <p:spPr bwMode="auto">
          <a:xfrm>
            <a:off x="3059832" y="3933056"/>
            <a:ext cx="6048672" cy="2232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lang="en-US" sz="2800" b="1" dirty="0" smtClean="0">
                <a:solidFill>
                  <a:schemeClr val="bg1"/>
                </a:solidFill>
                <a:latin typeface="Calibri" pitchFamily="34" charset="0"/>
                <a:cs typeface="Calibri" pitchFamily="34" charset="0"/>
              </a:rPr>
              <a:t>Christ appeared as </a:t>
            </a:r>
          </a:p>
          <a:p>
            <a:r>
              <a:rPr lang="en-US" sz="2800" b="1" dirty="0" smtClean="0">
                <a:solidFill>
                  <a:schemeClr val="bg1"/>
                </a:solidFill>
                <a:latin typeface="Calibri" pitchFamily="34" charset="0"/>
                <a:cs typeface="Calibri" pitchFamily="34" charset="0"/>
              </a:rPr>
              <a:t>                                    a high priest . . . he </a:t>
            </a:r>
          </a:p>
          <a:p>
            <a:r>
              <a:rPr lang="en-US" sz="2800" b="1" dirty="0" smtClean="0">
                <a:solidFill>
                  <a:schemeClr val="bg1"/>
                </a:solidFill>
                <a:latin typeface="Calibri" pitchFamily="34" charset="0"/>
                <a:cs typeface="Calibri" pitchFamily="34" charset="0"/>
              </a:rPr>
              <a:t>                                    entered once for all </a:t>
            </a:r>
          </a:p>
          <a:p>
            <a:r>
              <a:rPr lang="en-US" sz="2800" b="1" dirty="0" smtClean="0">
                <a:solidFill>
                  <a:schemeClr val="bg1"/>
                </a:solidFill>
                <a:latin typeface="Calibri" pitchFamily="34" charset="0"/>
                <a:cs typeface="Calibri" pitchFamily="34" charset="0"/>
              </a:rPr>
              <a:t>                                    into the holy places  </a:t>
            </a:r>
          </a:p>
          <a:p>
            <a:r>
              <a:rPr lang="en-US" sz="2800" b="1" dirty="0" smtClean="0">
                <a:solidFill>
                  <a:schemeClr val="bg1"/>
                </a:solidFill>
                <a:latin typeface="Calibri" pitchFamily="34" charset="0"/>
                <a:cs typeface="Calibri" pitchFamily="34" charset="0"/>
              </a:rPr>
              <a:t>  . . . by means of his own blood . . .  </a:t>
            </a:r>
          </a:p>
          <a:p>
            <a:r>
              <a:rPr lang="en-US" sz="2800" b="1" dirty="0" smtClean="0">
                <a:solidFill>
                  <a:schemeClr val="bg1"/>
                </a:solidFill>
                <a:latin typeface="Calibri" pitchFamily="34" charset="0"/>
                <a:cs typeface="Calibri" pitchFamily="34" charset="0"/>
              </a:rPr>
              <a:t>  eternal redemption. . . . he is the </a:t>
            </a:r>
          </a:p>
          <a:p>
            <a:r>
              <a:rPr lang="en-US" sz="2800" b="1" dirty="0" smtClean="0">
                <a:solidFill>
                  <a:schemeClr val="bg1"/>
                </a:solidFill>
                <a:latin typeface="Calibri" pitchFamily="34" charset="0"/>
                <a:cs typeface="Calibri" pitchFamily="34" charset="0"/>
              </a:rPr>
              <a:t>  mediator of a new covenant . . .</a:t>
            </a:r>
          </a:p>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eternal </a:t>
            </a:r>
            <a:r>
              <a:rPr lang="en-CA" sz="2800" b="1" kern="0" dirty="0" smtClean="0">
                <a:solidFill>
                  <a:schemeClr val="bg1"/>
                </a:solidFill>
                <a:latin typeface="Calibri" pitchFamily="34" charset="0"/>
                <a:ea typeface="+mj-ea"/>
                <a:cs typeface="+mj-cs"/>
              </a:rPr>
              <a:t>inheritance”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Heb 9:11,12,15</a:t>
            </a:r>
          </a:p>
        </p:txBody>
      </p:sp>
      <p:sp>
        <p:nvSpPr>
          <p:cNvPr id="37" name="Explosion 1 36"/>
          <p:cNvSpPr/>
          <p:nvPr/>
        </p:nvSpPr>
        <p:spPr>
          <a:xfrm>
            <a:off x="6803553" y="836910"/>
            <a:ext cx="2232943" cy="252008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1115616" y="609329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1763688" y="4149080"/>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107504" y="5373216"/>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835696" y="6165105"/>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467544" y="4149080"/>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539552" y="4869160"/>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1115616" y="4437112"/>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2555776" y="5949280"/>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5172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4869160"/>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08518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760" y="5301010"/>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763688" y="5517232"/>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323330" y="6021288"/>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cxnSp>
        <p:nvCxnSpPr>
          <p:cNvPr id="32" name="Straight Arrow Connector 31"/>
          <p:cNvCxnSpPr/>
          <p:nvPr/>
        </p:nvCxnSpPr>
        <p:spPr>
          <a:xfrm flipH="1">
            <a:off x="2699792" y="4437112"/>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164288" y="1628800"/>
            <a:ext cx="1512168" cy="81548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Holy LORD</a:t>
            </a:r>
            <a:endParaRPr lang="en-CA" sz="2800" b="1" dirty="0">
              <a:solidFill>
                <a:schemeClr val="bg1"/>
              </a:solidFill>
              <a:latin typeface="Calibri" pitchFamily="34" charset="0"/>
              <a:cs typeface="Calibri" pitchFamily="34" charset="0"/>
            </a:endParaRPr>
          </a:p>
        </p:txBody>
      </p:sp>
      <p:sp>
        <p:nvSpPr>
          <p:cNvPr id="27" name="TextBox 8"/>
          <p:cNvSpPr txBox="1">
            <a:spLocks noChangeArrowheads="1"/>
          </p:cNvSpPr>
          <p:nvPr/>
        </p:nvSpPr>
        <p:spPr bwMode="auto">
          <a:xfrm>
            <a:off x="3851920" y="4581128"/>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pic>
        <p:nvPicPr>
          <p:cNvPr id="31" name="Picture 30" descr="angry-face-01s.gif"/>
          <p:cNvPicPr>
            <a:picLocks noChangeAspect="1"/>
          </p:cNvPicPr>
          <p:nvPr/>
        </p:nvPicPr>
        <p:blipFill>
          <a:blip r:embed="rId3" cstate="print"/>
          <a:stretch>
            <a:fillRect/>
          </a:stretch>
        </p:blipFill>
        <p:spPr>
          <a:xfrm>
            <a:off x="8244408" y="5301208"/>
            <a:ext cx="864096" cy="864096"/>
          </a:xfrm>
          <a:prstGeom prst="ellipse">
            <a:avLst/>
          </a:prstGeom>
        </p:spPr>
      </p:pic>
      <p:sp>
        <p:nvSpPr>
          <p:cNvPr id="29" name="TextBox 28"/>
          <p:cNvSpPr txBox="1"/>
          <p:nvPr/>
        </p:nvSpPr>
        <p:spPr>
          <a:xfrm>
            <a:off x="8100392" y="5229200"/>
            <a:ext cx="1152128"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021288"/>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cxnSp>
        <p:nvCxnSpPr>
          <p:cNvPr id="38" name="Straight Arrow Connector 37"/>
          <p:cNvCxnSpPr/>
          <p:nvPr/>
        </p:nvCxnSpPr>
        <p:spPr>
          <a:xfrm flipH="1">
            <a:off x="6156176" y="2708920"/>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14282" y="980728"/>
            <a:ext cx="5832648" cy="2246769"/>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“H</a:t>
            </a:r>
            <a:r>
              <a:rPr lang="en-US" sz="2800" b="1" dirty="0" smtClean="0">
                <a:solidFill>
                  <a:schemeClr val="bg1"/>
                </a:solidFill>
                <a:latin typeface="Calibri" pitchFamily="34" charset="0"/>
                <a:cs typeface="Calibri" pitchFamily="34" charset="0"/>
              </a:rPr>
              <a:t>e is able to save to the uttermost those who draw near to God through him, since he always lives to make intercession for them”  </a:t>
            </a:r>
          </a:p>
          <a:p>
            <a:r>
              <a:rPr lang="en-US" sz="2800" b="1" dirty="0" smtClean="0">
                <a:solidFill>
                  <a:schemeClr val="bg1"/>
                </a:solidFill>
                <a:latin typeface="Calibri" pitchFamily="34" charset="0"/>
                <a:cs typeface="Calibri" pitchFamily="34" charset="0"/>
              </a:rPr>
              <a:t>Heb 7:25</a:t>
            </a:r>
            <a:endParaRPr lang="en-CA" b="1" dirty="0">
              <a:latin typeface="Calibri" pitchFamily="34" charset="0"/>
            </a:endParaRPr>
          </a:p>
        </p:txBody>
      </p:sp>
      <p:sp>
        <p:nvSpPr>
          <p:cNvPr id="34" name="TextBox 33"/>
          <p:cNvSpPr txBox="1"/>
          <p:nvPr/>
        </p:nvSpPr>
        <p:spPr>
          <a:xfrm>
            <a:off x="35496" y="44624"/>
            <a:ext cx="9108504"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30. Christ our High Priest intercedes for us </a:t>
            </a:r>
          </a:p>
          <a:p>
            <a:pPr algn="ctr"/>
            <a:r>
              <a:rPr lang="en-CA" sz="2800" b="1" dirty="0" smtClean="0">
                <a:solidFill>
                  <a:srgbClr val="FF0000"/>
                </a:solidFill>
                <a:latin typeface="Calibri" pitchFamily="34" charset="0"/>
              </a:rPr>
              <a:t>as the one mediator and ransom for all!  Thank you, Lord!</a:t>
            </a:r>
            <a:endParaRPr lang="en-CA" sz="2800" b="1" spc="-20" dirty="0">
              <a:solidFill>
                <a:srgbClr val="FF0000"/>
              </a:solidFill>
              <a:latin typeface="Calibri" pitchFamily="34" charset="0"/>
            </a:endParaRPr>
          </a:p>
        </p:txBody>
      </p:sp>
      <p:pic>
        <p:nvPicPr>
          <p:cNvPr id="33" name="Picture 32" descr="Jesus coming in circle.jpg"/>
          <p:cNvPicPr>
            <a:picLocks noChangeAspect="1"/>
          </p:cNvPicPr>
          <p:nvPr/>
        </p:nvPicPr>
        <p:blipFill>
          <a:blip r:embed="rId4" cstate="print"/>
          <a:stretch>
            <a:fillRect/>
          </a:stretch>
        </p:blipFill>
        <p:spPr>
          <a:xfrm>
            <a:off x="3419872" y="2492896"/>
            <a:ext cx="2587273" cy="2560320"/>
          </a:xfrm>
          <a:prstGeom prst="ellipse">
            <a:avLst/>
          </a:prstGeom>
        </p:spPr>
      </p:pic>
      <p:sp>
        <p:nvSpPr>
          <p:cNvPr id="39" name="TextBox 8"/>
          <p:cNvSpPr txBox="1">
            <a:spLocks noChangeArrowheads="1"/>
          </p:cNvSpPr>
          <p:nvPr/>
        </p:nvSpPr>
        <p:spPr bwMode="auto">
          <a:xfrm>
            <a:off x="3635896" y="4509120"/>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755576" y="666915"/>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422591"/>
            <a:ext cx="8892480" cy="2246769"/>
          </a:xfrm>
          <a:prstGeom prst="rect">
            <a:avLst/>
          </a:prstGeom>
          <a:noFill/>
        </p:spPr>
        <p:txBody>
          <a:bodyPr wrap="square" rtlCol="0">
            <a:spAutoFit/>
          </a:bodyPr>
          <a:lstStyle/>
          <a:p>
            <a:r>
              <a:rPr lang="en-CA" sz="2800" b="1" dirty="0" smtClean="0">
                <a:solidFill>
                  <a:schemeClr val="bg1"/>
                </a:solidFill>
                <a:latin typeface="Calibri" pitchFamily="34" charset="0"/>
              </a:rPr>
              <a:t>“My little children, I am writing these things to you so that you may not sin. But if anyone does sin, we have an advocate with the Father, Jesus Christ the righteous.  </a:t>
            </a:r>
          </a:p>
          <a:p>
            <a:r>
              <a:rPr lang="en-CA" sz="2800" b="1" spc="-20" dirty="0" smtClean="0">
                <a:solidFill>
                  <a:schemeClr val="bg1"/>
                </a:solidFill>
                <a:latin typeface="Calibri" pitchFamily="34" charset="0"/>
              </a:rPr>
              <a:t>He is the propitiation for our sins, and not for ours only </a:t>
            </a:r>
          </a:p>
          <a:p>
            <a:r>
              <a:rPr lang="en-CA" sz="2800" b="1" spc="-20" dirty="0" smtClean="0">
                <a:solidFill>
                  <a:schemeClr val="bg1"/>
                </a:solidFill>
                <a:latin typeface="Calibri" pitchFamily="34" charset="0"/>
              </a:rPr>
              <a:t>but </a:t>
            </a:r>
            <a:r>
              <a:rPr lang="en-CA" sz="2800" b="1" dirty="0" smtClean="0">
                <a:solidFill>
                  <a:schemeClr val="bg1"/>
                </a:solidFill>
                <a:latin typeface="Calibri" pitchFamily="34" charset="0"/>
              </a:rPr>
              <a:t>also for the sins of the whole world” 1 John 2:1-2</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771800" y="2771636"/>
            <a:ext cx="1800200" cy="369332"/>
          </a:xfrm>
          <a:prstGeom prst="rect">
            <a:avLst/>
          </a:prstGeom>
          <a:noFill/>
        </p:spPr>
        <p:txBody>
          <a:bodyPr wrap="square" rtlCol="0">
            <a:spAutoFit/>
          </a:bodyPr>
          <a:lstStyle/>
          <a:p>
            <a:pPr algn="ctr"/>
            <a:r>
              <a:rPr lang="en-CA" b="1" dirty="0" smtClean="0"/>
              <a:t>Accuser</a:t>
            </a:r>
            <a:endParaRPr lang="en-CA" b="1" dirty="0"/>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4" name="Smiley Face 13"/>
          <p:cNvSpPr/>
          <p:nvPr/>
        </p:nvSpPr>
        <p:spPr>
          <a:xfrm>
            <a:off x="1043608" y="2708722"/>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331441" y="37170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827584" y="3358381"/>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1691680" y="2636912"/>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1979514" y="364502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0" name="Rectangle 3"/>
          <p:cNvSpPr>
            <a:spLocks noChangeArrowheads="1"/>
          </p:cNvSpPr>
          <p:nvPr/>
        </p:nvSpPr>
        <p:spPr bwMode="auto">
          <a:xfrm>
            <a:off x="579640" y="71414"/>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Calibri" pitchFamily="34" charset="0"/>
              </a:rPr>
              <a:t>31. Christ our High Priest </a:t>
            </a:r>
            <a:r>
              <a:rPr lang="en-US" altLang="ko-KR" sz="2800" b="1" dirty="0" smtClean="0">
                <a:solidFill>
                  <a:srgbClr val="FF0000"/>
                </a:solidFill>
                <a:latin typeface="Calibri" pitchFamily="34" charset="0"/>
                <a:ea typeface="Gulim" pitchFamily="34" charset="-127"/>
                <a:cs typeface="Times New Roman" pitchFamily="18" charset="0"/>
              </a:rPr>
              <a:t>advocates his propitiation </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for our sins in our defense!  Praise you, Lord!</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755576" y="666915"/>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293096"/>
            <a:ext cx="8892480" cy="2677656"/>
          </a:xfrm>
          <a:prstGeom prst="rect">
            <a:avLst/>
          </a:prstGeom>
          <a:noFill/>
        </p:spPr>
        <p:txBody>
          <a:bodyPr wrap="square" rtlCol="0">
            <a:spAutoFit/>
          </a:bodyPr>
          <a:lstStyle/>
          <a:p>
            <a:pPr>
              <a:lnSpc>
                <a:spcPts val="3300"/>
              </a:lnSpc>
            </a:pP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Therefore he had to be made like his brothers in every respect, so that he might become a merciful and faithful high priest in the service of God, to make propitiation for the sins of the people.  For because he himself has suffered when tempted, he is able to help those </a:t>
            </a:r>
          </a:p>
          <a:p>
            <a:pPr>
              <a:lnSpc>
                <a:spcPts val="3300"/>
              </a:lnSpc>
            </a:pPr>
            <a:r>
              <a:rPr lang="en-US" sz="2800" b="1" dirty="0" smtClean="0">
                <a:solidFill>
                  <a:schemeClr val="bg1"/>
                </a:solidFill>
                <a:latin typeface="Calibri" pitchFamily="34" charset="0"/>
                <a:cs typeface="Calibri" pitchFamily="34" charset="0"/>
              </a:rPr>
              <a:t>who are being tempted.”  Heb 2:17-18</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771800" y="2771636"/>
            <a:ext cx="1800200" cy="369332"/>
          </a:xfrm>
          <a:prstGeom prst="rect">
            <a:avLst/>
          </a:prstGeom>
          <a:noFill/>
        </p:spPr>
        <p:txBody>
          <a:bodyPr wrap="square" rtlCol="0">
            <a:spAutoFit/>
          </a:bodyPr>
          <a:lstStyle/>
          <a:p>
            <a:pPr algn="ctr"/>
            <a:r>
              <a:rPr lang="en-CA" b="1" dirty="0" smtClean="0"/>
              <a:t>Accuser</a:t>
            </a:r>
            <a:endParaRPr lang="en-CA" b="1" dirty="0"/>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4" name="Smiley Face 13"/>
          <p:cNvSpPr/>
          <p:nvPr/>
        </p:nvSpPr>
        <p:spPr>
          <a:xfrm>
            <a:off x="1043608" y="2708722"/>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331441" y="37170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827584" y="3358381"/>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1691680" y="2636912"/>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1979514" y="364502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Rectangle 3"/>
          <p:cNvSpPr>
            <a:spLocks noChangeArrowheads="1"/>
          </p:cNvSpPr>
          <p:nvPr/>
        </p:nvSpPr>
        <p:spPr bwMode="auto">
          <a:xfrm>
            <a:off x="579640" y="71414"/>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Calibri" pitchFamily="34" charset="0"/>
              </a:rPr>
              <a:t>31. Christ our High Priest </a:t>
            </a:r>
            <a:r>
              <a:rPr lang="en-US" altLang="ko-KR" sz="2800" b="1" dirty="0" smtClean="0">
                <a:solidFill>
                  <a:srgbClr val="FF0000"/>
                </a:solidFill>
                <a:latin typeface="Calibri" pitchFamily="34" charset="0"/>
                <a:ea typeface="Gulim" pitchFamily="34" charset="-127"/>
                <a:cs typeface="Times New Roman" pitchFamily="18" charset="0"/>
              </a:rPr>
              <a:t>advocates his propitiation </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for our sins in our defense!  Praise you, Lord!</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72008"/>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am through my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852936"/>
            <a:ext cx="8507288" cy="1143000"/>
          </a:xfrm>
        </p:spPr>
        <p:txBody>
          <a:bodyPr>
            <a:normAutofit fontScale="90000"/>
          </a:bodyPr>
          <a:lstStyle/>
          <a:p>
            <a:r>
              <a:rPr lang="en-CA" sz="3100" b="1" dirty="0" smtClean="0">
                <a:solidFill>
                  <a:schemeClr val="bg1"/>
                </a:solidFill>
                <a:latin typeface="Calibri" pitchFamily="34" charset="0"/>
              </a:rPr>
              <a:t>Why did Jesus have the greatest joy of anyone?  </a:t>
            </a:r>
            <a:r>
              <a:rPr lang="en-CA" sz="3100" b="1" dirty="0" smtClean="0">
                <a:solidFill>
                  <a:schemeClr val="tx1"/>
                </a:solidFill>
                <a:latin typeface="Calibri" pitchFamily="34" charset="0"/>
              </a:rPr>
              <a:t/>
            </a:r>
            <a:br>
              <a:rPr lang="en-CA" sz="3100" b="1" dirty="0" smtClean="0">
                <a:solidFill>
                  <a:schemeClr val="tx1"/>
                </a:solidFill>
                <a:latin typeface="Calibri" pitchFamily="34" charset="0"/>
              </a:rPr>
            </a:br>
            <a:r>
              <a:rPr lang="en-CA" sz="1300" b="1" dirty="0" smtClean="0">
                <a:solidFill>
                  <a:schemeClr val="tx1"/>
                </a:solidFill>
                <a:latin typeface="Calibri" pitchFamily="34" charset="0"/>
              </a:rPr>
              <a:t/>
            </a:r>
            <a:br>
              <a:rPr lang="en-CA" sz="1300" b="1" dirty="0" smtClean="0">
                <a:solidFill>
                  <a:schemeClr val="tx1"/>
                </a:solidFill>
                <a:latin typeface="Calibri" pitchFamily="34" charset="0"/>
              </a:rPr>
            </a:br>
            <a:r>
              <a:rPr lang="en-CA" sz="3100" b="1" dirty="0" smtClean="0">
                <a:solidFill>
                  <a:schemeClr val="tx1"/>
                </a:solidFill>
                <a:latin typeface="Calibri" pitchFamily="34" charset="0"/>
              </a:rPr>
              <a:t>Jesus had and sought none of the joys of the world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like a nice home and money, but he was the happiest person ever on earth because more than all others,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he had the greatest joy in God. </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chemeClr val="bg1"/>
                </a:solidFill>
                <a:latin typeface="Calibri" pitchFamily="34" charset="0"/>
              </a:rPr>
              <a:t>When we stop seeking joy in earthly, temporary things,</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to seek joy in the eternal God who’s better than all else,</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we will find joy and satisfaction in Christ </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that is different and better than joy in anything else.</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rgbClr val="FFFF00"/>
                </a:solidFill>
                <a:latin typeface="Calibri" pitchFamily="34" charset="0"/>
              </a:rPr>
              <a:t> Jesus died “that my joy may be in you, </a:t>
            </a:r>
            <a:br>
              <a:rPr lang="en-CA" sz="3100" b="1" dirty="0" smtClean="0">
                <a:solidFill>
                  <a:srgbClr val="FFFF00"/>
                </a:solidFill>
                <a:latin typeface="Calibri" pitchFamily="34" charset="0"/>
              </a:rPr>
            </a:br>
            <a:r>
              <a:rPr lang="en-CA" sz="3100" b="1" dirty="0" smtClean="0">
                <a:solidFill>
                  <a:srgbClr val="FFFF00"/>
                </a:solidFill>
                <a:latin typeface="Calibri" pitchFamily="34" charset="0"/>
              </a:rPr>
              <a:t>and that your joy may be full. . . . that they may have my joy fulfilled in themselves” (John 15:11; 17:13). </a:t>
            </a:r>
            <a:br>
              <a:rPr lang="en-CA" sz="3100" b="1" dirty="0" smtClean="0">
                <a:solidFill>
                  <a:srgbClr val="FFFF00"/>
                </a:solidFill>
                <a:latin typeface="Calibri" pitchFamily="34" charset="0"/>
              </a:rPr>
            </a:br>
            <a:r>
              <a:rPr lang="en-CA" sz="1300" b="1" dirty="0" smtClean="0">
                <a:solidFill>
                  <a:srgbClr val="FFFF00"/>
                </a:solidFill>
                <a:latin typeface="Calibri" pitchFamily="34" charset="0"/>
              </a:rPr>
              <a:t/>
            </a:r>
            <a:br>
              <a:rPr lang="en-CA" sz="1300" b="1" dirty="0" smtClean="0">
                <a:solidFill>
                  <a:srgbClr val="FFFF00"/>
                </a:solidFill>
                <a:latin typeface="Calibri" pitchFamily="34" charset="0"/>
              </a:rPr>
            </a:br>
            <a:r>
              <a:rPr lang="en-US" sz="2200" dirty="0" smtClean="0">
                <a:solidFill>
                  <a:schemeClr val="tx1"/>
                </a:solidFill>
                <a:latin typeface="Calibri" pitchFamily="34" charset="0"/>
              </a:rPr>
              <a:t> From “Know Your God,” John’s </a:t>
            </a:r>
            <a:r>
              <a:rPr lang="en-US" sz="2200" i="1" dirty="0" smtClean="0">
                <a:solidFill>
                  <a:schemeClr val="tx1"/>
                </a:solidFill>
                <a:latin typeface="Calibri" pitchFamily="34" charset="0"/>
              </a:rPr>
              <a:t>e</a:t>
            </a:r>
            <a:r>
              <a:rPr lang="en-US" sz="2200" dirty="0" smtClean="0">
                <a:solidFill>
                  <a:schemeClr val="tx1"/>
                </a:solidFill>
                <a:latin typeface="Calibri" pitchFamily="34" charset="0"/>
              </a:rPr>
              <a:t>Book on God’s attributes, </a:t>
            </a:r>
            <a:r>
              <a:rPr lang="en-US" sz="2200" smtClean="0">
                <a:solidFill>
                  <a:schemeClr val="tx1"/>
                </a:solidFill>
                <a:latin typeface="Calibri" pitchFamily="34" charset="0"/>
              </a:rPr>
              <a:t>page 52, </a:t>
            </a:r>
            <a:r>
              <a:rPr lang="en-US" sz="2200" dirty="0" smtClean="0">
                <a:solidFill>
                  <a:schemeClr val="tx1"/>
                </a:solidFill>
                <a:latin typeface="Calibri" pitchFamily="34" charset="0"/>
              </a:rPr>
              <a:t>and</a:t>
            </a:r>
            <a:br>
              <a:rPr lang="en-US" sz="2200" dirty="0" smtClean="0">
                <a:solidFill>
                  <a:schemeClr val="tx1"/>
                </a:solidFill>
                <a:latin typeface="Calibri" pitchFamily="34" charset="0"/>
              </a:rPr>
            </a:br>
            <a:r>
              <a:rPr lang="en-US" sz="2200" dirty="0" smtClean="0">
                <a:solidFill>
                  <a:schemeClr val="tx1"/>
                </a:solidFill>
                <a:latin typeface="Calibri" pitchFamily="34" charset="0"/>
              </a:rPr>
              <a:t>“The Grace of God in Christ,” page 129, both at www.GraceGodChrist.com</a:t>
            </a:r>
            <a:endParaRPr lang="en-CA" sz="2200" b="1" u="sng"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Thursday – Section 4      </a:t>
            </a:r>
            <a:r>
              <a:rPr lang="en-US" sz="2400" b="1" dirty="0" smtClean="0">
                <a:solidFill>
                  <a:srgbClr val="FF0000"/>
                </a:solidFill>
                <a:latin typeface="Calibri" pitchFamily="34" charset="0"/>
                <a:cs typeface="Calibri" pitchFamily="34" charset="0"/>
              </a:rPr>
              <a:t>Gifts of being set free from sin</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4" name="Text Box 3"/>
          <p:cNvSpPr txBox="1">
            <a:spLocks noChangeArrowheads="1"/>
          </p:cNvSpPr>
          <p:nvPr/>
        </p:nvSpPr>
        <p:spPr bwMode="auto">
          <a:xfrm>
            <a:off x="1115616" y="380770"/>
            <a:ext cx="6956425" cy="5640518"/>
          </a:xfrm>
          <a:prstGeom prst="rect">
            <a:avLst/>
          </a:prstGeom>
          <a:noFill/>
          <a:ln w="9525">
            <a:noFill/>
            <a:miter lim="800000"/>
            <a:headEnd/>
            <a:tailEnd/>
          </a:ln>
        </p:spPr>
        <p:txBody>
          <a:bodyPr>
            <a:spAutoFit/>
          </a:bodyPr>
          <a:lstStyle/>
          <a:p>
            <a:pPr algn="ctr">
              <a:lnSpc>
                <a:spcPts val="2700"/>
              </a:lnSpc>
            </a:pPr>
            <a:r>
              <a:rPr lang="en-US" sz="2800" b="1" dirty="0" smtClean="0">
                <a:solidFill>
                  <a:schemeClr val="bg1"/>
                </a:solidFill>
                <a:latin typeface="Calibri" pitchFamily="34" charset="0"/>
              </a:rPr>
              <a:t>immersed into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death with Christ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resurrection with Christ</a:t>
            </a:r>
          </a:p>
          <a:p>
            <a:pPr algn="ctr">
              <a:lnSpc>
                <a:spcPts val="2700"/>
              </a:lnSpc>
            </a:pPr>
            <a:r>
              <a:rPr lang="en-US" sz="2800" b="1" dirty="0" smtClean="0">
                <a:latin typeface="Calibri" pitchFamily="34" charset="0"/>
              </a:rPr>
              <a:t>united with Christ in death with Christ </a:t>
            </a:r>
          </a:p>
          <a:p>
            <a:pPr algn="ctr">
              <a:lnSpc>
                <a:spcPts val="2700"/>
              </a:lnSpc>
            </a:pPr>
            <a:r>
              <a:rPr lang="en-US" sz="2800" b="1" dirty="0" smtClean="0">
                <a:latin typeface="Calibri" pitchFamily="34" charset="0"/>
              </a:rPr>
              <a:t>and resurrection with Christ</a:t>
            </a:r>
          </a:p>
          <a:p>
            <a:pPr algn="ctr">
              <a:lnSpc>
                <a:spcPts val="2700"/>
              </a:lnSpc>
            </a:pPr>
            <a:r>
              <a:rPr lang="en-US" sz="2800" b="1" spc="-60" dirty="0" smtClean="0">
                <a:solidFill>
                  <a:schemeClr val="bg1"/>
                </a:solidFill>
                <a:latin typeface="Calibri" pitchFamily="34" charset="0"/>
              </a:rPr>
              <a:t>old self in Adam crucified and buried with Christ</a:t>
            </a:r>
          </a:p>
          <a:p>
            <a:pPr algn="ctr">
              <a:lnSpc>
                <a:spcPts val="2700"/>
              </a:lnSpc>
            </a:pPr>
            <a:r>
              <a:rPr lang="en-US" sz="2800" b="1" spc="-50" dirty="0" smtClean="0">
                <a:solidFill>
                  <a:schemeClr val="bg1"/>
                </a:solidFill>
                <a:latin typeface="Calibri" pitchFamily="34" charset="0"/>
              </a:rPr>
              <a:t>new self in Christ raised and alive with Christ</a:t>
            </a:r>
          </a:p>
          <a:p>
            <a:pPr algn="ctr">
              <a:lnSpc>
                <a:spcPts val="2700"/>
              </a:lnSpc>
            </a:pPr>
            <a:r>
              <a:rPr lang="en-US" sz="2800" b="1" dirty="0" smtClean="0">
                <a:latin typeface="Calibri" pitchFamily="34" charset="0"/>
              </a:rPr>
              <a:t>set free </a:t>
            </a:r>
            <a:r>
              <a:rPr lang="en-US" sz="2800" b="1" dirty="0">
                <a:latin typeface="Calibri" pitchFamily="34" charset="0"/>
              </a:rPr>
              <a:t>from sin</a:t>
            </a:r>
          </a:p>
          <a:p>
            <a:pPr algn="ctr">
              <a:lnSpc>
                <a:spcPts val="2700"/>
              </a:lnSpc>
            </a:pPr>
            <a:r>
              <a:rPr lang="en-US" sz="2800" b="1" dirty="0" smtClean="0">
                <a:solidFill>
                  <a:schemeClr val="bg1"/>
                </a:solidFill>
                <a:latin typeface="Calibri" pitchFamily="34" charset="0"/>
              </a:rPr>
              <a:t>body members instruments for righteousness </a:t>
            </a:r>
            <a:r>
              <a:rPr lang="en-US" sz="2800" b="1" dirty="0" smtClean="0">
                <a:latin typeface="Calibri" pitchFamily="34" charset="0"/>
              </a:rPr>
              <a:t>under Christ and his abundant grace</a:t>
            </a:r>
          </a:p>
          <a:p>
            <a:pPr algn="ctr">
              <a:lnSpc>
                <a:spcPts val="2700"/>
              </a:lnSpc>
            </a:pPr>
            <a:r>
              <a:rPr lang="en-US" sz="2800" b="1" dirty="0" smtClean="0">
                <a:latin typeface="Calibri" pitchFamily="34" charset="0"/>
              </a:rPr>
              <a:t>slaves to Christ and righteousness, not sin</a:t>
            </a:r>
          </a:p>
          <a:p>
            <a:pPr algn="ctr">
              <a:lnSpc>
                <a:spcPts val="2700"/>
              </a:lnSpc>
            </a:pPr>
            <a:r>
              <a:rPr lang="en-US" sz="2800" b="1" dirty="0" smtClean="0">
                <a:solidFill>
                  <a:schemeClr val="bg1"/>
                </a:solidFill>
                <a:latin typeface="Calibri" pitchFamily="34" charset="0"/>
              </a:rPr>
              <a:t>joined to Christ   one with Christ   seated with Christ    hidden with Christ in God</a:t>
            </a:r>
          </a:p>
          <a:p>
            <a:pPr algn="ctr">
              <a:lnSpc>
                <a:spcPts val="2700"/>
              </a:lnSpc>
            </a:pPr>
            <a:r>
              <a:rPr lang="en-US" sz="2800" b="1" dirty="0" smtClean="0">
                <a:latin typeface="Calibri" pitchFamily="34" charset="0"/>
              </a:rPr>
              <a:t>released </a:t>
            </a:r>
            <a:r>
              <a:rPr lang="en-US" sz="2800" b="1" dirty="0">
                <a:latin typeface="Calibri" pitchFamily="34" charset="0"/>
              </a:rPr>
              <a:t>from </a:t>
            </a:r>
            <a:r>
              <a:rPr lang="en-US" sz="2800" b="1" dirty="0" smtClean="0">
                <a:latin typeface="Calibri" pitchFamily="34" charset="0"/>
              </a:rPr>
              <a:t>the law to marry Christ</a:t>
            </a:r>
          </a:p>
          <a:p>
            <a:pPr algn="ctr">
              <a:lnSpc>
                <a:spcPts val="2700"/>
              </a:lnSpc>
            </a:pPr>
            <a:r>
              <a:rPr lang="en-US" sz="2800" b="1" dirty="0" smtClean="0">
                <a:solidFill>
                  <a:schemeClr val="bg1"/>
                </a:solidFill>
                <a:latin typeface="Calibri" pitchFamily="34" charset="0"/>
              </a:rPr>
              <a:t> under the law of the Spirit </a:t>
            </a:r>
          </a:p>
          <a:p>
            <a:pPr algn="ctr">
              <a:lnSpc>
                <a:spcPts val="2700"/>
              </a:lnSpc>
            </a:pPr>
            <a:r>
              <a:rPr lang="en-US" sz="2800" b="1" dirty="0" smtClean="0">
                <a:solidFill>
                  <a:schemeClr val="bg1"/>
                </a:solidFill>
                <a:latin typeface="Calibri" pitchFamily="34" charset="0"/>
              </a:rPr>
              <a:t>of life in Christ</a:t>
            </a:r>
            <a:endParaRPr lang="en-US" sz="2800" b="1" dirty="0">
              <a:solidFill>
                <a:schemeClr val="bg1"/>
              </a:solidFill>
              <a:latin typeface="Calibri" pitchFamily="34" charset="0"/>
            </a:endParaRPr>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riches of gifts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720" y="2924944"/>
            <a:ext cx="3682752" cy="1143000"/>
          </a:xfrm>
        </p:spPr>
        <p:txBody>
          <a:bodyPr/>
          <a:lstStyle/>
          <a:p>
            <a:r>
              <a:rPr lang="en-CA" sz="3600" b="1" dirty="0" smtClean="0">
                <a:solidFill>
                  <a:schemeClr val="tx1"/>
                </a:solidFill>
              </a:rPr>
              <a:t> The gifts </a:t>
            </a:r>
            <a:br>
              <a:rPr lang="en-CA" sz="3600" b="1" dirty="0" smtClean="0">
                <a:solidFill>
                  <a:schemeClr val="tx1"/>
                </a:solidFill>
              </a:rPr>
            </a:br>
            <a:r>
              <a:rPr lang="en-CA" sz="3600" b="1" dirty="0" smtClean="0">
                <a:solidFill>
                  <a:schemeClr val="tx1"/>
                </a:solidFill>
              </a:rPr>
              <a:t>of grace </a:t>
            </a:r>
            <a:br>
              <a:rPr lang="en-CA" sz="3600" b="1" dirty="0" smtClean="0">
                <a:solidFill>
                  <a:schemeClr val="tx1"/>
                </a:solidFill>
              </a:rPr>
            </a:br>
            <a:r>
              <a:rPr lang="en-CA" sz="3600" b="1" dirty="0" smtClean="0">
                <a:solidFill>
                  <a:schemeClr val="tx1"/>
                </a:solidFill>
              </a:rPr>
              <a:t>in Christ</a:t>
            </a:r>
            <a:br>
              <a:rPr lang="en-CA" sz="3600" b="1" dirty="0" smtClean="0">
                <a:solidFill>
                  <a:schemeClr val="tx1"/>
                </a:solidFill>
              </a:rPr>
            </a:br>
            <a:r>
              <a:rPr lang="en-CA" sz="3600" b="1" dirty="0" smtClean="0">
                <a:solidFill>
                  <a:schemeClr val="tx1"/>
                </a:solidFill>
              </a:rPr>
              <a:t>God provides to overcome temptation.</a:t>
            </a:r>
            <a:br>
              <a:rPr lang="en-CA" sz="3600" b="1" dirty="0" smtClean="0">
                <a:solidFill>
                  <a:schemeClr val="tx1"/>
                </a:solidFill>
              </a:rPr>
            </a:br>
            <a:r>
              <a:rPr lang="en-CA" sz="1800" b="1" dirty="0" smtClean="0">
                <a:solidFill>
                  <a:schemeClr val="tx1"/>
                </a:solidFill>
              </a:rPr>
              <a:t/>
            </a:r>
            <a:br>
              <a:rPr lang="en-CA" sz="1800" b="1" dirty="0" smtClean="0">
                <a:solidFill>
                  <a:schemeClr val="tx1"/>
                </a:solidFill>
              </a:rPr>
            </a:br>
            <a:endParaRPr lang="en-CA" sz="3600" dirty="0">
              <a:solidFill>
                <a:schemeClr val="tx1"/>
              </a:solidFill>
            </a:endParaRPr>
          </a:p>
        </p:txBody>
      </p:sp>
      <p:pic>
        <p:nvPicPr>
          <p:cNvPr id="3" name="Picture 2" descr="temptation.jpg"/>
          <p:cNvPicPr>
            <a:picLocks noChangeAspect="1"/>
          </p:cNvPicPr>
          <p:nvPr/>
        </p:nvPicPr>
        <p:blipFill>
          <a:blip r:embed="rId2" cstate="print"/>
          <a:srcRect/>
          <a:stretch>
            <a:fillRect/>
          </a:stretch>
        </p:blipFill>
        <p:spPr bwMode="auto">
          <a:xfrm>
            <a:off x="-36512" y="44624"/>
            <a:ext cx="5200650" cy="669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179512" y="12680"/>
            <a:ext cx="8892480" cy="3724096"/>
          </a:xfrm>
          <a:prstGeom prst="rect">
            <a:avLst/>
          </a:prstGeom>
          <a:noFill/>
          <a:ln w="9525">
            <a:noFill/>
            <a:miter lim="800000"/>
            <a:headEnd/>
            <a:tailEnd/>
          </a:ln>
        </p:spPr>
        <p:txBody>
          <a:bodyPr wrap="square">
            <a:spAutoFit/>
          </a:bodyPr>
          <a:lstStyle/>
          <a:p>
            <a:r>
              <a:rPr lang="en-CA" sz="2400" b="1" dirty="0" smtClean="0">
                <a:solidFill>
                  <a:schemeClr val="bg1"/>
                </a:solidFill>
                <a:latin typeface="Calibri" pitchFamily="34" charset="0"/>
                <a:cs typeface="Calibri" pitchFamily="34" charset="0"/>
              </a:rPr>
              <a:t>“Do you not know that all of us who have been baptized (immersed) into Christ Jesus were baptized (immersed)</a:t>
            </a:r>
          </a:p>
          <a:p>
            <a:r>
              <a:rPr lang="en-CA" sz="2400" b="1" dirty="0" smtClean="0">
                <a:solidFill>
                  <a:schemeClr val="bg1"/>
                </a:solidFill>
                <a:latin typeface="Calibri" pitchFamily="34" charset="0"/>
                <a:cs typeface="Calibri" pitchFamily="34" charset="0"/>
              </a:rPr>
              <a:t>into his death?  We were buried therefore </a:t>
            </a:r>
          </a:p>
          <a:p>
            <a:r>
              <a:rPr lang="en-CA" sz="2400" b="1" dirty="0" smtClean="0">
                <a:solidFill>
                  <a:schemeClr val="bg1"/>
                </a:solidFill>
                <a:latin typeface="Calibri" pitchFamily="34" charset="0"/>
                <a:cs typeface="Calibri" pitchFamily="34" charset="0"/>
              </a:rPr>
              <a:t>with him by baptism (immersion) into </a:t>
            </a:r>
          </a:p>
          <a:p>
            <a:r>
              <a:rPr lang="en-CA" sz="2400" b="1" dirty="0" smtClean="0">
                <a:solidFill>
                  <a:schemeClr val="bg1"/>
                </a:solidFill>
                <a:latin typeface="Calibri" pitchFamily="34" charset="0"/>
                <a:cs typeface="Calibri" pitchFamily="34" charset="0"/>
              </a:rPr>
              <a:t>death, in order that, just as Christ was</a:t>
            </a:r>
          </a:p>
          <a:p>
            <a:r>
              <a:rPr lang="en-CA" sz="2400" b="1" dirty="0" smtClean="0">
                <a:solidFill>
                  <a:schemeClr val="bg1"/>
                </a:solidFill>
                <a:latin typeface="Calibri" pitchFamily="34" charset="0"/>
                <a:cs typeface="Calibri" pitchFamily="34" charset="0"/>
              </a:rPr>
              <a:t>raised from the dead by the glory of </a:t>
            </a:r>
          </a:p>
          <a:p>
            <a:r>
              <a:rPr lang="en-CA" sz="2400" b="1" dirty="0" smtClean="0">
                <a:solidFill>
                  <a:schemeClr val="bg1"/>
                </a:solidFill>
                <a:latin typeface="Calibri" pitchFamily="34" charset="0"/>
                <a:cs typeface="Calibri" pitchFamily="34" charset="0"/>
              </a:rPr>
              <a:t>the Father, we too might walk in </a:t>
            </a:r>
          </a:p>
          <a:p>
            <a:r>
              <a:rPr lang="en-CA" sz="2400" b="1" dirty="0" smtClean="0">
                <a:solidFill>
                  <a:schemeClr val="bg1"/>
                </a:solidFill>
                <a:latin typeface="Calibri" pitchFamily="34" charset="0"/>
                <a:cs typeface="Calibri" pitchFamily="34" charset="0"/>
              </a:rPr>
              <a:t>newness of life” </a:t>
            </a:r>
          </a:p>
          <a:p>
            <a:r>
              <a:rPr lang="en-CA" sz="2400" b="1" dirty="0" smtClean="0">
                <a:solidFill>
                  <a:schemeClr val="bg1"/>
                </a:solidFill>
                <a:latin typeface="Calibri" pitchFamily="34" charset="0"/>
                <a:cs typeface="Calibri" pitchFamily="34" charset="0"/>
              </a:rPr>
              <a:t>Rom 6:3-4 </a:t>
            </a:r>
            <a:r>
              <a:rPr lang="en-CA" sz="2000" b="1" dirty="0" smtClean="0">
                <a:solidFill>
                  <a:schemeClr val="bg1"/>
                </a:solidFill>
                <a:latin typeface="Calibri" pitchFamily="34" charset="0"/>
                <a:cs typeface="Calibri" pitchFamily="34" charset="0"/>
              </a:rPr>
              <a:t>(parentheses added,</a:t>
            </a:r>
          </a:p>
          <a:p>
            <a:r>
              <a:rPr lang="en-CA" sz="2000" b="1" dirty="0" smtClean="0">
                <a:solidFill>
                  <a:schemeClr val="bg1"/>
                </a:solidFill>
                <a:latin typeface="Calibri" pitchFamily="34" charset="0"/>
                <a:cs typeface="Calibri" pitchFamily="34" charset="0"/>
              </a:rPr>
              <a:t>see also Gal 3:27)</a:t>
            </a:r>
            <a:endParaRPr lang="en-CA" sz="2000" b="1" dirty="0">
              <a:latin typeface="Calibri" pitchFamily="34" charset="0"/>
              <a:cs typeface="Calibri" pitchFamily="34" charset="0"/>
            </a:endParaRPr>
          </a:p>
        </p:txBody>
      </p:sp>
      <p:sp>
        <p:nvSpPr>
          <p:cNvPr id="20485" name="TextBox 3"/>
          <p:cNvSpPr txBox="1">
            <a:spLocks noChangeArrowheads="1"/>
          </p:cNvSpPr>
          <p:nvPr/>
        </p:nvSpPr>
        <p:spPr bwMode="auto">
          <a:xfrm>
            <a:off x="1691680" y="5826968"/>
            <a:ext cx="727280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32. immersed into Christ in death with Christ and resurrection with Christ.  Thank you, Lord!</a:t>
            </a:r>
            <a:endParaRPr lang="en-CA" sz="2800" b="1" dirty="0">
              <a:solidFill>
                <a:srgbClr val="FF0000"/>
              </a:solidFill>
              <a:latin typeface="Calibri" pitchFamily="34" charset="0"/>
            </a:endParaRPr>
          </a:p>
        </p:txBody>
      </p:sp>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16" name="Picture 15"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179512" y="123984"/>
            <a:ext cx="8892480" cy="2010807"/>
          </a:xfrm>
          <a:prstGeom prst="rect">
            <a:avLst/>
          </a:prstGeom>
          <a:noFill/>
          <a:ln w="9525">
            <a:noFill/>
            <a:miter lim="800000"/>
            <a:headEnd/>
            <a:tailEnd/>
          </a:ln>
        </p:spPr>
        <p:txBody>
          <a:bodyPr wrap="square">
            <a:spAutoFit/>
          </a:bodyPr>
          <a:lstStyle/>
          <a:p>
            <a:pPr>
              <a:lnSpc>
                <a:spcPts val="2800"/>
              </a:lnSpc>
            </a:pPr>
            <a:r>
              <a:rPr lang="en-US" sz="2400" b="1" dirty="0" smtClean="0">
                <a:solidFill>
                  <a:schemeClr val="bg1"/>
                </a:solidFill>
                <a:latin typeface="Calibri" pitchFamily="34" charset="0"/>
              </a:rPr>
              <a:t>“For if we have been </a:t>
            </a:r>
            <a:r>
              <a:rPr lang="en-US" sz="2400" b="1" u="sng" dirty="0" smtClean="0">
                <a:solidFill>
                  <a:schemeClr val="bg1"/>
                </a:solidFill>
                <a:latin typeface="Calibri" pitchFamily="34" charset="0"/>
              </a:rPr>
              <a:t>united</a:t>
            </a:r>
            <a:r>
              <a:rPr lang="en-US" sz="2400" b="1" dirty="0" smtClean="0">
                <a:solidFill>
                  <a:schemeClr val="bg1"/>
                </a:solidFill>
                <a:latin typeface="Calibri" pitchFamily="34" charset="0"/>
              </a:rPr>
              <a:t> with him in a death like his, we shall certainly be </a:t>
            </a:r>
            <a:r>
              <a:rPr lang="en-US" sz="2400" b="1" u="sng" dirty="0" smtClean="0">
                <a:solidFill>
                  <a:schemeClr val="bg1"/>
                </a:solidFill>
                <a:latin typeface="Calibri" pitchFamily="34" charset="0"/>
              </a:rPr>
              <a:t>united</a:t>
            </a:r>
            <a:r>
              <a:rPr lang="en-US" sz="2400" b="1" dirty="0" smtClean="0">
                <a:solidFill>
                  <a:schemeClr val="bg1"/>
                </a:solidFill>
                <a:latin typeface="Calibri" pitchFamily="34" charset="0"/>
              </a:rPr>
              <a:t> with him in a resurrection </a:t>
            </a:r>
          </a:p>
          <a:p>
            <a:pPr>
              <a:lnSpc>
                <a:spcPts val="2800"/>
              </a:lnSpc>
            </a:pPr>
            <a:r>
              <a:rPr lang="en-US" sz="2400" b="1" dirty="0" smtClean="0">
                <a:solidFill>
                  <a:schemeClr val="bg1"/>
                </a:solidFill>
                <a:latin typeface="Calibri" pitchFamily="34" charset="0"/>
              </a:rPr>
              <a:t>like his”  Rom 6:5 </a:t>
            </a:r>
            <a:endParaRPr lang="en-CA" sz="800" dirty="0" smtClean="0">
              <a:solidFill>
                <a:schemeClr val="bg1"/>
              </a:solidFill>
              <a:latin typeface="Calibri" pitchFamily="34" charset="0"/>
            </a:endParaRPr>
          </a:p>
          <a:p>
            <a:endParaRPr lang="en-CA" sz="800" dirty="0" smtClean="0">
              <a:solidFill>
                <a:schemeClr val="bg1"/>
              </a:solidFill>
              <a:latin typeface="Calibri" pitchFamily="34" charset="0"/>
            </a:endParaRPr>
          </a:p>
          <a:p>
            <a:pPr>
              <a:lnSpc>
                <a:spcPts val="2800"/>
              </a:lnSpc>
            </a:pPr>
            <a:r>
              <a:rPr lang="en-CA" sz="2400" b="1" dirty="0" smtClean="0">
                <a:solidFill>
                  <a:schemeClr val="bg1"/>
                </a:solidFill>
                <a:latin typeface="Calibri" pitchFamily="34" charset="0"/>
              </a:rPr>
              <a:t>“Now if we have </a:t>
            </a:r>
            <a:r>
              <a:rPr lang="en-CA" sz="2400" b="1" u="sng" dirty="0" smtClean="0">
                <a:solidFill>
                  <a:schemeClr val="bg1"/>
                </a:solidFill>
                <a:latin typeface="Calibri" pitchFamily="34" charset="0"/>
              </a:rPr>
              <a:t>died</a:t>
            </a:r>
            <a:r>
              <a:rPr lang="en-CA" sz="2400" b="1" dirty="0" smtClean="0">
                <a:solidFill>
                  <a:schemeClr val="bg1"/>
                </a:solidFill>
                <a:latin typeface="Calibri" pitchFamily="34" charset="0"/>
              </a:rPr>
              <a:t> with Christ, we believe </a:t>
            </a:r>
          </a:p>
          <a:p>
            <a:pPr>
              <a:lnSpc>
                <a:spcPts val="2800"/>
              </a:lnSpc>
            </a:pPr>
            <a:r>
              <a:rPr lang="en-CA" sz="2400" b="1" dirty="0" smtClean="0">
                <a:solidFill>
                  <a:schemeClr val="bg1"/>
                </a:solidFill>
                <a:latin typeface="Calibri" pitchFamily="34" charset="0"/>
              </a:rPr>
              <a:t>that we will also </a:t>
            </a:r>
            <a:r>
              <a:rPr lang="en-CA" sz="2400" b="1" u="sng" dirty="0" smtClean="0">
                <a:solidFill>
                  <a:schemeClr val="bg1"/>
                </a:solidFill>
                <a:latin typeface="Calibri" pitchFamily="34" charset="0"/>
              </a:rPr>
              <a:t>live</a:t>
            </a:r>
            <a:r>
              <a:rPr lang="en-CA" sz="2400" b="1" dirty="0" smtClean="0">
                <a:solidFill>
                  <a:schemeClr val="bg1"/>
                </a:solidFill>
                <a:latin typeface="Calibri" pitchFamily="34" charset="0"/>
              </a:rPr>
              <a:t> with him”  Rom 6:8 </a:t>
            </a:r>
          </a:p>
        </p:txBody>
      </p:sp>
      <p:sp>
        <p:nvSpPr>
          <p:cNvPr id="20485" name="TextBox 3"/>
          <p:cNvSpPr txBox="1">
            <a:spLocks noChangeArrowheads="1"/>
          </p:cNvSpPr>
          <p:nvPr/>
        </p:nvSpPr>
        <p:spPr bwMode="auto">
          <a:xfrm>
            <a:off x="1691680" y="5826968"/>
            <a:ext cx="727280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33. united with Christ in death with Christ </a:t>
            </a:r>
          </a:p>
          <a:p>
            <a:pPr algn="ctr"/>
            <a:r>
              <a:rPr lang="en-CA" sz="2800" b="1" dirty="0" smtClean="0">
                <a:solidFill>
                  <a:srgbClr val="FF0000"/>
                </a:solidFill>
                <a:latin typeface="Calibri" pitchFamily="34" charset="0"/>
              </a:rPr>
              <a:t>and resurrection with Christ.  Praise you, Lord!</a:t>
            </a:r>
            <a:endParaRPr lang="en-CA" sz="2800" b="1" dirty="0">
              <a:solidFill>
                <a:srgbClr val="FF0000"/>
              </a:solidFill>
              <a:latin typeface="Calibri" pitchFamily="34" charset="0"/>
            </a:endParaRPr>
          </a:p>
        </p:txBody>
      </p:sp>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17" name="Picture 16"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7" name="Picture 6"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9" name="TextBox 8"/>
          <p:cNvSpPr txBox="1"/>
          <p:nvPr/>
        </p:nvSpPr>
        <p:spPr>
          <a:xfrm>
            <a:off x="1979712" y="4633909"/>
            <a:ext cx="4968552" cy="667299"/>
          </a:xfrm>
          <a:prstGeom prst="rect">
            <a:avLst/>
          </a:prstGeom>
          <a:noFill/>
        </p:spPr>
        <p:txBody>
          <a:bodyPr wrap="square" rtlCol="0">
            <a:spAutoFit/>
          </a:bodyPr>
          <a:lstStyle/>
          <a:p>
            <a:pPr>
              <a:lnSpc>
                <a:spcPts val="2200"/>
              </a:lnSpc>
            </a:pPr>
            <a:r>
              <a:rPr lang="en-US" sz="2400" b="1" dirty="0" smtClean="0">
                <a:latin typeface="Calibri" pitchFamily="34" charset="0"/>
                <a:cs typeface="Calibri" pitchFamily="34" charset="0"/>
              </a:rPr>
              <a:t>old self in Adam crucified +</a:t>
            </a:r>
          </a:p>
          <a:p>
            <a:pPr>
              <a:lnSpc>
                <a:spcPts val="2200"/>
              </a:lnSpc>
            </a:pPr>
            <a:r>
              <a:rPr lang="en-US" sz="2400" b="1" dirty="0" smtClean="0">
                <a:latin typeface="Calibri" pitchFamily="34" charset="0"/>
                <a:cs typeface="Calibri" pitchFamily="34" charset="0"/>
              </a:rPr>
              <a:t>buried with Christ</a:t>
            </a:r>
            <a:endParaRPr lang="en-US" sz="2400" b="1" dirty="0">
              <a:latin typeface="Calibri" pitchFamily="34" charset="0"/>
              <a:cs typeface="Calibri" pitchFamily="34" charset="0"/>
            </a:endParaRPr>
          </a:p>
        </p:txBody>
      </p:sp>
      <p:sp>
        <p:nvSpPr>
          <p:cNvPr id="10" name="TextBox 3"/>
          <p:cNvSpPr txBox="1">
            <a:spLocks noChangeArrowheads="1"/>
          </p:cNvSpPr>
          <p:nvPr/>
        </p:nvSpPr>
        <p:spPr bwMode="auto">
          <a:xfrm>
            <a:off x="395536" y="94208"/>
            <a:ext cx="8496944" cy="1174552"/>
          </a:xfrm>
          <a:prstGeom prst="rect">
            <a:avLst/>
          </a:prstGeom>
          <a:noFill/>
          <a:ln w="9525">
            <a:noFill/>
            <a:miter lim="800000"/>
            <a:headEnd/>
            <a:tailEnd/>
          </a:ln>
        </p:spPr>
        <p:txBody>
          <a:bodyPr wrap="square">
            <a:spAutoFit/>
          </a:bodyPr>
          <a:lstStyle/>
          <a:p>
            <a:pPr algn="ctr">
              <a:lnSpc>
                <a:spcPts val="2800"/>
              </a:lnSpc>
            </a:pPr>
            <a:r>
              <a:rPr lang="en-CA" sz="2800" b="1" dirty="0" smtClean="0">
                <a:solidFill>
                  <a:srgbClr val="FF0000"/>
                </a:solidFill>
                <a:latin typeface="Calibri" pitchFamily="34" charset="0"/>
              </a:rPr>
              <a:t>Immersed and united with Christ </a:t>
            </a:r>
          </a:p>
          <a:p>
            <a:pPr algn="ctr">
              <a:lnSpc>
                <a:spcPts val="2800"/>
              </a:lnSpc>
            </a:pPr>
            <a:r>
              <a:rPr lang="en-CA" sz="2800" b="1" dirty="0" smtClean="0">
                <a:solidFill>
                  <a:srgbClr val="FF0000"/>
                </a:solidFill>
                <a:latin typeface="Calibri" pitchFamily="34" charset="0"/>
              </a:rPr>
              <a:t>in death and resurrection with Christ</a:t>
            </a:r>
          </a:p>
          <a:p>
            <a:pPr algn="ctr">
              <a:lnSpc>
                <a:spcPts val="2800"/>
              </a:lnSpc>
            </a:pPr>
            <a:r>
              <a:rPr lang="en-CA" sz="2800" b="1" dirty="0" smtClean="0">
                <a:solidFill>
                  <a:srgbClr val="FF0000"/>
                </a:solidFill>
                <a:latin typeface="Calibri" pitchFamily="34" charset="0"/>
              </a:rPr>
              <a:t>Romans 6</a:t>
            </a:r>
            <a:endParaRPr lang="en-CA" sz="2800" b="1" dirty="0">
              <a:solidFill>
                <a:srgbClr val="FF0000"/>
              </a:solidFill>
              <a:latin typeface="Calibri" pitchFamily="34" charset="0"/>
            </a:endParaRPr>
          </a:p>
        </p:txBody>
      </p:sp>
      <p:sp>
        <p:nvSpPr>
          <p:cNvPr id="11" name="TextBox 10"/>
          <p:cNvSpPr txBox="1"/>
          <p:nvPr/>
        </p:nvSpPr>
        <p:spPr>
          <a:xfrm>
            <a:off x="3851920" y="1640994"/>
            <a:ext cx="2808312" cy="707886"/>
          </a:xfrm>
          <a:prstGeom prst="rect">
            <a:avLst/>
          </a:prstGeom>
          <a:noFill/>
        </p:spPr>
        <p:txBody>
          <a:bodyPr wrap="square" rtlCol="0">
            <a:spAutoFit/>
          </a:bodyPr>
          <a:lstStyle/>
          <a:p>
            <a:pPr>
              <a:lnSpc>
                <a:spcPts val="2400"/>
              </a:lnSpc>
            </a:pPr>
            <a:r>
              <a:rPr lang="en-US" sz="2400" b="1" dirty="0" smtClean="0">
                <a:solidFill>
                  <a:schemeClr val="bg1"/>
                </a:solidFill>
                <a:latin typeface="Calibri" pitchFamily="34" charset="0"/>
                <a:cs typeface="Calibri" pitchFamily="34" charset="0"/>
              </a:rPr>
              <a:t>new self raised +</a:t>
            </a:r>
          </a:p>
          <a:p>
            <a:pPr>
              <a:lnSpc>
                <a:spcPts val="2400"/>
              </a:lnSpc>
            </a:pPr>
            <a:r>
              <a:rPr lang="en-US" sz="2400" b="1" dirty="0" smtClean="0">
                <a:solidFill>
                  <a:schemeClr val="bg1"/>
                </a:solidFill>
                <a:latin typeface="Calibri" pitchFamily="34" charset="0"/>
                <a:cs typeface="Calibri" pitchFamily="34" charset="0"/>
              </a:rPr>
              <a:t>alive with Christ</a:t>
            </a:r>
            <a:endParaRPr lang="en-US" sz="2400" b="1" dirty="0">
              <a:solidFill>
                <a:schemeClr val="bg1"/>
              </a:solidFill>
              <a:latin typeface="Calibri" pitchFamily="34" charset="0"/>
              <a:cs typeface="Calibri" pitchFamily="34" charset="0"/>
            </a:endParaRPr>
          </a:p>
        </p:txBody>
      </p:sp>
      <p:sp>
        <p:nvSpPr>
          <p:cNvPr id="13" name="TextBox 12"/>
          <p:cNvSpPr txBox="1"/>
          <p:nvPr/>
        </p:nvSpPr>
        <p:spPr>
          <a:xfrm rot="5400000">
            <a:off x="5476048" y="3252928"/>
            <a:ext cx="6408712" cy="712183"/>
          </a:xfrm>
          <a:prstGeom prst="rect">
            <a:avLst/>
          </a:prstGeom>
          <a:noFill/>
        </p:spPr>
        <p:txBody>
          <a:bodyPr wrap="square" rtlCol="0">
            <a:spAutoFit/>
          </a:bodyPr>
          <a:lstStyle/>
          <a:p>
            <a:pPr algn="ctr">
              <a:lnSpc>
                <a:spcPts val="2400"/>
              </a:lnSpc>
            </a:pPr>
            <a:r>
              <a:rPr lang="en-US" sz="2400" b="1" dirty="0" smtClean="0">
                <a:solidFill>
                  <a:schemeClr val="bg1"/>
                </a:solidFill>
                <a:latin typeface="Calibri" pitchFamily="34" charset="0"/>
                <a:cs typeface="Calibri" pitchFamily="34" charset="0"/>
              </a:rPr>
              <a:t>Dead to sin, freed from sin as Master</a:t>
            </a:r>
          </a:p>
          <a:p>
            <a:pPr algn="ctr">
              <a:lnSpc>
                <a:spcPts val="2400"/>
              </a:lnSpc>
            </a:pPr>
            <a:r>
              <a:rPr lang="en-US" sz="2400" b="1" dirty="0" smtClean="0">
                <a:solidFill>
                  <a:schemeClr val="bg1"/>
                </a:solidFill>
                <a:latin typeface="Calibri" pitchFamily="34" charset="0"/>
                <a:cs typeface="Calibri" pitchFamily="34" charset="0"/>
              </a:rPr>
              <a:t>Under Christ’s authority and grace in the Spirit</a:t>
            </a:r>
            <a:endParaRPr lang="en-US" sz="2400" b="1" dirty="0">
              <a:solidFill>
                <a:schemeClr val="bg1"/>
              </a:solidFill>
              <a:latin typeface="Calibri" pitchFamily="34" charset="0"/>
              <a:cs typeface="Calibri" pitchFamily="34" charset="0"/>
            </a:endParaRPr>
          </a:p>
        </p:txBody>
      </p:sp>
      <p:sp>
        <p:nvSpPr>
          <p:cNvPr id="14" name="TextBox 13"/>
          <p:cNvSpPr txBox="1"/>
          <p:nvPr/>
        </p:nvSpPr>
        <p:spPr>
          <a:xfrm rot="1740000">
            <a:off x="-564522" y="2058077"/>
            <a:ext cx="4464496" cy="461665"/>
          </a:xfrm>
          <a:prstGeom prst="rect">
            <a:avLst/>
          </a:prstGeom>
          <a:noFill/>
        </p:spPr>
        <p:txBody>
          <a:bodyPr wrap="square" rtlCol="0">
            <a:spAutoFit/>
          </a:bodyPr>
          <a:lstStyle/>
          <a:p>
            <a:pPr algn="ctr"/>
            <a:r>
              <a:rPr lang="en-US" sz="2400" b="1" spc="-60" dirty="0" smtClean="0">
                <a:solidFill>
                  <a:schemeClr val="bg1"/>
                </a:solidFill>
                <a:latin typeface="Calibri" pitchFamily="34" charset="0"/>
                <a:cs typeface="Calibri" pitchFamily="34" charset="0"/>
              </a:rPr>
              <a:t>Faith in Christ crucified</a:t>
            </a:r>
            <a:endParaRPr lang="en-US" sz="2400" b="1" spc="-60" dirty="0">
              <a:solidFill>
                <a:schemeClr val="bg1"/>
              </a:solidFill>
              <a:latin typeface="Calibri" pitchFamily="34" charset="0"/>
              <a:cs typeface="Calibri" pitchFamily="34" charset="0"/>
            </a:endParaRPr>
          </a:p>
        </p:txBody>
      </p:sp>
      <p:sp>
        <p:nvSpPr>
          <p:cNvPr id="16" name="TextBox 15"/>
          <p:cNvSpPr txBox="1"/>
          <p:nvPr/>
        </p:nvSpPr>
        <p:spPr>
          <a:xfrm>
            <a:off x="1647055" y="5733256"/>
            <a:ext cx="6021289" cy="1015663"/>
          </a:xfrm>
          <a:prstGeom prst="rect">
            <a:avLst/>
          </a:prstGeom>
          <a:noFill/>
        </p:spPr>
        <p:txBody>
          <a:bodyPr wrap="square" rtlCol="0">
            <a:spAutoFit/>
          </a:bodyPr>
          <a:lstStyle/>
          <a:p>
            <a:pPr algn="ctr">
              <a:lnSpc>
                <a:spcPts val="2400"/>
              </a:lnSpc>
            </a:pPr>
            <a:r>
              <a:rPr lang="en-US" sz="2400" b="1" dirty="0" smtClean="0">
                <a:solidFill>
                  <a:srgbClr val="0000FF"/>
                </a:solidFill>
                <a:latin typeface="Calibri" pitchFamily="34" charset="0"/>
                <a:cs typeface="Calibri" pitchFamily="34" charset="0"/>
              </a:rPr>
              <a:t>Walking with Christ in the Spirit</a:t>
            </a:r>
          </a:p>
          <a:p>
            <a:pPr algn="ctr">
              <a:lnSpc>
                <a:spcPts val="2400"/>
              </a:lnSpc>
            </a:pPr>
            <a:r>
              <a:rPr lang="en-US" sz="2400" b="1" dirty="0" smtClean="0">
                <a:solidFill>
                  <a:srgbClr val="0000FF"/>
                </a:solidFill>
                <a:latin typeface="Calibri" pitchFamily="34" charset="0"/>
                <a:cs typeface="Calibri" pitchFamily="34" charset="0"/>
              </a:rPr>
              <a:t> in </a:t>
            </a:r>
            <a:r>
              <a:rPr lang="en-US" sz="2400" b="1" i="1" dirty="0" smtClean="0">
                <a:solidFill>
                  <a:srgbClr val="0000FF"/>
                </a:solidFill>
                <a:latin typeface="Calibri" pitchFamily="34" charset="0"/>
                <a:cs typeface="Calibri" pitchFamily="34" charset="0"/>
              </a:rPr>
              <a:t>agape</a:t>
            </a:r>
            <a:r>
              <a:rPr lang="en-US" sz="2400" b="1" dirty="0" smtClean="0">
                <a:solidFill>
                  <a:srgbClr val="0000FF"/>
                </a:solidFill>
                <a:latin typeface="Calibri" pitchFamily="34" charset="0"/>
                <a:cs typeface="Calibri" pitchFamily="34" charset="0"/>
              </a:rPr>
              <a:t> love, fellowship and submission,</a:t>
            </a:r>
          </a:p>
          <a:p>
            <a:pPr algn="ctr">
              <a:lnSpc>
                <a:spcPts val="2400"/>
              </a:lnSpc>
            </a:pPr>
            <a:r>
              <a:rPr lang="en-US" sz="2400" b="1" dirty="0" smtClean="0">
                <a:solidFill>
                  <a:srgbClr val="0000FF"/>
                </a:solidFill>
                <a:latin typeface="Calibri" pitchFamily="34" charset="0"/>
                <a:cs typeface="Calibri" pitchFamily="34" charset="0"/>
              </a:rPr>
              <a:t>enjoying the LORD as our supreme treasure</a:t>
            </a:r>
            <a:endParaRPr lang="en-US" sz="2400" b="1" dirty="0">
              <a:solidFill>
                <a:srgbClr val="0000FF"/>
              </a:solidFill>
              <a:latin typeface="Calibri" pitchFamily="34" charset="0"/>
              <a:cs typeface="Calibri" pitchFamily="34" charset="0"/>
            </a:endParaRPr>
          </a:p>
        </p:txBody>
      </p:sp>
      <p:sp>
        <p:nvSpPr>
          <p:cNvPr id="18" name="TextBox 17"/>
          <p:cNvSpPr txBox="1"/>
          <p:nvPr/>
        </p:nvSpPr>
        <p:spPr>
          <a:xfrm rot="16200000">
            <a:off x="-2159867" y="3972370"/>
            <a:ext cx="4852394" cy="461665"/>
          </a:xfrm>
          <a:prstGeom prst="rect">
            <a:avLst/>
          </a:prstGeom>
          <a:noFill/>
        </p:spPr>
        <p:txBody>
          <a:bodyPr wrap="square" rtlCol="0">
            <a:spAutoFit/>
          </a:bodyPr>
          <a:lstStyle/>
          <a:p>
            <a:pPr algn="ctr"/>
            <a:r>
              <a:rPr lang="en-US" sz="2400" b="1" spc="-30" dirty="0" smtClean="0">
                <a:solidFill>
                  <a:schemeClr val="bg1">
                    <a:lumMod val="50000"/>
                  </a:schemeClr>
                </a:solidFill>
                <a:latin typeface="Calibri" pitchFamily="34" charset="0"/>
                <a:cs typeface="Calibri" pitchFamily="34" charset="0"/>
              </a:rPr>
              <a:t>without Christ, sin reigns as Master</a:t>
            </a:r>
            <a:endParaRPr lang="en-US" sz="2400" b="1" spc="-30" dirty="0">
              <a:solidFill>
                <a:schemeClr val="bg1">
                  <a:lumMod val="50000"/>
                </a:schemeClr>
              </a:solidFill>
              <a:latin typeface="Calibri" pitchFamily="34" charset="0"/>
              <a:cs typeface="Calibri" pitchFamily="34" charset="0"/>
            </a:endParaRPr>
          </a:p>
        </p:txBody>
      </p:sp>
      <p:sp>
        <p:nvSpPr>
          <p:cNvPr id="20"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4" name="TextBox 3"/>
          <p:cNvSpPr txBox="1">
            <a:spLocks noChangeArrowheads="1"/>
          </p:cNvSpPr>
          <p:nvPr/>
        </p:nvSpPr>
        <p:spPr bwMode="auto">
          <a:xfrm>
            <a:off x="179512" y="5714866"/>
            <a:ext cx="8892480" cy="810478"/>
          </a:xfrm>
          <a:prstGeom prst="rect">
            <a:avLst/>
          </a:prstGeom>
          <a:noFill/>
          <a:ln w="9525">
            <a:noFill/>
            <a:miter lim="800000"/>
            <a:headEnd/>
            <a:tailEnd/>
          </a:ln>
        </p:spPr>
        <p:txBody>
          <a:bodyPr wrap="square">
            <a:spAutoFit/>
          </a:bodyPr>
          <a:lstStyle/>
          <a:p>
            <a:pPr algn="ctr">
              <a:lnSpc>
                <a:spcPts val="2800"/>
              </a:lnSpc>
            </a:pPr>
            <a:r>
              <a:rPr lang="en-US" sz="2400" b="1" dirty="0" smtClean="0">
                <a:solidFill>
                  <a:schemeClr val="bg1"/>
                </a:solidFill>
                <a:latin typeface="Calibri" pitchFamily="34" charset="0"/>
              </a:rPr>
              <a:t>Has anyone else died for you to set you free </a:t>
            </a:r>
          </a:p>
          <a:p>
            <a:pPr algn="ctr">
              <a:lnSpc>
                <a:spcPts val="2800"/>
              </a:lnSpc>
            </a:pPr>
            <a:r>
              <a:rPr lang="en-US" sz="2400" b="1" dirty="0" smtClean="0">
                <a:solidFill>
                  <a:schemeClr val="bg1"/>
                </a:solidFill>
                <a:latin typeface="Calibri" pitchFamily="34" charset="0"/>
              </a:rPr>
              <a:t>from enslavement to SIN, the cruel master of all sinners?</a:t>
            </a:r>
          </a:p>
        </p:txBody>
      </p:sp>
      <p:pic>
        <p:nvPicPr>
          <p:cNvPr id="12" name="Picture 11"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7" name="TextBox 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itle 1"/>
          <p:cNvSpPr txBox="1">
            <a:spLocks/>
          </p:cNvSpPr>
          <p:nvPr/>
        </p:nvSpPr>
        <p:spPr bwMode="auto">
          <a:xfrm>
            <a:off x="1331640" y="5805264"/>
            <a:ext cx="7632848"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100" normalizeH="0" noProof="0" dirty="0" smtClean="0">
                <a:ln>
                  <a:noFill/>
                </a:ln>
                <a:solidFill>
                  <a:srgbClr val="FF0000"/>
                </a:solidFill>
                <a:effectLst/>
                <a:uLnTx/>
                <a:uFillTx/>
                <a:latin typeface="Calibri" pitchFamily="34" charset="0"/>
                <a:ea typeface="+mj-ea"/>
                <a:cs typeface="Calibri" pitchFamily="34" charset="0"/>
              </a:rPr>
              <a:t>34-35. </a:t>
            </a:r>
            <a:r>
              <a:rPr lang="en-US" sz="2800" b="1" dirty="0" smtClean="0">
                <a:solidFill>
                  <a:srgbClr val="FF0000"/>
                </a:solidFill>
                <a:latin typeface="Calibri" pitchFamily="34" charset="0"/>
                <a:cs typeface="Calibri" pitchFamily="34" charset="0"/>
              </a:rPr>
              <a:t>old self in Adam crucified and buried with Christ in death with Christ.  Praise you, Lord!</a:t>
            </a:r>
          </a:p>
        </p:txBody>
      </p:sp>
      <p:sp>
        <p:nvSpPr>
          <p:cNvPr id="15" name="TextBox 14"/>
          <p:cNvSpPr txBox="1"/>
          <p:nvPr/>
        </p:nvSpPr>
        <p:spPr>
          <a:xfrm>
            <a:off x="251520" y="44624"/>
            <a:ext cx="8352928" cy="1528624"/>
          </a:xfrm>
          <a:prstGeom prst="rect">
            <a:avLst/>
          </a:prstGeom>
          <a:noFill/>
        </p:spPr>
        <p:txBody>
          <a:bodyPr wrap="square" rtlCol="0">
            <a:spAutoFit/>
          </a:bodyPr>
          <a:lstStyle/>
          <a:p>
            <a:pPr>
              <a:lnSpc>
                <a:spcPts val="2800"/>
              </a:lnSpc>
            </a:pPr>
            <a:r>
              <a:rPr lang="en-CA" sz="2400" b="1" dirty="0" smtClean="0">
                <a:solidFill>
                  <a:schemeClr val="bg1"/>
                </a:solidFill>
                <a:latin typeface="Calibri" pitchFamily="34" charset="0"/>
              </a:rPr>
              <a:t>We were </a:t>
            </a:r>
            <a:r>
              <a:rPr lang="en-CA" sz="2400" b="1" u="sng" dirty="0" smtClean="0">
                <a:solidFill>
                  <a:schemeClr val="bg1"/>
                </a:solidFill>
                <a:latin typeface="Calibri" pitchFamily="34" charset="0"/>
              </a:rPr>
              <a:t>buried</a:t>
            </a:r>
            <a:r>
              <a:rPr lang="en-CA" sz="2400" b="1" dirty="0" smtClean="0">
                <a:solidFill>
                  <a:schemeClr val="bg1"/>
                </a:solidFill>
                <a:latin typeface="Calibri" pitchFamily="34" charset="0"/>
              </a:rPr>
              <a:t> therefore with him . . . into death . . . </a:t>
            </a:r>
            <a:r>
              <a:rPr lang="en-CA" sz="2400" b="1" dirty="0" smtClean="0">
                <a:solidFill>
                  <a:schemeClr val="bg1"/>
                </a:solidFill>
                <a:latin typeface="Calibri" pitchFamily="34" charset="0"/>
                <a:cs typeface="Calibri" pitchFamily="34" charset="0"/>
              </a:rPr>
              <a:t> our old self was </a:t>
            </a:r>
            <a:r>
              <a:rPr lang="en-US" sz="2400" b="1" u="sng" dirty="0" smtClean="0">
                <a:solidFill>
                  <a:schemeClr val="bg1"/>
                </a:solidFill>
                <a:latin typeface="Calibri" pitchFamily="34" charset="0"/>
                <a:cs typeface="Calibri" pitchFamily="34" charset="0"/>
              </a:rPr>
              <a:t>crucified</a:t>
            </a:r>
            <a:r>
              <a:rPr lang="en-US" sz="2400" b="1" dirty="0" smtClean="0">
                <a:solidFill>
                  <a:schemeClr val="bg1"/>
                </a:solidFill>
                <a:latin typeface="Calibri" pitchFamily="34" charset="0"/>
                <a:cs typeface="Calibri" pitchFamily="34" charset="0"/>
              </a:rPr>
              <a:t> with him . . . For one who </a:t>
            </a:r>
          </a:p>
          <a:p>
            <a:pPr>
              <a:lnSpc>
                <a:spcPts val="2800"/>
              </a:lnSpc>
            </a:pPr>
            <a:r>
              <a:rPr lang="en-US" sz="2400" b="1" dirty="0" smtClean="0">
                <a:solidFill>
                  <a:schemeClr val="bg1"/>
                </a:solidFill>
                <a:latin typeface="Calibri" pitchFamily="34" charset="0"/>
                <a:cs typeface="Calibri" pitchFamily="34" charset="0"/>
              </a:rPr>
              <a:t>has </a:t>
            </a:r>
            <a:r>
              <a:rPr lang="en-US" sz="2400" b="1" u="sng" dirty="0" smtClean="0">
                <a:solidFill>
                  <a:schemeClr val="bg1"/>
                </a:solidFill>
                <a:latin typeface="Calibri" pitchFamily="34" charset="0"/>
                <a:cs typeface="Calibri" pitchFamily="34" charset="0"/>
              </a:rPr>
              <a:t>died</a:t>
            </a:r>
            <a:r>
              <a:rPr lang="en-US" sz="2400" b="1" dirty="0" smtClean="0">
                <a:solidFill>
                  <a:schemeClr val="bg1"/>
                </a:solidFill>
                <a:latin typeface="Calibri" pitchFamily="34" charset="0"/>
                <a:cs typeface="Calibri" pitchFamily="34" charset="0"/>
              </a:rPr>
              <a:t> has been set free from sin.  Now if </a:t>
            </a:r>
          </a:p>
          <a:p>
            <a:pPr>
              <a:lnSpc>
                <a:spcPts val="2800"/>
              </a:lnSpc>
            </a:pPr>
            <a:r>
              <a:rPr lang="en-CA" sz="2400" b="1" dirty="0" smtClean="0">
                <a:solidFill>
                  <a:schemeClr val="bg1"/>
                </a:solidFill>
                <a:latin typeface="Calibri" pitchFamily="34" charset="0"/>
              </a:rPr>
              <a:t>we have </a:t>
            </a:r>
            <a:r>
              <a:rPr lang="en-CA" sz="2400" b="1" u="sng" dirty="0" smtClean="0">
                <a:solidFill>
                  <a:schemeClr val="bg1"/>
                </a:solidFill>
                <a:latin typeface="Calibri" pitchFamily="34" charset="0"/>
              </a:rPr>
              <a:t>died</a:t>
            </a:r>
            <a:r>
              <a:rPr lang="en-CA" sz="2400" b="1" dirty="0" smtClean="0">
                <a:solidFill>
                  <a:schemeClr val="bg1"/>
                </a:solidFill>
                <a:latin typeface="Calibri" pitchFamily="34" charset="0"/>
              </a:rPr>
              <a:t> with Christ . . .” Rom 6:4,6,8</a:t>
            </a:r>
            <a:endParaRPr lang="en-CA" sz="1200" dirty="0" smtClean="0">
              <a:solidFill>
                <a:schemeClr val="bg1"/>
              </a:solidFill>
              <a:latin typeface="Calibri" pitchFamily="34" charset="0"/>
            </a:endParaRPr>
          </a:p>
        </p:txBody>
      </p:sp>
      <p:sp>
        <p:nvSpPr>
          <p:cNvPr id="16" name="TextBox 15"/>
          <p:cNvSpPr txBox="1"/>
          <p:nvPr/>
        </p:nvSpPr>
        <p:spPr>
          <a:xfrm>
            <a:off x="2957736" y="1556792"/>
            <a:ext cx="3198440" cy="923330"/>
          </a:xfrm>
          <a:prstGeom prst="rect">
            <a:avLst/>
          </a:prstGeom>
          <a:noFill/>
        </p:spPr>
        <p:txBody>
          <a:bodyPr wrap="none" rtlCol="0">
            <a:spAutoFit/>
          </a:bodyPr>
          <a:lstStyle/>
          <a:p>
            <a:r>
              <a:rPr lang="en-US" dirty="0" smtClean="0">
                <a:solidFill>
                  <a:schemeClr val="bg1"/>
                </a:solidFill>
              </a:rPr>
              <a:t>Also Gal 2:20; Eph 4:21-22; </a:t>
            </a:r>
          </a:p>
          <a:p>
            <a:r>
              <a:rPr lang="en-US" dirty="0" smtClean="0">
                <a:solidFill>
                  <a:schemeClr val="bg1"/>
                </a:solidFill>
              </a:rPr>
              <a:t>Col 2:12; 3:3,9</a:t>
            </a:r>
          </a:p>
          <a:p>
            <a:r>
              <a:rPr lang="en-US" dirty="0" smtClean="0">
                <a:solidFill>
                  <a:schemeClr val="bg1"/>
                </a:solidFill>
              </a:rPr>
              <a:t>In Adam Rom 5:12,19</a:t>
            </a:r>
            <a:endParaRPr lang="en-US" dirty="0">
              <a:solidFill>
                <a:schemeClr val="bg1"/>
              </a:solidFill>
            </a:endParaRPr>
          </a:p>
        </p:txBody>
      </p:sp>
      <p:pic>
        <p:nvPicPr>
          <p:cNvPr id="20" name="Picture 19"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21"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19" name="TextBox 18"/>
          <p:cNvSpPr txBox="1"/>
          <p:nvPr/>
        </p:nvSpPr>
        <p:spPr>
          <a:xfrm>
            <a:off x="1979712" y="4633909"/>
            <a:ext cx="4968552" cy="667299"/>
          </a:xfrm>
          <a:prstGeom prst="rect">
            <a:avLst/>
          </a:prstGeom>
          <a:noFill/>
        </p:spPr>
        <p:txBody>
          <a:bodyPr wrap="square" rtlCol="0">
            <a:spAutoFit/>
          </a:bodyPr>
          <a:lstStyle/>
          <a:p>
            <a:pPr>
              <a:lnSpc>
                <a:spcPts val="2200"/>
              </a:lnSpc>
            </a:pPr>
            <a:r>
              <a:rPr lang="en-US" sz="2400" b="1" dirty="0" smtClean="0">
                <a:latin typeface="Calibri" pitchFamily="34" charset="0"/>
                <a:cs typeface="Calibri" pitchFamily="34" charset="0"/>
              </a:rPr>
              <a:t>old self in Adam crucified +</a:t>
            </a:r>
          </a:p>
          <a:p>
            <a:pPr>
              <a:lnSpc>
                <a:spcPts val="2200"/>
              </a:lnSpc>
            </a:pPr>
            <a:r>
              <a:rPr lang="en-US" sz="2400" b="1" dirty="0" smtClean="0">
                <a:latin typeface="Calibri" pitchFamily="34" charset="0"/>
                <a:cs typeface="Calibri" pitchFamily="34" charset="0"/>
              </a:rPr>
              <a:t>buried with Christ</a:t>
            </a:r>
            <a:endParaRPr lang="en-US" sz="24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Resurrection pic by Yoon Namsun.jpg"/>
          <p:cNvPicPr>
            <a:picLocks noChangeAspect="1"/>
          </p:cNvPicPr>
          <p:nvPr/>
        </p:nvPicPr>
        <p:blipFill>
          <a:blip r:embed="rId3"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6" name="TextBox 15"/>
          <p:cNvSpPr txBox="1"/>
          <p:nvPr/>
        </p:nvSpPr>
        <p:spPr>
          <a:xfrm>
            <a:off x="107504" y="-27384"/>
            <a:ext cx="8964488" cy="2123658"/>
          </a:xfrm>
          <a:prstGeom prst="rect">
            <a:avLst/>
          </a:prstGeom>
          <a:noFill/>
        </p:spPr>
        <p:txBody>
          <a:bodyPr wrap="square" rtlCol="0">
            <a:spAutoFit/>
          </a:bodyPr>
          <a:lstStyle/>
          <a:p>
            <a:r>
              <a:rPr lang="en-US" sz="2400" b="1" dirty="0" smtClean="0">
                <a:solidFill>
                  <a:schemeClr val="bg1"/>
                </a:solidFill>
                <a:latin typeface="Calibri" pitchFamily="34" charset="0"/>
                <a:cs typeface="Calibri" pitchFamily="34" charset="0"/>
              </a:rPr>
              <a:t>“</a:t>
            </a:r>
            <a:r>
              <a:rPr lang="en-CA" sz="2400" b="1" dirty="0" smtClean="0">
                <a:solidFill>
                  <a:schemeClr val="bg1"/>
                </a:solidFill>
                <a:latin typeface="Calibri" pitchFamily="34" charset="0"/>
                <a:cs typeface="Calibri" pitchFamily="34" charset="0"/>
              </a:rPr>
              <a:t>just as Christ was </a:t>
            </a:r>
            <a:r>
              <a:rPr lang="en-CA" sz="2400" b="1" u="sng" dirty="0" smtClean="0">
                <a:solidFill>
                  <a:schemeClr val="bg1"/>
                </a:solidFill>
                <a:latin typeface="Calibri" pitchFamily="34" charset="0"/>
                <a:cs typeface="Calibri" pitchFamily="34" charset="0"/>
              </a:rPr>
              <a:t>raised</a:t>
            </a:r>
            <a:r>
              <a:rPr lang="en-CA" sz="2400" b="1" dirty="0" smtClean="0">
                <a:solidFill>
                  <a:schemeClr val="bg1"/>
                </a:solidFill>
                <a:latin typeface="Calibri" pitchFamily="34" charset="0"/>
                <a:cs typeface="Calibri" pitchFamily="34" charset="0"/>
              </a:rPr>
              <a:t> . . . we too might walk in </a:t>
            </a:r>
            <a:r>
              <a:rPr lang="en-CA" sz="2400" b="1" u="sng" dirty="0" smtClean="0">
                <a:solidFill>
                  <a:schemeClr val="bg1"/>
                </a:solidFill>
                <a:latin typeface="Calibri" pitchFamily="34" charset="0"/>
                <a:cs typeface="Calibri" pitchFamily="34" charset="0"/>
              </a:rPr>
              <a:t>newness of life</a:t>
            </a:r>
            <a:r>
              <a:rPr lang="en-CA" sz="2400" b="1" dirty="0" smtClean="0">
                <a:solidFill>
                  <a:schemeClr val="bg1"/>
                </a:solidFill>
                <a:latin typeface="Calibri" pitchFamily="34" charset="0"/>
                <a:cs typeface="Calibri" pitchFamily="34" charset="0"/>
              </a:rPr>
              <a:t> . . . </a:t>
            </a:r>
            <a:r>
              <a:rPr lang="en-US" sz="2400" b="1" dirty="0" smtClean="0">
                <a:solidFill>
                  <a:schemeClr val="bg1"/>
                </a:solidFill>
                <a:latin typeface="Calibri" pitchFamily="34" charset="0"/>
                <a:cs typeface="Calibri" pitchFamily="34" charset="0"/>
              </a:rPr>
              <a:t> </a:t>
            </a:r>
          </a:p>
          <a:p>
            <a:r>
              <a:rPr lang="en-US" sz="2400" b="1" dirty="0" smtClean="0">
                <a:solidFill>
                  <a:schemeClr val="bg1"/>
                </a:solidFill>
                <a:latin typeface="Calibri" pitchFamily="34" charset="0"/>
                <a:cs typeface="Calibri" pitchFamily="34" charset="0"/>
              </a:rPr>
              <a:t>we shall certainly be </a:t>
            </a:r>
            <a:r>
              <a:rPr lang="en-US" sz="2400" b="1" u="sng" dirty="0" smtClean="0">
                <a:solidFill>
                  <a:schemeClr val="bg1"/>
                </a:solidFill>
                <a:latin typeface="Calibri" pitchFamily="34" charset="0"/>
                <a:cs typeface="Calibri" pitchFamily="34" charset="0"/>
              </a:rPr>
              <a:t>united with him in a resurrection like his</a:t>
            </a:r>
            <a:r>
              <a:rPr lang="en-US" sz="2400" b="1" dirty="0" smtClean="0">
                <a:solidFill>
                  <a:schemeClr val="bg1"/>
                </a:solidFill>
                <a:latin typeface="Calibri" pitchFamily="34" charset="0"/>
                <a:cs typeface="Calibri" pitchFamily="34" charset="0"/>
              </a:rPr>
              <a:t>. . . .</a:t>
            </a:r>
          </a:p>
          <a:p>
            <a:r>
              <a:rPr lang="en-US" sz="2400" b="1" dirty="0" smtClean="0">
                <a:solidFill>
                  <a:schemeClr val="bg1"/>
                </a:solidFill>
                <a:latin typeface="Calibri" pitchFamily="34" charset="0"/>
                <a:cs typeface="Calibri" pitchFamily="34" charset="0"/>
              </a:rPr>
              <a:t>we will also </a:t>
            </a:r>
            <a:r>
              <a:rPr lang="en-US" sz="2400" b="1" u="sng" dirty="0" smtClean="0">
                <a:solidFill>
                  <a:schemeClr val="bg1"/>
                </a:solidFill>
                <a:latin typeface="Calibri" pitchFamily="34" charset="0"/>
                <a:cs typeface="Calibri" pitchFamily="34" charset="0"/>
              </a:rPr>
              <a:t>live with him</a:t>
            </a:r>
            <a:r>
              <a:rPr lang="en-US" sz="2400" b="1" dirty="0" smtClean="0">
                <a:solidFill>
                  <a:schemeClr val="bg1"/>
                </a:solidFill>
                <a:latin typeface="Calibri" pitchFamily="34" charset="0"/>
                <a:cs typeface="Calibri" pitchFamily="34" charset="0"/>
              </a:rPr>
              <a:t>. . . . he </a:t>
            </a:r>
            <a:r>
              <a:rPr lang="en-US" sz="2400" b="1" u="sng" dirty="0" smtClean="0">
                <a:solidFill>
                  <a:schemeClr val="bg1"/>
                </a:solidFill>
                <a:latin typeface="Calibri" pitchFamily="34" charset="0"/>
                <a:cs typeface="Calibri" pitchFamily="34" charset="0"/>
              </a:rPr>
              <a:t>lives to God</a:t>
            </a:r>
            <a:r>
              <a:rPr lang="en-US" sz="2400" b="1" dirty="0" smtClean="0">
                <a:solidFill>
                  <a:schemeClr val="bg1"/>
                </a:solidFill>
                <a:latin typeface="Calibri" pitchFamily="34" charset="0"/>
                <a:cs typeface="Calibri" pitchFamily="34" charset="0"/>
              </a:rPr>
              <a:t> . . .</a:t>
            </a:r>
            <a:r>
              <a:rPr lang="en-CA" sz="2400" b="1" dirty="0" smtClean="0">
                <a:solidFill>
                  <a:schemeClr val="bg1"/>
                </a:solidFill>
                <a:latin typeface="Calibri" pitchFamily="34" charset="0"/>
              </a:rPr>
              <a:t> </a:t>
            </a:r>
            <a:r>
              <a:rPr lang="en-CA" sz="2400" b="1" u="sng" dirty="0" smtClean="0">
                <a:solidFill>
                  <a:schemeClr val="bg1"/>
                </a:solidFill>
                <a:latin typeface="Calibri" pitchFamily="34" charset="0"/>
              </a:rPr>
              <a:t>consider yourselves dead to sin and alive to God in Christ Jesus</a:t>
            </a:r>
            <a:r>
              <a:rPr lang="en-CA" sz="2400" b="1" dirty="0" smtClean="0">
                <a:solidFill>
                  <a:schemeClr val="bg1"/>
                </a:solidFill>
                <a:latin typeface="Calibri" pitchFamily="34" charset="0"/>
              </a:rPr>
              <a:t>” </a:t>
            </a:r>
          </a:p>
          <a:p>
            <a:r>
              <a:rPr lang="en-CA" sz="2400" b="1" dirty="0" smtClean="0">
                <a:solidFill>
                  <a:schemeClr val="bg1"/>
                </a:solidFill>
                <a:latin typeface="Calibri" pitchFamily="34" charset="0"/>
              </a:rPr>
              <a:t>Rom 6:4,5,8,10,11</a:t>
            </a:r>
          </a:p>
          <a:p>
            <a:endParaRPr lang="en-CA" sz="1200" dirty="0" smtClean="0">
              <a:solidFill>
                <a:schemeClr val="bg1"/>
              </a:solidFill>
              <a:latin typeface="Calibri" pitchFamily="34" charset="0"/>
            </a:endParaRPr>
          </a:p>
        </p:txBody>
      </p:sp>
      <p:sp>
        <p:nvSpPr>
          <p:cNvPr id="15" name="Title 1"/>
          <p:cNvSpPr txBox="1">
            <a:spLocks/>
          </p:cNvSpPr>
          <p:nvPr/>
        </p:nvSpPr>
        <p:spPr bwMode="auto">
          <a:xfrm>
            <a:off x="1187624" y="5826968"/>
            <a:ext cx="7848872"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solidFill>
                  <a:srgbClr val="FF0000"/>
                </a:solidFill>
                <a:latin typeface="Calibri" pitchFamily="34" charset="0"/>
                <a:cs typeface="Calibri" pitchFamily="34" charset="0"/>
              </a:rPr>
              <a:t>36-37. new self in Christ raised and alive with Christ in resurrection with Christ</a:t>
            </a:r>
            <a:r>
              <a:rPr lang="en-US" sz="2800" b="1" spc="-10" dirty="0" smtClean="0">
                <a:solidFill>
                  <a:srgbClr val="FF0000"/>
                </a:solidFill>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Thank you, Lord!</a:t>
            </a:r>
          </a:p>
        </p:txBody>
      </p:sp>
      <p:sp>
        <p:nvSpPr>
          <p:cNvPr id="13" name="TextBox 12"/>
          <p:cNvSpPr txBox="1"/>
          <p:nvPr/>
        </p:nvSpPr>
        <p:spPr>
          <a:xfrm>
            <a:off x="1887944" y="3140968"/>
            <a:ext cx="3476144" cy="646331"/>
          </a:xfrm>
          <a:prstGeom prst="rect">
            <a:avLst/>
          </a:prstGeom>
          <a:noFill/>
        </p:spPr>
        <p:txBody>
          <a:bodyPr wrap="none" rtlCol="0">
            <a:spAutoFit/>
          </a:bodyPr>
          <a:lstStyle/>
          <a:p>
            <a:r>
              <a:rPr lang="en-US" dirty="0" smtClean="0">
                <a:solidFill>
                  <a:schemeClr val="bg1"/>
                </a:solidFill>
              </a:rPr>
              <a:t>Also Eph 2:4-7; 4:22-24; </a:t>
            </a:r>
          </a:p>
          <a:p>
            <a:r>
              <a:rPr lang="en-US" dirty="0" smtClean="0">
                <a:solidFill>
                  <a:schemeClr val="bg1"/>
                </a:solidFill>
              </a:rPr>
              <a:t>Col 2:12; 3:1-4; 9-11; 2 </a:t>
            </a:r>
            <a:r>
              <a:rPr lang="en-US" dirty="0" err="1" smtClean="0">
                <a:solidFill>
                  <a:schemeClr val="bg1"/>
                </a:solidFill>
              </a:rPr>
              <a:t>Cor</a:t>
            </a:r>
            <a:r>
              <a:rPr lang="en-US" dirty="0" smtClean="0">
                <a:solidFill>
                  <a:schemeClr val="bg1"/>
                </a:solidFill>
              </a:rPr>
              <a:t> 5:17</a:t>
            </a:r>
            <a:endParaRPr lang="en-US" dirty="0">
              <a:solidFill>
                <a:schemeClr val="bg1"/>
              </a:solidFill>
            </a:endParaRPr>
          </a:p>
        </p:txBody>
      </p:sp>
      <p:pic>
        <p:nvPicPr>
          <p:cNvPr id="19" name="Picture 18" descr="dove and sword large cropped.png"/>
          <p:cNvPicPr>
            <a:picLocks noChangeAspect="1"/>
          </p:cNvPicPr>
          <p:nvPr/>
        </p:nvPicPr>
        <p:blipFill>
          <a:blip r:embed="rId5" cstate="print"/>
          <a:stretch>
            <a:fillRect/>
          </a:stretch>
        </p:blipFill>
        <p:spPr>
          <a:xfrm>
            <a:off x="5076056" y="2888352"/>
            <a:ext cx="1148762" cy="1188720"/>
          </a:xfrm>
          <a:prstGeom prst="rect">
            <a:avLst/>
          </a:prstGeom>
        </p:spPr>
      </p:pic>
      <p:sp>
        <p:nvSpPr>
          <p:cNvPr id="20"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21" name="TextBox 20"/>
          <p:cNvSpPr txBox="1"/>
          <p:nvPr/>
        </p:nvSpPr>
        <p:spPr>
          <a:xfrm>
            <a:off x="3851920" y="1640994"/>
            <a:ext cx="2808312" cy="707886"/>
          </a:xfrm>
          <a:prstGeom prst="rect">
            <a:avLst/>
          </a:prstGeom>
          <a:noFill/>
        </p:spPr>
        <p:txBody>
          <a:bodyPr wrap="square" rtlCol="0">
            <a:spAutoFit/>
          </a:bodyPr>
          <a:lstStyle/>
          <a:p>
            <a:pPr>
              <a:lnSpc>
                <a:spcPts val="2400"/>
              </a:lnSpc>
            </a:pPr>
            <a:r>
              <a:rPr lang="en-US" sz="2400" b="1" dirty="0" smtClean="0">
                <a:solidFill>
                  <a:srgbClr val="0000CC"/>
                </a:solidFill>
                <a:latin typeface="Calibri" pitchFamily="34" charset="0"/>
                <a:cs typeface="Calibri" pitchFamily="34" charset="0"/>
              </a:rPr>
              <a:t>new self raised +</a:t>
            </a:r>
          </a:p>
          <a:p>
            <a:pPr>
              <a:lnSpc>
                <a:spcPts val="2400"/>
              </a:lnSpc>
            </a:pPr>
            <a:r>
              <a:rPr lang="en-US" sz="2400" b="1" dirty="0" smtClean="0">
                <a:solidFill>
                  <a:srgbClr val="0000CC"/>
                </a:solidFill>
                <a:latin typeface="Calibri" pitchFamily="34" charset="0"/>
                <a:cs typeface="Calibri" pitchFamily="34" charset="0"/>
              </a:rPr>
              <a:t>alive with Christ</a:t>
            </a:r>
            <a:endParaRPr lang="en-US" sz="2400" b="1" dirty="0">
              <a:solidFill>
                <a:srgbClr val="0000CC"/>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15" name="Title 1"/>
          <p:cNvSpPr txBox="1">
            <a:spLocks/>
          </p:cNvSpPr>
          <p:nvPr/>
        </p:nvSpPr>
        <p:spPr bwMode="auto">
          <a:xfrm>
            <a:off x="576064" y="5605224"/>
            <a:ext cx="7884368" cy="12801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lnSpc>
                <a:spcPts val="3000"/>
              </a:lnSpc>
            </a:pPr>
            <a:r>
              <a:rPr lang="en-US" sz="2800" b="1" dirty="0" smtClean="0">
                <a:solidFill>
                  <a:srgbClr val="FF0000"/>
                </a:solidFill>
                <a:latin typeface="Calibri" pitchFamily="34" charset="0"/>
                <a:cs typeface="Calibri" pitchFamily="34" charset="0"/>
              </a:rPr>
              <a:t> Our new self in Christ is raised with Christ from death in sin, alive with Christ to walk in newness </a:t>
            </a:r>
          </a:p>
          <a:p>
            <a:pPr algn="ctr">
              <a:lnSpc>
                <a:spcPts val="3000"/>
              </a:lnSpc>
            </a:pPr>
            <a:r>
              <a:rPr lang="en-US" sz="2800" b="1" dirty="0" smtClean="0">
                <a:solidFill>
                  <a:srgbClr val="FF0000"/>
                </a:solidFill>
                <a:latin typeface="Calibri" pitchFamily="34" charset="0"/>
                <a:cs typeface="Calibri" pitchFamily="34" charset="0"/>
              </a:rPr>
              <a:t>of life, alive to God in Christ</a:t>
            </a:r>
            <a:r>
              <a:rPr lang="en-US" sz="2800" b="1" spc="-10" dirty="0" smtClean="0">
                <a:solidFill>
                  <a:srgbClr val="FF0000"/>
                </a:solidFill>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Thank you, Lord!</a:t>
            </a:r>
          </a:p>
        </p:txBody>
      </p:sp>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13" name="Title 1"/>
          <p:cNvSpPr txBox="1">
            <a:spLocks/>
          </p:cNvSpPr>
          <p:nvPr/>
        </p:nvSpPr>
        <p:spPr bwMode="auto">
          <a:xfrm>
            <a:off x="755576" y="6212160"/>
            <a:ext cx="7776864"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000"/>
              </a:lnSpc>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Future resurrection</a:t>
            </a:r>
            <a:r>
              <a:rPr kumimoji="0" lang="en-US" sz="2800" b="1" i="0" u="none" strike="noStrike" kern="0" cap="none" spc="0" normalizeH="0" noProof="0" dirty="0" smtClean="0">
                <a:ln>
                  <a:noFill/>
                </a:ln>
                <a:solidFill>
                  <a:srgbClr val="FF0000"/>
                </a:solidFill>
                <a:effectLst/>
                <a:uLnTx/>
                <a:uFillTx/>
                <a:latin typeface="Calibri" pitchFamily="34" charset="0"/>
                <a:ea typeface="+mj-ea"/>
                <a:cs typeface="+mj-cs"/>
              </a:rPr>
              <a:t> with Christ </a:t>
            </a:r>
            <a:r>
              <a:rPr lang="en-US" sz="2800" b="1" dirty="0" smtClean="0">
                <a:solidFill>
                  <a:srgbClr val="FF0000"/>
                </a:solidFill>
                <a:latin typeface="Calibri" pitchFamily="34" charset="0"/>
                <a:cs typeface="Calibri" pitchFamily="34" charset="0"/>
              </a:rPr>
              <a:t>includes being with Christ at death #86, and receiving a resurrection body at Christ’s return #93.  Thank you, Lord!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2"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2"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2"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2"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2"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2"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2"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229200"/>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p>
          <a:p>
            <a:pPr lvl="0" algn="ctr" eaLnBrk="0" hangingPunct="0">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“one who has died has been set free from sin . . . set free from sin . . . set free from sin” </a:t>
            </a:r>
            <a:r>
              <a:rPr kumimoji="0" lang="en-US" sz="2800" b="1" i="0" u="none" strike="noStrike" kern="0" cap="none" spc="0" normalizeH="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6:7, 18, 22</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3" cstate="print">
            <a:duotone>
              <a:prstClr val="black"/>
              <a:srgbClr val="FFFF00">
                <a:tint val="45000"/>
                <a:satMod val="400000"/>
              </a:srgbClr>
            </a:duotone>
          </a:blip>
          <a:srcRect b="1610"/>
          <a:stretch>
            <a:fillRect/>
          </a:stretch>
        </p:blipFill>
        <p:spPr bwMode="auto">
          <a:xfrm>
            <a:off x="0" y="980728"/>
            <a:ext cx="9144000" cy="3888432"/>
          </a:xfrm>
          <a:prstGeom prst="rect">
            <a:avLst/>
          </a:prstGeom>
          <a:noFill/>
          <a:ln w="9525">
            <a:noFill/>
            <a:miter lim="800000"/>
            <a:headEnd/>
            <a:tailEnd/>
          </a:ln>
        </p:spPr>
      </p:pic>
      <p:sp>
        <p:nvSpPr>
          <p:cNvPr id="17" name="Text Box 3"/>
          <p:cNvSpPr txBox="1">
            <a:spLocks noChangeArrowheads="1"/>
          </p:cNvSpPr>
          <p:nvPr/>
        </p:nvSpPr>
        <p:spPr bwMode="auto">
          <a:xfrm>
            <a:off x="7200800" y="4221088"/>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46905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899592" y="836712"/>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9" name="TextBox 8"/>
          <p:cNvSpPr txBox="1">
            <a:spLocks noChangeArrowheads="1"/>
          </p:cNvSpPr>
          <p:nvPr/>
        </p:nvSpPr>
        <p:spPr bwMode="auto">
          <a:xfrm>
            <a:off x="2483768" y="1269340"/>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4" cstate="print"/>
          <a:stretch>
            <a:fillRect/>
          </a:stretch>
        </p:blipFill>
        <p:spPr>
          <a:xfrm>
            <a:off x="3635896" y="634008"/>
            <a:ext cx="732536" cy="1066800"/>
          </a:xfrm>
          <a:prstGeom prst="rect">
            <a:avLst/>
          </a:prstGeom>
        </p:spPr>
      </p:pic>
      <p:sp>
        <p:nvSpPr>
          <p:cNvPr id="23" name="TextBox 22"/>
          <p:cNvSpPr txBox="1"/>
          <p:nvPr/>
        </p:nvSpPr>
        <p:spPr>
          <a:xfrm>
            <a:off x="323528" y="44624"/>
            <a:ext cx="8460432" cy="523220"/>
          </a:xfrm>
          <a:prstGeom prst="rect">
            <a:avLst/>
          </a:prstGeom>
          <a:solidFill>
            <a:schemeClr val="tx1"/>
          </a:solidFill>
          <a:ln>
            <a:noFill/>
          </a:ln>
        </p:spPr>
        <p:txBody>
          <a:bodyPr wrap="square" rtlCol="0">
            <a:spAutoFit/>
          </a:bodyPr>
          <a:lstStyle/>
          <a:p>
            <a:pPr algn="ctr"/>
            <a:r>
              <a:rPr lang="en-CA" sz="2800" b="1" dirty="0" smtClean="0">
                <a:solidFill>
                  <a:srgbClr val="FF0000"/>
                </a:solidFill>
                <a:latin typeface="Calibri" pitchFamily="34" charset="0"/>
              </a:rPr>
              <a:t>38. Set free from slavery to sin!  Praise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3"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3"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3"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3"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3"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3"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3"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013176"/>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When the old coach yells at you to kick the ball in your own net, who should you listen to?  Whose team are you now on?  Whose authority are you now under?  </a:t>
            </a:r>
          </a:p>
          <a:p>
            <a:pPr lvl="0" algn="ctr" eaLnBrk="0" hangingPunct="0">
              <a:defRPr/>
            </a:pPr>
            <a:r>
              <a:rPr lang="en-US" sz="2800" b="1" dirty="0" smtClean="0">
                <a:solidFill>
                  <a:schemeClr val="bg1"/>
                </a:solidFill>
                <a:latin typeface="Calibri" pitchFamily="34" charset="0"/>
              </a:rPr>
              <a:t>Who is in you to empower you to win not lose?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4" cstate="print">
            <a:duotone>
              <a:prstClr val="black"/>
              <a:srgbClr val="FFFF00">
                <a:tint val="45000"/>
                <a:satMod val="400000"/>
              </a:srgbClr>
            </a:duotone>
          </a:blip>
          <a:srcRect b="1610"/>
          <a:stretch>
            <a:fillRect/>
          </a:stretch>
        </p:blipFill>
        <p:spPr bwMode="auto">
          <a:xfrm>
            <a:off x="0" y="548680"/>
            <a:ext cx="9144000" cy="3888432"/>
          </a:xfrm>
          <a:prstGeom prst="rect">
            <a:avLst/>
          </a:prstGeom>
          <a:noFill/>
          <a:ln w="9525">
            <a:noFill/>
            <a:miter lim="800000"/>
            <a:headEnd/>
            <a:tailEnd/>
          </a:ln>
        </p:spPr>
      </p:pic>
      <p:sp>
        <p:nvSpPr>
          <p:cNvPr id="17" name="Text Box 3"/>
          <p:cNvSpPr txBox="1">
            <a:spLocks noChangeArrowheads="1"/>
          </p:cNvSpPr>
          <p:nvPr/>
        </p:nvSpPr>
        <p:spPr bwMode="auto">
          <a:xfrm>
            <a:off x="7200800" y="3789620"/>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005064"/>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899592" y="404664"/>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9" name="TextBox 8"/>
          <p:cNvSpPr txBox="1">
            <a:spLocks noChangeArrowheads="1"/>
          </p:cNvSpPr>
          <p:nvPr/>
        </p:nvSpPr>
        <p:spPr bwMode="auto">
          <a:xfrm>
            <a:off x="2411760" y="836712"/>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5" cstate="print"/>
          <a:stretch>
            <a:fillRect/>
          </a:stretch>
        </p:blipFill>
        <p:spPr>
          <a:xfrm>
            <a:off x="3635896" y="260648"/>
            <a:ext cx="732536" cy="1066800"/>
          </a:xfrm>
          <a:prstGeom prst="rect">
            <a:avLst/>
          </a:prstGeom>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5" name="Title 1"/>
          <p:cNvSpPr txBox="1">
            <a:spLocks/>
          </p:cNvSpPr>
          <p:nvPr/>
        </p:nvSpPr>
        <p:spPr bwMode="auto">
          <a:xfrm>
            <a:off x="1556048" y="188640"/>
            <a:ext cx="727280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defRPr/>
            </a:pPr>
            <a:r>
              <a:rPr kumimoji="0" lang="en-US" sz="2400" b="1" i="0" u="none" strike="noStrike" kern="0" cap="none" spc="0" normalizeH="0" baseline="0" noProof="0" dirty="0" smtClean="0">
                <a:ln>
                  <a:noFill/>
                </a:ln>
                <a:solidFill>
                  <a:srgbClr val="FF0000"/>
                </a:solidFill>
                <a:effectLst/>
                <a:uLnTx/>
                <a:uFillTx/>
                <a:latin typeface="Calibri" pitchFamily="34" charset="0"/>
                <a:ea typeface="+mj-ea"/>
                <a:cs typeface="+mj-cs"/>
              </a:rPr>
              <a:t>In Romans 6, note the </a:t>
            </a:r>
            <a:r>
              <a:rPr lang="en-US" sz="2400" b="1" kern="0" dirty="0" smtClean="0">
                <a:solidFill>
                  <a:srgbClr val="FF0000"/>
                </a:solidFill>
                <a:latin typeface="Calibri" pitchFamily="34" charset="0"/>
                <a:ea typeface="+mj-ea"/>
                <a:cs typeface="+mj-cs"/>
              </a:rPr>
              <a:t>different descriptions of being set free from sin</a:t>
            </a:r>
            <a:endParaRPr kumimoji="0" lang="en-CA" sz="24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16" name="Title 1"/>
          <p:cNvSpPr txBox="1">
            <a:spLocks/>
          </p:cNvSpPr>
          <p:nvPr/>
        </p:nvSpPr>
        <p:spPr bwMode="auto">
          <a:xfrm>
            <a:off x="107504" y="2395736"/>
            <a:ext cx="864096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we died to sin (2)</a:t>
            </a:r>
          </a:p>
          <a:p>
            <a:r>
              <a:rPr lang="en-US" sz="2400" b="1" dirty="0" smtClean="0">
                <a:solidFill>
                  <a:schemeClr val="bg1"/>
                </a:solidFill>
                <a:latin typeface="Calibri" pitchFamily="34" charset="0"/>
                <a:cs typeface="Calibri" pitchFamily="34" charset="0"/>
              </a:rPr>
              <a:t>walk in newness of life (4)</a:t>
            </a:r>
          </a:p>
          <a:p>
            <a:r>
              <a:rPr lang="en-US" sz="2400" b="1" spc="-20" dirty="0" smtClean="0">
                <a:solidFill>
                  <a:schemeClr val="bg1"/>
                </a:solidFill>
                <a:latin typeface="Calibri" pitchFamily="34" charset="0"/>
                <a:cs typeface="Calibri" pitchFamily="34" charset="0"/>
              </a:rPr>
              <a:t>old self crucified, body of sin brought to nothing </a:t>
            </a:r>
          </a:p>
          <a:p>
            <a:r>
              <a:rPr lang="en-US" sz="2400" b="1" spc="-20" dirty="0" smtClean="0">
                <a:solidFill>
                  <a:schemeClr val="bg1"/>
                </a:solidFill>
                <a:latin typeface="Calibri" pitchFamily="34" charset="0"/>
                <a:cs typeface="Calibri" pitchFamily="34" charset="0"/>
              </a:rPr>
              <a:t>= sin no longer reigns over body members (6,12-13)</a:t>
            </a:r>
          </a:p>
          <a:p>
            <a:r>
              <a:rPr lang="en-US" sz="2400" b="1" dirty="0" smtClean="0">
                <a:solidFill>
                  <a:schemeClr val="bg1"/>
                </a:solidFill>
                <a:latin typeface="Calibri" pitchFamily="34" charset="0"/>
                <a:cs typeface="Calibri" pitchFamily="34" charset="0"/>
              </a:rPr>
              <a:t>no longer enslaved to sin (6)</a:t>
            </a:r>
          </a:p>
          <a:p>
            <a:r>
              <a:rPr lang="en-US" sz="2400" b="1" dirty="0" smtClean="0">
                <a:solidFill>
                  <a:schemeClr val="bg1"/>
                </a:solidFill>
                <a:latin typeface="Calibri" pitchFamily="34" charset="0"/>
                <a:cs typeface="Calibri" pitchFamily="34" charset="0"/>
              </a:rPr>
              <a:t>we died . . . set free from sin (7)</a:t>
            </a:r>
          </a:p>
          <a:p>
            <a:r>
              <a:rPr lang="en-US" sz="2400" b="1" dirty="0" smtClean="0">
                <a:solidFill>
                  <a:schemeClr val="bg1"/>
                </a:solidFill>
                <a:latin typeface="Calibri" pitchFamily="34" charset="0"/>
                <a:cs typeface="Calibri" pitchFamily="34" charset="0"/>
              </a:rPr>
              <a:t>we have died with Christ (8)</a:t>
            </a:r>
          </a:p>
          <a:p>
            <a:r>
              <a:rPr lang="en-US" sz="2400" b="1" dirty="0" smtClean="0">
                <a:solidFill>
                  <a:schemeClr val="bg1"/>
                </a:solidFill>
                <a:latin typeface="Calibri" pitchFamily="34" charset="0"/>
                <a:cs typeface="Calibri" pitchFamily="34" charset="0"/>
              </a:rPr>
              <a:t>we are dead to sin and alive to God (11)</a:t>
            </a:r>
          </a:p>
          <a:p>
            <a:r>
              <a:rPr lang="en-US" sz="2400" b="1" dirty="0" smtClean="0">
                <a:solidFill>
                  <a:schemeClr val="bg1"/>
                </a:solidFill>
                <a:latin typeface="Calibri" pitchFamily="34" charset="0"/>
                <a:cs typeface="Calibri" pitchFamily="34" charset="0"/>
              </a:rPr>
              <a:t>sin has no dominion over us (14)</a:t>
            </a:r>
          </a:p>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endParaRPr lang="en-US" sz="2400" b="1" dirty="0" smtClean="0">
              <a:solidFill>
                <a:schemeClr val="bg1"/>
              </a:solidFill>
              <a:latin typeface="Calibri" pitchFamily="34" charset="0"/>
              <a:cs typeface="Calibri" pitchFamily="34" charset="0"/>
            </a:endParaRPr>
          </a:p>
        </p:txBody>
      </p:sp>
      <p:sp>
        <p:nvSpPr>
          <p:cNvPr id="17" name="Title 1"/>
          <p:cNvSpPr txBox="1">
            <a:spLocks/>
          </p:cNvSpPr>
          <p:nvPr/>
        </p:nvSpPr>
        <p:spPr bwMode="auto">
          <a:xfrm>
            <a:off x="1331640" y="5661248"/>
            <a:ext cx="763284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en-US" sz="2400" b="1" dirty="0" smtClean="0">
                <a:solidFill>
                  <a:schemeClr val="bg1"/>
                </a:solidFill>
                <a:latin typeface="Calibri" pitchFamily="34" charset="0"/>
                <a:cs typeface="Calibri" pitchFamily="34" charset="0"/>
              </a:rPr>
              <a:t>we were once slaves of sin (17)</a:t>
            </a:r>
          </a:p>
          <a:p>
            <a:r>
              <a:rPr lang="en-US" sz="2400" b="1" dirty="0" smtClean="0">
                <a:solidFill>
                  <a:schemeClr val="bg1"/>
                </a:solidFill>
                <a:latin typeface="Calibri" pitchFamily="34" charset="0"/>
                <a:cs typeface="Calibri" pitchFamily="34" charset="0"/>
              </a:rPr>
              <a:t>we have been set free from sin (18)</a:t>
            </a:r>
          </a:p>
          <a:p>
            <a:r>
              <a:rPr lang="en-US" sz="2400" b="1" dirty="0" smtClean="0">
                <a:solidFill>
                  <a:schemeClr val="bg1"/>
                </a:solidFill>
                <a:latin typeface="Calibri" pitchFamily="34" charset="0"/>
                <a:cs typeface="Calibri" pitchFamily="34" charset="0"/>
              </a:rPr>
              <a:t>we have been set free from sin (22)</a:t>
            </a:r>
          </a:p>
        </p:txBody>
      </p:sp>
      <p:sp>
        <p:nvSpPr>
          <p:cNvPr id="18" name="Title 1"/>
          <p:cNvSpPr txBox="1">
            <a:spLocks/>
          </p:cNvSpPr>
          <p:nvPr/>
        </p:nvSpPr>
        <p:spPr bwMode="auto">
          <a:xfrm>
            <a:off x="251520" y="2852936"/>
            <a:ext cx="5328592"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endParaRPr lang="en-US" sz="2400" b="1" dirty="0" smtClean="0">
              <a:solidFill>
                <a:schemeClr val="bg1"/>
              </a:solidFill>
              <a:latin typeface="Calibri" pitchFamily="34" charset="0"/>
              <a:cs typeface="Calibri" pitchFamily="34" charset="0"/>
            </a:endParaRPr>
          </a:p>
        </p:txBody>
      </p:sp>
      <p:pic>
        <p:nvPicPr>
          <p:cNvPr id="21" name="Picture 20"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22"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3" name="TextBox 12"/>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angry-face-01s.gif"/>
          <p:cNvPicPr>
            <a:picLocks noChangeAspect="1"/>
          </p:cNvPicPr>
          <p:nvPr/>
        </p:nvPicPr>
        <p:blipFill>
          <a:blip r:embed="rId2" cstate="print"/>
          <a:stretch>
            <a:fillRect/>
          </a:stretch>
        </p:blipFill>
        <p:spPr>
          <a:xfrm>
            <a:off x="8100392" y="5877272"/>
            <a:ext cx="864096" cy="864096"/>
          </a:xfrm>
          <a:prstGeom prst="ellipse">
            <a:avLst/>
          </a:prstGeom>
        </p:spPr>
      </p:pic>
      <p:pic>
        <p:nvPicPr>
          <p:cNvPr id="12" name="Picture 2" descr="http://www.google.com/url?source=imglanding&amp;ct=img&amp;q=http://static.guim.co.uk/sys-images/Guardian/Pix/site_furniture/2011/2/1/1296576746200/surgeons-gloves-page.jpg&amp;sa=X&amp;ei=vx8AT8WPG-yHmQXjiPCIAg&amp;ved=0CAsQ8wc&amp;usg=AFQjCNF22fH9nDFBqpLgiJdBZY4SSRwRpg"/>
          <p:cNvPicPr>
            <a:picLocks noChangeAspect="1" noChangeArrowheads="1"/>
          </p:cNvPicPr>
          <p:nvPr/>
        </p:nvPicPr>
        <p:blipFill>
          <a:blip r:embed="rId3" cstate="print"/>
          <a:srcRect l="15367" t="16844" r="16921" b="7838"/>
          <a:stretch>
            <a:fillRect/>
          </a:stretch>
        </p:blipFill>
        <p:spPr bwMode="auto">
          <a:xfrm>
            <a:off x="3059832" y="1988840"/>
            <a:ext cx="3168352" cy="2113871"/>
          </a:xfrm>
          <a:prstGeom prst="rect">
            <a:avLst/>
          </a:prstGeom>
          <a:noFill/>
          <a:ln w="9525">
            <a:noFill/>
            <a:miter lim="800000"/>
            <a:headEnd/>
            <a:tailEnd/>
          </a:ln>
        </p:spPr>
      </p:pic>
      <p:pic>
        <p:nvPicPr>
          <p:cNvPr id="30724" name="Picture 2" descr="piano instrument MP900404920.JPG"/>
          <p:cNvPicPr>
            <a:picLocks noChangeAspect="1"/>
          </p:cNvPicPr>
          <p:nvPr/>
        </p:nvPicPr>
        <p:blipFill>
          <a:blip r:embed="rId4" cstate="print"/>
          <a:srcRect l="10500" t="8717" r="14915" b="4288"/>
          <a:stretch>
            <a:fillRect/>
          </a:stretch>
        </p:blipFill>
        <p:spPr bwMode="auto">
          <a:xfrm>
            <a:off x="6364994" y="62880"/>
            <a:ext cx="2743510" cy="2286000"/>
          </a:xfrm>
          <a:prstGeom prst="rect">
            <a:avLst/>
          </a:prstGeom>
          <a:noFill/>
          <a:ln w="9525">
            <a:noFill/>
            <a:miter lim="800000"/>
            <a:headEnd/>
            <a:tailEnd/>
          </a:ln>
        </p:spPr>
      </p:pic>
      <p:pic>
        <p:nvPicPr>
          <p:cNvPr id="30726" name="Picture 2" descr="msotw9_temp0"/>
          <p:cNvPicPr>
            <a:picLocks noChangeAspect="1" noChangeArrowheads="1"/>
          </p:cNvPicPr>
          <p:nvPr/>
        </p:nvPicPr>
        <p:blipFill>
          <a:blip r:embed="rId5" cstate="print">
            <a:grayscl/>
            <a:biLevel thresh="50000"/>
          </a:blip>
          <a:srcRect/>
          <a:stretch>
            <a:fillRect/>
          </a:stretch>
        </p:blipFill>
        <p:spPr bwMode="auto">
          <a:xfrm>
            <a:off x="35496" y="44623"/>
            <a:ext cx="2892056" cy="2286000"/>
          </a:xfrm>
          <a:prstGeom prst="rect">
            <a:avLst/>
          </a:prstGeom>
          <a:noFill/>
          <a:ln w="9525">
            <a:noFill/>
            <a:miter lim="800000"/>
            <a:headEnd/>
            <a:tailEnd/>
          </a:ln>
        </p:spPr>
      </p:pic>
      <p:sp>
        <p:nvSpPr>
          <p:cNvPr id="3" name="Title 1"/>
          <p:cNvSpPr txBox="1">
            <a:spLocks/>
          </p:cNvSpPr>
          <p:nvPr/>
        </p:nvSpPr>
        <p:spPr>
          <a:xfrm>
            <a:off x="3138656" y="116632"/>
            <a:ext cx="3017520" cy="1828800"/>
          </a:xfrm>
          <a:prstGeom prst="rect">
            <a:avLst/>
          </a:prstGeom>
          <a:solidFill>
            <a:schemeClr val="tx1"/>
          </a:solidFill>
        </p:spPr>
        <p:txBody>
          <a:bodyPr/>
          <a:lstStyle/>
          <a:p>
            <a:pPr algn="ctr">
              <a:spcBef>
                <a:spcPts val="0"/>
              </a:spcBef>
              <a:spcAft>
                <a:spcPts val="0"/>
              </a:spcAft>
              <a:defRPr/>
            </a:pPr>
            <a:r>
              <a:rPr lang="en-CA" sz="2800" b="1" dirty="0" smtClean="0">
                <a:solidFill>
                  <a:srgbClr val="FF0000"/>
                </a:solidFill>
                <a:latin typeface="Calibri" pitchFamily="34" charset="0"/>
              </a:rPr>
              <a:t>39. body members now </a:t>
            </a:r>
            <a:r>
              <a:rPr lang="en-US" sz="2800" b="1" dirty="0" smtClean="0">
                <a:solidFill>
                  <a:srgbClr val="FF0000"/>
                </a:solidFill>
                <a:latin typeface="Calibri" pitchFamily="34" charset="0"/>
              </a:rPr>
              <a:t>instruments for righteousness.</a:t>
            </a:r>
          </a:p>
          <a:p>
            <a:pPr algn="ctr">
              <a:spcBef>
                <a:spcPts val="0"/>
              </a:spcBef>
              <a:spcAft>
                <a:spcPts val="0"/>
              </a:spcAft>
              <a:defRPr/>
            </a:pPr>
            <a:r>
              <a:rPr lang="en-US" sz="2800" b="1" kern="0" dirty="0" smtClean="0">
                <a:solidFill>
                  <a:srgbClr val="FF0000"/>
                </a:solidFill>
                <a:latin typeface="Calibri" pitchFamily="34" charset="0"/>
                <a:ea typeface="+mj-ea"/>
                <a:cs typeface="+mj-cs"/>
              </a:rPr>
              <a:t>Thank you, Lord!</a:t>
            </a:r>
            <a:endParaRPr lang="en-US" sz="2800" kern="0" dirty="0">
              <a:solidFill>
                <a:srgbClr val="FF0000"/>
              </a:solidFill>
              <a:latin typeface="Calibri" pitchFamily="34" charset="0"/>
              <a:ea typeface="+mj-ea"/>
              <a:cs typeface="+mj-cs"/>
            </a:endParaRPr>
          </a:p>
        </p:txBody>
      </p:sp>
      <p:sp>
        <p:nvSpPr>
          <p:cNvPr id="6" name="TextBox 5"/>
          <p:cNvSpPr txBox="1"/>
          <p:nvPr/>
        </p:nvSpPr>
        <p:spPr>
          <a:xfrm>
            <a:off x="539552" y="5068341"/>
            <a:ext cx="7848872" cy="1384995"/>
          </a:xfrm>
          <a:prstGeom prst="rect">
            <a:avLst/>
          </a:prstGeom>
          <a:noFill/>
        </p:spPr>
        <p:txBody>
          <a:bodyPr wrap="square" rtlCol="0">
            <a:spAutoFit/>
          </a:bodyPr>
          <a:lstStyle/>
          <a:p>
            <a:r>
              <a:rPr lang="en-CA" sz="2800" b="1" spc="-50" dirty="0" smtClean="0">
                <a:solidFill>
                  <a:schemeClr val="bg1"/>
                </a:solidFill>
                <a:latin typeface="Calibri" pitchFamily="34" charset="0"/>
              </a:rPr>
              <a:t>“Present yourselves to God as those who have been</a:t>
            </a:r>
            <a:r>
              <a:rPr lang="en-CA" sz="2800" b="1" dirty="0" smtClean="0">
                <a:solidFill>
                  <a:schemeClr val="bg1"/>
                </a:solidFill>
                <a:latin typeface="Calibri" pitchFamily="34" charset="0"/>
              </a:rPr>
              <a:t> brought from death to life, and your members to </a:t>
            </a:r>
          </a:p>
          <a:p>
            <a:r>
              <a:rPr lang="en-CA" sz="2800" b="1" dirty="0" smtClean="0">
                <a:solidFill>
                  <a:schemeClr val="bg1"/>
                </a:solidFill>
                <a:latin typeface="Calibri" pitchFamily="34" charset="0"/>
              </a:rPr>
              <a:t>God as instruments for righteousness”  Rom 6:13</a:t>
            </a:r>
            <a:endParaRPr lang="en-CA" sz="2800" dirty="0">
              <a:solidFill>
                <a:schemeClr val="bg1"/>
              </a:solidFill>
              <a:latin typeface="Calibri" pitchFamily="34" charset="0"/>
            </a:endParaRPr>
          </a:p>
        </p:txBody>
      </p:sp>
      <p:sp>
        <p:nvSpPr>
          <p:cNvPr id="7" name="TextBox 6"/>
          <p:cNvSpPr txBox="1"/>
          <p:nvPr/>
        </p:nvSpPr>
        <p:spPr>
          <a:xfrm>
            <a:off x="3059832" y="4149080"/>
            <a:ext cx="3184590"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like gloves </a:t>
            </a:r>
          </a:p>
          <a:p>
            <a:pPr algn="ctr">
              <a:lnSpc>
                <a:spcPts val="2200"/>
              </a:lnSpc>
            </a:pPr>
            <a:r>
              <a:rPr lang="en-CA" sz="2400" b="1" dirty="0" smtClean="0">
                <a:latin typeface="Calibri" pitchFamily="34" charset="0"/>
                <a:cs typeface="Calibri" pitchFamily="34" charset="0"/>
              </a:rPr>
              <a:t>on his hand</a:t>
            </a:r>
            <a:endParaRPr lang="en-CA" sz="2400" b="1" dirty="0">
              <a:latin typeface="Calibri" pitchFamily="34" charset="0"/>
              <a:cs typeface="Calibri" pitchFamily="34" charset="0"/>
            </a:endParaRPr>
          </a:p>
        </p:txBody>
      </p:sp>
      <p:sp>
        <p:nvSpPr>
          <p:cNvPr id="8" name="TextBox 7"/>
          <p:cNvSpPr txBox="1"/>
          <p:nvPr/>
        </p:nvSpPr>
        <p:spPr>
          <a:xfrm>
            <a:off x="305383" y="2348880"/>
            <a:ext cx="2322494"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for </a:t>
            </a:r>
          </a:p>
          <a:p>
            <a:pPr algn="ctr">
              <a:lnSpc>
                <a:spcPts val="2200"/>
              </a:lnSpc>
            </a:pPr>
            <a:r>
              <a:rPr lang="en-CA" sz="2400" b="1" dirty="0" smtClean="0">
                <a:latin typeface="Calibri" pitchFamily="34" charset="0"/>
                <a:cs typeface="Calibri" pitchFamily="34" charset="0"/>
              </a:rPr>
              <a:t>love and witness</a:t>
            </a:r>
            <a:endParaRPr lang="en-CA" sz="2400" b="1" dirty="0">
              <a:latin typeface="Calibri" pitchFamily="34" charset="0"/>
              <a:cs typeface="Calibri" pitchFamily="34" charset="0"/>
            </a:endParaRPr>
          </a:p>
        </p:txBody>
      </p:sp>
      <p:sp>
        <p:nvSpPr>
          <p:cNvPr id="9" name="TextBox 8"/>
          <p:cNvSpPr txBox="1"/>
          <p:nvPr/>
        </p:nvSpPr>
        <p:spPr>
          <a:xfrm>
            <a:off x="6388946" y="2348880"/>
            <a:ext cx="2619627" cy="656590"/>
          </a:xfrm>
          <a:prstGeom prst="rect">
            <a:avLst/>
          </a:prstGeom>
          <a:noFill/>
        </p:spPr>
        <p:txBody>
          <a:bodyPr wrap="none" rtlCol="0">
            <a:spAutoFit/>
          </a:bodyPr>
          <a:lstStyle/>
          <a:p>
            <a:pPr algn="ctr">
              <a:lnSpc>
                <a:spcPts val="2200"/>
              </a:lnSpc>
            </a:pPr>
            <a:r>
              <a:rPr lang="en-CA" sz="2000" b="1" dirty="0" smtClean="0"/>
              <a:t>instruments for</a:t>
            </a:r>
          </a:p>
          <a:p>
            <a:pPr algn="ctr">
              <a:lnSpc>
                <a:spcPts val="2200"/>
              </a:lnSpc>
            </a:pPr>
            <a:r>
              <a:rPr lang="en-CA" sz="2000" b="1" dirty="0" smtClean="0"/>
              <a:t> worship and prayer</a:t>
            </a:r>
            <a:endParaRPr lang="en-CA" sz="2000" b="1" dirty="0"/>
          </a:p>
        </p:txBody>
      </p:sp>
      <p:sp>
        <p:nvSpPr>
          <p:cNvPr id="10" name="TextBox 9"/>
          <p:cNvSpPr txBox="1"/>
          <p:nvPr/>
        </p:nvSpPr>
        <p:spPr>
          <a:xfrm>
            <a:off x="6012160" y="1988840"/>
            <a:ext cx="1872208" cy="338554"/>
          </a:xfrm>
          <a:prstGeom prst="rect">
            <a:avLst/>
          </a:prstGeom>
          <a:noFill/>
        </p:spPr>
        <p:txBody>
          <a:bodyPr wrap="square" rtlCol="0">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1" name="TextBox 10"/>
          <p:cNvSpPr txBox="1"/>
          <p:nvPr/>
        </p:nvSpPr>
        <p:spPr>
          <a:xfrm>
            <a:off x="3707904" y="3717032"/>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sp>
        <p:nvSpPr>
          <p:cNvPr id="13" name="TextBox 12"/>
          <p:cNvSpPr txBox="1"/>
          <p:nvPr/>
        </p:nvSpPr>
        <p:spPr>
          <a:xfrm>
            <a:off x="755576" y="29816"/>
            <a:ext cx="1872208" cy="230832"/>
          </a:xfrm>
          <a:prstGeom prst="rect">
            <a:avLst/>
          </a:prstGeom>
          <a:noFill/>
        </p:spPr>
        <p:txBody>
          <a:bodyPr wrap="square" rtlCol="0">
            <a:spAutoFit/>
          </a:bodyPr>
          <a:lstStyle/>
          <a:p>
            <a:pPr algn="ctr"/>
            <a:r>
              <a:rPr lang="en-CA" sz="900" dirty="0" smtClean="0">
                <a:solidFill>
                  <a:schemeClr val="tx1">
                    <a:lumMod val="85000"/>
                  </a:schemeClr>
                </a:solidFill>
              </a:rPr>
              <a:t>johncrozieris@gmail.com</a:t>
            </a:r>
            <a:endParaRPr lang="en-CA" sz="900" dirty="0">
              <a:solidFill>
                <a:schemeClr val="tx1">
                  <a:lumMod val="85000"/>
                </a:schemeClr>
              </a:solidFill>
            </a:endParaRPr>
          </a:p>
        </p:txBody>
      </p:sp>
      <p:sp>
        <p:nvSpPr>
          <p:cNvPr id="20" name="Smiley Face 19"/>
          <p:cNvSpPr/>
          <p:nvPr/>
        </p:nvSpPr>
        <p:spPr>
          <a:xfrm>
            <a:off x="1306488" y="1196752"/>
            <a:ext cx="457200" cy="4572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00392"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itle 1"/>
          <p:cNvSpPr txBox="1">
            <a:spLocks/>
          </p:cNvSpPr>
          <p:nvPr/>
        </p:nvSpPr>
        <p:spPr>
          <a:xfrm>
            <a:off x="35496" y="116632"/>
            <a:ext cx="5400600" cy="2880320"/>
          </a:xfrm>
          <a:prstGeom prst="rect">
            <a:avLst/>
          </a:prstGeom>
          <a:noFill/>
        </p:spPr>
        <p:txBody>
          <a:bodyPr/>
          <a:lstStyle/>
          <a:p>
            <a:pPr algn="ctr">
              <a:spcBef>
                <a:spcPts val="0"/>
              </a:spcBef>
              <a:spcAft>
                <a:spcPts val="0"/>
              </a:spcAft>
              <a:defRPr/>
            </a:pPr>
            <a:r>
              <a:rPr lang="en-CA" sz="2800" b="1" dirty="0" smtClean="0">
                <a:solidFill>
                  <a:schemeClr val="bg1"/>
                </a:solidFill>
                <a:latin typeface="Calibri" pitchFamily="34" charset="0"/>
              </a:rPr>
              <a:t>Present your eyes and mind to God to be used for God’s Word, </a:t>
            </a:r>
          </a:p>
          <a:p>
            <a:pPr algn="ctr">
              <a:spcBef>
                <a:spcPts val="0"/>
              </a:spcBef>
              <a:spcAft>
                <a:spcPts val="0"/>
              </a:spcAft>
              <a:defRPr/>
            </a:pPr>
            <a:r>
              <a:rPr lang="en-CA" sz="2800" b="1" dirty="0" smtClean="0">
                <a:solidFill>
                  <a:schemeClr val="bg1"/>
                </a:solidFill>
                <a:latin typeface="Calibri" pitchFamily="34" charset="0"/>
              </a:rPr>
              <a:t>not pornography or lust! </a:t>
            </a:r>
          </a:p>
          <a:p>
            <a:pPr algn="ctr">
              <a:spcBef>
                <a:spcPts val="0"/>
              </a:spcBef>
              <a:spcAft>
                <a:spcPts val="0"/>
              </a:spcAft>
              <a:defRPr/>
            </a:pPr>
            <a:r>
              <a:rPr lang="en-CA" sz="2800" b="1" dirty="0" smtClean="0">
                <a:solidFill>
                  <a:schemeClr val="bg1"/>
                </a:solidFill>
                <a:latin typeface="Calibri" pitchFamily="34" charset="0"/>
              </a:rPr>
              <a:t>Do not give your eyes and mind </a:t>
            </a:r>
          </a:p>
          <a:p>
            <a:pPr algn="ctr">
              <a:spcBef>
                <a:spcPts val="0"/>
              </a:spcBef>
              <a:spcAft>
                <a:spcPts val="0"/>
              </a:spcAft>
              <a:defRPr/>
            </a:pPr>
            <a:r>
              <a:rPr lang="en-CA" sz="2800" b="1" dirty="0" smtClean="0">
                <a:solidFill>
                  <a:schemeClr val="bg1"/>
                </a:solidFill>
                <a:latin typeface="Calibri" pitchFamily="34" charset="0"/>
              </a:rPr>
              <a:t>to sin as instruments </a:t>
            </a:r>
            <a:r>
              <a:rPr lang="en-CA" sz="2800" b="1" smtClean="0">
                <a:solidFill>
                  <a:schemeClr val="bg1"/>
                </a:solidFill>
                <a:latin typeface="Calibri" pitchFamily="34" charset="0"/>
              </a:rPr>
              <a:t>for evil!</a:t>
            </a:r>
            <a:endParaRPr lang="en-US" sz="2800" kern="0" dirty="0">
              <a:solidFill>
                <a:schemeClr val="bg1"/>
              </a:solidFill>
              <a:latin typeface="Calibri" pitchFamily="34" charset="0"/>
              <a:ea typeface="+mj-ea"/>
              <a:cs typeface="+mj-cs"/>
            </a:endParaRPr>
          </a:p>
        </p:txBody>
      </p:sp>
      <p:sp>
        <p:nvSpPr>
          <p:cNvPr id="6" name="TextBox 5"/>
          <p:cNvSpPr txBox="1"/>
          <p:nvPr/>
        </p:nvSpPr>
        <p:spPr>
          <a:xfrm>
            <a:off x="179512" y="5284365"/>
            <a:ext cx="8784976" cy="1384995"/>
          </a:xfrm>
          <a:prstGeom prst="rect">
            <a:avLst/>
          </a:prstGeom>
          <a:noFill/>
        </p:spPr>
        <p:txBody>
          <a:bodyPr wrap="square" rtlCol="0">
            <a:spAutoFit/>
          </a:bodyPr>
          <a:lstStyle/>
          <a:p>
            <a:pPr algn="ctr"/>
            <a:r>
              <a:rPr lang="en-CA" sz="2800" b="1" spc="-50" dirty="0" smtClean="0">
                <a:latin typeface="Calibri" pitchFamily="34" charset="0"/>
                <a:cs typeface="Calibri" pitchFamily="34" charset="0"/>
              </a:rPr>
              <a:t>“</a:t>
            </a:r>
            <a:r>
              <a:rPr lang="en-US" sz="2800" b="1" dirty="0" smtClean="0">
                <a:latin typeface="Calibri" pitchFamily="34" charset="0"/>
                <a:cs typeface="Calibri" pitchFamily="34" charset="0"/>
              </a:rPr>
              <a:t>Do not present your members to sin as instruments for unrighteousness, but present . . . your members to God </a:t>
            </a:r>
          </a:p>
          <a:p>
            <a:pPr algn="ctr"/>
            <a:r>
              <a:rPr lang="en-US" sz="2800" b="1" dirty="0" smtClean="0">
                <a:latin typeface="Calibri" pitchFamily="34" charset="0"/>
                <a:cs typeface="Calibri" pitchFamily="34" charset="0"/>
              </a:rPr>
              <a:t>as instruments for righteousness” Rom 6:13</a:t>
            </a:r>
            <a:endParaRPr lang="en-CA" sz="2800" dirty="0">
              <a:solidFill>
                <a:schemeClr val="bg1"/>
              </a:solidFill>
              <a:latin typeface="Calibri" pitchFamily="34" charset="0"/>
            </a:endParaRPr>
          </a:p>
        </p:txBody>
      </p:sp>
      <p:sp>
        <p:nvSpPr>
          <p:cNvPr id="10" name="TextBox 9"/>
          <p:cNvSpPr txBox="1"/>
          <p:nvPr/>
        </p:nvSpPr>
        <p:spPr>
          <a:xfrm>
            <a:off x="5724128" y="1988840"/>
            <a:ext cx="1872208" cy="338554"/>
          </a:xfrm>
          <a:prstGeom prst="rect">
            <a:avLst/>
          </a:prstGeom>
          <a:noFill/>
        </p:spPr>
        <p:txBody>
          <a:bodyPr wrap="square" rtlCol="0">
            <a:spAutoFit/>
          </a:bodyPr>
          <a:lstStyle/>
          <a:p>
            <a:pPr algn="ctr"/>
            <a:r>
              <a:rPr lang="en-CA" sz="800" dirty="0" smtClean="0">
                <a:solidFill>
                  <a:schemeClr val="tx1">
                    <a:lumMod val="95000"/>
                  </a:schemeClr>
                </a:solidFill>
              </a:rPr>
              <a:t>Microsoft clip art © 2013 </a:t>
            </a:r>
          </a:p>
          <a:p>
            <a:pPr algn="ctr"/>
            <a:r>
              <a:rPr lang="en-CA" sz="800" dirty="0" smtClean="0">
                <a:solidFill>
                  <a:schemeClr val="tx1">
                    <a:lumMod val="95000"/>
                  </a:schemeClr>
                </a:solidFill>
              </a:rPr>
              <a:t>Microsoft Corporation. </a:t>
            </a:r>
            <a:endParaRPr lang="en-CA" sz="800" dirty="0">
              <a:solidFill>
                <a:schemeClr val="tx1">
                  <a:lumMod val="95000"/>
                </a:schemeClr>
              </a:solidFill>
            </a:endParaRPr>
          </a:p>
        </p:txBody>
      </p:sp>
      <p:sp>
        <p:nvSpPr>
          <p:cNvPr id="11" name="TextBox 10"/>
          <p:cNvSpPr txBox="1"/>
          <p:nvPr/>
        </p:nvSpPr>
        <p:spPr>
          <a:xfrm>
            <a:off x="3707904" y="4242574"/>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pic>
        <p:nvPicPr>
          <p:cNvPr id="21" name="Picture 20" descr="eyes at freeclipart.com ojitos.png"/>
          <p:cNvPicPr>
            <a:picLocks noChangeAspect="1"/>
          </p:cNvPicPr>
          <p:nvPr/>
        </p:nvPicPr>
        <p:blipFill>
          <a:blip r:embed="rId2" cstate="print"/>
          <a:srcRect l="6282" t="2520" r="5519" b="11801"/>
          <a:stretch>
            <a:fillRect/>
          </a:stretch>
        </p:blipFill>
        <p:spPr>
          <a:xfrm flipH="1">
            <a:off x="5282912" y="188640"/>
            <a:ext cx="1737360" cy="1687723"/>
          </a:xfrm>
          <a:prstGeom prst="ellipse">
            <a:avLst/>
          </a:prstGeom>
        </p:spPr>
      </p:pic>
      <p:pic>
        <p:nvPicPr>
          <p:cNvPr id="27" name="Picture 26" descr="mouth bing images.jpg"/>
          <p:cNvPicPr>
            <a:picLocks noChangeAspect="1"/>
          </p:cNvPicPr>
          <p:nvPr/>
        </p:nvPicPr>
        <p:blipFill>
          <a:blip r:embed="rId3" cstate="print"/>
          <a:srcRect l="6720" b="39521"/>
          <a:stretch>
            <a:fillRect/>
          </a:stretch>
        </p:blipFill>
        <p:spPr>
          <a:xfrm flipH="1">
            <a:off x="1970544" y="2420888"/>
            <a:ext cx="1737360" cy="1501915"/>
          </a:xfrm>
          <a:prstGeom prst="roundRect">
            <a:avLst/>
          </a:prstGeom>
        </p:spPr>
      </p:pic>
      <p:pic>
        <p:nvPicPr>
          <p:cNvPr id="28" name="Picture 9" descr="MH900315769.GIF"/>
          <p:cNvPicPr>
            <a:picLocks noChangeAspect="1"/>
          </p:cNvPicPr>
          <p:nvPr/>
        </p:nvPicPr>
        <p:blipFill>
          <a:blip r:embed="rId4" cstate="print"/>
          <a:srcRect l="15727" t="20754" r="21365" b="4417"/>
          <a:stretch>
            <a:fillRect/>
          </a:stretch>
        </p:blipFill>
        <p:spPr bwMode="auto">
          <a:xfrm>
            <a:off x="7164288" y="666851"/>
            <a:ext cx="1645920" cy="1826045"/>
          </a:xfrm>
          <a:prstGeom prst="ellipse">
            <a:avLst/>
          </a:prstGeom>
          <a:noFill/>
          <a:ln w="9525">
            <a:noFill/>
            <a:miter lim="800000"/>
            <a:headEnd/>
            <a:tailEnd/>
          </a:ln>
        </p:spPr>
      </p:pic>
      <p:sp>
        <p:nvSpPr>
          <p:cNvPr id="30" name="Title 1"/>
          <p:cNvSpPr txBox="1">
            <a:spLocks/>
          </p:cNvSpPr>
          <p:nvPr/>
        </p:nvSpPr>
        <p:spPr>
          <a:xfrm>
            <a:off x="3995936" y="2924944"/>
            <a:ext cx="4600128" cy="2016224"/>
          </a:xfrm>
          <a:prstGeom prst="rect">
            <a:avLst/>
          </a:prstGeom>
          <a:noFill/>
        </p:spPr>
        <p:txBody>
          <a:bodyPr/>
          <a:lstStyle/>
          <a:p>
            <a:pPr algn="ctr">
              <a:spcBef>
                <a:spcPts val="0"/>
              </a:spcBef>
              <a:spcAft>
                <a:spcPts val="0"/>
              </a:spcAft>
              <a:defRPr/>
            </a:pPr>
            <a:r>
              <a:rPr lang="en-CA" sz="2800" b="1" kern="0" dirty="0" smtClean="0">
                <a:solidFill>
                  <a:schemeClr val="bg1"/>
                </a:solidFill>
                <a:latin typeface="Calibri" pitchFamily="34" charset="0"/>
                <a:ea typeface="+mj-ea"/>
                <a:cs typeface="+mj-cs"/>
              </a:rPr>
              <a:t>Yield your mouth and hands to serve others, to help,  encourage and give to others, not hurt or take from others.</a:t>
            </a:r>
            <a:endParaRPr lang="en-US" sz="2800" kern="0" dirty="0">
              <a:solidFill>
                <a:schemeClr val="bg1"/>
              </a:solidFill>
              <a:latin typeface="Calibri" pitchFamily="34" charset="0"/>
              <a:ea typeface="+mj-ea"/>
              <a:cs typeface="+mj-cs"/>
            </a:endParaRPr>
          </a:p>
        </p:txBody>
      </p:sp>
      <p:sp>
        <p:nvSpPr>
          <p:cNvPr id="12" name="TextBox 11"/>
          <p:cNvSpPr txBox="1"/>
          <p:nvPr/>
        </p:nvSpPr>
        <p:spPr>
          <a:xfrm>
            <a:off x="611560" y="2622104"/>
            <a:ext cx="1691680" cy="230832"/>
          </a:xfrm>
          <a:prstGeom prst="rect">
            <a:avLst/>
          </a:prstGeom>
          <a:noFill/>
        </p:spPr>
        <p:txBody>
          <a:bodyPr wrap="square" rtlCol="0">
            <a:spAutoFit/>
          </a:bodyPr>
          <a:lstStyle/>
          <a:p>
            <a:pPr algn="ctr"/>
            <a:r>
              <a:rPr lang="en-CA" sz="900" dirty="0" err="1" smtClean="0">
                <a:solidFill>
                  <a:schemeClr val="tx1">
                    <a:lumMod val="95000"/>
                  </a:schemeClr>
                </a:solidFill>
                <a:effectLst>
                  <a:outerShdw blurRad="38100" dist="38100" dir="2700000" algn="tl">
                    <a:srgbClr val="000000">
                      <a:alpha val="43137"/>
                    </a:srgbClr>
                  </a:outerShdw>
                </a:effectLst>
              </a:rPr>
              <a:t>bing</a:t>
            </a:r>
            <a:r>
              <a:rPr lang="en-CA" sz="900" dirty="0" smtClean="0">
                <a:solidFill>
                  <a:schemeClr val="tx1">
                    <a:lumMod val="95000"/>
                  </a:schemeClr>
                </a:solidFill>
                <a:effectLst>
                  <a:outerShdw blurRad="38100" dist="38100" dir="2700000" algn="tl">
                    <a:srgbClr val="000000">
                      <a:alpha val="43137"/>
                    </a:srgbClr>
                  </a:outerShdw>
                </a:effectLst>
              </a:rPr>
              <a:t> images</a:t>
            </a:r>
            <a:endParaRPr lang="en-CA" sz="900" dirty="0">
              <a:solidFill>
                <a:schemeClr val="tx1">
                  <a:lumMod val="95000"/>
                </a:schemeClr>
              </a:solidFill>
              <a:effectLst>
                <a:outerShdw blurRad="38100" dist="38100" dir="2700000" algn="tl">
                  <a:srgbClr val="000000">
                    <a:alpha val="43137"/>
                  </a:srgbClr>
                </a:outerShdw>
              </a:effectLst>
            </a:endParaRPr>
          </a:p>
        </p:txBody>
      </p:sp>
      <p:sp>
        <p:nvSpPr>
          <p:cNvPr id="13" name="TextBox 12"/>
          <p:cNvSpPr txBox="1"/>
          <p:nvPr/>
        </p:nvSpPr>
        <p:spPr>
          <a:xfrm>
            <a:off x="6372200" y="173832"/>
            <a:ext cx="1691680" cy="230832"/>
          </a:xfrm>
          <a:prstGeom prst="rect">
            <a:avLst/>
          </a:prstGeom>
          <a:noFill/>
        </p:spPr>
        <p:txBody>
          <a:bodyPr wrap="square" rtlCol="0">
            <a:spAutoFit/>
          </a:bodyPr>
          <a:lstStyle/>
          <a:p>
            <a:pPr algn="ctr"/>
            <a:r>
              <a:rPr lang="en-CA" sz="900" dirty="0" smtClean="0">
                <a:solidFill>
                  <a:schemeClr val="tx1">
                    <a:lumMod val="95000"/>
                  </a:schemeClr>
                </a:solidFill>
                <a:effectLst>
                  <a:outerShdw blurRad="38100" dist="38100" dir="2700000" algn="tl">
                    <a:srgbClr val="000000">
                      <a:alpha val="43137"/>
                    </a:srgbClr>
                  </a:outerShdw>
                </a:effectLst>
              </a:rPr>
              <a:t>freeclipart.com</a:t>
            </a:r>
            <a:endParaRPr lang="en-CA" sz="900" dirty="0">
              <a:solidFill>
                <a:schemeClr val="tx1">
                  <a:lumMod val="95000"/>
                </a:schemeClr>
              </a:solidFill>
              <a:effectLst>
                <a:outerShdw blurRad="38100" dist="38100" dir="2700000" algn="tl">
                  <a:srgbClr val="000000">
                    <a:alpha val="43137"/>
                  </a:srgbClr>
                </a:outerShdw>
              </a:effectLst>
            </a:endParaRPr>
          </a:p>
        </p:txBody>
      </p:sp>
      <p:pic>
        <p:nvPicPr>
          <p:cNvPr id="17" name="Picture 16" descr="John hand 6.JPG"/>
          <p:cNvPicPr>
            <a:picLocks noChangeAspect="1"/>
          </p:cNvPicPr>
          <p:nvPr/>
        </p:nvPicPr>
        <p:blipFill>
          <a:blip r:embed="rId5" cstate="print"/>
          <a:stretch>
            <a:fillRect/>
          </a:stretch>
        </p:blipFill>
        <p:spPr>
          <a:xfrm rot="480081">
            <a:off x="683568" y="3861048"/>
            <a:ext cx="2011680" cy="1416429"/>
          </a:xfrm>
          <a:prstGeom prst="ellipse">
            <a:avLst/>
          </a:prstGeom>
        </p:spPr>
      </p:pic>
      <p:sp>
        <p:nvSpPr>
          <p:cNvPr id="18" name="TextBox 17"/>
          <p:cNvSpPr txBox="1"/>
          <p:nvPr/>
        </p:nvSpPr>
        <p:spPr>
          <a:xfrm>
            <a:off x="899592" y="4998368"/>
            <a:ext cx="1737360" cy="230832"/>
          </a:xfrm>
          <a:prstGeom prst="rect">
            <a:avLst/>
          </a:prstGeom>
          <a:noFill/>
        </p:spPr>
        <p:txBody>
          <a:bodyPr wrap="square" rtlCol="0">
            <a:spAutoFit/>
          </a:bodyPr>
          <a:lstStyle/>
          <a:p>
            <a:pPr algn="ctr"/>
            <a:r>
              <a:rPr lang="en-CA" sz="900" dirty="0" smtClean="0">
                <a:solidFill>
                  <a:schemeClr val="tx1">
                    <a:lumMod val="95000"/>
                  </a:schemeClr>
                </a:solidFill>
                <a:effectLst>
                  <a:outerShdw blurRad="38100" dist="38100" dir="2700000" algn="tl">
                    <a:srgbClr val="000000">
                      <a:alpha val="43137"/>
                    </a:srgbClr>
                  </a:outerShdw>
                </a:effectLst>
              </a:rPr>
              <a:t>hand by John </a:t>
            </a:r>
            <a:r>
              <a:rPr lang="en-CA" sz="900" dirty="0" err="1" smtClean="0">
                <a:solidFill>
                  <a:schemeClr val="tx1">
                    <a:lumMod val="95000"/>
                  </a:schemeClr>
                </a:solidFill>
                <a:effectLst>
                  <a:outerShdw blurRad="38100" dist="38100" dir="2700000" algn="tl">
                    <a:srgbClr val="000000">
                      <a:alpha val="43137"/>
                    </a:srgbClr>
                  </a:outerShdw>
                </a:effectLst>
              </a:rPr>
              <a:t>Crozier</a:t>
            </a:r>
            <a:endParaRPr lang="en-CA" sz="900" dirty="0">
              <a:solidFill>
                <a:schemeClr val="tx1">
                  <a:lumMod val="95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627784" y="260648"/>
            <a:ext cx="3672408" cy="1815882"/>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40. under Christ and</a:t>
            </a:r>
          </a:p>
          <a:p>
            <a:pPr algn="ctr"/>
            <a:r>
              <a:rPr lang="en-CA" sz="2800" b="1" dirty="0" smtClean="0">
                <a:solidFill>
                  <a:srgbClr val="FF0000"/>
                </a:solidFill>
                <a:latin typeface="Calibri" pitchFamily="34" charset="0"/>
              </a:rPr>
              <a:t>his abundant grace,</a:t>
            </a:r>
          </a:p>
          <a:p>
            <a:pPr algn="ctr"/>
            <a:r>
              <a:rPr lang="en-CA" sz="2800" b="1" dirty="0" smtClean="0">
                <a:solidFill>
                  <a:srgbClr val="FF0000"/>
                </a:solidFill>
                <a:latin typeface="Calibri" pitchFamily="34" charset="0"/>
              </a:rPr>
              <a:t>not under sin and law.</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sp>
        <p:nvSpPr>
          <p:cNvPr id="44" name="Text Placeholder 7"/>
          <p:cNvSpPr txBox="1">
            <a:spLocks/>
          </p:cNvSpPr>
          <p:nvPr/>
        </p:nvSpPr>
        <p:spPr bwMode="auto">
          <a:xfrm>
            <a:off x="0" y="5258896"/>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“For sin shall no longer be your master, because you </a:t>
            </a:r>
          </a:p>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are not under the law, but under grace”  Rom 6:14</a:t>
            </a:r>
          </a:p>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“abundance of grace”  Rom 5:17</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Rectangle 45"/>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262588"/>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400" b="1" dirty="0" smtClean="0">
                <a:solidFill>
                  <a:schemeClr val="bg1"/>
                </a:solidFill>
                <a:latin typeface="Calibri" pitchFamily="34" charset="0"/>
                <a:cs typeface="Calibri" pitchFamily="34" charset="0"/>
              </a:rPr>
              <a:t>present yourselves . . . as obedient slaves . . . of obedience . . . </a:t>
            </a:r>
          </a:p>
          <a:p>
            <a:pPr algn="ctr"/>
            <a:r>
              <a:rPr lang="en-US" sz="2400" b="1" dirty="0" smtClean="0">
                <a:solidFill>
                  <a:schemeClr val="bg1"/>
                </a:solidFill>
                <a:latin typeface="Calibri" pitchFamily="34" charset="0"/>
                <a:cs typeface="Calibri" pitchFamily="34" charset="0"/>
              </a:rPr>
              <a:t>and having been set free from sin, have become slaves of righteousness. . . . present your members as slaves to righteousness leading to sanctification. . . . slaves of God”  Rom 6:16,18,19,22</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262588"/>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400" b="1" dirty="0" smtClean="0">
                <a:solidFill>
                  <a:schemeClr val="bg1"/>
                </a:solidFill>
                <a:latin typeface="Calibri" pitchFamily="34" charset="0"/>
                <a:cs typeface="Calibri" pitchFamily="34" charset="0"/>
              </a:rPr>
              <a:t>If I were still trying to please man, I would not be a servant (slave) of Christ” Gal 1:10  </a:t>
            </a:r>
            <a:r>
              <a:rPr lang="en-US" sz="2000" b="1" dirty="0" smtClean="0">
                <a:solidFill>
                  <a:schemeClr val="bg1"/>
                </a:solidFill>
                <a:latin typeface="Calibri" pitchFamily="34" charset="0"/>
                <a:cs typeface="Calibri" pitchFamily="34" charset="0"/>
              </a:rPr>
              <a:t>(in days of slavery, translators substituted “servant” for “slave”)</a:t>
            </a:r>
          </a:p>
          <a:p>
            <a:r>
              <a:rPr lang="en-US" sz="2400" b="1" dirty="0" smtClean="0">
                <a:solidFill>
                  <a:schemeClr val="bg1"/>
                </a:solidFill>
                <a:latin typeface="Calibri" pitchFamily="34" charset="0"/>
                <a:cs typeface="Calibri" pitchFamily="34" charset="0"/>
              </a:rPr>
              <a:t>“</a:t>
            </a:r>
            <a:r>
              <a:rPr lang="en-US" sz="2400" b="1" dirty="0" err="1" smtClean="0">
                <a:solidFill>
                  <a:schemeClr val="bg1"/>
                </a:solidFill>
                <a:latin typeface="Calibri" pitchFamily="34" charset="0"/>
                <a:cs typeface="Calibri" pitchFamily="34" charset="0"/>
              </a:rPr>
              <a:t>Epaphras</a:t>
            </a:r>
            <a:r>
              <a:rPr lang="en-US" sz="2400" b="1" dirty="0" smtClean="0">
                <a:solidFill>
                  <a:schemeClr val="bg1"/>
                </a:solidFill>
                <a:latin typeface="Calibri" pitchFamily="34" charset="0"/>
                <a:cs typeface="Calibri" pitchFamily="34" charset="0"/>
              </a:rPr>
              <a:t> . . . a servant (slave) of Christ Jesus” Col 4:12</a:t>
            </a:r>
          </a:p>
          <a:p>
            <a:r>
              <a:rPr lang="en-US" sz="2400" b="1" dirty="0" smtClean="0">
                <a:solidFill>
                  <a:schemeClr val="bg1"/>
                </a:solidFill>
                <a:latin typeface="Calibri" pitchFamily="34" charset="0"/>
                <a:cs typeface="Calibri" pitchFamily="34" charset="0"/>
              </a:rPr>
              <a:t>“Jude, a servant (slave) of Jesus Christ and brother of James” Jude 1</a:t>
            </a:r>
            <a:endParaRPr lang="en-CA" sz="2400" b="1" dirty="0" smtClean="0">
              <a:solidFill>
                <a:schemeClr val="bg1"/>
              </a:solidFill>
              <a:latin typeface="Calibri" pitchFamily="34" charset="0"/>
              <a:cs typeface="Calibri" pitchFamily="34" charset="0"/>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4970864"/>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Many early Christians </a:t>
            </a:r>
            <a:r>
              <a:rPr kumimoji="0" lang="en-CA" sz="2400" b="1" i="0" u="none" strike="noStrike" kern="0" cap="none" spc="0" normalizeH="0" noProof="0" dirty="0" smtClean="0">
                <a:ln>
                  <a:noFill/>
                </a:ln>
                <a:solidFill>
                  <a:schemeClr val="bg1"/>
                </a:solidFill>
                <a:effectLst/>
                <a:uLnTx/>
                <a:uFillTx/>
                <a:latin typeface="Calibri" pitchFamily="34" charset="0"/>
                <a:cs typeface="Calibri" pitchFamily="34" charset="0"/>
              </a:rPr>
              <a:t>were Roman slaves</a:t>
            </a:r>
            <a:r>
              <a:rPr lang="en-CA" sz="2400" b="1" kern="0" dirty="0" smtClean="0">
                <a:solidFill>
                  <a:schemeClr val="bg1"/>
                </a:solidFill>
                <a:latin typeface="Calibri" pitchFamily="34" charset="0"/>
                <a:cs typeface="Calibri" pitchFamily="34" charset="0"/>
              </a:rPr>
              <a:t>.  Roman masters provided food, clothes, lodging and protection as slaves served as directed. B</a:t>
            </a:r>
            <a:r>
              <a:rPr kumimoji="0" lang="en-CA" sz="2400" b="1" i="0" u="none" strike="noStrike" kern="0" cap="none" spc="0" normalizeH="0" noProof="0" dirty="0" err="1" smtClean="0">
                <a:ln>
                  <a:noFill/>
                </a:ln>
                <a:solidFill>
                  <a:schemeClr val="bg1"/>
                </a:solidFill>
                <a:effectLst/>
                <a:uLnTx/>
                <a:uFillTx/>
                <a:latin typeface="Calibri" pitchFamily="34" charset="0"/>
                <a:cs typeface="Calibri" pitchFamily="34" charset="0"/>
              </a:rPr>
              <a:t>eing</a:t>
            </a:r>
            <a:r>
              <a:rPr kumimoji="0" lang="en-CA" sz="2400" b="1" i="0" u="none" strike="noStrike" kern="0" cap="none" spc="0" normalizeH="0" noProof="0" dirty="0" smtClean="0">
                <a:ln>
                  <a:noFill/>
                </a:ln>
                <a:solidFill>
                  <a:schemeClr val="bg1"/>
                </a:solidFill>
                <a:effectLst/>
                <a:uLnTx/>
                <a:uFillTx/>
                <a:latin typeface="Calibri" pitchFamily="34" charset="0"/>
                <a:cs typeface="Calibri" pitchFamily="34" charset="0"/>
              </a:rPr>
              <a:t> a slave of the supremely good Messiah King rather than a slave to Satan and sin was very positive!  Christ provided all, and their only concern in life was to do as directed, as they awaited the King’s return.</a:t>
            </a:r>
            <a:endParaRPr lang="en-CA" sz="2400" b="1" dirty="0" smtClean="0">
              <a:solidFill>
                <a:schemeClr val="bg1"/>
              </a:solidFill>
              <a:latin typeface="Calibri" pitchFamily="34" charset="0"/>
              <a:cs typeface="Calibri" pitchFamily="34" charset="0"/>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best.com dc6XLjAMi.gif"/>
          <p:cNvPicPr>
            <a:picLocks noChangeAspect="1"/>
          </p:cNvPicPr>
          <p:nvPr/>
        </p:nvPicPr>
        <p:blipFill>
          <a:blip r:embed="rId3" cstate="print"/>
          <a:stretch>
            <a:fillRect/>
          </a:stretch>
        </p:blipFill>
        <p:spPr>
          <a:xfrm>
            <a:off x="-396551" y="-27384"/>
            <a:ext cx="5472608" cy="3840480"/>
          </a:xfrm>
          <a:prstGeom prst="rect">
            <a:avLst/>
          </a:prstGeom>
        </p:spPr>
      </p:pic>
      <p:sp>
        <p:nvSpPr>
          <p:cNvPr id="17" name="Rectangle 16"/>
          <p:cNvSpPr/>
          <p:nvPr/>
        </p:nvSpPr>
        <p:spPr>
          <a:xfrm>
            <a:off x="2118008" y="1412776"/>
            <a:ext cx="365760" cy="192024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a:spLocks noChangeArrowheads="1"/>
          </p:cNvSpPr>
          <p:nvPr/>
        </p:nvSpPr>
        <p:spPr bwMode="auto">
          <a:xfrm>
            <a:off x="4791392" y="-27384"/>
            <a:ext cx="4389120" cy="3970318"/>
          </a:xfrm>
          <a:prstGeom prst="rect">
            <a:avLst/>
          </a:prstGeom>
          <a:solidFill>
            <a:schemeClr val="bg1"/>
          </a:solidFill>
          <a:ln w="9525">
            <a:noFill/>
            <a:miter lim="800000"/>
            <a:headEnd/>
            <a:tailEnd/>
          </a:ln>
        </p:spPr>
        <p:txBody>
          <a:bodyPr wrap="square">
            <a:spAutoFit/>
          </a:bodyPr>
          <a:lstStyle/>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latin typeface="Calibri" pitchFamily="34" charset="0"/>
              <a:cs typeface="Calibri" pitchFamily="34" charset="0"/>
            </a:endParaRPr>
          </a:p>
        </p:txBody>
      </p:sp>
      <p:sp>
        <p:nvSpPr>
          <p:cNvPr id="20" name="TextBox 19"/>
          <p:cNvSpPr txBox="1"/>
          <p:nvPr/>
        </p:nvSpPr>
        <p:spPr>
          <a:xfrm>
            <a:off x="179512" y="3429000"/>
            <a:ext cx="2088232" cy="215444"/>
          </a:xfrm>
          <a:prstGeom prst="rect">
            <a:avLst/>
          </a:prstGeom>
          <a:noFill/>
        </p:spPr>
        <p:txBody>
          <a:bodyPr wrap="square" rtlCol="0">
            <a:spAutoFit/>
          </a:bodyPr>
          <a:lstStyle/>
          <a:p>
            <a:pPr algn="ctr"/>
            <a:r>
              <a:rPr lang="en-CA" sz="800" dirty="0" smtClean="0"/>
              <a:t>smiley © sherv.net</a:t>
            </a:r>
            <a:endParaRPr lang="en-CA" sz="800" dirty="0"/>
          </a:p>
        </p:txBody>
      </p:sp>
      <p:sp>
        <p:nvSpPr>
          <p:cNvPr id="18" name="Rectangle 17"/>
          <p:cNvSpPr/>
          <p:nvPr/>
        </p:nvSpPr>
        <p:spPr>
          <a:xfrm>
            <a:off x="1475656" y="1772816"/>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1735543" y="1688346"/>
            <a:ext cx="2743200" cy="1632858"/>
          </a:xfrm>
          <a:prstGeom prst="rect">
            <a:avLst/>
          </a:prstGeom>
        </p:spPr>
      </p:pic>
      <p:pic>
        <p:nvPicPr>
          <p:cNvPr id="3" name="Picture 2" descr="egyptian.gif"/>
          <p:cNvPicPr>
            <a:picLocks noChangeAspect="1"/>
          </p:cNvPicPr>
          <p:nvPr/>
        </p:nvPicPr>
        <p:blipFill>
          <a:blip r:embed="rId4" cstate="print"/>
          <a:stretch>
            <a:fillRect/>
          </a:stretch>
        </p:blipFill>
        <p:spPr>
          <a:xfrm>
            <a:off x="899592" y="427990"/>
            <a:ext cx="2743200" cy="163285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28753" y="1688346"/>
            <a:ext cx="2743200" cy="1632858"/>
          </a:xfrm>
          <a:prstGeom prst="rect">
            <a:avLst/>
          </a:prstGeom>
        </p:spPr>
      </p:pic>
      <p:pic>
        <p:nvPicPr>
          <p:cNvPr id="13" name="Picture 12" descr="red-angry-face-smiley-emoticon sherv.net.gif"/>
          <p:cNvPicPr>
            <a:picLocks noChangeAspect="1"/>
          </p:cNvPicPr>
          <p:nvPr/>
        </p:nvPicPr>
        <p:blipFill>
          <a:blip r:embed="rId5" cstate="print"/>
          <a:stretch>
            <a:fillRect/>
          </a:stretch>
        </p:blipFill>
        <p:spPr>
          <a:xfrm>
            <a:off x="5940152" y="548679"/>
            <a:ext cx="2088232" cy="2113699"/>
          </a:xfrm>
          <a:prstGeom prst="rect">
            <a:avLst/>
          </a:prstGeom>
        </p:spPr>
      </p:pic>
      <p:sp>
        <p:nvSpPr>
          <p:cNvPr id="16" name="TextBox 15"/>
          <p:cNvSpPr txBox="1"/>
          <p:nvPr/>
        </p:nvSpPr>
        <p:spPr>
          <a:xfrm>
            <a:off x="6012160" y="3501588"/>
            <a:ext cx="2088232" cy="215444"/>
          </a:xfrm>
          <a:prstGeom prst="rect">
            <a:avLst/>
          </a:prstGeom>
          <a:noFill/>
        </p:spPr>
        <p:txBody>
          <a:bodyPr wrap="square" rtlCol="0">
            <a:spAutoFit/>
          </a:bodyPr>
          <a:lstStyle/>
          <a:p>
            <a:pPr algn="ctr"/>
            <a:r>
              <a:rPr lang="en-CA" sz="800" dirty="0" smtClean="0">
                <a:solidFill>
                  <a:schemeClr val="tx1">
                    <a:lumMod val="65000"/>
                  </a:schemeClr>
                </a:solidFill>
              </a:rPr>
              <a:t>angry smiley © sherv.net</a:t>
            </a:r>
            <a:endParaRPr lang="en-CA" sz="800" dirty="0">
              <a:solidFill>
                <a:schemeClr val="tx1">
                  <a:lumMod val="65000"/>
                </a:schemeClr>
              </a:solidFill>
            </a:endParaRPr>
          </a:p>
        </p:txBody>
      </p:sp>
      <p:sp>
        <p:nvSpPr>
          <p:cNvPr id="28" name="TextBox 27"/>
          <p:cNvSpPr txBox="1"/>
          <p:nvPr/>
        </p:nvSpPr>
        <p:spPr>
          <a:xfrm>
            <a:off x="5868144" y="2761764"/>
            <a:ext cx="2232248" cy="523220"/>
          </a:xfrm>
          <a:prstGeom prst="rect">
            <a:avLst/>
          </a:prstGeom>
          <a:noFill/>
        </p:spPr>
        <p:txBody>
          <a:bodyPr wrap="square" rtlCol="0">
            <a:spAutoFit/>
          </a:bodyPr>
          <a:lstStyle/>
          <a:p>
            <a:pPr algn="ctr"/>
            <a:r>
              <a:rPr lang="en-US" sz="2800" b="1" dirty="0" smtClean="0">
                <a:latin typeface="Calibri" pitchFamily="34" charset="0"/>
                <a:cs typeface="Calibri" pitchFamily="34" charset="0"/>
              </a:rPr>
              <a:t>Me! Me! Me!</a:t>
            </a:r>
            <a:endParaRPr lang="en-US" sz="2800" b="1" dirty="0">
              <a:latin typeface="Calibri" pitchFamily="34" charset="0"/>
              <a:cs typeface="Calibri" pitchFamily="34" charset="0"/>
            </a:endParaRPr>
          </a:p>
        </p:txBody>
      </p:sp>
      <p:sp>
        <p:nvSpPr>
          <p:cNvPr id="36" name="WordArt 2"/>
          <p:cNvSpPr>
            <a:spLocks noChangeArrowheads="1" noChangeShapeType="1" noTextEdit="1"/>
          </p:cNvSpPr>
          <p:nvPr/>
        </p:nvSpPr>
        <p:spPr bwMode="auto">
          <a:xfrm>
            <a:off x="827584" y="548680"/>
            <a:ext cx="3024336" cy="2088232"/>
          </a:xfrm>
          <a:prstGeom prst="rect">
            <a:avLst/>
          </a:prstGeom>
        </p:spPr>
        <p:txBody>
          <a:bodyPr wrap="none" fromWordArt="1">
            <a:prstTxWarp prst="textArchUp">
              <a:avLst>
                <a:gd name="adj" fmla="val 11999963"/>
              </a:avLst>
            </a:prstTxWarp>
          </a:bodyPr>
          <a:lstStyle/>
          <a:p>
            <a:pPr algn="ctr" rtl="0"/>
            <a:r>
              <a:rPr lang="en-CA" sz="3200" kern="10" dirty="0" smtClean="0">
                <a:ln w="9525">
                  <a:solidFill>
                    <a:srgbClr val="000000"/>
                  </a:solidFill>
                  <a:round/>
                  <a:headEnd/>
                  <a:tailEnd/>
                </a:ln>
                <a:solidFill>
                  <a:srgbClr val="FFC000"/>
                </a:solidFill>
              </a:rPr>
              <a:t>THE LORD</a:t>
            </a:r>
            <a:endParaRPr lang="en-CA" sz="3200" kern="10" spc="0" dirty="0">
              <a:ln w="9525">
                <a:solidFill>
                  <a:srgbClr val="000000"/>
                </a:solidFill>
                <a:round/>
                <a:headEnd/>
                <a:tailEnd/>
              </a:ln>
              <a:solidFill>
                <a:srgbClr val="FFC000"/>
              </a:solidFill>
              <a:effectLst/>
            </a:endParaRPr>
          </a:p>
        </p:txBody>
      </p:sp>
      <p:sp>
        <p:nvSpPr>
          <p:cNvPr id="37" name="TextBox 36"/>
          <p:cNvSpPr txBox="1"/>
          <p:nvPr/>
        </p:nvSpPr>
        <p:spPr>
          <a:xfrm>
            <a:off x="2483768" y="3429000"/>
            <a:ext cx="2088232" cy="215444"/>
          </a:xfrm>
          <a:prstGeom prst="rect">
            <a:avLst/>
          </a:prstGeom>
          <a:noFill/>
        </p:spPr>
        <p:txBody>
          <a:bodyPr wrap="square" rtlCol="0">
            <a:spAutoFit/>
          </a:bodyPr>
          <a:lstStyle/>
          <a:p>
            <a:pPr algn="ctr"/>
            <a:r>
              <a:rPr lang="en-CA" sz="800" dirty="0" smtClean="0">
                <a:effectLst>
                  <a:outerShdw blurRad="38100" dist="38100" dir="2700000" algn="tl">
                    <a:srgbClr val="000000">
                      <a:alpha val="43137"/>
                    </a:srgbClr>
                  </a:outerShdw>
                </a:effectLst>
              </a:rPr>
              <a:t>jumping heart © www.fg-a.com</a:t>
            </a:r>
            <a:endParaRPr lang="en-CA" sz="800" dirty="0">
              <a:effectLst>
                <a:outerShdw blurRad="38100" dist="38100" dir="2700000" algn="tl">
                  <a:srgbClr val="000000">
                    <a:alpha val="43137"/>
                  </a:srgbClr>
                </a:outerShdw>
              </a:effectLst>
            </a:endParaRPr>
          </a:p>
        </p:txBody>
      </p:sp>
      <p:pic>
        <p:nvPicPr>
          <p:cNvPr id="38" name="Picture 37" descr="www.fg-a.com valentine 2-jumping-heart.gif"/>
          <p:cNvPicPr>
            <a:picLocks noChangeAspect="1"/>
          </p:cNvPicPr>
          <p:nvPr/>
        </p:nvPicPr>
        <p:blipFill>
          <a:blip r:embed="rId6" cstate="print"/>
          <a:stretch>
            <a:fillRect/>
          </a:stretch>
        </p:blipFill>
        <p:spPr>
          <a:xfrm>
            <a:off x="1619672" y="1484784"/>
            <a:ext cx="1254034" cy="1463040"/>
          </a:xfrm>
          <a:prstGeom prst="rect">
            <a:avLst/>
          </a:prstGeom>
        </p:spPr>
      </p:pic>
      <p:sp>
        <p:nvSpPr>
          <p:cNvPr id="39" name="Rectangle 38"/>
          <p:cNvSpPr/>
          <p:nvPr/>
        </p:nvSpPr>
        <p:spPr>
          <a:xfrm>
            <a:off x="0" y="3776841"/>
            <a:ext cx="9144000" cy="3385542"/>
          </a:xfrm>
          <a:prstGeom prst="rect">
            <a:avLst/>
          </a:prstGeom>
          <a:solidFill>
            <a:srgbClr val="00B0F0"/>
          </a:solidFill>
        </p:spPr>
        <p:txBody>
          <a:bodyPr wrap="square">
            <a:spAutoFit/>
          </a:bodyPr>
          <a:lstStyle/>
          <a:p>
            <a:pPr algn="ctr"/>
            <a:endParaRPr lang="en-CA" b="1" dirty="0" smtClean="0">
              <a:latin typeface="Calibri" pitchFamily="34" charset="0"/>
              <a:cs typeface="Calibri" pitchFamily="34" charset="0"/>
            </a:endParaRPr>
          </a:p>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Are we to continue in sin that grace may abound?</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6:1</a:t>
            </a:r>
          </a:p>
          <a:p>
            <a:pPr algn="ctr"/>
            <a:endParaRPr lang="en-CA"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“Are we to sin because we are not under law </a:t>
            </a:r>
          </a:p>
          <a:p>
            <a:pPr algn="ctr"/>
            <a:r>
              <a:rPr lang="en-US" sz="2800" b="1" dirty="0" smtClean="0">
                <a:solidFill>
                  <a:schemeClr val="bg1"/>
                </a:solidFill>
                <a:latin typeface="Calibri" pitchFamily="34" charset="0"/>
                <a:cs typeface="Calibri" pitchFamily="34" charset="0"/>
              </a:rPr>
              <a:t>but under grace?”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6:15</a:t>
            </a:r>
          </a:p>
          <a:p>
            <a:pPr algn="ctr"/>
            <a:endParaRPr lang="en-CA" sz="2800" b="1" dirty="0" smtClean="0">
              <a:solidFill>
                <a:schemeClr val="bg1"/>
              </a:solidFill>
              <a:latin typeface="Calibri" pitchFamily="34" charset="0"/>
              <a:cs typeface="Calibri" pitchFamily="34" charset="0"/>
            </a:endParaRPr>
          </a:p>
          <a:p>
            <a:pPr algn="ctr"/>
            <a:endParaRPr lang="en-CA" sz="2800"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320480" cy="206144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42-45. joined to Christ,</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one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seated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hidden with Christ in God!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Thank you, Lord!</a:t>
            </a:r>
            <a:endParaRPr kumimoji="0" lang="en-CA" sz="2800" b="0" i="0" u="none" strike="noStrike" kern="0" cap="none" normalizeH="0" baseline="0" noProof="0" dirty="0" smtClean="0">
              <a:ln>
                <a:noFill/>
              </a:ln>
              <a:solidFill>
                <a:srgbClr val="FF0000"/>
              </a:solidFill>
              <a:effectLst/>
              <a:uLnTx/>
              <a:uFillTx/>
              <a:latin typeface="Calibri" pitchFamily="34" charset="0"/>
              <a:ea typeface="+mj-ea"/>
              <a:cs typeface="+mj-cs"/>
            </a:endParaRPr>
          </a:p>
        </p:txBody>
      </p:sp>
      <p:sp>
        <p:nvSpPr>
          <p:cNvPr id="22" name="TextBox 21"/>
          <p:cNvSpPr txBox="1"/>
          <p:nvPr/>
        </p:nvSpPr>
        <p:spPr>
          <a:xfrm>
            <a:off x="4716016" y="213603"/>
            <a:ext cx="4142264" cy="5447645"/>
          </a:xfrm>
          <a:prstGeom prst="rect">
            <a:avLst/>
          </a:prstGeom>
          <a:noFill/>
        </p:spPr>
        <p:txBody>
          <a:bodyPr wrap="square" rtlCol="0">
            <a:spAutoFit/>
          </a:bodyPr>
          <a:lstStyle/>
          <a:p>
            <a:pPr algn="r"/>
            <a:r>
              <a:rPr lang="en-US" sz="2600" b="1" dirty="0" smtClean="0">
                <a:solidFill>
                  <a:schemeClr val="bg1"/>
                </a:solidFill>
                <a:latin typeface="Calibri" pitchFamily="34" charset="0"/>
              </a:rPr>
              <a:t>“But he who is </a:t>
            </a:r>
            <a:r>
              <a:rPr lang="en-US" sz="2600" b="1" u="sng" dirty="0" smtClean="0">
                <a:solidFill>
                  <a:schemeClr val="bg1"/>
                </a:solidFill>
                <a:latin typeface="Calibri" pitchFamily="34" charset="0"/>
              </a:rPr>
              <a:t>joined</a:t>
            </a:r>
            <a:r>
              <a:rPr lang="en-US" sz="2600" b="1" dirty="0" smtClean="0">
                <a:solidFill>
                  <a:schemeClr val="bg1"/>
                </a:solidFill>
                <a:latin typeface="Calibri" pitchFamily="34" charset="0"/>
              </a:rPr>
              <a:t> to the Lord becomes </a:t>
            </a:r>
            <a:r>
              <a:rPr lang="en-US" sz="2600" b="1" u="sng" dirty="0" smtClean="0">
                <a:solidFill>
                  <a:schemeClr val="bg1"/>
                </a:solidFill>
                <a:latin typeface="Calibri" pitchFamily="34" charset="0"/>
              </a:rPr>
              <a:t>one</a:t>
            </a:r>
            <a:r>
              <a:rPr lang="en-US" sz="2600" b="1" dirty="0" smtClean="0">
                <a:solidFill>
                  <a:schemeClr val="bg1"/>
                </a:solidFill>
                <a:latin typeface="Calibri" pitchFamily="34" charset="0"/>
              </a:rPr>
              <a:t> spirit with him” 1 </a:t>
            </a:r>
            <a:r>
              <a:rPr lang="en-US" sz="2600" b="1" dirty="0" err="1" smtClean="0">
                <a:solidFill>
                  <a:schemeClr val="bg1"/>
                </a:solidFill>
                <a:latin typeface="Calibri" pitchFamily="34" charset="0"/>
              </a:rPr>
              <a:t>Cor</a:t>
            </a:r>
            <a:r>
              <a:rPr lang="en-US" sz="2600" b="1" dirty="0" smtClean="0">
                <a:solidFill>
                  <a:schemeClr val="bg1"/>
                </a:solidFill>
                <a:latin typeface="Calibri" pitchFamily="34" charset="0"/>
              </a:rPr>
              <a:t> 6:17</a:t>
            </a:r>
            <a:endParaRPr lang="en-CA" sz="2600" dirty="0" smtClean="0">
              <a:solidFill>
                <a:schemeClr val="bg1"/>
              </a:solidFill>
              <a:latin typeface="Calibri" pitchFamily="34" charset="0"/>
            </a:endParaRP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“The two shall become </a:t>
            </a:r>
            <a:r>
              <a:rPr lang="en-US" sz="2600" b="1" u="sng" dirty="0" smtClean="0">
                <a:solidFill>
                  <a:schemeClr val="bg1"/>
                </a:solidFill>
                <a:latin typeface="Calibri" pitchFamily="34" charset="0"/>
              </a:rPr>
              <a:t>one</a:t>
            </a:r>
            <a:r>
              <a:rPr lang="en-US" sz="2600" b="1" dirty="0" smtClean="0">
                <a:solidFill>
                  <a:schemeClr val="bg1"/>
                </a:solidFill>
                <a:latin typeface="Calibri" pitchFamily="34" charset="0"/>
              </a:rPr>
              <a:t>”</a:t>
            </a:r>
          </a:p>
          <a:p>
            <a:pPr algn="r"/>
            <a:r>
              <a:rPr lang="en-US" sz="2600" b="1" dirty="0" smtClean="0">
                <a:solidFill>
                  <a:schemeClr val="bg1"/>
                </a:solidFill>
                <a:latin typeface="Calibri" pitchFamily="34" charset="0"/>
              </a:rPr>
              <a:t>Eph 5:31</a:t>
            </a: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“But God . . . raised us up with him and </a:t>
            </a:r>
            <a:r>
              <a:rPr lang="en-US" sz="2600" b="1" u="sng" dirty="0" smtClean="0">
                <a:solidFill>
                  <a:schemeClr val="bg1"/>
                </a:solidFill>
                <a:latin typeface="Calibri" pitchFamily="34" charset="0"/>
              </a:rPr>
              <a:t>seated</a:t>
            </a:r>
            <a:r>
              <a:rPr lang="en-US" sz="2600" b="1" dirty="0" smtClean="0">
                <a:solidFill>
                  <a:schemeClr val="bg1"/>
                </a:solidFill>
                <a:latin typeface="Calibri" pitchFamily="34" charset="0"/>
              </a:rPr>
              <a:t> us with him in the heavenly places </a:t>
            </a:r>
          </a:p>
          <a:p>
            <a:pPr algn="r"/>
            <a:r>
              <a:rPr lang="en-US" sz="2600" b="1" dirty="0" smtClean="0">
                <a:solidFill>
                  <a:schemeClr val="bg1"/>
                </a:solidFill>
                <a:latin typeface="Calibri" pitchFamily="34" charset="0"/>
              </a:rPr>
              <a:t>in Christ”  Eph 2:4,6</a:t>
            </a: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“For you have died, and </a:t>
            </a:r>
          </a:p>
          <a:p>
            <a:pPr algn="r"/>
            <a:r>
              <a:rPr lang="en-US" sz="2600" b="1" dirty="0" smtClean="0">
                <a:solidFill>
                  <a:schemeClr val="bg1"/>
                </a:solidFill>
                <a:latin typeface="Calibri" pitchFamily="34" charset="0"/>
              </a:rPr>
              <a:t>your life is </a:t>
            </a:r>
            <a:r>
              <a:rPr lang="en-US" sz="2600" b="1" u="sng" dirty="0" smtClean="0">
                <a:solidFill>
                  <a:schemeClr val="bg1"/>
                </a:solidFill>
                <a:latin typeface="Calibri" pitchFamily="34" charset="0"/>
              </a:rPr>
              <a:t>hidden</a:t>
            </a:r>
            <a:r>
              <a:rPr lang="en-US" sz="2600" b="1" dirty="0" smtClean="0">
                <a:solidFill>
                  <a:schemeClr val="bg1"/>
                </a:solidFill>
                <a:latin typeface="Calibri" pitchFamily="34" charset="0"/>
              </a:rPr>
              <a:t> with Christ in God” Col 3:3</a:t>
            </a:r>
            <a:endParaRPr lang="en-CA" dirty="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3" name="TextBox 32"/>
          <p:cNvSpPr txBox="1"/>
          <p:nvPr/>
        </p:nvSpPr>
        <p:spPr>
          <a:xfrm>
            <a:off x="5197039" y="5807005"/>
            <a:ext cx="3031600" cy="923330"/>
          </a:xfrm>
          <a:prstGeom prst="rect">
            <a:avLst/>
          </a:prstGeom>
          <a:noFill/>
        </p:spPr>
        <p:txBody>
          <a:bodyPr wrap="none" rtlCol="0">
            <a:spAutoFit/>
          </a:bodyPr>
          <a:lstStyle/>
          <a:p>
            <a:pPr algn="ctr"/>
            <a:r>
              <a:rPr lang="en-US" dirty="0" smtClean="0"/>
              <a:t>These are not in Romans</a:t>
            </a:r>
          </a:p>
          <a:p>
            <a:pPr algn="ctr"/>
            <a:r>
              <a:rPr lang="en-US" dirty="0" smtClean="0"/>
              <a:t>but are similar to immersed </a:t>
            </a:r>
          </a:p>
          <a:p>
            <a:pPr algn="ctr"/>
            <a:r>
              <a:rPr lang="en-US" dirty="0" smtClean="0"/>
              <a:t>and united with Christ!</a:t>
            </a:r>
            <a:endParaRPr lang="en-US"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320480" cy="206144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42-45. joined to Christ,</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one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seated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hidden with Christ in God!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Thank you, Lord!</a:t>
            </a:r>
            <a:endParaRPr kumimoji="0" lang="en-CA" sz="2800" b="0" i="0" u="none" strike="noStrike" kern="0" cap="none" normalizeH="0" baseline="0" noProof="0" dirty="0" smtClean="0">
              <a:ln>
                <a:noFill/>
              </a:ln>
              <a:solidFill>
                <a:srgbClr val="FF0000"/>
              </a:solidFill>
              <a:effectLst/>
              <a:uLnTx/>
              <a:uFillTx/>
              <a:latin typeface="Calibri" pitchFamily="34" charset="0"/>
              <a:ea typeface="+mj-ea"/>
              <a:cs typeface="+mj-cs"/>
            </a:endParaRPr>
          </a:p>
        </p:txBody>
      </p:sp>
      <p:sp>
        <p:nvSpPr>
          <p:cNvPr id="22" name="TextBox 21"/>
          <p:cNvSpPr txBox="1"/>
          <p:nvPr/>
        </p:nvSpPr>
        <p:spPr>
          <a:xfrm>
            <a:off x="4966240" y="188640"/>
            <a:ext cx="4142264" cy="5355312"/>
          </a:xfrm>
          <a:prstGeom prst="rect">
            <a:avLst/>
          </a:prstGeom>
          <a:noFill/>
        </p:spPr>
        <p:txBody>
          <a:bodyPr wrap="square" rtlCol="0">
            <a:spAutoFit/>
          </a:bodyPr>
          <a:lstStyle/>
          <a:p>
            <a:pPr algn="ctr"/>
            <a:r>
              <a:rPr lang="en-US" sz="2600" b="1" dirty="0" smtClean="0">
                <a:solidFill>
                  <a:schemeClr val="bg1"/>
                </a:solidFill>
                <a:latin typeface="Calibri" pitchFamily="34" charset="0"/>
              </a:rPr>
              <a:t>Do you keep in step with </a:t>
            </a:r>
          </a:p>
          <a:p>
            <a:pPr algn="ctr"/>
            <a:r>
              <a:rPr lang="en-US" sz="2600" b="1" dirty="0" smtClean="0">
                <a:solidFill>
                  <a:schemeClr val="bg1"/>
                </a:solidFill>
                <a:latin typeface="Calibri" pitchFamily="34" charset="0"/>
              </a:rPr>
              <a:t>the Lord Jesus?  </a:t>
            </a:r>
          </a:p>
          <a:p>
            <a:pPr algn="ctr"/>
            <a:r>
              <a:rPr lang="en-US" sz="2600" b="1" dirty="0" smtClean="0">
                <a:solidFill>
                  <a:schemeClr val="bg1"/>
                </a:solidFill>
                <a:latin typeface="Calibri" pitchFamily="34" charset="0"/>
              </a:rPr>
              <a:t>Do you want to walk together with him in his ways of holiness and </a:t>
            </a:r>
          </a:p>
          <a:p>
            <a:pPr algn="ctr"/>
            <a:r>
              <a:rPr lang="en-US" sz="2600" b="1" i="1" dirty="0" smtClean="0">
                <a:solidFill>
                  <a:schemeClr val="bg1"/>
                </a:solidFill>
                <a:latin typeface="Calibri" pitchFamily="34" charset="0"/>
              </a:rPr>
              <a:t>agape</a:t>
            </a:r>
            <a:r>
              <a:rPr lang="en-US" sz="2600" b="1" dirty="0" smtClean="0">
                <a:solidFill>
                  <a:schemeClr val="bg1"/>
                </a:solidFill>
                <a:latin typeface="Calibri" pitchFamily="34" charset="0"/>
              </a:rPr>
              <a:t> love serving others</a:t>
            </a:r>
          </a:p>
          <a:p>
            <a:pPr algn="ctr"/>
            <a:r>
              <a:rPr lang="en-US" sz="2600" b="1" dirty="0" smtClean="0">
                <a:solidFill>
                  <a:schemeClr val="bg1"/>
                </a:solidFill>
                <a:latin typeface="Calibri" pitchFamily="34" charset="0"/>
              </a:rPr>
              <a:t>to the glory of Abba?</a:t>
            </a:r>
          </a:p>
          <a:p>
            <a:pPr lvl="0" algn="ctr" eaLnBrk="0" hangingPunct="0">
              <a:lnSpc>
                <a:spcPts val="3200"/>
              </a:lnSpc>
              <a:defRPr/>
            </a:pPr>
            <a:r>
              <a:rPr lang="en-US" sz="2600" b="1" dirty="0" smtClean="0">
                <a:solidFill>
                  <a:schemeClr val="bg1"/>
                </a:solidFill>
                <a:latin typeface="Calibri" pitchFamily="34" charset="0"/>
              </a:rPr>
              <a:t>Isn’t that the result he intends for those </a:t>
            </a:r>
            <a:r>
              <a:rPr lang="en-US" sz="2600" b="1" kern="0" dirty="0" smtClean="0">
                <a:solidFill>
                  <a:schemeClr val="bg1"/>
                </a:solidFill>
                <a:latin typeface="Calibri" pitchFamily="34" charset="0"/>
              </a:rPr>
              <a:t>joined to Christ by faith, </a:t>
            </a:r>
          </a:p>
          <a:p>
            <a:pPr lvl="0" algn="ctr" eaLnBrk="0" hangingPunct="0">
              <a:lnSpc>
                <a:spcPts val="3200"/>
              </a:lnSpc>
              <a:defRPr/>
            </a:pPr>
            <a:r>
              <a:rPr lang="en-US" sz="2600" b="1" kern="0" dirty="0" smtClean="0">
                <a:solidFill>
                  <a:schemeClr val="bg1"/>
                </a:solidFill>
                <a:latin typeface="Calibri" pitchFamily="34" charset="0"/>
              </a:rPr>
              <a:t>one with Christ, </a:t>
            </a:r>
          </a:p>
          <a:p>
            <a:pPr lvl="0" algn="ctr" eaLnBrk="0" hangingPunct="0">
              <a:lnSpc>
                <a:spcPts val="3200"/>
              </a:lnSpc>
              <a:defRPr/>
            </a:pPr>
            <a:r>
              <a:rPr lang="en-US" sz="2600" b="1" kern="0" dirty="0" smtClean="0">
                <a:solidFill>
                  <a:schemeClr val="bg1"/>
                </a:solidFill>
                <a:latin typeface="Calibri" pitchFamily="34" charset="0"/>
              </a:rPr>
              <a:t>seated with Christ, and</a:t>
            </a:r>
          </a:p>
          <a:p>
            <a:pPr lvl="0" algn="ctr" eaLnBrk="0" hangingPunct="0">
              <a:lnSpc>
                <a:spcPts val="3200"/>
              </a:lnSpc>
              <a:defRPr/>
            </a:pPr>
            <a:r>
              <a:rPr lang="en-US" sz="2600" b="1" kern="0" dirty="0" smtClean="0">
                <a:solidFill>
                  <a:schemeClr val="bg1"/>
                </a:solidFill>
                <a:latin typeface="Calibri" pitchFamily="34" charset="0"/>
              </a:rPr>
              <a:t>hidden with Christ in God? </a:t>
            </a:r>
            <a:endParaRPr lang="en-CA" sz="2600" dirty="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4" name="TextBox 33"/>
          <p:cNvSpPr txBox="1"/>
          <p:nvPr/>
        </p:nvSpPr>
        <p:spPr>
          <a:xfrm>
            <a:off x="5652120" y="5704800"/>
            <a:ext cx="2376264" cy="892552"/>
          </a:xfrm>
          <a:prstGeom prst="rect">
            <a:avLst/>
          </a:prstGeom>
          <a:noFill/>
        </p:spPr>
        <p:txBody>
          <a:bodyPr wrap="square" rtlCol="0">
            <a:spAutoFit/>
          </a:bodyPr>
          <a:lstStyle/>
          <a:p>
            <a:r>
              <a:rPr lang="en-US" sz="2600" b="1" dirty="0" smtClean="0">
                <a:solidFill>
                  <a:schemeClr val="bg1"/>
                </a:solidFill>
                <a:latin typeface="Calibri" pitchFamily="34" charset="0"/>
                <a:cs typeface="Calibri" pitchFamily="34" charset="0"/>
              </a:rPr>
              <a:t>Or are you like this guy?</a:t>
            </a:r>
            <a:endParaRPr lang="en-US" sz="2600" b="1" dirty="0">
              <a:solidFill>
                <a:schemeClr val="bg1"/>
              </a:solidFill>
              <a:latin typeface="Calibri" pitchFamily="34" charset="0"/>
              <a:cs typeface="Calibri" pitchFamily="34" charset="0"/>
            </a:endParaRPr>
          </a:p>
        </p:txBody>
      </p:sp>
      <p:cxnSp>
        <p:nvCxnSpPr>
          <p:cNvPr id="36" name="Straight Arrow Connector 35"/>
          <p:cNvCxnSpPr/>
          <p:nvPr/>
        </p:nvCxnSpPr>
        <p:spPr>
          <a:xfrm>
            <a:off x="7164288" y="6381328"/>
            <a:ext cx="576064"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ectangle 21"/>
          <p:cNvSpPr/>
          <p:nvPr/>
        </p:nvSpPr>
        <p:spPr>
          <a:xfrm>
            <a:off x="827584" y="2060848"/>
            <a:ext cx="720080" cy="1296144"/>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090" name="TextBox 9"/>
          <p:cNvSpPr txBox="1">
            <a:spLocks noChangeArrowheads="1"/>
          </p:cNvSpPr>
          <p:nvPr/>
        </p:nvSpPr>
        <p:spPr bwMode="auto">
          <a:xfrm>
            <a:off x="827584" y="1971997"/>
            <a:ext cx="720080" cy="1384995"/>
          </a:xfrm>
          <a:prstGeom prst="rect">
            <a:avLst/>
          </a:prstGeom>
          <a:noFill/>
          <a:ln w="9525">
            <a:noFill/>
            <a:miter lim="800000"/>
            <a:headEnd/>
            <a:tailEnd/>
          </a:ln>
        </p:spPr>
        <p:txBody>
          <a:bodyPr wrap="square">
            <a:spAutoFit/>
          </a:bodyPr>
          <a:lstStyle/>
          <a:p>
            <a:pPr algn="ctr"/>
            <a:r>
              <a:rPr lang="en-CA" sz="2800" b="1" dirty="0"/>
              <a:t>L</a:t>
            </a:r>
          </a:p>
          <a:p>
            <a:pPr algn="ctr"/>
            <a:r>
              <a:rPr lang="en-CA" sz="2800" b="1" dirty="0"/>
              <a:t>A</a:t>
            </a:r>
          </a:p>
          <a:p>
            <a:pPr algn="ctr"/>
            <a:r>
              <a:rPr lang="en-CA" sz="2800" b="1" dirty="0"/>
              <a:t>W</a:t>
            </a:r>
          </a:p>
        </p:txBody>
      </p:sp>
      <p:sp>
        <p:nvSpPr>
          <p:cNvPr id="16" name="Oval 15"/>
          <p:cNvSpPr/>
          <p:nvPr/>
        </p:nvSpPr>
        <p:spPr>
          <a:xfrm>
            <a:off x="971600" y="1628800"/>
            <a:ext cx="432048" cy="43204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2267744" y="1772816"/>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2123728" y="2204864"/>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971600" y="3356992"/>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1259632" y="3356992"/>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2267744" y="3356992"/>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2555776" y="3356992"/>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1500000">
            <a:off x="602465" y="2064659"/>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2081269" y="2238972"/>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rot="20100000" flipV="1">
            <a:off x="1648261" y="2064659"/>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2742251" y="2238972"/>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rot="20100000" flipV="1">
            <a:off x="8430883" y="2238972"/>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rot="1500000">
            <a:off x="7769901" y="2238972"/>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rapezoid 30"/>
          <p:cNvSpPr/>
          <p:nvPr/>
        </p:nvSpPr>
        <p:spPr>
          <a:xfrm>
            <a:off x="7812360" y="2204864"/>
            <a:ext cx="720080" cy="1296144"/>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35"/>
          <p:cNvSpPr/>
          <p:nvPr/>
        </p:nvSpPr>
        <p:spPr>
          <a:xfrm>
            <a:off x="8244408"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a:off x="7956376"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small dove.png"/>
          <p:cNvPicPr>
            <a:picLocks noChangeAspect="1"/>
          </p:cNvPicPr>
          <p:nvPr/>
        </p:nvPicPr>
        <p:blipFill>
          <a:blip r:embed="rId2" cstate="print"/>
          <a:stretch>
            <a:fillRect/>
          </a:stretch>
        </p:blipFill>
        <p:spPr>
          <a:xfrm>
            <a:off x="7749993" y="2108857"/>
            <a:ext cx="854455" cy="888095"/>
          </a:xfrm>
          <a:prstGeom prst="rect">
            <a:avLst/>
          </a:prstGeom>
        </p:spPr>
      </p:pic>
      <p:sp>
        <p:nvSpPr>
          <p:cNvPr id="38" name="Oval 37"/>
          <p:cNvSpPr/>
          <p:nvPr/>
        </p:nvSpPr>
        <p:spPr>
          <a:xfrm>
            <a:off x="7956376" y="1772816"/>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rot="20100000" flipV="1">
            <a:off x="7371217" y="2064659"/>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6588224" y="2060848"/>
            <a:ext cx="720080" cy="12961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rot="1500000">
            <a:off x="6363105" y="2064659"/>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732240"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020272"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6732240" y="1628800"/>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Title 1"/>
          <p:cNvSpPr txBox="1">
            <a:spLocks/>
          </p:cNvSpPr>
          <p:nvPr/>
        </p:nvSpPr>
        <p:spPr>
          <a:xfrm>
            <a:off x="251520" y="72048"/>
            <a:ext cx="8676456" cy="908680"/>
          </a:xfrm>
          <a:prstGeom prst="rect">
            <a:avLst/>
          </a:prstGeom>
          <a:solidFill>
            <a:schemeClr val="tx1"/>
          </a:solidFill>
        </p:spPr>
        <p:txBody>
          <a:bodyPr vert="horz" lIns="91440" tIns="45720" rIns="91440" bIns="45720" rtlCol="0" anchor="ctr">
            <a:normAutofit lnSpcReduction="10000"/>
          </a:bodyPr>
          <a:lstStyle/>
          <a:p>
            <a:pPr lvl="0" algn="ctr" fontAlgn="auto">
              <a:spcAft>
                <a:spcPts val="0"/>
              </a:spcAft>
              <a:defRPr/>
            </a:pPr>
            <a:r>
              <a:rPr kumimoji="0" lang="en-CA" sz="2800" b="1" i="0" u="none" strike="noStrike" kern="1200" cap="none" spc="0" normalizeH="0" baseline="0" noProof="0" dirty="0" smtClean="0">
                <a:ln>
                  <a:noFill/>
                </a:ln>
                <a:solidFill>
                  <a:srgbClr val="FF0000"/>
                </a:solidFill>
                <a:effectLst/>
                <a:uLnTx/>
                <a:uFillTx/>
                <a:latin typeface="Calibri" pitchFamily="34" charset="0"/>
                <a:ea typeface="+mj-ea"/>
                <a:cs typeface="+mj-cs"/>
              </a:rPr>
              <a:t>46-47. released</a:t>
            </a:r>
            <a:r>
              <a:rPr lang="en-CA" sz="2800" b="1" dirty="0" smtClean="0">
                <a:solidFill>
                  <a:srgbClr val="FF0000"/>
                </a:solidFill>
                <a:latin typeface="Calibri" pitchFamily="34" charset="0"/>
                <a:ea typeface="+mj-ea"/>
                <a:cs typeface="+mj-cs"/>
              </a:rPr>
              <a:t> from </a:t>
            </a:r>
            <a:r>
              <a:rPr kumimoji="0" lang="en-CA" sz="2800" b="1" i="0" u="none" strike="noStrike" kern="1200" cap="none" spc="0" normalizeH="0" baseline="0" noProof="0" dirty="0" smtClean="0">
                <a:ln>
                  <a:noFill/>
                </a:ln>
                <a:solidFill>
                  <a:srgbClr val="FF0000"/>
                </a:solidFill>
                <a:effectLst/>
                <a:uLnTx/>
                <a:uFillTx/>
                <a:latin typeface="Calibri" pitchFamily="34" charset="0"/>
                <a:ea typeface="+mj-ea"/>
                <a:cs typeface="+mj-cs"/>
              </a:rPr>
              <a:t>the law to marry Christ in the Spirit!  Yes, Lord!</a:t>
            </a:r>
          </a:p>
        </p:txBody>
      </p:sp>
      <p:sp>
        <p:nvSpPr>
          <p:cNvPr id="20" name="TextBox 9"/>
          <p:cNvSpPr txBox="1">
            <a:spLocks noChangeArrowheads="1"/>
          </p:cNvSpPr>
          <p:nvPr/>
        </p:nvSpPr>
        <p:spPr bwMode="auto">
          <a:xfrm>
            <a:off x="6732240" y="1901787"/>
            <a:ext cx="432048" cy="1527213"/>
          </a:xfrm>
          <a:prstGeom prst="rect">
            <a:avLst/>
          </a:prstGeom>
          <a:noFill/>
          <a:ln w="9525">
            <a:noFill/>
            <a:miter lim="800000"/>
            <a:headEnd/>
            <a:tailEnd/>
          </a:ln>
        </p:spPr>
        <p:txBody>
          <a:bodyPr wrap="square">
            <a:spAutoFit/>
          </a:bodyPr>
          <a:lstStyle/>
          <a:p>
            <a:pPr algn="ctr">
              <a:lnSpc>
                <a:spcPts val="2200"/>
              </a:lnSpc>
            </a:pPr>
            <a:r>
              <a:rPr lang="en-CA" sz="2800" b="1" dirty="0" smtClean="0">
                <a:solidFill>
                  <a:schemeClr val="bg1"/>
                </a:solidFill>
              </a:rPr>
              <a:t>JESUS</a:t>
            </a:r>
            <a:endParaRPr lang="en-CA" sz="2800" b="1" dirty="0">
              <a:solidFill>
                <a:schemeClr val="bg1"/>
              </a:solidFill>
            </a:endParaRPr>
          </a:p>
        </p:txBody>
      </p:sp>
      <p:pic>
        <p:nvPicPr>
          <p:cNvPr id="47" name="Picture 46" descr="4you.png"/>
          <p:cNvPicPr>
            <a:picLocks noChangeAspect="1"/>
          </p:cNvPicPr>
          <p:nvPr/>
        </p:nvPicPr>
        <p:blipFill>
          <a:blip r:embed="rId3" cstate="print"/>
          <a:srcRect l="19258" t="16482" r="55616" b="51037"/>
          <a:stretch>
            <a:fillRect/>
          </a:stretch>
        </p:blipFill>
        <p:spPr>
          <a:xfrm>
            <a:off x="3347864" y="1333509"/>
            <a:ext cx="2448272" cy="2887579"/>
          </a:xfrm>
          <a:prstGeom prst="rect">
            <a:avLst/>
          </a:prstGeom>
        </p:spPr>
      </p:pic>
      <p:sp>
        <p:nvSpPr>
          <p:cNvPr id="50" name="Smiley Face 49"/>
          <p:cNvSpPr/>
          <p:nvPr/>
        </p:nvSpPr>
        <p:spPr>
          <a:xfrm>
            <a:off x="4211960" y="2420888"/>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780928"/>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780928"/>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8"/>
          <p:cNvSpPr txBox="1">
            <a:spLocks noChangeArrowheads="1"/>
          </p:cNvSpPr>
          <p:nvPr/>
        </p:nvSpPr>
        <p:spPr bwMode="auto">
          <a:xfrm>
            <a:off x="3707903" y="3790201"/>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9" name="Rectangle 48"/>
          <p:cNvSpPr/>
          <p:nvPr/>
        </p:nvSpPr>
        <p:spPr>
          <a:xfrm>
            <a:off x="6372200" y="4005064"/>
            <a:ext cx="2448272" cy="461665"/>
          </a:xfrm>
          <a:prstGeom prst="rect">
            <a:avLst/>
          </a:prstGeom>
        </p:spPr>
        <p:txBody>
          <a:bodyPr wrap="square">
            <a:spAutoFit/>
          </a:bodyPr>
          <a:lstStyle/>
          <a:p>
            <a:pPr algn="ctr"/>
            <a:r>
              <a:rPr lang="en-CA" sz="800" dirty="0" smtClean="0">
                <a:solidFill>
                  <a:schemeClr val="tx1">
                    <a:lumMod val="50000"/>
                  </a:schemeClr>
                </a:solidFill>
                <a:latin typeface="Arial" pitchFamily="34" charset="0"/>
                <a:cs typeface="Arial" pitchFamily="34" charset="0"/>
              </a:rPr>
              <a:t>Crown, dove, Bible</a:t>
            </a:r>
          </a:p>
          <a:p>
            <a:pPr algn="ctr"/>
            <a:r>
              <a:rPr lang="en-CA" sz="800" dirty="0" smtClean="0">
                <a:solidFill>
                  <a:schemeClr val="tx1">
                    <a:lumMod val="50000"/>
                  </a:schemeClr>
                </a:solidFill>
                <a:latin typeface="Arial" pitchFamily="34" charset="0"/>
                <a:cs typeface="Arial" pitchFamily="34" charset="0"/>
              </a:rPr>
              <a:t>Microsoft clip art © 2013 Microsoft Corporation. </a:t>
            </a:r>
          </a:p>
          <a:p>
            <a:pPr algn="ctr"/>
            <a:endParaRPr lang="en-CA" sz="800" dirty="0">
              <a:latin typeface="Arial" pitchFamily="34" charset="0"/>
              <a:cs typeface="Arial" pitchFamily="34" charset="0"/>
            </a:endParaRPr>
          </a:p>
        </p:txBody>
      </p:sp>
      <p:sp>
        <p:nvSpPr>
          <p:cNvPr id="53" name="Title 1"/>
          <p:cNvSpPr txBox="1">
            <a:spLocks/>
          </p:cNvSpPr>
          <p:nvPr/>
        </p:nvSpPr>
        <p:spPr bwMode="auto">
          <a:xfrm>
            <a:off x="395536" y="5094312"/>
            <a:ext cx="8424936" cy="1143000"/>
          </a:xfrm>
          <a:prstGeom prst="rect">
            <a:avLst/>
          </a:prstGeom>
          <a:noFill/>
          <a:ln w="9525">
            <a:noFill/>
            <a:miter lim="800000"/>
            <a:headEnd/>
            <a:tailEnd/>
          </a:ln>
        </p:spPr>
        <p:txBody>
          <a:bodyPr anchor="ctr"/>
          <a:lstStyle/>
          <a:p>
            <a:r>
              <a:rPr lang="en-CA" sz="2800" b="1" dirty="0" smtClean="0">
                <a:solidFill>
                  <a:schemeClr val="bg1"/>
                </a:solidFill>
                <a:latin typeface="Calibri" pitchFamily="34" charset="0"/>
              </a:rPr>
              <a:t>“You also have </a:t>
            </a:r>
            <a:r>
              <a:rPr lang="en-CA" sz="2800" b="1" u="sng" dirty="0" smtClean="0">
                <a:solidFill>
                  <a:schemeClr val="bg1"/>
                </a:solidFill>
                <a:latin typeface="Calibri" pitchFamily="34" charset="0"/>
              </a:rPr>
              <a:t>died to the law</a:t>
            </a:r>
            <a:r>
              <a:rPr lang="en-CA" sz="2800" b="1" dirty="0" smtClean="0">
                <a:solidFill>
                  <a:schemeClr val="bg1"/>
                </a:solidFill>
                <a:latin typeface="Calibri" pitchFamily="34" charset="0"/>
              </a:rPr>
              <a:t> through the body of Christ, so that you may </a:t>
            </a:r>
            <a:r>
              <a:rPr lang="en-CA" sz="2800" b="1" u="sng" dirty="0" smtClean="0">
                <a:solidFill>
                  <a:schemeClr val="bg1"/>
                </a:solidFill>
                <a:latin typeface="Calibri" pitchFamily="34" charset="0"/>
              </a:rPr>
              <a:t>belong to another</a:t>
            </a:r>
            <a:r>
              <a:rPr lang="en-CA" sz="2800" b="1" dirty="0" smtClean="0">
                <a:solidFill>
                  <a:schemeClr val="bg1"/>
                </a:solidFill>
                <a:latin typeface="Calibri" pitchFamily="34" charset="0"/>
              </a:rPr>
              <a:t>, to him who has been raised from the dead, in order that we may bear fruit for God . . . we are </a:t>
            </a:r>
            <a:r>
              <a:rPr lang="en-CA" sz="2800" b="1" u="sng" dirty="0" smtClean="0">
                <a:solidFill>
                  <a:schemeClr val="bg1"/>
                </a:solidFill>
                <a:latin typeface="Calibri" pitchFamily="34" charset="0"/>
              </a:rPr>
              <a:t>released from the law</a:t>
            </a:r>
            <a:r>
              <a:rPr lang="en-CA" sz="2800" b="1" dirty="0" smtClean="0">
                <a:solidFill>
                  <a:schemeClr val="bg1"/>
                </a:solidFill>
                <a:latin typeface="Calibri" pitchFamily="34" charset="0"/>
              </a:rPr>
              <a:t> . . . </a:t>
            </a:r>
          </a:p>
          <a:p>
            <a:r>
              <a:rPr lang="en-CA" sz="2800" b="1" dirty="0" smtClean="0">
                <a:solidFill>
                  <a:schemeClr val="bg1"/>
                </a:solidFill>
                <a:latin typeface="Calibri" pitchFamily="34" charset="0"/>
              </a:rPr>
              <a:t>we serve in </a:t>
            </a:r>
            <a:r>
              <a:rPr lang="en-CA" sz="2800" b="1" u="sng" dirty="0" smtClean="0">
                <a:solidFill>
                  <a:schemeClr val="bg1"/>
                </a:solidFill>
                <a:latin typeface="Calibri" pitchFamily="34" charset="0"/>
              </a:rPr>
              <a:t>the new way of the Spirit</a:t>
            </a:r>
            <a:r>
              <a:rPr lang="en-CA" sz="2800" b="1" dirty="0" smtClean="0">
                <a:solidFill>
                  <a:schemeClr val="bg1"/>
                </a:solidFill>
                <a:latin typeface="Calibri" pitchFamily="34" charset="0"/>
              </a:rPr>
              <a:t>”  Rom 7:4,6 </a:t>
            </a:r>
          </a:p>
          <a:p>
            <a:endParaRPr lang="en-CA" sz="300" dirty="0" smtClean="0">
              <a:latin typeface="Calibri" pitchFamily="34" charset="0"/>
            </a:endParaRPr>
          </a:p>
          <a:p>
            <a:r>
              <a:rPr lang="en-CA" dirty="0" smtClean="0">
                <a:latin typeface="Calibri" pitchFamily="34" charset="0"/>
              </a:rPr>
              <a:t>(In 7:4, the verb </a:t>
            </a:r>
            <a:r>
              <a:rPr lang="en-CA" i="1" dirty="0" err="1" smtClean="0">
                <a:latin typeface="Calibri" pitchFamily="34" charset="0"/>
              </a:rPr>
              <a:t>ginomai</a:t>
            </a:r>
            <a:r>
              <a:rPr lang="en-CA" i="1" dirty="0" smtClean="0">
                <a:latin typeface="Calibri" pitchFamily="34" charset="0"/>
              </a:rPr>
              <a:t> </a:t>
            </a:r>
            <a:r>
              <a:rPr lang="en-CA" dirty="0" smtClean="0">
                <a:latin typeface="Calibri" pitchFamily="34" charset="0"/>
              </a:rPr>
              <a:t>translated “belong to” refers to being married, as in 7:2,3)</a:t>
            </a:r>
          </a:p>
          <a:p>
            <a:endParaRPr lang="en-CA" dirty="0" smtClean="0">
              <a:solidFill>
                <a:schemeClr val="bg1"/>
              </a:solidFill>
              <a:latin typeface="Calibri" pitchFamily="34" charset="0"/>
            </a:endParaRPr>
          </a:p>
        </p:txBody>
      </p:sp>
      <p:pic>
        <p:nvPicPr>
          <p:cNvPr id="17" name="Picture 2" descr="j0237940[1]"/>
          <p:cNvPicPr>
            <a:picLocks noChangeAspect="1" noChangeArrowheads="1"/>
          </p:cNvPicPr>
          <p:nvPr/>
        </p:nvPicPr>
        <p:blipFill>
          <a:blip r:embed="rId4" cstate="print"/>
          <a:srcRect/>
          <a:stretch>
            <a:fillRect/>
          </a:stretch>
        </p:blipFill>
        <p:spPr bwMode="auto">
          <a:xfrm>
            <a:off x="6516216" y="1052736"/>
            <a:ext cx="936104" cy="740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2555776" y="620688"/>
            <a:ext cx="2339752"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a:t>
            </a:r>
          </a:p>
          <a:p>
            <a:pPr algn="ctr"/>
            <a:r>
              <a:rPr lang="en-CA" sz="1000" dirty="0" smtClean="0">
                <a:solidFill>
                  <a:schemeClr val="tx1">
                    <a:lumMod val="75000"/>
                  </a:schemeClr>
                </a:solidFill>
              </a:rPr>
              <a:t>www.fg-a.com</a:t>
            </a:r>
            <a:endParaRPr lang="en-CA" dirty="0">
              <a:solidFill>
                <a:schemeClr val="tx1">
                  <a:lumMod val="75000"/>
                </a:schemeClr>
              </a:solidFill>
            </a:endParaRPr>
          </a:p>
        </p:txBody>
      </p:sp>
      <p:sp>
        <p:nvSpPr>
          <p:cNvPr id="15" name="TextBox 14"/>
          <p:cNvSpPr txBox="1"/>
          <p:nvPr/>
        </p:nvSpPr>
        <p:spPr>
          <a:xfrm>
            <a:off x="179512" y="3861048"/>
            <a:ext cx="8748464" cy="2677656"/>
          </a:xfrm>
          <a:prstGeom prst="rect">
            <a:avLst/>
          </a:prstGeom>
          <a:noFill/>
        </p:spPr>
        <p:txBody>
          <a:bodyPr wrap="square" rtlCol="0">
            <a:spAutoFit/>
          </a:bodyPr>
          <a:lstStyle/>
          <a:p>
            <a:pPr algn="ctr"/>
            <a:r>
              <a:rPr lang="en-CA" sz="2800" b="1" dirty="0" smtClean="0">
                <a:solidFill>
                  <a:schemeClr val="bg1"/>
                </a:solidFill>
                <a:latin typeface="Calibri" pitchFamily="34" charset="0"/>
              </a:rPr>
              <a:t>Lord, without Christ I am under the law and captive to a horribly abusive master, sin, but in Christ crucified and reigning I have died to the law through the body of Christ sacrificed for me, so that I may belong to Christ as his bride and bear fruit for you.  I’m released from the law to serve you in the new way of the Spirit of life in Christ. </a:t>
            </a:r>
          </a:p>
        </p:txBody>
      </p:sp>
      <p:sp>
        <p:nvSpPr>
          <p:cNvPr id="10" name="Rectangle 9"/>
          <p:cNvSpPr/>
          <p:nvPr/>
        </p:nvSpPr>
        <p:spPr>
          <a:xfrm>
            <a:off x="2051720"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1547664" y="184482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514391" y="1653195"/>
            <a:ext cx="3379621" cy="2011680"/>
          </a:xfrm>
          <a:prstGeom prst="rect">
            <a:avLst/>
          </a:prstGeom>
        </p:spPr>
      </p:pic>
      <p:pic>
        <p:nvPicPr>
          <p:cNvPr id="7" name="Picture 6" descr="egyptian.gif"/>
          <p:cNvPicPr>
            <a:picLocks noChangeAspect="1"/>
          </p:cNvPicPr>
          <p:nvPr/>
        </p:nvPicPr>
        <p:blipFill>
          <a:blip r:embed="rId3" cstate="print"/>
          <a:stretch>
            <a:fillRect/>
          </a:stretch>
        </p:blipFill>
        <p:spPr>
          <a:xfrm rot="7200000">
            <a:off x="1501834" y="1725204"/>
            <a:ext cx="3379623" cy="2011680"/>
          </a:xfrm>
          <a:prstGeom prst="rect">
            <a:avLst/>
          </a:prstGeom>
        </p:spPr>
      </p:pic>
      <p:pic>
        <p:nvPicPr>
          <p:cNvPr id="17" name="Picture 16" descr="marriage to Lamb kootation.com.jpg"/>
          <p:cNvPicPr>
            <a:picLocks noChangeAspect="1"/>
          </p:cNvPicPr>
          <p:nvPr/>
        </p:nvPicPr>
        <p:blipFill>
          <a:blip r:embed="rId4" cstate="print"/>
          <a:srcRect t="24289" r="36377"/>
          <a:stretch>
            <a:fillRect/>
          </a:stretch>
        </p:blipFill>
        <p:spPr>
          <a:xfrm flipH="1">
            <a:off x="5364088" y="793092"/>
            <a:ext cx="1944216" cy="2851932"/>
          </a:xfrm>
          <a:prstGeom prst="rect">
            <a:avLst/>
          </a:prstGeom>
        </p:spPr>
      </p:pic>
      <p:sp>
        <p:nvSpPr>
          <p:cNvPr id="18" name="TextBox 17"/>
          <p:cNvSpPr txBox="1"/>
          <p:nvPr/>
        </p:nvSpPr>
        <p:spPr>
          <a:xfrm>
            <a:off x="7452320" y="742052"/>
            <a:ext cx="1440160" cy="3046988"/>
          </a:xfrm>
          <a:prstGeom prst="rect">
            <a:avLst/>
          </a:prstGeom>
          <a:noFill/>
        </p:spPr>
        <p:txBody>
          <a:bodyPr wrap="square" rtlCol="0">
            <a:spAutoFit/>
          </a:bodyPr>
          <a:lstStyle/>
          <a:p>
            <a:pPr algn="ctr"/>
            <a:r>
              <a:rPr lang="en-CA" sz="2400" b="1" dirty="0" smtClean="0">
                <a:solidFill>
                  <a:schemeClr val="bg1"/>
                </a:solidFill>
                <a:latin typeface="Calibri" pitchFamily="34" charset="0"/>
              </a:rPr>
              <a:t>I give all of myself to you as you gave and now give all of yourself to me!</a:t>
            </a:r>
            <a:endParaRPr lang="en-CA" dirty="0"/>
          </a:p>
        </p:txBody>
      </p:sp>
      <p:pic>
        <p:nvPicPr>
          <p:cNvPr id="19" name="Picture 18" descr="egyptian.gif"/>
          <p:cNvPicPr>
            <a:picLocks noChangeAspect="1"/>
          </p:cNvPicPr>
          <p:nvPr/>
        </p:nvPicPr>
        <p:blipFill>
          <a:blip r:embed="rId3" cstate="print"/>
          <a:stretch>
            <a:fillRect/>
          </a:stretch>
        </p:blipFill>
        <p:spPr>
          <a:xfrm rot="14400000" flipH="1">
            <a:off x="762714" y="1890756"/>
            <a:ext cx="921718" cy="54864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762714" y="2322804"/>
            <a:ext cx="921718" cy="548640"/>
          </a:xfrm>
          <a:prstGeom prst="rect">
            <a:avLst/>
          </a:prstGeom>
        </p:spPr>
      </p:pic>
      <p:pic>
        <p:nvPicPr>
          <p:cNvPr id="21" name="Picture 20" descr="egyptian.gif"/>
          <p:cNvPicPr>
            <a:picLocks noChangeAspect="1"/>
          </p:cNvPicPr>
          <p:nvPr/>
        </p:nvPicPr>
        <p:blipFill>
          <a:blip r:embed="rId3" cstate="print"/>
          <a:stretch>
            <a:fillRect/>
          </a:stretch>
        </p:blipFill>
        <p:spPr>
          <a:xfrm rot="14400000" flipH="1">
            <a:off x="762715" y="2754852"/>
            <a:ext cx="921718" cy="548640"/>
          </a:xfrm>
          <a:prstGeom prst="rect">
            <a:avLst/>
          </a:prstGeom>
        </p:spPr>
      </p:pic>
      <p:pic>
        <p:nvPicPr>
          <p:cNvPr id="22" name="Picture 21" descr="egyptian.gif"/>
          <p:cNvPicPr>
            <a:picLocks noChangeAspect="1"/>
          </p:cNvPicPr>
          <p:nvPr/>
        </p:nvPicPr>
        <p:blipFill>
          <a:blip r:embed="rId3" cstate="print"/>
          <a:stretch>
            <a:fillRect/>
          </a:stretch>
        </p:blipFill>
        <p:spPr>
          <a:xfrm rot="14400000" flipH="1">
            <a:off x="330667" y="2106779"/>
            <a:ext cx="921718" cy="54864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30667" y="2538828"/>
            <a:ext cx="921718" cy="54864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1194762" y="2106779"/>
            <a:ext cx="921718" cy="54864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1194761" y="2538828"/>
            <a:ext cx="921718" cy="548640"/>
          </a:xfrm>
          <a:prstGeom prst="rect">
            <a:avLst/>
          </a:prstGeom>
        </p:spPr>
      </p:pic>
      <p:sp>
        <p:nvSpPr>
          <p:cNvPr id="26" name="TextBox 25"/>
          <p:cNvSpPr txBox="1"/>
          <p:nvPr/>
        </p:nvSpPr>
        <p:spPr>
          <a:xfrm>
            <a:off x="6084168" y="836712"/>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pic>
        <p:nvPicPr>
          <p:cNvPr id="3" name="Picture 2" descr="egyptian.gif"/>
          <p:cNvPicPr>
            <a:picLocks noChangeAspect="1"/>
          </p:cNvPicPr>
          <p:nvPr/>
        </p:nvPicPr>
        <p:blipFill>
          <a:blip r:embed="rId3" cstate="print"/>
          <a:stretch>
            <a:fillRect/>
          </a:stretch>
        </p:blipFill>
        <p:spPr>
          <a:xfrm>
            <a:off x="539552" y="0"/>
            <a:ext cx="3379622" cy="2011680"/>
          </a:xfrm>
          <a:prstGeom prst="rect">
            <a:avLst/>
          </a:prstGeom>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endParaRPr lang="en-CA" sz="2800" kern="0" dirty="0" smtClean="0">
              <a:latin typeface="Calibri" pitchFamily="34" charset="0"/>
            </a:endParaRPr>
          </a:p>
          <a:p>
            <a:pPr algn="ctr"/>
            <a:r>
              <a:rPr lang="en-CA" sz="2800" b="1" dirty="0" smtClean="0">
                <a:solidFill>
                  <a:schemeClr val="bg1"/>
                </a:solidFill>
                <a:latin typeface="Calibri" pitchFamily="34" charset="0"/>
              </a:rPr>
              <a:t>“For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the </a:t>
            </a:r>
            <a:r>
              <a:rPr lang="en-CA" sz="2800" b="1" u="sng" dirty="0" smtClean="0">
                <a:solidFill>
                  <a:schemeClr val="bg1"/>
                </a:solidFill>
                <a:latin typeface="Calibri" pitchFamily="34" charset="0"/>
              </a:rPr>
              <a:t>Spirit</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life</a:t>
            </a:r>
            <a:r>
              <a:rPr lang="en-CA" sz="2800" b="1" dirty="0" smtClean="0">
                <a:solidFill>
                  <a:schemeClr val="bg1"/>
                </a:solidFill>
                <a:latin typeface="Calibri" pitchFamily="34" charset="0"/>
              </a:rPr>
              <a:t> has set you </a:t>
            </a:r>
            <a:r>
              <a:rPr lang="en-CA" sz="2800" b="1" u="sng" dirty="0" smtClean="0">
                <a:solidFill>
                  <a:schemeClr val="bg1"/>
                </a:solidFill>
                <a:latin typeface="Calibri" pitchFamily="34" charset="0"/>
              </a:rPr>
              <a:t>free</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in</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Christ</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Jesus</a:t>
            </a:r>
            <a:r>
              <a:rPr lang="en-CA" sz="2800" b="1" dirty="0" smtClean="0">
                <a:solidFill>
                  <a:schemeClr val="bg1"/>
                </a:solidFill>
                <a:latin typeface="Calibri" pitchFamily="34" charset="0"/>
              </a:rPr>
              <a:t> from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sin</a:t>
            </a:r>
            <a:r>
              <a:rPr lang="en-CA" sz="2800" b="1" dirty="0" smtClean="0">
                <a:solidFill>
                  <a:schemeClr val="bg1"/>
                </a:solidFill>
                <a:latin typeface="Calibri" pitchFamily="34" charset="0"/>
              </a:rPr>
              <a:t> and </a:t>
            </a:r>
            <a:r>
              <a:rPr lang="en-CA" sz="2800" b="1" u="sng" dirty="0" smtClean="0">
                <a:solidFill>
                  <a:schemeClr val="bg1"/>
                </a:solidFill>
                <a:latin typeface="Calibri" pitchFamily="34" charset="0"/>
              </a:rPr>
              <a:t>death</a:t>
            </a:r>
            <a:r>
              <a:rPr lang="en-CA" sz="2800" b="1" dirty="0" smtClean="0">
                <a:solidFill>
                  <a:schemeClr val="bg1"/>
                </a:solidFill>
                <a:latin typeface="Calibri" pitchFamily="34" charset="0"/>
              </a:rPr>
              <a:t>”  Rom 8:2</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sets us free in Christ Jesus</a:t>
            </a:r>
          </a:p>
          <a:p>
            <a:pPr algn="ctr">
              <a:lnSpc>
                <a:spcPts val="3000"/>
              </a:lnSpc>
            </a:pPr>
            <a:r>
              <a:rPr lang="en-CA" sz="2800" b="1" dirty="0" smtClean="0">
                <a:solidFill>
                  <a:srgbClr val="FF0000"/>
                </a:solidFill>
                <a:latin typeface="Calibri" pitchFamily="34" charset="0"/>
              </a:rPr>
              <a:t>from the law of sin and death!  Yes, Lord!</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836712"/>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3717032"/>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3645024"/>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620688"/>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077072"/>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908720"/>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420888"/>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052736"/>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1700808"/>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124744"/>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1700808"/>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2708920"/>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1700808"/>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420888"/>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628800"/>
            <a:ext cx="554243" cy="576064"/>
          </a:xfrm>
          <a:prstGeom prst="rect">
            <a:avLst/>
          </a:prstGeom>
        </p:spPr>
      </p:pic>
      <p:pic>
        <p:nvPicPr>
          <p:cNvPr id="21" name="Picture 20" descr="lord-jesus-christ-coming-293608.gif"/>
          <p:cNvPicPr>
            <a:picLocks noChangeAspect="1"/>
          </p:cNvPicPr>
          <p:nvPr/>
        </p:nvPicPr>
        <p:blipFill>
          <a:blip r:embed="rId4" cstate="print"/>
          <a:stretch>
            <a:fillRect/>
          </a:stretch>
        </p:blipFill>
        <p:spPr>
          <a:xfrm>
            <a:off x="3635896" y="404664"/>
            <a:ext cx="732536" cy="1066800"/>
          </a:xfrm>
          <a:prstGeom prst="rect">
            <a:avLst/>
          </a:prstGeom>
        </p:spPr>
      </p:pic>
      <p:sp>
        <p:nvSpPr>
          <p:cNvPr id="24" name="TextBox 8"/>
          <p:cNvSpPr txBox="1">
            <a:spLocks noChangeArrowheads="1"/>
          </p:cNvSpPr>
          <p:nvPr/>
        </p:nvSpPr>
        <p:spPr bwMode="auto">
          <a:xfrm>
            <a:off x="2483768" y="980728"/>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3" name="Title 2"/>
          <p:cNvSpPr txBox="1">
            <a:spLocks/>
          </p:cNvSpPr>
          <p:nvPr/>
        </p:nvSpPr>
        <p:spPr bwMode="auto">
          <a:xfrm>
            <a:off x="277688" y="5013176"/>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When the old coach yells at you to kick the ball in your own net, who should you listen to?  Whose team are you now on?  Whose authority are you now under?  </a:t>
            </a:r>
          </a:p>
          <a:p>
            <a:pPr lvl="0" algn="ctr" eaLnBrk="0" hangingPunct="0">
              <a:defRPr/>
            </a:pPr>
            <a:r>
              <a:rPr lang="en-US" sz="2800" b="1" dirty="0" smtClean="0">
                <a:solidFill>
                  <a:schemeClr val="bg1"/>
                </a:solidFill>
                <a:latin typeface="Calibri" pitchFamily="34" charset="0"/>
              </a:rPr>
              <a:t>Who is in you to empower you to win not lose?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865588"/>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0" name="TextBox 9"/>
          <p:cNvSpPr txBox="1"/>
          <p:nvPr/>
        </p:nvSpPr>
        <p:spPr>
          <a:xfrm>
            <a:off x="3347864" y="116632"/>
            <a:ext cx="558011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p:txBody>
      </p:sp>
      <p:sp>
        <p:nvSpPr>
          <p:cNvPr id="11" name="TextBox 10"/>
          <p:cNvSpPr txBox="1"/>
          <p:nvPr/>
        </p:nvSpPr>
        <p:spPr>
          <a:xfrm>
            <a:off x="864096" y="186785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420888"/>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 members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40170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yourselves and your members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438813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 in the Spirit not the flesh  8:4</a:t>
            </a:r>
          </a:p>
        </p:txBody>
      </p:sp>
      <p:sp>
        <p:nvSpPr>
          <p:cNvPr id="15" name="TextBox 14"/>
          <p:cNvSpPr txBox="1"/>
          <p:nvPr/>
        </p:nvSpPr>
        <p:spPr>
          <a:xfrm>
            <a:off x="1043608" y="4913873"/>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Set your mind on the Spirit not the flesh  8:5</a:t>
            </a:r>
          </a:p>
          <a:p>
            <a:pPr algn="ctr">
              <a:lnSpc>
                <a:spcPts val="3200"/>
              </a:lnSpc>
            </a:pPr>
            <a:endParaRPr lang="en-CA" sz="3200" b="1" dirty="0" smtClean="0">
              <a:solidFill>
                <a:schemeClr val="bg1"/>
              </a:solidFill>
              <a:latin typeface="Calibri" pitchFamily="34" charset="0"/>
            </a:endParaRPr>
          </a:p>
        </p:txBody>
      </p:sp>
      <p:sp>
        <p:nvSpPr>
          <p:cNvPr id="16" name="TextBox 15"/>
          <p:cNvSpPr txBox="1"/>
          <p:nvPr/>
        </p:nvSpPr>
        <p:spPr>
          <a:xfrm>
            <a:off x="1196008" y="6786081"/>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3200" b="1" dirty="0" smtClean="0">
                <a:solidFill>
                  <a:schemeClr val="bg1"/>
                </a:solidFill>
                <a:latin typeface="Calibri" pitchFamily="34" charset="0"/>
              </a:rPr>
              <a:t>Set your mind on the Spirit not the flesh  8:5</a:t>
            </a:r>
          </a:p>
          <a:p>
            <a:pPr algn="ctr">
              <a:lnSpc>
                <a:spcPts val="3200"/>
              </a:lnSpc>
            </a:pPr>
            <a:r>
              <a:rPr lang="en-CA" sz="3200" b="1" dirty="0" smtClean="0">
                <a:solidFill>
                  <a:schemeClr val="bg1"/>
                </a:solidFill>
                <a:latin typeface="Calibri" pitchFamily="34" charset="0"/>
              </a:rPr>
              <a:t>By the Spirit kill sinful temptations  8:13</a:t>
            </a:r>
          </a:p>
        </p:txBody>
      </p:sp>
      <p:sp>
        <p:nvSpPr>
          <p:cNvPr id="17" name="TextBox 16"/>
          <p:cNvSpPr txBox="1"/>
          <p:nvPr/>
        </p:nvSpPr>
        <p:spPr>
          <a:xfrm>
            <a:off x="1043608" y="546825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By the Spirit kill sinful temptations  8:13</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115616" y="2492896"/>
            <a:ext cx="720080" cy="37490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164784" y="2011680"/>
            <a:ext cx="720080" cy="2834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1979712" y="-27384"/>
            <a:ext cx="712879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  This is true!  </a:t>
            </a:r>
          </a:p>
          <a:p>
            <a:pPr algn="ctr"/>
            <a:r>
              <a:rPr lang="en-CA" sz="2800" b="1" dirty="0" smtClean="0">
                <a:solidFill>
                  <a:schemeClr val="bg1"/>
                </a:solidFill>
                <a:latin typeface="Calibri" pitchFamily="34" charset="0"/>
              </a:rPr>
              <a:t>Lord, I am counting as true what you say!</a:t>
            </a:r>
          </a:p>
        </p:txBody>
      </p:sp>
      <p:pic>
        <p:nvPicPr>
          <p:cNvPr id="7" name="Picture 6" descr="dove and sword large cropped.png"/>
          <p:cNvPicPr>
            <a:picLocks noChangeAspect="1"/>
          </p:cNvPicPr>
          <p:nvPr/>
        </p:nvPicPr>
        <p:blipFill>
          <a:blip r:embed="rId3" cstate="print"/>
          <a:stretch>
            <a:fillRect/>
          </a:stretch>
        </p:blipFill>
        <p:spPr>
          <a:xfrm>
            <a:off x="251521" y="404664"/>
            <a:ext cx="2304256" cy="2384407"/>
          </a:xfrm>
          <a:prstGeom prst="rect">
            <a:avLst/>
          </a:prstGeom>
        </p:spPr>
      </p:pic>
      <p:sp>
        <p:nvSpPr>
          <p:cNvPr id="9" name="Rectangle 8"/>
          <p:cNvSpPr/>
          <p:nvPr/>
        </p:nvSpPr>
        <p:spPr>
          <a:xfrm>
            <a:off x="-324544" y="16767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1" name="TextBox 10"/>
          <p:cNvSpPr txBox="1"/>
          <p:nvPr/>
        </p:nvSpPr>
        <p:spPr>
          <a:xfrm>
            <a:off x="2483768" y="836712"/>
            <a:ext cx="6660232" cy="1733808"/>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dead to sin and alive to God </a:t>
            </a:r>
          </a:p>
          <a:p>
            <a:pPr algn="ctr">
              <a:lnSpc>
                <a:spcPts val="3200"/>
              </a:lnSpc>
            </a:pPr>
            <a:r>
              <a:rPr lang="en-US" sz="2800" dirty="0" smtClean="0">
                <a:solidFill>
                  <a:schemeClr val="bg1"/>
                </a:solidFill>
                <a:latin typeface="Calibri" pitchFamily="34" charset="0"/>
                <a:cs typeface="Calibri" pitchFamily="34" charset="0"/>
              </a:rPr>
              <a:t>in Christ Jesus! 6:11</a:t>
            </a:r>
          </a:p>
          <a:p>
            <a:pPr algn="ctr">
              <a:lnSpc>
                <a:spcPts val="3200"/>
              </a:lnSpc>
            </a:pPr>
            <a:r>
              <a:rPr lang="en-CA" sz="2800" dirty="0" smtClean="0">
                <a:solidFill>
                  <a:schemeClr val="bg1"/>
                </a:solidFill>
                <a:latin typeface="Calibri" pitchFamily="34" charset="0"/>
              </a:rPr>
              <a:t>I have been immersed and united with Christ and his death and resurrection! 3-5</a:t>
            </a:r>
            <a:endParaRPr lang="en-CA" sz="2800" dirty="0"/>
          </a:p>
        </p:txBody>
      </p:sp>
      <p:sp>
        <p:nvSpPr>
          <p:cNvPr id="13" name="Title 1"/>
          <p:cNvSpPr txBox="1">
            <a:spLocks/>
          </p:cNvSpPr>
          <p:nvPr/>
        </p:nvSpPr>
        <p:spPr>
          <a:xfrm>
            <a:off x="35496" y="2852936"/>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 name="TextBox 11"/>
          <p:cNvSpPr txBox="1"/>
          <p:nvPr/>
        </p:nvSpPr>
        <p:spPr>
          <a:xfrm>
            <a:off x="3275856" y="2852936"/>
            <a:ext cx="5868144" cy="913070"/>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no longer enslaved to sin! 6</a:t>
            </a:r>
          </a:p>
          <a:p>
            <a:pPr algn="ctr">
              <a:lnSpc>
                <a:spcPts val="3200"/>
              </a:lnSpc>
            </a:pPr>
            <a:r>
              <a:rPr lang="en-US" sz="2800" dirty="0" smtClean="0">
                <a:solidFill>
                  <a:schemeClr val="bg1"/>
                </a:solidFill>
                <a:latin typeface="Calibri" pitchFamily="34" charset="0"/>
                <a:cs typeface="Calibri" pitchFamily="34" charset="0"/>
              </a:rPr>
              <a:t>I am set free from sin! 7</a:t>
            </a:r>
            <a:endParaRPr lang="en-US" sz="2800" dirty="0">
              <a:solidFill>
                <a:schemeClr val="bg1"/>
              </a:solidFill>
              <a:latin typeface="Calibri" pitchFamily="34" charset="0"/>
              <a:cs typeface="Calibri" pitchFamily="34" charset="0"/>
            </a:endParaRPr>
          </a:p>
        </p:txBody>
      </p:sp>
      <p:sp>
        <p:nvSpPr>
          <p:cNvPr id="14" name="TextBox 13"/>
          <p:cNvSpPr txBox="1"/>
          <p:nvPr/>
        </p:nvSpPr>
        <p:spPr>
          <a:xfrm>
            <a:off x="1835696" y="4437112"/>
            <a:ext cx="7272808" cy="3108543"/>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I’ve been brought from death to life! 13</a:t>
            </a:r>
          </a:p>
          <a:p>
            <a:pPr algn="ctr">
              <a:lnSpc>
                <a:spcPts val="3200"/>
              </a:lnSpc>
            </a:pPr>
            <a:r>
              <a:rPr lang="en-US" sz="2800" dirty="0" smtClean="0">
                <a:solidFill>
                  <a:schemeClr val="bg1"/>
                </a:solidFill>
                <a:latin typeface="Calibri" pitchFamily="34" charset="0"/>
                <a:cs typeface="Calibri" pitchFamily="34" charset="0"/>
              </a:rPr>
              <a:t>My body members are for righteousness! 13</a:t>
            </a:r>
          </a:p>
          <a:p>
            <a:pPr algn="ctr">
              <a:lnSpc>
                <a:spcPts val="3200"/>
              </a:lnSpc>
            </a:pPr>
            <a:r>
              <a:rPr lang="en-US" sz="2800" dirty="0" smtClean="0">
                <a:solidFill>
                  <a:schemeClr val="bg1"/>
                </a:solidFill>
                <a:latin typeface="Calibri" pitchFamily="34" charset="0"/>
                <a:cs typeface="Calibri" pitchFamily="34" charset="0"/>
              </a:rPr>
              <a:t>Sin no longer has dominion over me! 14</a:t>
            </a:r>
          </a:p>
          <a:p>
            <a:pPr algn="ctr">
              <a:lnSpc>
                <a:spcPts val="3200"/>
              </a:lnSpc>
            </a:pPr>
            <a:r>
              <a:rPr lang="en-US" sz="2800" dirty="0" smtClean="0">
                <a:solidFill>
                  <a:schemeClr val="bg1"/>
                </a:solidFill>
                <a:latin typeface="Calibri" pitchFamily="34" charset="0"/>
                <a:cs typeface="Calibri" pitchFamily="34" charset="0"/>
              </a:rPr>
              <a:t>I am not a slave to sin, under the law! 14</a:t>
            </a:r>
          </a:p>
          <a:p>
            <a:pPr algn="ctr">
              <a:lnSpc>
                <a:spcPts val="3200"/>
              </a:lnSpc>
            </a:pPr>
            <a:r>
              <a:rPr lang="en-US" sz="2800" dirty="0" smtClean="0">
                <a:solidFill>
                  <a:schemeClr val="bg1"/>
                </a:solidFill>
                <a:latin typeface="Calibri" pitchFamily="34" charset="0"/>
                <a:cs typeface="Calibri" pitchFamily="34" charset="0"/>
              </a:rPr>
              <a:t>I am under Christ and his grace! 14</a:t>
            </a:r>
          </a:p>
          <a:p>
            <a:pPr algn="ctr"/>
            <a:endParaRPr lang="en-US" sz="2800" b="1" dirty="0" smtClean="0">
              <a:solidFill>
                <a:schemeClr val="bg1"/>
              </a:solidFill>
              <a:latin typeface="Calibri" pitchFamily="34" charset="0"/>
              <a:cs typeface="Calibri" pitchFamily="34" charset="0"/>
            </a:endParaRPr>
          </a:p>
          <a:p>
            <a:pPr algn="ctr"/>
            <a:endParaRPr lang="en-US" sz="2800" b="1" dirty="0">
              <a:solidFill>
                <a:schemeClr val="bg1"/>
              </a:solidFill>
              <a:latin typeface="Calibri" pitchFamily="34" charset="0"/>
              <a:cs typeface="Calibri" pitchFamily="34" charset="0"/>
            </a:endParaRPr>
          </a:p>
        </p:txBody>
      </p:sp>
      <p:sp>
        <p:nvSpPr>
          <p:cNvPr id="15" name="TextBox 14"/>
          <p:cNvSpPr txBox="1"/>
          <p:nvPr/>
        </p:nvSpPr>
        <p:spPr>
          <a:xfrm>
            <a:off x="1728192" y="2420888"/>
            <a:ext cx="7524328" cy="523220"/>
          </a:xfrm>
          <a:prstGeom prst="rect">
            <a:avLst/>
          </a:prstGeom>
          <a:noFill/>
        </p:spPr>
        <p:txBody>
          <a:bodyPr wrap="square" rtlCol="0">
            <a:spAutoFit/>
          </a:bodyPr>
          <a:lstStyle/>
          <a:p>
            <a:pPr algn="ctr"/>
            <a:r>
              <a:rPr lang="en-US" sz="2800" dirty="0" smtClean="0">
                <a:solidFill>
                  <a:schemeClr val="bg1"/>
                </a:solidFill>
                <a:latin typeface="Calibri" pitchFamily="34" charset="0"/>
                <a:cs typeface="Calibri" pitchFamily="34" charset="0"/>
              </a:rPr>
              <a:t>My old self is crucified and buried with Christ! 6</a:t>
            </a:r>
            <a:endParaRPr lang="en-US" sz="2800" dirty="0">
              <a:solidFill>
                <a:schemeClr val="bg1"/>
              </a:solidFill>
              <a:latin typeface="Calibri" pitchFamily="34" charset="0"/>
              <a:cs typeface="Calibri" pitchFamily="34" charset="0"/>
            </a:endParaRPr>
          </a:p>
        </p:txBody>
      </p:sp>
      <p:sp>
        <p:nvSpPr>
          <p:cNvPr id="16" name="TextBox 15"/>
          <p:cNvSpPr txBox="1"/>
          <p:nvPr/>
        </p:nvSpPr>
        <p:spPr>
          <a:xfrm>
            <a:off x="2555776" y="3645024"/>
            <a:ext cx="6768752" cy="913070"/>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raised and alive with Christ! 4,5,8,11 </a:t>
            </a:r>
          </a:p>
          <a:p>
            <a:pPr algn="ctr">
              <a:lnSpc>
                <a:spcPts val="3200"/>
              </a:lnSpc>
            </a:pPr>
            <a:r>
              <a:rPr lang="en-US" sz="2800" dirty="0" smtClean="0">
                <a:solidFill>
                  <a:schemeClr val="bg1"/>
                </a:solidFill>
                <a:latin typeface="Calibri" pitchFamily="34" charset="0"/>
                <a:cs typeface="Calibri" pitchFamily="34" charset="0"/>
              </a:rPr>
              <a:t>I died to sin and I live for God! 10</a:t>
            </a:r>
            <a:endParaRPr lang="en-US" sz="28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3779912" y="188640"/>
            <a:ext cx="5255568"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a:p>
            <a:pPr algn="ctr"/>
            <a:endParaRPr lang="en-CA" sz="1400" b="1" dirty="0" smtClean="0">
              <a:solidFill>
                <a:srgbClr val="00B0F0"/>
              </a:solidFill>
              <a:latin typeface="Calibri" pitchFamily="34" charset="0"/>
            </a:endParaRPr>
          </a:p>
          <a:p>
            <a:pPr algn="ctr"/>
            <a:endParaRPr lang="en-CA" sz="1400" b="1" dirty="0" smtClean="0">
              <a:solidFill>
                <a:srgbClr val="00B0F0"/>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1" name="TextBox 10"/>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a:t>
            </a:r>
          </a:p>
          <a:p>
            <a:pPr algn="ctr"/>
            <a:r>
              <a:rPr lang="en-CA" sz="2800" b="1" dirty="0" smtClean="0">
                <a:solidFill>
                  <a:schemeClr val="bg1"/>
                </a:solidFill>
                <a:latin typeface="Calibri" pitchFamily="34" charset="0"/>
              </a:rPr>
              <a:t>Don’t let sin reign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present  6:13</a:t>
            </a:r>
          </a:p>
          <a:p>
            <a:pPr algn="ctr"/>
            <a:r>
              <a:rPr lang="en-CA" sz="2800" b="1" dirty="0" smtClean="0">
                <a:solidFill>
                  <a:schemeClr val="bg1"/>
                </a:solidFill>
                <a:latin typeface="Calibri" pitchFamily="34" charset="0"/>
              </a:rPr>
              <a:t>Present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Walk  8:4</a:t>
            </a:r>
          </a:p>
          <a:p>
            <a:pPr algn="ctr"/>
            <a:r>
              <a:rPr lang="en-CA" sz="2800" b="1" dirty="0" smtClean="0">
                <a:solidFill>
                  <a:schemeClr val="bg1"/>
                </a:solidFill>
                <a:latin typeface="Calibri" pitchFamily="34" charset="0"/>
              </a:rPr>
              <a:t>Set your mind on  8:5</a:t>
            </a:r>
          </a:p>
          <a:p>
            <a:pPr algn="ctr"/>
            <a:r>
              <a:rPr lang="en-CA" sz="2800" b="1" dirty="0" smtClean="0">
                <a:solidFill>
                  <a:schemeClr val="bg1"/>
                </a:solidFill>
                <a:latin typeface="Calibri" pitchFamily="34" charset="0"/>
              </a:rPr>
              <a:t>Kill  8:13</a:t>
            </a:r>
          </a:p>
          <a:p>
            <a:endParaRPr lang="en-CA" sz="2800" dirty="0"/>
          </a:p>
        </p:txBody>
      </p:sp>
      <p:sp>
        <p:nvSpPr>
          <p:cNvPr id="13" name="Title 1"/>
          <p:cNvSpPr txBox="1">
            <a:spLocks/>
          </p:cNvSpPr>
          <p:nvPr/>
        </p:nvSpPr>
        <p:spPr>
          <a:xfrm>
            <a:off x="611560" y="2708920"/>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3" name="Title 1"/>
          <p:cNvSpPr txBox="1">
            <a:spLocks/>
          </p:cNvSpPr>
          <p:nvPr/>
        </p:nvSpPr>
        <p:spPr>
          <a:xfrm>
            <a:off x="611560" y="2708920"/>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 name="TextBox 11"/>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________, _______ 6:11</a:t>
            </a:r>
          </a:p>
          <a:p>
            <a:pPr algn="ctr"/>
            <a:r>
              <a:rPr lang="en-CA" sz="2800" b="1" dirty="0" smtClean="0">
                <a:solidFill>
                  <a:schemeClr val="bg1"/>
                </a:solidFill>
                <a:latin typeface="Calibri" pitchFamily="34" charset="0"/>
              </a:rPr>
              <a:t>Don’t let ____ ______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_______ 6:13</a:t>
            </a:r>
          </a:p>
          <a:p>
            <a:pPr algn="ctr"/>
            <a:r>
              <a:rPr lang="en-CA" sz="2800" b="1" dirty="0" smtClean="0">
                <a:solidFill>
                  <a:schemeClr val="bg1"/>
                </a:solidFill>
                <a:latin typeface="Calibri" pitchFamily="34" charset="0"/>
              </a:rPr>
              <a:t>_______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_____ 8:4</a:t>
            </a:r>
          </a:p>
          <a:p>
            <a:pPr algn="ctr"/>
            <a:r>
              <a:rPr lang="en-CA" sz="2800" b="1" dirty="0" smtClean="0">
                <a:solidFill>
                  <a:schemeClr val="bg1"/>
                </a:solidFill>
                <a:latin typeface="Calibri" pitchFamily="34" charset="0"/>
              </a:rPr>
              <a:t>____ your _____ on 8:5</a:t>
            </a:r>
          </a:p>
          <a:p>
            <a:pPr algn="ctr"/>
            <a:r>
              <a:rPr lang="en-CA" sz="2800" b="1" dirty="0" smtClean="0">
                <a:solidFill>
                  <a:schemeClr val="bg1"/>
                </a:solidFill>
                <a:latin typeface="Calibri" pitchFamily="34" charset="0"/>
              </a:rPr>
              <a:t>_____ 8:13</a:t>
            </a:r>
          </a:p>
          <a:p>
            <a:endParaRPr lang="en-CA" sz="2800" dirty="0"/>
          </a:p>
        </p:txBody>
      </p:sp>
      <p:sp>
        <p:nvSpPr>
          <p:cNvPr id="14" name="TextBox 13"/>
          <p:cNvSpPr txBox="1"/>
          <p:nvPr/>
        </p:nvSpPr>
        <p:spPr>
          <a:xfrm>
            <a:off x="2483768" y="188640"/>
            <a:ext cx="6551712" cy="1384995"/>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for making clear in Romans 6-8 our part in overcoming temptation:</a:t>
            </a:r>
          </a:p>
          <a:p>
            <a:pPr algn="ctr"/>
            <a:endParaRPr lang="en-CA" sz="1400" b="1" dirty="0" smtClean="0">
              <a:solidFill>
                <a:srgbClr val="0070C0"/>
              </a:solidFill>
              <a:latin typeface="Calibri" pitchFamily="34" charset="0"/>
            </a:endParaRPr>
          </a:p>
          <a:p>
            <a:pPr algn="ctr"/>
            <a:endParaRPr lang="en-CA" sz="1400" b="1" dirty="0" smtClean="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26621"/>
            <a:ext cx="8892480" cy="954107"/>
          </a:xfrm>
          <a:prstGeom prst="rect">
            <a:avLst/>
          </a:prstGeom>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Are we to continue in sin that grace may abound?</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6:1</a:t>
            </a:r>
            <a:endParaRPr lang="en-CA" sz="2800" dirty="0">
              <a:solidFill>
                <a:schemeClr val="bg1"/>
              </a:solidFill>
            </a:endParaRPr>
          </a:p>
        </p:txBody>
      </p:sp>
      <p:sp>
        <p:nvSpPr>
          <p:cNvPr id="13" name="Rectangle 12"/>
          <p:cNvSpPr/>
          <p:nvPr/>
        </p:nvSpPr>
        <p:spPr>
          <a:xfrm>
            <a:off x="35496" y="5661248"/>
            <a:ext cx="9108504" cy="954107"/>
          </a:xfrm>
          <a:prstGeom prst="rect">
            <a:avLst/>
          </a:prstGeom>
        </p:spPr>
        <p:txBody>
          <a:bodyPr wrap="square">
            <a:spAutoFit/>
          </a:bodyPr>
          <a:lstStyle/>
          <a:p>
            <a:pPr algn="ctr"/>
            <a:r>
              <a:rPr lang="en-US" sz="2800" b="1" dirty="0" smtClean="0">
                <a:solidFill>
                  <a:schemeClr val="bg1"/>
                </a:solidFill>
                <a:latin typeface="Calibri" pitchFamily="34" charset="0"/>
                <a:cs typeface="Calibri" pitchFamily="34" charset="0"/>
              </a:rPr>
              <a:t>“Are we to sin because we are not under law </a:t>
            </a:r>
          </a:p>
          <a:p>
            <a:pPr algn="ctr"/>
            <a:r>
              <a:rPr lang="en-US" sz="2800" b="1" dirty="0" smtClean="0">
                <a:solidFill>
                  <a:schemeClr val="bg1"/>
                </a:solidFill>
                <a:latin typeface="Calibri" pitchFamily="34" charset="0"/>
                <a:cs typeface="Calibri" pitchFamily="34" charset="0"/>
              </a:rPr>
              <a:t>but under grace?”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6:15</a:t>
            </a:r>
          </a:p>
        </p:txBody>
      </p:sp>
      <p:sp>
        <p:nvSpPr>
          <p:cNvPr id="11" name="TextBox 10"/>
          <p:cNvSpPr txBox="1"/>
          <p:nvPr/>
        </p:nvSpPr>
        <p:spPr>
          <a:xfrm>
            <a:off x="4211960" y="3573016"/>
            <a:ext cx="1800200" cy="1033488"/>
          </a:xfrm>
          <a:prstGeom prst="rect">
            <a:avLst/>
          </a:prstGeom>
          <a:noFill/>
        </p:spPr>
        <p:txBody>
          <a:bodyPr wrap="square" rtlCol="0">
            <a:spAutoFit/>
          </a:bodyPr>
          <a:lstStyle/>
          <a:p>
            <a:pPr>
              <a:lnSpc>
                <a:spcPts val="2400"/>
              </a:lnSpc>
            </a:pPr>
            <a:r>
              <a:rPr lang="en-US" sz="2800" b="1" dirty="0" smtClean="0">
                <a:latin typeface="Calibri" pitchFamily="34" charset="0"/>
                <a:cs typeface="Calibri" pitchFamily="34" charset="0"/>
              </a:rPr>
              <a:t>   “I love </a:t>
            </a:r>
          </a:p>
          <a:p>
            <a:pPr>
              <a:lnSpc>
                <a:spcPts val="2400"/>
              </a:lnSpc>
            </a:pPr>
            <a:r>
              <a:rPr lang="en-US" sz="2800" b="1" dirty="0" smtClean="0">
                <a:latin typeface="Calibri" pitchFamily="34" charset="0"/>
                <a:cs typeface="Calibri" pitchFamily="34" charset="0"/>
              </a:rPr>
              <a:t>  You first    </a:t>
            </a:r>
          </a:p>
          <a:p>
            <a:pP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rgbClr val="FFFF00"/>
                </a:solidFill>
                <a:latin typeface="Calibri" pitchFamily="34" charset="0"/>
              </a:rPr>
              <a:t>To overcome temptation, note how principles from Romans 6-8 (Gifts 32-48) work together with life in the Spirit (Gifts 48-71).</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US" sz="2800" b="1" dirty="0" smtClean="0">
                <a:solidFill>
                  <a:schemeClr val="tx1"/>
                </a:solidFill>
                <a:latin typeface="Calibri" pitchFamily="34" charset="0"/>
              </a:rPr>
              <a:t>We die with Christ in order to live with Christ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in the Spirit, freed from sin.  </a:t>
            </a:r>
            <a:r>
              <a:rPr lang="en-US" sz="2800" b="1" dirty="0" smtClean="0">
                <a:solidFill>
                  <a:srgbClr val="FFFF00"/>
                </a:solidFill>
                <a:latin typeface="Calibri" pitchFamily="34" charset="0"/>
              </a:rPr>
              <a:t/>
            </a:r>
            <a:br>
              <a:rPr lang="en-US" sz="2800" b="1" dirty="0" smtClean="0">
                <a:solidFill>
                  <a:srgbClr val="FFFF00"/>
                </a:solidFill>
                <a:latin typeface="Calibri" pitchFamily="34" charset="0"/>
              </a:rPr>
            </a:br>
            <a:r>
              <a:rPr lang="en-CA" sz="800" b="1" dirty="0" smtClean="0">
                <a:solidFill>
                  <a:srgbClr val="FFFF00"/>
                </a:solidFill>
                <a:latin typeface="Calibri" pitchFamily="34" charset="0"/>
              </a:rPr>
              <a:t/>
            </a:r>
            <a:br>
              <a:rPr lang="en-CA" sz="800" b="1" dirty="0" smtClean="0">
                <a:solidFill>
                  <a:srgbClr val="FFFF00"/>
                </a:solidFill>
                <a:latin typeface="Calibri" pitchFamily="34" charset="0"/>
              </a:rPr>
            </a:br>
            <a:r>
              <a:rPr lang="en-CA" sz="2800" b="1" dirty="0" smtClean="0">
                <a:solidFill>
                  <a:srgbClr val="00FF00"/>
                </a:solidFill>
                <a:latin typeface="Calibri" pitchFamily="34" charset="0"/>
              </a:rPr>
              <a:t>Note in particular how the following gifts of life in the Spirit contribute to being set free from sin.</a:t>
            </a:r>
            <a:br>
              <a:rPr lang="en-CA" sz="2800" b="1" dirty="0" smtClean="0">
                <a:solidFill>
                  <a:srgbClr val="00FF00"/>
                </a:solidFill>
                <a:latin typeface="Calibri" pitchFamily="34" charset="0"/>
              </a:rPr>
            </a:br>
            <a:r>
              <a:rPr lang="en-CA" sz="800" b="1" dirty="0" smtClean="0">
                <a:solidFill>
                  <a:srgbClr val="00FF00"/>
                </a:solidFill>
                <a:latin typeface="Calibri" pitchFamily="34" charset="0"/>
              </a:rPr>
              <a:t/>
            </a:r>
            <a:br>
              <a:rPr lang="en-CA" sz="800" b="1" dirty="0" smtClean="0">
                <a:solidFill>
                  <a:srgbClr val="00FF00"/>
                </a:solidFill>
                <a:latin typeface="Calibri" pitchFamily="34" charset="0"/>
              </a:rPr>
            </a:br>
            <a:r>
              <a:rPr lang="en-CA" sz="2800" b="1" dirty="0" smtClean="0">
                <a:solidFill>
                  <a:srgbClr val="FFFF00"/>
                </a:solidFill>
                <a:latin typeface="Calibri" pitchFamily="34" charset="0"/>
              </a:rPr>
              <a:t>62. The Holy Spirit is constantly teaching us God’s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	word as part of setting us free from sin.</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63-64. The Holy Spirit is always leading us and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	sanctifying us to walk with Christ and not sin.</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66.  The Spirit fills us to do the Lord’s will, not sin.</a:t>
            </a:r>
            <a:br>
              <a:rPr lang="en-CA" sz="2800" b="1" dirty="0" smtClean="0">
                <a:solidFill>
                  <a:srgbClr val="FFFF00"/>
                </a:solidFill>
                <a:latin typeface="Calibri" pitchFamily="34" charset="0"/>
              </a:rPr>
            </a:br>
            <a:r>
              <a:rPr lang="en-CA" sz="2800" b="1" dirty="0" smtClean="0">
                <a:solidFill>
                  <a:srgbClr val="00FF00"/>
                </a:solidFill>
                <a:latin typeface="Calibri" pitchFamily="34" charset="0"/>
              </a:rPr>
              <a:t>67.  We are circumcised by Christ to live in the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	Spirit and not live in the flesh and sin.</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70-71.  The Lord leads us in victory over sin.</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your gifts of grace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
        <p:nvSpPr>
          <p:cNvPr id="13" name="Text Box 3"/>
          <p:cNvSpPr txBox="1">
            <a:spLocks noChangeArrowheads="1"/>
          </p:cNvSpPr>
          <p:nvPr/>
        </p:nvSpPr>
        <p:spPr bwMode="auto">
          <a:xfrm>
            <a:off x="1115616" y="380770"/>
            <a:ext cx="6956425" cy="5640518"/>
          </a:xfrm>
          <a:prstGeom prst="rect">
            <a:avLst/>
          </a:prstGeom>
          <a:noFill/>
          <a:ln w="9525">
            <a:noFill/>
            <a:miter lim="800000"/>
            <a:headEnd/>
            <a:tailEnd/>
          </a:ln>
        </p:spPr>
        <p:txBody>
          <a:bodyPr>
            <a:spAutoFit/>
          </a:bodyPr>
          <a:lstStyle/>
          <a:p>
            <a:pPr algn="ctr">
              <a:lnSpc>
                <a:spcPts val="2700"/>
              </a:lnSpc>
            </a:pPr>
            <a:r>
              <a:rPr lang="en-US" sz="2800" b="1" dirty="0" smtClean="0">
                <a:solidFill>
                  <a:schemeClr val="bg1"/>
                </a:solidFill>
                <a:latin typeface="Calibri" pitchFamily="34" charset="0"/>
              </a:rPr>
              <a:t>immersed into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death with Christ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resurrection with Christ</a:t>
            </a:r>
          </a:p>
          <a:p>
            <a:pPr algn="ctr">
              <a:lnSpc>
                <a:spcPts val="2700"/>
              </a:lnSpc>
            </a:pPr>
            <a:r>
              <a:rPr lang="en-US" sz="2800" b="1" dirty="0" smtClean="0">
                <a:latin typeface="Calibri" pitchFamily="34" charset="0"/>
              </a:rPr>
              <a:t>united with Christ in death with Christ </a:t>
            </a:r>
          </a:p>
          <a:p>
            <a:pPr algn="ctr">
              <a:lnSpc>
                <a:spcPts val="2700"/>
              </a:lnSpc>
            </a:pPr>
            <a:r>
              <a:rPr lang="en-US" sz="2800" b="1" dirty="0" smtClean="0">
                <a:latin typeface="Calibri" pitchFamily="34" charset="0"/>
              </a:rPr>
              <a:t>and resurrection with Christ</a:t>
            </a:r>
          </a:p>
          <a:p>
            <a:pPr algn="ctr">
              <a:lnSpc>
                <a:spcPts val="2700"/>
              </a:lnSpc>
            </a:pPr>
            <a:r>
              <a:rPr lang="en-US" sz="2800" b="1" spc="-60" dirty="0" smtClean="0">
                <a:solidFill>
                  <a:schemeClr val="bg1"/>
                </a:solidFill>
                <a:latin typeface="Calibri" pitchFamily="34" charset="0"/>
              </a:rPr>
              <a:t>old self in Adam crucified and buried with Christ</a:t>
            </a:r>
          </a:p>
          <a:p>
            <a:pPr algn="ctr">
              <a:lnSpc>
                <a:spcPts val="2700"/>
              </a:lnSpc>
            </a:pPr>
            <a:r>
              <a:rPr lang="en-US" sz="2800" b="1" spc="-50" dirty="0" smtClean="0">
                <a:solidFill>
                  <a:schemeClr val="bg1"/>
                </a:solidFill>
                <a:latin typeface="Calibri" pitchFamily="34" charset="0"/>
              </a:rPr>
              <a:t>new self in Christ raised and alive with Christ</a:t>
            </a:r>
          </a:p>
          <a:p>
            <a:pPr algn="ctr">
              <a:lnSpc>
                <a:spcPts val="2700"/>
              </a:lnSpc>
            </a:pPr>
            <a:r>
              <a:rPr lang="en-US" sz="2800" b="1" dirty="0" smtClean="0">
                <a:latin typeface="Calibri" pitchFamily="34" charset="0"/>
              </a:rPr>
              <a:t>set free </a:t>
            </a:r>
            <a:r>
              <a:rPr lang="en-US" sz="2800" b="1" dirty="0">
                <a:latin typeface="Calibri" pitchFamily="34" charset="0"/>
              </a:rPr>
              <a:t>from sin</a:t>
            </a:r>
          </a:p>
          <a:p>
            <a:pPr algn="ctr">
              <a:lnSpc>
                <a:spcPts val="2700"/>
              </a:lnSpc>
            </a:pPr>
            <a:r>
              <a:rPr lang="en-US" sz="2800" b="1" dirty="0" smtClean="0">
                <a:solidFill>
                  <a:schemeClr val="bg1"/>
                </a:solidFill>
                <a:latin typeface="Calibri" pitchFamily="34" charset="0"/>
              </a:rPr>
              <a:t>body members instruments for righteousness </a:t>
            </a:r>
            <a:r>
              <a:rPr lang="en-US" sz="2800" b="1" dirty="0" smtClean="0">
                <a:latin typeface="Calibri" pitchFamily="34" charset="0"/>
              </a:rPr>
              <a:t>under Christ and his abundant grace</a:t>
            </a:r>
          </a:p>
          <a:p>
            <a:pPr algn="ctr">
              <a:lnSpc>
                <a:spcPts val="2700"/>
              </a:lnSpc>
            </a:pPr>
            <a:r>
              <a:rPr lang="en-US" sz="2800" b="1" dirty="0" smtClean="0">
                <a:latin typeface="Calibri" pitchFamily="34" charset="0"/>
              </a:rPr>
              <a:t>slaves to Christ and righteousness, not sin</a:t>
            </a:r>
          </a:p>
          <a:p>
            <a:pPr algn="ctr">
              <a:lnSpc>
                <a:spcPts val="2700"/>
              </a:lnSpc>
            </a:pPr>
            <a:r>
              <a:rPr lang="en-US" sz="2800" b="1" dirty="0" smtClean="0">
                <a:solidFill>
                  <a:schemeClr val="bg1"/>
                </a:solidFill>
                <a:latin typeface="Calibri" pitchFamily="34" charset="0"/>
              </a:rPr>
              <a:t>joined to Christ   one with Christ   seated with Christ    hidden with Christ in God</a:t>
            </a:r>
          </a:p>
          <a:p>
            <a:pPr algn="ctr">
              <a:lnSpc>
                <a:spcPts val="2700"/>
              </a:lnSpc>
            </a:pPr>
            <a:r>
              <a:rPr lang="en-US" sz="2800" b="1" dirty="0" smtClean="0">
                <a:latin typeface="Calibri" pitchFamily="34" charset="0"/>
              </a:rPr>
              <a:t>released </a:t>
            </a:r>
            <a:r>
              <a:rPr lang="en-US" sz="2800" b="1" dirty="0">
                <a:latin typeface="Calibri" pitchFamily="34" charset="0"/>
              </a:rPr>
              <a:t>from </a:t>
            </a:r>
            <a:r>
              <a:rPr lang="en-US" sz="2800" b="1" dirty="0" smtClean="0">
                <a:latin typeface="Calibri" pitchFamily="34" charset="0"/>
              </a:rPr>
              <a:t>the law to marry Christ</a:t>
            </a:r>
          </a:p>
          <a:p>
            <a:pPr algn="ctr">
              <a:lnSpc>
                <a:spcPts val="2700"/>
              </a:lnSpc>
            </a:pPr>
            <a:r>
              <a:rPr lang="en-US" sz="2800" b="1" dirty="0" smtClean="0">
                <a:solidFill>
                  <a:schemeClr val="bg1"/>
                </a:solidFill>
                <a:latin typeface="Calibri" pitchFamily="34" charset="0"/>
              </a:rPr>
              <a:t> under the law of the Spirit </a:t>
            </a:r>
          </a:p>
          <a:p>
            <a:pPr algn="ctr">
              <a:lnSpc>
                <a:spcPts val="2700"/>
              </a:lnSpc>
            </a:pPr>
            <a:r>
              <a:rPr lang="en-US" sz="2800" b="1" dirty="0" smtClean="0">
                <a:solidFill>
                  <a:schemeClr val="bg1"/>
                </a:solidFill>
                <a:latin typeface="Calibri" pitchFamily="34" charset="0"/>
              </a:rPr>
              <a:t>of life in Christ</a:t>
            </a:r>
            <a:endParaRPr lang="en-US"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blood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70975"/>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Friday – Section 5</a:t>
            </a:r>
            <a:r>
              <a:rPr lang="en-US" sz="2400" b="1" dirty="0" smtClean="0">
                <a:solidFill>
                  <a:srgbClr val="FF0000"/>
                </a:solidFill>
                <a:latin typeface="Calibri" pitchFamily="34" charset="0"/>
                <a:cs typeface="Calibri" pitchFamily="34" charset="0"/>
              </a:rPr>
              <a:t>            Gifts of life in the Holy Spirit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life in the Holy Spirit 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835696" y="45720"/>
            <a:ext cx="7223760" cy="67665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763688" y="3078088"/>
            <a:ext cx="7380312" cy="1143000"/>
          </a:xfrm>
        </p:spPr>
        <p:txBody>
          <a:bodyPr>
            <a:noAutofit/>
          </a:bodyPr>
          <a:lstStyle/>
          <a:p>
            <a:pPr>
              <a:lnSpc>
                <a:spcPts val="2400"/>
              </a:lnSpc>
            </a:pPr>
            <a:r>
              <a:rPr lang="en-CA" sz="2600" b="1" dirty="0" smtClean="0">
                <a:solidFill>
                  <a:schemeClr val="bg1"/>
                </a:solidFill>
                <a:latin typeface="Calibri" pitchFamily="34" charset="0"/>
                <a:cs typeface="Calibri" pitchFamily="34" charset="0"/>
              </a:rPr>
              <a:t>the law of the Spirit sets free</a:t>
            </a:r>
            <a:br>
              <a:rPr lang="en-CA" sz="2600" b="1" dirty="0" smtClean="0">
                <a:solidFill>
                  <a:schemeClr val="bg1"/>
                </a:solidFill>
                <a:latin typeface="Calibri" pitchFamily="34" charset="0"/>
                <a:cs typeface="Calibri" pitchFamily="34" charset="0"/>
              </a:rPr>
            </a:br>
            <a:r>
              <a:rPr lang="en-CA" sz="2600" b="1" dirty="0" smtClean="0">
                <a:solidFill>
                  <a:schemeClr val="tx1"/>
                </a:solidFill>
                <a:latin typeface="Calibri" pitchFamily="34" charset="0"/>
                <a:cs typeface="Calibri" pitchFamily="34" charset="0"/>
              </a:rPr>
              <a:t>the </a:t>
            </a:r>
            <a:r>
              <a:rPr lang="en-US" sz="2600" b="1" dirty="0" smtClean="0">
                <a:solidFill>
                  <a:schemeClr val="tx1"/>
                </a:solidFill>
                <a:latin typeface="Calibri" pitchFamily="34" charset="0"/>
                <a:cs typeface="Calibri" pitchFamily="34" charset="0"/>
              </a:rPr>
              <a:t>Spirit and God’s love is poured in</a:t>
            </a:r>
            <a:br>
              <a:rPr lang="en-US"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born of the Spirit, born of God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given, receive, have the gift of the Spirit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rivers of life in the Spirit satisfy thirsty hearts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CA" sz="2600" b="1" dirty="0" smtClean="0">
                <a:solidFill>
                  <a:schemeClr val="tx1"/>
                </a:solidFill>
                <a:latin typeface="Calibri" pitchFamily="34" charset="0"/>
                <a:cs typeface="Calibri" pitchFamily="34" charset="0"/>
              </a:rPr>
              <a:t>immersed in the Spirit</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comes on us, falls on us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solidFill>
                  <a:schemeClr val="tx1"/>
                </a:solidFill>
                <a:latin typeface="Calibri" pitchFamily="34" charset="0"/>
                <a:cs typeface="Calibri" pitchFamily="34" charset="0"/>
              </a:rPr>
              <a:t>power of the Spirit to be ambassadors of Christ</a:t>
            </a: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anointed and sealed with the Spirit of guarantee</a:t>
            </a:r>
            <a:br>
              <a:rPr lang="en-US" sz="2600" b="1" dirty="0" smtClean="0">
                <a:solidFill>
                  <a:schemeClr val="bg1"/>
                </a:solidFill>
                <a:latin typeface="Calibri" pitchFamily="34" charset="0"/>
                <a:cs typeface="Calibri" pitchFamily="34" charset="0"/>
              </a:rPr>
            </a:br>
            <a:r>
              <a:rPr lang="en-US" sz="2600" b="1" spc="-20" dirty="0" smtClean="0">
                <a:solidFill>
                  <a:schemeClr val="tx1"/>
                </a:solidFill>
                <a:latin typeface="Calibri" pitchFamily="34" charset="0"/>
                <a:cs typeface="Calibri" pitchFamily="34" charset="0"/>
              </a:rPr>
              <a:t>the Spirit of truth helps and teaches us God’s word</a:t>
            </a:r>
            <a:r>
              <a:rPr lang="en-US" sz="2600" b="1" spc="-20" dirty="0" smtClean="0">
                <a:latin typeface="Calibri" pitchFamily="34" charset="0"/>
                <a:cs typeface="Calibri" pitchFamily="34" charset="0"/>
              </a:rPr>
              <a: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spc="-30" dirty="0" smtClean="0">
                <a:solidFill>
                  <a:schemeClr val="bg1"/>
                </a:solidFill>
                <a:latin typeface="Calibri" pitchFamily="34" charset="0"/>
                <a:cs typeface="Calibri" pitchFamily="34" charset="0"/>
              </a:rPr>
              <a:t>the Spirit leads and sanctifies, producing holy fruit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the Spirit gifts us for service to others </a:t>
            </a:r>
            <a:r>
              <a:rPr lang="en-CA" sz="2600" b="1" dirty="0" smtClean="0">
                <a:solidFill>
                  <a:schemeClr val="tx1"/>
                </a:solidFill>
                <a:latin typeface="Calibri" pitchFamily="34" charset="0"/>
                <a:cs typeface="Calibri" pitchFamily="34" charset="0"/>
              </a:rPr>
              <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fills us to do the Lord’s will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circumcised, set apart in the Spirit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immeasurably great power of the Spirit</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God’s workmanship</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led in triumph and </a:t>
            </a:r>
            <a:r>
              <a:rPr lang="en-US" sz="2600" b="1" i="1" dirty="0" err="1" smtClean="0">
                <a:solidFill>
                  <a:schemeClr val="bg1"/>
                </a:solidFill>
                <a:latin typeface="Calibri" pitchFamily="34" charset="0"/>
                <a:cs typeface="Calibri" pitchFamily="34" charset="0"/>
              </a:rPr>
              <a:t>nike</a:t>
            </a:r>
            <a:r>
              <a:rPr lang="en-US" sz="2600" b="1" dirty="0" smtClean="0">
                <a:solidFill>
                  <a:schemeClr val="bg1"/>
                </a:solidFill>
                <a:latin typeface="Calibri" pitchFamily="34" charset="0"/>
                <a:cs typeface="Calibri" pitchFamily="34" charset="0"/>
              </a:rPr>
              <a:t> victory</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
        <p:nvSpPr>
          <p:cNvPr id="9" name="Right Arrow 8"/>
          <p:cNvSpPr/>
          <p:nvPr/>
        </p:nvSpPr>
        <p:spPr>
          <a:xfrm>
            <a:off x="971600" y="121920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395536" y="437763"/>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165304"/>
            <a:ext cx="7488609" cy="492443"/>
          </a:xfrm>
          <a:prstGeom prst="rect">
            <a:avLst/>
          </a:prstGeom>
          <a:noFill/>
          <a:ln w="9525">
            <a:noFill/>
            <a:miter lim="800000"/>
            <a:headEnd/>
            <a:tailEnd/>
          </a:ln>
        </p:spPr>
        <p:txBody>
          <a:bodyPr wrap="square">
            <a:spAutoFit/>
          </a:bodyPr>
          <a:lstStyle/>
          <a:p>
            <a:pPr algn="ctr"/>
            <a:r>
              <a:rPr lang="en-CA" sz="2600" b="1" dirty="0" smtClean="0">
                <a:solidFill>
                  <a:srgbClr val="FFFF00"/>
                </a:solidFill>
                <a:latin typeface="Calibri" pitchFamily="34" charset="0"/>
              </a:rPr>
              <a:t>so we </a:t>
            </a:r>
            <a:r>
              <a:rPr lang="en-CA" sz="2600" b="1" dirty="0">
                <a:solidFill>
                  <a:srgbClr val="FFFF00"/>
                </a:solidFill>
                <a:latin typeface="Calibri" pitchFamily="34" charset="0"/>
              </a:rPr>
              <a:t>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4" name="TextBox 13"/>
          <p:cNvSpPr txBox="1">
            <a:spLocks noChangeArrowheads="1"/>
          </p:cNvSpPr>
          <p:nvPr/>
        </p:nvSpPr>
        <p:spPr bwMode="auto">
          <a:xfrm>
            <a:off x="-108520" y="1772816"/>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5"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6866" name="Picture 4" descr="F16 Falcon US jet"/>
          <p:cNvPicPr>
            <a:picLocks noChangeAspect="1" noChangeArrowheads="1"/>
          </p:cNvPicPr>
          <p:nvPr/>
        </p:nvPicPr>
        <p:blipFill>
          <a:blip r:embed="rId3" cstate="print"/>
          <a:srcRect/>
          <a:stretch>
            <a:fillRect/>
          </a:stretch>
        </p:blipFill>
        <p:spPr bwMode="auto">
          <a:xfrm>
            <a:off x="0" y="-72629"/>
            <a:ext cx="9251950" cy="6958013"/>
          </a:xfrm>
          <a:prstGeom prst="rect">
            <a:avLst/>
          </a:prstGeom>
          <a:noFill/>
          <a:ln w="9525">
            <a:noFill/>
            <a:miter lim="800000"/>
            <a:headEnd/>
            <a:tailEnd/>
          </a:ln>
        </p:spPr>
      </p:pic>
      <p:sp>
        <p:nvSpPr>
          <p:cNvPr id="36867" name="TextBox 2"/>
          <p:cNvSpPr txBox="1">
            <a:spLocks noChangeArrowheads="1"/>
          </p:cNvSpPr>
          <p:nvPr/>
        </p:nvSpPr>
        <p:spPr bwMode="auto">
          <a:xfrm>
            <a:off x="0" y="154375"/>
            <a:ext cx="9252520" cy="2062103"/>
          </a:xfrm>
          <a:prstGeom prst="rect">
            <a:avLst/>
          </a:prstGeom>
          <a:noFill/>
          <a:ln w="9525">
            <a:noFill/>
            <a:miter lim="800000"/>
            <a:headEnd/>
            <a:tailEnd/>
          </a:ln>
        </p:spPr>
        <p:txBody>
          <a:bodyPr wrap="square">
            <a:spAutoFit/>
          </a:bodyPr>
          <a:lstStyle/>
          <a:p>
            <a:pPr algn="ctr"/>
            <a:r>
              <a:rPr lang="en-CA" sz="3200" b="1" dirty="0" smtClean="0">
                <a:latin typeface="Calibri" pitchFamily="34" charset="0"/>
              </a:rPr>
              <a:t>Life in the Spirit:</a:t>
            </a:r>
          </a:p>
          <a:p>
            <a:pPr algn="ctr"/>
            <a:r>
              <a:rPr lang="en-CA" sz="3200" b="1" dirty="0" smtClean="0">
                <a:latin typeface="Calibri" pitchFamily="34" charset="0"/>
              </a:rPr>
              <a:t>like the law of aerodynamics overcomes the law of gravity, the </a:t>
            </a:r>
            <a:r>
              <a:rPr lang="en-CA" sz="3200" b="1" dirty="0">
                <a:latin typeface="Calibri" pitchFamily="34" charset="0"/>
              </a:rPr>
              <a:t>law of </a:t>
            </a:r>
            <a:r>
              <a:rPr lang="en-CA" sz="3200" b="1" dirty="0" smtClean="0">
                <a:latin typeface="Calibri" pitchFamily="34" charset="0"/>
              </a:rPr>
              <a:t>the Spirit of life in Christ </a:t>
            </a:r>
          </a:p>
          <a:p>
            <a:pPr algn="ctr"/>
            <a:r>
              <a:rPr lang="en-CA" sz="3200" b="1" dirty="0" smtClean="0">
                <a:latin typeface="Calibri" pitchFamily="34" charset="0"/>
              </a:rPr>
              <a:t>sets us free from the law of sin</a:t>
            </a:r>
          </a:p>
        </p:txBody>
      </p:sp>
      <p:sp>
        <p:nvSpPr>
          <p:cNvPr id="5" name="TextBox 4"/>
          <p:cNvSpPr txBox="1"/>
          <p:nvPr/>
        </p:nvSpPr>
        <p:spPr>
          <a:xfrm>
            <a:off x="7020272" y="4077072"/>
            <a:ext cx="1604927" cy="246221"/>
          </a:xfrm>
          <a:prstGeom prst="rect">
            <a:avLst/>
          </a:prstGeom>
          <a:noFill/>
        </p:spPr>
        <p:txBody>
          <a:bodyPr wrap="none" rtlCol="0">
            <a:spAutoFit/>
          </a:bodyPr>
          <a:lstStyle/>
          <a:p>
            <a:r>
              <a:rPr lang="en-CA" sz="1000" dirty="0" smtClean="0"/>
              <a:t>F 16 from raahistory.com</a:t>
            </a:r>
            <a:endParaRPr lang="en-CA" sz="1000"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07504"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endParaRPr lang="en-CA" sz="2800" kern="0" dirty="0" smtClean="0">
              <a:latin typeface="Calibri" pitchFamily="34" charset="0"/>
            </a:endParaRPr>
          </a:p>
          <a:p>
            <a:pPr algn="ctr"/>
            <a:r>
              <a:rPr lang="en-CA" sz="2800" b="1" dirty="0" smtClean="0">
                <a:solidFill>
                  <a:schemeClr val="bg1"/>
                </a:solidFill>
                <a:latin typeface="Calibri" pitchFamily="34" charset="0"/>
              </a:rPr>
              <a:t>“For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the </a:t>
            </a:r>
            <a:r>
              <a:rPr lang="en-CA" sz="2800" b="1" u="sng" dirty="0" smtClean="0">
                <a:solidFill>
                  <a:schemeClr val="bg1"/>
                </a:solidFill>
                <a:latin typeface="Calibri" pitchFamily="34" charset="0"/>
              </a:rPr>
              <a:t>Spirit</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life</a:t>
            </a:r>
            <a:r>
              <a:rPr lang="en-CA" sz="2800" b="1" dirty="0" smtClean="0">
                <a:solidFill>
                  <a:schemeClr val="bg1"/>
                </a:solidFill>
                <a:latin typeface="Calibri" pitchFamily="34" charset="0"/>
              </a:rPr>
              <a:t> has set you </a:t>
            </a:r>
            <a:r>
              <a:rPr lang="en-CA" sz="2800" b="1" u="sng" dirty="0" smtClean="0">
                <a:solidFill>
                  <a:schemeClr val="bg1"/>
                </a:solidFill>
                <a:latin typeface="Calibri" pitchFamily="34" charset="0"/>
              </a:rPr>
              <a:t>free</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in</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Christ</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Jesus</a:t>
            </a:r>
            <a:r>
              <a:rPr lang="en-CA" sz="2800" b="1" dirty="0" smtClean="0">
                <a:solidFill>
                  <a:schemeClr val="bg1"/>
                </a:solidFill>
                <a:latin typeface="Calibri" pitchFamily="34" charset="0"/>
              </a:rPr>
              <a:t> from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sin</a:t>
            </a:r>
            <a:r>
              <a:rPr lang="en-CA" sz="2800" b="1" dirty="0" smtClean="0">
                <a:solidFill>
                  <a:schemeClr val="bg1"/>
                </a:solidFill>
                <a:latin typeface="Calibri" pitchFamily="34" charset="0"/>
              </a:rPr>
              <a:t> and </a:t>
            </a:r>
            <a:r>
              <a:rPr lang="en-CA" sz="2800" b="1" u="sng" dirty="0" smtClean="0">
                <a:solidFill>
                  <a:schemeClr val="bg1"/>
                </a:solidFill>
                <a:latin typeface="Calibri" pitchFamily="34" charset="0"/>
              </a:rPr>
              <a:t>death</a:t>
            </a:r>
            <a:r>
              <a:rPr lang="en-CA" sz="2800" b="1" dirty="0" smtClean="0">
                <a:solidFill>
                  <a:schemeClr val="bg1"/>
                </a:solidFill>
                <a:latin typeface="Calibri" pitchFamily="34" charset="0"/>
              </a:rPr>
              <a:t>”  Rom 8:2</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sets us free in Christ Jesus</a:t>
            </a:r>
          </a:p>
          <a:p>
            <a:pPr algn="ctr">
              <a:lnSpc>
                <a:spcPts val="3000"/>
              </a:lnSpc>
            </a:pPr>
            <a:r>
              <a:rPr lang="en-CA" sz="2800" b="1" dirty="0" smtClean="0">
                <a:solidFill>
                  <a:srgbClr val="FF0000"/>
                </a:solidFill>
                <a:latin typeface="Calibri" pitchFamily="34" charset="0"/>
              </a:rPr>
              <a:t>from the law of sin and death!  Yes, Lord!</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15" name="Title 1"/>
          <p:cNvSpPr txBox="1">
            <a:spLocks/>
          </p:cNvSpPr>
          <p:nvPr/>
        </p:nvSpPr>
        <p:spPr bwMode="auto">
          <a:xfrm>
            <a:off x="72008" y="5239464"/>
            <a:ext cx="9108504" cy="1645920"/>
          </a:xfrm>
          <a:prstGeom prst="rect">
            <a:avLst/>
          </a:prstGeom>
          <a:solidFill>
            <a:schemeClr val="bg1">
              <a:lumMod val="95000"/>
              <a:lumOff val="5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noProof="0" dirty="0" smtClean="0">
                <a:solidFill>
                  <a:srgbClr val="00FF00"/>
                </a:solidFill>
                <a:latin typeface="Calibri" pitchFamily="34" charset="0"/>
                <a:ea typeface="+mj-ea"/>
                <a:cs typeface="+mj-cs"/>
              </a:rPr>
              <a:t>       P</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rophesy = </a:t>
            </a:r>
            <a:r>
              <a:rPr lang="en-CA" sz="2400" b="1" kern="0" dirty="0" smtClean="0">
                <a:solidFill>
                  <a:srgbClr val="00FF00"/>
                </a:solidFill>
                <a:latin typeface="Calibri" pitchFamily="34" charset="0"/>
                <a:ea typeface="+mj-ea"/>
                <a:cs typeface="+mj-cs"/>
              </a:rPr>
              <a:t>saying what the Lord says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(Ezek 34:2; 35:2-3).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In Acts, New Testament prophecy focuses on</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witnessing</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about</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lang="en-CA" sz="2400" b="1" kern="0" dirty="0" smtClean="0">
                <a:solidFill>
                  <a:srgbClr val="00FF00"/>
                </a:solidFill>
                <a:latin typeface="Calibri" pitchFamily="34" charset="0"/>
                <a:ea typeface="+mj-ea"/>
                <a:cs typeface="+mj-cs"/>
              </a:rPr>
              <a:t>Jesus (Acts 1:8), preaching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the word of Christ crucified and risen (Acts 8:4).</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7" name="TextBox 6"/>
          <p:cNvSpPr txBox="1"/>
          <p:nvPr/>
        </p:nvSpPr>
        <p:spPr>
          <a:xfrm>
            <a:off x="6372200" y="116632"/>
            <a:ext cx="2664296" cy="4832092"/>
          </a:xfrm>
          <a:prstGeom prst="rect">
            <a:avLst/>
          </a:prstGeom>
          <a:noFill/>
        </p:spPr>
        <p:txBody>
          <a:bodyPr wrap="square" rtlCol="0">
            <a:spAutoFit/>
          </a:bodyPr>
          <a:lstStyle/>
          <a:p>
            <a:pPr algn="ctr"/>
            <a:r>
              <a:rPr lang="en-US" sz="2800" b="1" dirty="0" smtClean="0">
                <a:latin typeface="Calibri" pitchFamily="34" charset="0"/>
              </a:rPr>
              <a:t>“</a:t>
            </a:r>
            <a:r>
              <a:rPr lang="en-CA" sz="2800" b="1" dirty="0" smtClean="0">
                <a:latin typeface="Calibri" pitchFamily="34" charset="0"/>
              </a:rPr>
              <a:t>And in the last days it shall be, </a:t>
            </a:r>
          </a:p>
          <a:p>
            <a:pPr algn="ctr"/>
            <a:r>
              <a:rPr lang="en-CA" sz="2800" b="1" dirty="0" smtClean="0">
                <a:latin typeface="Calibri" pitchFamily="34" charset="0"/>
              </a:rPr>
              <a:t>God declares, </a:t>
            </a:r>
          </a:p>
          <a:p>
            <a:pPr algn="ctr"/>
            <a:r>
              <a:rPr lang="en-CA" sz="2800" b="1" dirty="0" smtClean="0">
                <a:latin typeface="Calibri" pitchFamily="34" charset="0"/>
              </a:rPr>
              <a:t>that I will pour out my Spirit on all flesh, . . .  </a:t>
            </a:r>
          </a:p>
          <a:p>
            <a:pPr algn="ctr"/>
            <a:r>
              <a:rPr lang="en-CA" sz="2800" b="1" dirty="0" smtClean="0">
                <a:latin typeface="Calibri" pitchFamily="34" charset="0"/>
              </a:rPr>
              <a:t>I will pour out my Spirit, and they shall prophesy”</a:t>
            </a:r>
            <a:r>
              <a:rPr lang="en-US" sz="2800" b="1" dirty="0" smtClean="0">
                <a:latin typeface="Calibri" pitchFamily="34" charset="0"/>
              </a:rPr>
              <a:t> </a:t>
            </a:r>
          </a:p>
          <a:p>
            <a:pPr algn="ctr"/>
            <a:r>
              <a:rPr lang="en-US" sz="2800" b="1" dirty="0" smtClean="0">
                <a:latin typeface="Calibri" pitchFamily="34" charset="0"/>
              </a:rPr>
              <a:t>Acts 2:17-18</a:t>
            </a:r>
            <a:endParaRPr lang="en-CA" sz="2800" b="1" dirty="0">
              <a:latin typeface="Calibri" pitchFamily="34" charset="0"/>
            </a:endParaRPr>
          </a:p>
        </p:txBody>
      </p:sp>
      <p:sp>
        <p:nvSpPr>
          <p:cNvPr id="10" name="Rectangle 9"/>
          <p:cNvSpPr/>
          <p:nvPr/>
        </p:nvSpPr>
        <p:spPr>
          <a:xfrm>
            <a:off x="2483768" y="2165375"/>
            <a:ext cx="34563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8" name="Picture 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7" name="Title 1"/>
          <p:cNvSpPr txBox="1">
            <a:spLocks/>
          </p:cNvSpPr>
          <p:nvPr/>
        </p:nvSpPr>
        <p:spPr bwMode="auto">
          <a:xfrm>
            <a:off x="35496" y="44624"/>
            <a:ext cx="2834640" cy="18002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49. the Spirit is poured</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 into</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baseline="0" dirty="0" smtClean="0">
                <a:solidFill>
                  <a:srgbClr val="FF0000"/>
                </a:solidFill>
                <a:latin typeface="Calibri" pitchFamily="34" charset="0"/>
                <a:ea typeface="+mj-ea"/>
                <a:cs typeface="+mj-cs"/>
              </a:rPr>
              <a:t>our hearts.</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Praise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14" name="Picture 13" descr="www.clipartbest.com dc6XLjAMi.gif"/>
          <p:cNvPicPr>
            <a:picLocks noChangeAspect="1"/>
          </p:cNvPicPr>
          <p:nvPr/>
        </p:nvPicPr>
        <p:blipFill>
          <a:blip r:embed="rId4" cstate="print"/>
          <a:stretch>
            <a:fillRect/>
          </a:stretch>
        </p:blipFill>
        <p:spPr>
          <a:xfrm>
            <a:off x="3657600" y="3560499"/>
            <a:ext cx="1554480" cy="1092637"/>
          </a:xfrm>
          <a:prstGeom prst="rect">
            <a:avLst/>
          </a:prstGeom>
        </p:spPr>
      </p:pic>
      <p:pic>
        <p:nvPicPr>
          <p:cNvPr id="9" name="Picture 8" descr="small dove.png"/>
          <p:cNvPicPr>
            <a:picLocks noChangeAspect="1"/>
          </p:cNvPicPr>
          <p:nvPr/>
        </p:nvPicPr>
        <p:blipFill>
          <a:blip r:embed="rId5" cstate="print"/>
          <a:stretch>
            <a:fillRect/>
          </a:stretch>
        </p:blipFill>
        <p:spPr>
          <a:xfrm>
            <a:off x="3729726" y="3397816"/>
            <a:ext cx="1346330" cy="1399336"/>
          </a:xfrm>
          <a:prstGeom prst="rect">
            <a:avLst/>
          </a:prstGeom>
        </p:spPr>
      </p:pic>
      <p:sp>
        <p:nvSpPr>
          <p:cNvPr id="18" name="TextBox 17"/>
          <p:cNvSpPr txBox="1"/>
          <p:nvPr/>
        </p:nvSpPr>
        <p:spPr>
          <a:xfrm>
            <a:off x="395536" y="4437112"/>
            <a:ext cx="1800200" cy="215444"/>
          </a:xfrm>
          <a:prstGeom prst="rect">
            <a:avLst/>
          </a:prstGeom>
          <a:noFill/>
        </p:spPr>
        <p:txBody>
          <a:bodyPr wrap="square" rtlCol="0">
            <a:spAutoFit/>
          </a:bodyPr>
          <a:lstStyle/>
          <a:p>
            <a:pPr algn="ctr"/>
            <a:r>
              <a:rPr lang="en-CA" sz="800" dirty="0" smtClean="0">
                <a:solidFill>
                  <a:schemeClr val="tx1">
                    <a:lumMod val="50000"/>
                  </a:schemeClr>
                </a:solidFill>
              </a:rPr>
              <a:t>heart © clipartbest.com</a:t>
            </a:r>
            <a:endParaRPr lang="en-CA" sz="800" dirty="0">
              <a:solidFill>
                <a:schemeClr val="tx1">
                  <a:lumMod val="50000"/>
                </a:schemeClr>
              </a:solidFill>
            </a:endParaRPr>
          </a:p>
        </p:txBody>
      </p:sp>
      <p:sp>
        <p:nvSpPr>
          <p:cNvPr id="19" name="TextBox 18"/>
          <p:cNvSpPr txBox="1"/>
          <p:nvPr/>
        </p:nvSpPr>
        <p:spPr>
          <a:xfrm>
            <a:off x="179512" y="4109010"/>
            <a:ext cx="2304256" cy="338554"/>
          </a:xfrm>
          <a:prstGeom prst="rect">
            <a:avLst/>
          </a:prstGeom>
          <a:noFill/>
        </p:spPr>
        <p:txBody>
          <a:bodyPr wrap="square" rtlCol="0">
            <a:spAutoFit/>
          </a:bodyPr>
          <a:lstStyle/>
          <a:p>
            <a:pPr algn="ctr"/>
            <a:r>
              <a:rPr lang="en-CA" sz="800" dirty="0" smtClean="0">
                <a:solidFill>
                  <a:schemeClr val="tx1">
                    <a:lumMod val="50000"/>
                  </a:schemeClr>
                </a:solidFill>
              </a:rPr>
              <a:t>Pariah Springs Trinidad and Tobago </a:t>
            </a:r>
          </a:p>
          <a:p>
            <a:pPr algn="ctr"/>
            <a:r>
              <a:rPr lang="en-CA" sz="800" dirty="0" smtClean="0">
                <a:solidFill>
                  <a:schemeClr val="tx1">
                    <a:lumMod val="50000"/>
                  </a:schemeClr>
                </a:solidFill>
              </a:rPr>
              <a:t>Eco Adventure Tours</a:t>
            </a:r>
            <a:endParaRPr lang="en-CA" sz="8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35371" y="106362"/>
            <a:ext cx="9001125" cy="6751638"/>
          </a:xfrm>
          <a:prstGeom prst="rect">
            <a:avLst/>
          </a:prstGeom>
          <a:noFill/>
          <a:ln w="9525">
            <a:noFill/>
            <a:miter lim="800000"/>
            <a:headEnd/>
            <a:tailEnd/>
          </a:ln>
        </p:spPr>
      </p:pic>
      <p:sp>
        <p:nvSpPr>
          <p:cNvPr id="5" name="TextBox 4"/>
          <p:cNvSpPr txBox="1"/>
          <p:nvPr/>
        </p:nvSpPr>
        <p:spPr>
          <a:xfrm>
            <a:off x="179512" y="4109010"/>
            <a:ext cx="2304256" cy="338554"/>
          </a:xfrm>
          <a:prstGeom prst="rect">
            <a:avLst/>
          </a:prstGeom>
          <a:noFill/>
        </p:spPr>
        <p:txBody>
          <a:bodyPr wrap="square" rtlCol="0">
            <a:spAutoFit/>
          </a:bodyPr>
          <a:lstStyle/>
          <a:p>
            <a:pPr algn="ctr"/>
            <a:r>
              <a:rPr lang="en-CA" sz="800" dirty="0" smtClean="0">
                <a:solidFill>
                  <a:schemeClr val="tx1">
                    <a:lumMod val="50000"/>
                  </a:schemeClr>
                </a:solidFill>
              </a:rPr>
              <a:t>Pariah Springs Trinidad and Tobago </a:t>
            </a:r>
          </a:p>
          <a:p>
            <a:pPr algn="ctr"/>
            <a:r>
              <a:rPr lang="en-CA" sz="800" dirty="0" smtClean="0">
                <a:solidFill>
                  <a:schemeClr val="tx1">
                    <a:lumMod val="50000"/>
                  </a:schemeClr>
                </a:solidFill>
              </a:rPr>
              <a:t>Eco Adventure Tours</a:t>
            </a:r>
            <a:endParaRPr lang="en-CA" sz="800" dirty="0">
              <a:solidFill>
                <a:schemeClr val="tx1">
                  <a:lumMod val="50000"/>
                </a:schemeClr>
              </a:solidFill>
            </a:endParaRPr>
          </a:p>
        </p:txBody>
      </p:sp>
      <p:sp>
        <p:nvSpPr>
          <p:cNvPr id="18" name="Title 1"/>
          <p:cNvSpPr txBox="1">
            <a:spLocks/>
          </p:cNvSpPr>
          <p:nvPr/>
        </p:nvSpPr>
        <p:spPr bwMode="auto">
          <a:xfrm>
            <a:off x="35496" y="44624"/>
            <a:ext cx="2750554"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solidFill>
                  <a:srgbClr val="FF0000"/>
                </a:solidFill>
                <a:latin typeface="Calibri" pitchFamily="34" charset="0"/>
              </a:rPr>
              <a:t>50. God's love is poured into our hearts through </a:t>
            </a:r>
          </a:p>
          <a:p>
            <a:pPr algn="ctr"/>
            <a:r>
              <a:rPr lang="en-CA" sz="2800" b="1" dirty="0" smtClean="0">
                <a:solidFill>
                  <a:srgbClr val="FF0000"/>
                </a:solidFill>
                <a:latin typeface="Calibri" pitchFamily="34" charset="0"/>
              </a:rPr>
              <a:t>the Holy Spirit!</a:t>
            </a:r>
          </a:p>
          <a:p>
            <a:pPr algn="ct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Calibri" pitchFamily="34" charset="0"/>
              </a:rPr>
              <a:t>Thank you, Lord!</a:t>
            </a:r>
          </a:p>
        </p:txBody>
      </p:sp>
      <p:sp>
        <p:nvSpPr>
          <p:cNvPr id="17" name="TextBox 16"/>
          <p:cNvSpPr txBox="1"/>
          <p:nvPr/>
        </p:nvSpPr>
        <p:spPr>
          <a:xfrm>
            <a:off x="35496" y="5167456"/>
            <a:ext cx="9108504" cy="1645920"/>
          </a:xfrm>
          <a:prstGeom prst="rect">
            <a:avLst/>
          </a:prstGeom>
          <a:solidFill>
            <a:schemeClr val="bg1">
              <a:lumMod val="95000"/>
              <a:lumOff val="5000"/>
            </a:schemeClr>
          </a:solidFill>
        </p:spPr>
        <p:txBody>
          <a:bodyPr wrap="square" rtlCol="0">
            <a:spAutoFit/>
          </a:bodyPr>
          <a:lstStyle/>
          <a:p>
            <a:pPr algn="ctr"/>
            <a:endParaRPr lang="en-CA" sz="800" b="1" dirty="0" smtClean="0">
              <a:solidFill>
                <a:srgbClr val="FF0000"/>
              </a:solidFill>
              <a:latin typeface="Calibri" pitchFamily="34" charset="0"/>
            </a:endParaRPr>
          </a:p>
          <a:p>
            <a:pPr algn="ctr"/>
            <a:r>
              <a:rPr lang="en-CA" sz="2400" b="1" dirty="0" smtClean="0">
                <a:solidFill>
                  <a:srgbClr val="00FF00"/>
                </a:solidFill>
                <a:latin typeface="Calibri" pitchFamily="34" charset="0"/>
              </a:rPr>
              <a:t>      In Romans 5:5-11, God’s love poured into our hearts is the love of   </a:t>
            </a:r>
          </a:p>
          <a:p>
            <a:pPr algn="ctr"/>
            <a:r>
              <a:rPr lang="en-CA" sz="2400" b="1" dirty="0" smtClean="0">
                <a:solidFill>
                  <a:srgbClr val="00FF00"/>
                </a:solidFill>
                <a:latin typeface="Calibri" pitchFamily="34" charset="0"/>
              </a:rPr>
              <a:t>      Christ dying for us so we are justified and reconciled to God, </a:t>
            </a:r>
          </a:p>
          <a:p>
            <a:pPr algn="ctr"/>
            <a:r>
              <a:rPr lang="en-CA" sz="2400" b="1" dirty="0" smtClean="0">
                <a:solidFill>
                  <a:srgbClr val="00FF00"/>
                </a:solidFill>
                <a:latin typeface="Calibri" pitchFamily="34" charset="0"/>
              </a:rPr>
              <a:t>        and Christ living for us so we are given the Spirit of </a:t>
            </a:r>
            <a:r>
              <a:rPr lang="en-CA" sz="2400" b="1" i="1" dirty="0" smtClean="0">
                <a:solidFill>
                  <a:srgbClr val="00FF00"/>
                </a:solidFill>
                <a:latin typeface="Calibri" pitchFamily="34" charset="0"/>
              </a:rPr>
              <a:t>agape</a:t>
            </a:r>
            <a:r>
              <a:rPr lang="en-CA" sz="2400" b="1" dirty="0" smtClean="0">
                <a:solidFill>
                  <a:srgbClr val="00FF00"/>
                </a:solidFill>
                <a:latin typeface="Calibri" pitchFamily="34" charset="0"/>
              </a:rPr>
              <a:t> </a:t>
            </a:r>
          </a:p>
          <a:p>
            <a:pPr algn="ctr"/>
            <a:r>
              <a:rPr lang="en-CA" sz="2400" b="1" dirty="0" smtClean="0">
                <a:solidFill>
                  <a:srgbClr val="00FF00"/>
                </a:solidFill>
                <a:latin typeface="Calibri" pitchFamily="34" charset="0"/>
              </a:rPr>
              <a:t>      and much more saved from the wrath of God !</a:t>
            </a:r>
          </a:p>
        </p:txBody>
      </p:sp>
      <p:pic>
        <p:nvPicPr>
          <p:cNvPr id="12" name="Picture 11"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9" name="TextBox 18"/>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1" name="TextBox 20"/>
          <p:cNvSpPr txBox="1"/>
          <p:nvPr/>
        </p:nvSpPr>
        <p:spPr>
          <a:xfrm>
            <a:off x="5868144" y="188640"/>
            <a:ext cx="3168352" cy="4893647"/>
          </a:xfrm>
          <a:prstGeom prst="rect">
            <a:avLst/>
          </a:prstGeom>
          <a:noFill/>
        </p:spPr>
        <p:txBody>
          <a:bodyPr wrap="square" rtlCol="0">
            <a:spAutoFit/>
          </a:bodyPr>
          <a:lstStyle/>
          <a:p>
            <a:pPr algn="ctr"/>
            <a:r>
              <a:rPr lang="en-US" sz="3200" b="1" dirty="0" smtClean="0">
                <a:latin typeface="Calibri" pitchFamily="34" charset="0"/>
              </a:rPr>
              <a:t>“</a:t>
            </a:r>
            <a:r>
              <a:rPr lang="en-CA" sz="2800" b="1" dirty="0" smtClean="0">
                <a:latin typeface="Calibri" pitchFamily="34" charset="0"/>
              </a:rPr>
              <a:t>God's love has been poured into our hearts through the Holy Spirit, </a:t>
            </a:r>
          </a:p>
          <a:p>
            <a:pPr algn="ctr"/>
            <a:r>
              <a:rPr lang="en-CA" sz="2800" b="1" dirty="0" smtClean="0">
                <a:latin typeface="Calibri" pitchFamily="34" charset="0"/>
              </a:rPr>
              <a:t>who has been given to us. ... Christ died for us ... justified by his blood ... reconciled … saved by his life” </a:t>
            </a:r>
          </a:p>
          <a:p>
            <a:pPr algn="ctr"/>
            <a:r>
              <a:rPr lang="en-CA" sz="2800" b="1" dirty="0" smtClean="0">
                <a:latin typeface="Calibri" pitchFamily="34" charset="0"/>
              </a:rPr>
              <a:t>Rom 5:5-10</a:t>
            </a:r>
            <a:endParaRPr lang="en-CA" sz="2800" b="1" dirty="0">
              <a:latin typeface="Calibri" pitchFamily="34" charset="0"/>
            </a:endParaRPr>
          </a:p>
        </p:txBody>
      </p:sp>
      <p:sp>
        <p:nvSpPr>
          <p:cNvPr id="23" name="Rectangle 22"/>
          <p:cNvSpPr/>
          <p:nvPr/>
        </p:nvSpPr>
        <p:spPr>
          <a:xfrm>
            <a:off x="2483768" y="1124744"/>
            <a:ext cx="3456384" cy="615553"/>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 </a:t>
            </a:r>
          </a:p>
          <a:p>
            <a:pPr algn="ctr"/>
            <a:r>
              <a:rPr lang="en-CA" sz="800" dirty="0" smtClean="0">
                <a:solidFill>
                  <a:schemeClr val="tx1">
                    <a:lumMod val="75000"/>
                  </a:schemeClr>
                </a:solidFill>
              </a:rPr>
              <a:t>Microsoft Corporation. </a:t>
            </a:r>
          </a:p>
          <a:p>
            <a:pPr algn="ctr"/>
            <a:endParaRPr lang="en-CA" sz="1000" dirty="0">
              <a:solidFill>
                <a:schemeClr val="tx1">
                  <a:lumMod val="75000"/>
                </a:schemeClr>
              </a:solidFill>
            </a:endParaRPr>
          </a:p>
        </p:txBody>
      </p:sp>
      <p:pic>
        <p:nvPicPr>
          <p:cNvPr id="16" name="Picture 15" descr="www.clipartbest.com dc6XLjAMi.gif"/>
          <p:cNvPicPr>
            <a:picLocks noChangeAspect="1"/>
          </p:cNvPicPr>
          <p:nvPr/>
        </p:nvPicPr>
        <p:blipFill>
          <a:blip r:embed="rId4" cstate="print"/>
          <a:stretch>
            <a:fillRect/>
          </a:stretch>
        </p:blipFill>
        <p:spPr>
          <a:xfrm>
            <a:off x="3635896" y="3573016"/>
            <a:ext cx="1554480" cy="1092637"/>
          </a:xfrm>
          <a:prstGeom prst="rect">
            <a:avLst/>
          </a:prstGeom>
        </p:spPr>
      </p:pic>
      <p:cxnSp>
        <p:nvCxnSpPr>
          <p:cNvPr id="14" name="Straight Connector 13"/>
          <p:cNvCxnSpPr/>
          <p:nvPr/>
        </p:nvCxnSpPr>
        <p:spPr>
          <a:xfrm flipH="1">
            <a:off x="4427984" y="3861048"/>
            <a:ext cx="0" cy="540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12008" y="4005064"/>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3" descr="www.clipartbest.com dc6XLjAMi.gif"/>
          <p:cNvPicPr>
            <a:picLocks noChangeAspect="1"/>
          </p:cNvPicPr>
          <p:nvPr/>
        </p:nvPicPr>
        <p:blipFill>
          <a:blip r:embed="rId4" cstate="print"/>
          <a:stretch>
            <a:fillRect/>
          </a:stretch>
        </p:blipFill>
        <p:spPr>
          <a:xfrm>
            <a:off x="3491880" y="1628800"/>
            <a:ext cx="1828800" cy="1285456"/>
          </a:xfrm>
          <a:prstGeom prst="rect">
            <a:avLst/>
          </a:prstGeom>
        </p:spPr>
      </p:pic>
      <p:pic>
        <p:nvPicPr>
          <p:cNvPr id="22" name="Picture 21" descr="small dove.png"/>
          <p:cNvPicPr>
            <a:picLocks noChangeAspect="1"/>
          </p:cNvPicPr>
          <p:nvPr/>
        </p:nvPicPr>
        <p:blipFill>
          <a:blip r:embed="rId5" cstate="print"/>
          <a:stretch>
            <a:fillRect/>
          </a:stretch>
        </p:blipFill>
        <p:spPr>
          <a:xfrm>
            <a:off x="3657718" y="1556792"/>
            <a:ext cx="1346330" cy="1399336"/>
          </a:xfrm>
          <a:prstGeom prst="rect">
            <a:avLst/>
          </a:prstGeom>
        </p:spPr>
      </p:pic>
      <p:sp>
        <p:nvSpPr>
          <p:cNvPr id="25" name="TextBox 24"/>
          <p:cNvSpPr txBox="1"/>
          <p:nvPr/>
        </p:nvSpPr>
        <p:spPr>
          <a:xfrm>
            <a:off x="395536" y="4437112"/>
            <a:ext cx="1800200" cy="215444"/>
          </a:xfrm>
          <a:prstGeom prst="rect">
            <a:avLst/>
          </a:prstGeom>
          <a:noFill/>
        </p:spPr>
        <p:txBody>
          <a:bodyPr wrap="square" rtlCol="0">
            <a:spAutoFit/>
          </a:bodyPr>
          <a:lstStyle/>
          <a:p>
            <a:pPr algn="ctr"/>
            <a:r>
              <a:rPr lang="en-CA" sz="800" dirty="0" smtClean="0">
                <a:solidFill>
                  <a:schemeClr val="tx1">
                    <a:lumMod val="50000"/>
                  </a:schemeClr>
                </a:solidFill>
              </a:rPr>
              <a:t>heart © clipartbest.com</a:t>
            </a:r>
            <a:endParaRPr lang="en-CA" sz="800" dirty="0">
              <a:solidFill>
                <a:schemeClr val="tx1">
                  <a:lumMod val="50000"/>
                </a:schemeClr>
              </a:solidFill>
            </a:endParaRPr>
          </a:p>
        </p:txBody>
      </p:sp>
      <p:sp>
        <p:nvSpPr>
          <p:cNvPr id="26" name="TextBox 25"/>
          <p:cNvSpPr txBox="1"/>
          <p:nvPr/>
        </p:nvSpPr>
        <p:spPr>
          <a:xfrm>
            <a:off x="3657600" y="3724929"/>
            <a:ext cx="1447800" cy="712183"/>
          </a:xfrm>
          <a:prstGeom prst="rect">
            <a:avLst/>
          </a:prstGeom>
          <a:noFill/>
        </p:spPr>
        <p:txBody>
          <a:bodyPr wrap="square" rtlCol="0">
            <a:spAutoFit/>
          </a:bodyPr>
          <a:lstStyle/>
          <a:p>
            <a:pPr algn="ctr">
              <a:lnSpc>
                <a:spcPts val="2400"/>
              </a:lnSpc>
            </a:pPr>
            <a:r>
              <a:rPr lang="en-US" b="1" dirty="0" smtClean="0">
                <a:solidFill>
                  <a:srgbClr val="0099FF"/>
                </a:solidFill>
              </a:rPr>
              <a:t>  </a:t>
            </a:r>
            <a:r>
              <a:rPr lang="en-US" sz="2400" b="1" dirty="0" smtClean="0">
                <a:solidFill>
                  <a:srgbClr val="3333FF"/>
                </a:solidFill>
                <a:latin typeface="Calibri" pitchFamily="34" charset="0"/>
                <a:cs typeface="Calibri" pitchFamily="34" charset="0"/>
              </a:rPr>
              <a:t>You  first</a:t>
            </a:r>
          </a:p>
          <a:p>
            <a:pPr algn="ctr">
              <a:lnSpc>
                <a:spcPts val="2400"/>
              </a:lnSpc>
            </a:pPr>
            <a:r>
              <a:rPr lang="en-US" sz="2400" b="1" dirty="0" smtClean="0">
                <a:solidFill>
                  <a:srgbClr val="3333FF"/>
                </a:solidFill>
                <a:latin typeface="Calibri" pitchFamily="34" charset="0"/>
                <a:cs typeface="Calibri" pitchFamily="34" charset="0"/>
              </a:rPr>
              <a:t> Lord</a:t>
            </a:r>
            <a:endParaRPr lang="en-US" sz="2400" b="1" dirty="0">
              <a:solidFill>
                <a:srgbClr val="3333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regnancy_stages_s20_32_weeks.jpg"/>
          <p:cNvPicPr>
            <a:picLocks noChangeAspect="1"/>
          </p:cNvPicPr>
          <p:nvPr/>
        </p:nvPicPr>
        <p:blipFill>
          <a:blip r:embed="rId2" cstate="print"/>
          <a:srcRect/>
          <a:stretch>
            <a:fillRect/>
          </a:stretch>
        </p:blipFill>
        <p:spPr bwMode="auto">
          <a:xfrm>
            <a:off x="898336" y="44627"/>
            <a:ext cx="8138160" cy="5529481"/>
          </a:xfrm>
          <a:prstGeom prst="rect">
            <a:avLst/>
          </a:prstGeom>
          <a:noFill/>
          <a:ln w="9525">
            <a:noFill/>
            <a:miter lim="800000"/>
            <a:headEnd/>
            <a:tailEnd/>
          </a:ln>
        </p:spPr>
      </p:pic>
      <p:sp>
        <p:nvSpPr>
          <p:cNvPr id="56323" name="Rectangle 3"/>
          <p:cNvSpPr>
            <a:spLocks noChangeArrowheads="1"/>
          </p:cNvSpPr>
          <p:nvPr/>
        </p:nvSpPr>
        <p:spPr bwMode="auto">
          <a:xfrm>
            <a:off x="107504" y="116632"/>
            <a:ext cx="3464364" cy="1384995"/>
          </a:xfrm>
          <a:prstGeom prst="rect">
            <a:avLst/>
          </a:prstGeom>
          <a:solidFill>
            <a:schemeClr val="tx1"/>
          </a:solidFill>
          <a:ln w="9525">
            <a:noFill/>
            <a:miter lim="800000"/>
            <a:headEnd/>
            <a:tailEnd/>
          </a:ln>
        </p:spPr>
        <p:txBody>
          <a:bodyPr wrap="square" anchor="ctr">
            <a:spAutoFit/>
          </a:bodyPr>
          <a:lstStyle/>
          <a:p>
            <a:pPr algn="ctr" eaLnBrk="0" hangingPunct="0"/>
            <a:r>
              <a:rPr lang="en-US" altLang="ko-KR" sz="2800" b="1" dirty="0" smtClean="0">
                <a:solidFill>
                  <a:srgbClr val="FF0000"/>
                </a:solidFill>
                <a:latin typeface="Calibri" pitchFamily="34" charset="0"/>
                <a:ea typeface="Gulim" pitchFamily="34" charset="-127"/>
              </a:rPr>
              <a:t>51. born of the Spirit, </a:t>
            </a:r>
          </a:p>
          <a:p>
            <a:pPr algn="ctr" eaLnBrk="0" hangingPunct="0"/>
            <a:r>
              <a:rPr lang="en-US" altLang="ko-KR" sz="2800" b="1" dirty="0" smtClean="0">
                <a:solidFill>
                  <a:srgbClr val="FF0000"/>
                </a:solidFill>
                <a:latin typeface="Calibri" pitchFamily="34" charset="0"/>
                <a:ea typeface="Gulim" pitchFamily="34" charset="-127"/>
              </a:rPr>
              <a:t>born of God.</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All praise, Lord!</a:t>
            </a:r>
            <a:endParaRPr lang="en-US" altLang="ko-KR" sz="2800" b="1" dirty="0">
              <a:solidFill>
                <a:srgbClr val="FF0000"/>
              </a:solidFill>
              <a:latin typeface="Calibri" pitchFamily="34" charset="0"/>
              <a:ea typeface="Gulim" pitchFamily="34" charset="-127"/>
              <a:cs typeface="Times New Roman" pitchFamily="18" charset="0"/>
            </a:endParaRPr>
          </a:p>
        </p:txBody>
      </p:sp>
      <p:sp>
        <p:nvSpPr>
          <p:cNvPr id="5" name="TextBox 4"/>
          <p:cNvSpPr txBox="1"/>
          <p:nvPr/>
        </p:nvSpPr>
        <p:spPr>
          <a:xfrm>
            <a:off x="720080" y="5212357"/>
            <a:ext cx="8460432" cy="1384995"/>
          </a:xfrm>
          <a:prstGeom prst="rect">
            <a:avLst/>
          </a:prstGeom>
          <a:solidFill>
            <a:schemeClr val="bg1"/>
          </a:solidFill>
        </p:spPr>
        <p:txBody>
          <a:bodyPr wrap="square" rtlCol="0">
            <a:spAutoFit/>
          </a:bodyPr>
          <a:lstStyle/>
          <a:p>
            <a:pPr algn="ctr"/>
            <a:r>
              <a:rPr lang="en-US" sz="2800" b="1" dirty="0" smtClean="0">
                <a:latin typeface="Calibri" pitchFamily="34" charset="0"/>
              </a:rPr>
              <a:t>“Truly, truly, I say to you, unless one is born of water </a:t>
            </a:r>
          </a:p>
          <a:p>
            <a:pPr algn="ctr"/>
            <a:r>
              <a:rPr lang="en-US" sz="2800" b="1" dirty="0" smtClean="0">
                <a:latin typeface="Calibri" pitchFamily="34" charset="0"/>
              </a:rPr>
              <a:t>and the Spirit, he cannot enter </a:t>
            </a:r>
          </a:p>
          <a:p>
            <a:pPr algn="ctr"/>
            <a:r>
              <a:rPr lang="en-US" sz="2800" b="1" dirty="0" smtClean="0">
                <a:latin typeface="Calibri" pitchFamily="34" charset="0"/>
              </a:rPr>
              <a:t>the kingdom of God”  John 3:5</a:t>
            </a:r>
            <a:endParaRPr lang="en-CA" sz="2800" dirty="0">
              <a:latin typeface="Calibri" pitchFamily="34" charset="0"/>
            </a:endParaRPr>
          </a:p>
        </p:txBody>
      </p:sp>
      <p:sp>
        <p:nvSpPr>
          <p:cNvPr id="6" name="TextBox 5"/>
          <p:cNvSpPr txBox="1"/>
          <p:nvPr/>
        </p:nvSpPr>
        <p:spPr>
          <a:xfrm>
            <a:off x="6444208" y="980728"/>
            <a:ext cx="2520280" cy="2677656"/>
          </a:xfrm>
          <a:prstGeom prst="rect">
            <a:avLst/>
          </a:prstGeom>
          <a:noFill/>
        </p:spPr>
        <p:txBody>
          <a:bodyPr wrap="square" rtlCol="0">
            <a:spAutoFit/>
          </a:bodyPr>
          <a:lstStyle/>
          <a:p>
            <a:pPr algn="ctr"/>
            <a:r>
              <a:rPr lang="en-US" sz="2800" b="1" dirty="0" smtClean="0">
                <a:latin typeface="Calibri" pitchFamily="34" charset="0"/>
              </a:rPr>
              <a:t>“For everyone who has been born of God overcomes the world”  </a:t>
            </a:r>
          </a:p>
          <a:p>
            <a:pPr algn="ctr"/>
            <a:r>
              <a:rPr lang="en-US" sz="2800" b="1" dirty="0" smtClean="0">
                <a:latin typeface="Calibri" pitchFamily="34" charset="0"/>
              </a:rPr>
              <a:t>1 John 5:4</a:t>
            </a:r>
            <a:endParaRPr lang="en-CA" sz="2800" dirty="0">
              <a:latin typeface="Calibri" pitchFamily="34" charset="0"/>
            </a:endParaRPr>
          </a:p>
        </p:txBody>
      </p:sp>
      <p:sp>
        <p:nvSpPr>
          <p:cNvPr id="8" name="TextBox 7"/>
          <p:cNvSpPr txBox="1"/>
          <p:nvPr/>
        </p:nvSpPr>
        <p:spPr>
          <a:xfrm>
            <a:off x="7020272" y="4243154"/>
            <a:ext cx="2160240" cy="553998"/>
          </a:xfrm>
          <a:prstGeom prst="rect">
            <a:avLst/>
          </a:prstGeom>
          <a:noFill/>
        </p:spPr>
        <p:txBody>
          <a:bodyPr wrap="square" rtlCol="0">
            <a:spAutoFit/>
          </a:bodyPr>
          <a:lstStyle/>
          <a:p>
            <a:pPr algn="ctr"/>
            <a:r>
              <a:rPr lang="en-CA" sz="1000" dirty="0" smtClean="0">
                <a:solidFill>
                  <a:schemeClr val="tx1">
                    <a:lumMod val="75000"/>
                  </a:schemeClr>
                </a:solidFill>
              </a:rPr>
              <a:t>baby</a:t>
            </a:r>
          </a:p>
          <a:p>
            <a:pPr algn="ctr"/>
            <a:r>
              <a:rPr lang="en-CA" sz="1000" dirty="0" smtClean="0">
                <a:solidFill>
                  <a:schemeClr val="tx1">
                    <a:lumMod val="75000"/>
                  </a:schemeClr>
                </a:solidFill>
              </a:rPr>
              <a:t>various copies on internet, </a:t>
            </a:r>
          </a:p>
          <a:p>
            <a:pPr algn="ctr"/>
            <a:r>
              <a:rPr lang="en-CA" sz="1000" dirty="0" smtClean="0">
                <a:solidFill>
                  <a:schemeClr val="tx1">
                    <a:lumMod val="75000"/>
                  </a:schemeClr>
                </a:solidFill>
              </a:rPr>
              <a:t>original source unknown</a:t>
            </a:r>
            <a:endParaRPr lang="en-CA" sz="1000" dirty="0">
              <a:solidFill>
                <a:schemeClr val="tx1">
                  <a:lumMod val="7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3491880" y="2407736"/>
            <a:ext cx="2448272" cy="2533432"/>
          </a:xfrm>
          <a:prstGeom prst="rect">
            <a:avLst/>
          </a:prstGeom>
        </p:spPr>
      </p:pic>
      <p:sp>
        <p:nvSpPr>
          <p:cNvPr id="10" name="Rectangle 9"/>
          <p:cNvSpPr/>
          <p:nvPr/>
        </p:nvSpPr>
        <p:spPr>
          <a:xfrm>
            <a:off x="4211960" y="436510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2" cstate="print"/>
          <a:srcRect l="18921" t="4851" r="18080" b="6951"/>
          <a:stretch>
            <a:fillRect/>
          </a:stretch>
        </p:blipFill>
        <p:spPr>
          <a:xfrm>
            <a:off x="1714480"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256173" y="379737"/>
            <a:ext cx="1554480" cy="64008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365474">
            <a:off x="5321403" y="2387674"/>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575079">
            <a:off x="5190948" y="2929264"/>
            <a:ext cx="1226741" cy="617944"/>
          </a:xfrm>
          <a:prstGeom prst="rect">
            <a:avLst/>
          </a:prstGeom>
          <a:noFill/>
          <a:ln w="9525">
            <a:noFill/>
            <a:miter lim="800000"/>
            <a:headEnd/>
            <a:tailEnd/>
          </a:ln>
        </p:spPr>
      </p:pic>
      <p:sp>
        <p:nvSpPr>
          <p:cNvPr id="33" name="TextBox 32"/>
          <p:cNvSpPr txBox="1"/>
          <p:nvPr/>
        </p:nvSpPr>
        <p:spPr>
          <a:xfrm>
            <a:off x="1760224" y="3212976"/>
            <a:ext cx="3383280" cy="2308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Microsoft Corp</a:t>
            </a:r>
            <a:endParaRPr lang="en-CA" sz="900" dirty="0">
              <a:solidFill>
                <a:schemeClr val="tx1">
                  <a:lumMod val="85000"/>
                </a:schemeClr>
              </a:solidFill>
            </a:endParaRPr>
          </a:p>
        </p:txBody>
      </p:sp>
      <p:sp>
        <p:nvSpPr>
          <p:cNvPr id="23" name="Text Box 3"/>
          <p:cNvSpPr txBox="1">
            <a:spLocks noChangeArrowheads="1"/>
          </p:cNvSpPr>
          <p:nvPr/>
        </p:nvSpPr>
        <p:spPr bwMode="auto">
          <a:xfrm>
            <a:off x="2137400" y="1124744"/>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3714744" y="1124744"/>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571717" y="2125202"/>
            <a:ext cx="2103120" cy="246221"/>
          </a:xfrm>
          <a:prstGeom prst="rect">
            <a:avLst/>
          </a:prstGeom>
          <a:noFill/>
        </p:spPr>
        <p:txBody>
          <a:bodyPr wrap="square" rtlCol="0">
            <a:spAutoFit/>
          </a:bodyPr>
          <a:lstStyle/>
          <a:p>
            <a:pPr algn="ctr"/>
            <a:r>
              <a:rPr lang="en-CA" sz="1000" dirty="0" smtClean="0">
                <a:solidFill>
                  <a:schemeClr val="tx1">
                    <a:lumMod val="85000"/>
                  </a:schemeClr>
                </a:solidFill>
              </a:rPr>
              <a:t>psdgraphics.com in kidclipart.com</a:t>
            </a:r>
            <a:endParaRPr lang="en-CA" sz="1000" dirty="0">
              <a:solidFill>
                <a:schemeClr val="tx1">
                  <a:lumMod val="85000"/>
                </a:schemeClr>
              </a:solidFill>
            </a:endParaRPr>
          </a:p>
        </p:txBody>
      </p:sp>
      <p:pic>
        <p:nvPicPr>
          <p:cNvPr id="39"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104637" y="863281"/>
            <a:ext cx="1554480" cy="64008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4" cstate="print"/>
          <a:stretch>
            <a:fillRect/>
          </a:stretch>
        </p:blipFill>
        <p:spPr>
          <a:xfrm>
            <a:off x="2714612" y="1556792"/>
            <a:ext cx="1458917" cy="1509663"/>
          </a:xfrm>
          <a:prstGeom prst="rect">
            <a:avLst/>
          </a:prstGeom>
        </p:spPr>
      </p:pic>
      <p:sp>
        <p:nvSpPr>
          <p:cNvPr id="19" name="Title 1"/>
          <p:cNvSpPr txBox="1">
            <a:spLocks/>
          </p:cNvSpPr>
          <p:nvPr/>
        </p:nvSpPr>
        <p:spPr>
          <a:xfrm>
            <a:off x="5378896" y="116632"/>
            <a:ext cx="3657600" cy="219456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52-54. given the Spirit,</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receive the gift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of the Holy Spirit,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have the Spirit.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 believe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21" name="TextBox 20"/>
          <p:cNvSpPr txBox="1"/>
          <p:nvPr/>
        </p:nvSpPr>
        <p:spPr>
          <a:xfrm>
            <a:off x="360040" y="3717032"/>
            <a:ext cx="8748464" cy="2985433"/>
          </a:xfrm>
          <a:prstGeom prst="rect">
            <a:avLst/>
          </a:prstGeom>
          <a:noFill/>
        </p:spPr>
        <p:txBody>
          <a:bodyPr wrap="square" rtlCol="0">
            <a:spAutoFit/>
          </a:bodyPr>
          <a:lstStyle/>
          <a:p>
            <a:pPr algn="ctr"/>
            <a:r>
              <a:rPr lang="en-CA" sz="2800" b="1" dirty="0" smtClean="0">
                <a:solidFill>
                  <a:schemeClr val="bg1"/>
                </a:solidFill>
                <a:latin typeface="Calibri" pitchFamily="34" charset="0"/>
              </a:rPr>
              <a:t>“the Holy Spirit who has been given to us” Rom 5:5</a:t>
            </a:r>
          </a:p>
          <a:p>
            <a:pPr algn="ctr"/>
            <a:endParaRPr lang="en-CA" sz="1000" dirty="0" smtClean="0">
              <a:solidFill>
                <a:schemeClr val="bg1"/>
              </a:solidFill>
              <a:latin typeface="Calibri" pitchFamily="34" charset="0"/>
            </a:endParaRPr>
          </a:p>
          <a:p>
            <a:pPr algn="ctr"/>
            <a:r>
              <a:rPr lang="en-CA" sz="2800" b="1" dirty="0" smtClean="0">
                <a:solidFill>
                  <a:schemeClr val="bg1"/>
                </a:solidFill>
                <a:latin typeface="Calibri" pitchFamily="34" charset="0"/>
              </a:rPr>
              <a:t>“Repent and be baptized every one of you in the name </a:t>
            </a:r>
          </a:p>
          <a:p>
            <a:pPr algn="ctr"/>
            <a:r>
              <a:rPr lang="en-CA" sz="2800" b="1" dirty="0" smtClean="0">
                <a:solidFill>
                  <a:schemeClr val="bg1"/>
                </a:solidFill>
                <a:latin typeface="Calibri" pitchFamily="34" charset="0"/>
              </a:rPr>
              <a:t>of Jesus Christ for the forgiveness of your sins, and you will receive the gift of the Holy Spirit” Acts 2:38</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“Anyone who does not have the Spirit of Christ </a:t>
            </a:r>
          </a:p>
          <a:p>
            <a:pPr algn="ctr"/>
            <a:r>
              <a:rPr lang="en-CA" sz="2800" b="1" dirty="0" smtClean="0">
                <a:solidFill>
                  <a:schemeClr val="bg1"/>
                </a:solidFill>
                <a:latin typeface="Calibri" pitchFamily="34" charset="0"/>
              </a:rPr>
              <a:t>does not belong to him” Rom 8:9</a:t>
            </a:r>
            <a:endParaRPr lang="en-CA" dirty="0">
              <a:solidFill>
                <a:schemeClr val="bg1"/>
              </a:solidFill>
              <a:latin typeface="Calibri" pitchFamily="34" charset="0"/>
            </a:endParaRPr>
          </a:p>
        </p:txBody>
      </p:sp>
      <p:pic>
        <p:nvPicPr>
          <p:cNvPr id="18" name="Picture 17"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22"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a:t>
            </a:r>
            <a:r>
              <a:rPr lang="en-CA" sz="800" dirty="0" smtClean="0">
                <a:solidFill>
                  <a:schemeClr val="tx1">
                    <a:lumMod val="95000"/>
                  </a:schemeClr>
                </a:solidFill>
              </a:rPr>
              <a:t> </a:t>
            </a:r>
            <a:endParaRPr lang="en-CA" sz="800" dirty="0">
              <a:solidFill>
                <a:schemeClr val="tx1">
                  <a:lumMod val="95000"/>
                </a:schemeClr>
              </a:solidFill>
            </a:endParaRPr>
          </a:p>
        </p:txBody>
      </p:sp>
      <p:sp>
        <p:nvSpPr>
          <p:cNvPr id="24" name="TextBox 2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1" name="Picture 30" descr="www.fg-a.com valentine 2-jumping-heart.gif"/>
          <p:cNvPicPr>
            <a:picLocks noChangeAspect="1"/>
          </p:cNvPicPr>
          <p:nvPr/>
        </p:nvPicPr>
        <p:blipFill>
          <a:blip r:embed="rId6" cstate="print"/>
          <a:stretch>
            <a:fillRect/>
          </a:stretch>
        </p:blipFill>
        <p:spPr>
          <a:xfrm>
            <a:off x="6660232" y="2311524"/>
            <a:ext cx="1143000" cy="1333500"/>
          </a:xfrm>
          <a:prstGeom prst="rect">
            <a:avLst/>
          </a:prstGeom>
        </p:spPr>
      </p:pic>
      <p:sp>
        <p:nvSpPr>
          <p:cNvPr id="32" name="TextBox 31"/>
          <p:cNvSpPr txBox="1"/>
          <p:nvPr/>
        </p:nvSpPr>
        <p:spPr>
          <a:xfrm>
            <a:off x="7236296" y="2812866"/>
            <a:ext cx="2088232" cy="369332"/>
          </a:xfrm>
          <a:prstGeom prst="rect">
            <a:avLst/>
          </a:prstGeom>
          <a:noFill/>
        </p:spPr>
        <p:txBody>
          <a:bodyPr wrap="square" rtlCol="0">
            <a:spAutoFit/>
          </a:bodyPr>
          <a:lstStyle/>
          <a:p>
            <a:pPr algn="ctr"/>
            <a:r>
              <a:rPr lang="en-CA" sz="900" dirty="0" smtClean="0">
                <a:solidFill>
                  <a:schemeClr val="tx1">
                    <a:lumMod val="85000"/>
                  </a:schemeClr>
                </a:solidFill>
              </a:rPr>
              <a:t>Jumping heart ©</a:t>
            </a:r>
          </a:p>
          <a:p>
            <a:pPr algn="ctr"/>
            <a:r>
              <a:rPr lang="en-CA" sz="900" dirty="0" smtClean="0">
                <a:solidFill>
                  <a:schemeClr val="tx1">
                    <a:lumMod val="85000"/>
                  </a:schemeClr>
                </a:solidFill>
              </a:rPr>
              <a:t>www.fg-a.com</a:t>
            </a: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3" cstate="print"/>
          <a:srcRect l="18921" t="4851" r="18080" b="6951"/>
          <a:stretch>
            <a:fillRect/>
          </a:stretch>
        </p:blipFill>
        <p:spPr>
          <a:xfrm>
            <a:off x="2987824"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92169" y="396956"/>
            <a:ext cx="1620000" cy="68400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6617547" y="2124190"/>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6487092" y="2662720"/>
            <a:ext cx="1226741" cy="617944"/>
          </a:xfrm>
          <a:prstGeom prst="rect">
            <a:avLst/>
          </a:prstGeom>
          <a:noFill/>
          <a:ln w="9525">
            <a:noFill/>
            <a:miter lim="800000"/>
            <a:headEnd/>
            <a:tailEnd/>
          </a:ln>
        </p:spPr>
      </p:pic>
      <p:sp>
        <p:nvSpPr>
          <p:cNvPr id="33" name="TextBox 32"/>
          <p:cNvSpPr txBox="1"/>
          <p:nvPr/>
        </p:nvSpPr>
        <p:spPr>
          <a:xfrm>
            <a:off x="3060928" y="3212976"/>
            <a:ext cx="3383280" cy="2308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Microsoft Corp</a:t>
            </a:r>
            <a:endParaRPr lang="en-CA" sz="900" dirty="0">
              <a:solidFill>
                <a:schemeClr val="tx1">
                  <a:lumMod val="85000"/>
                </a:schemeClr>
              </a:solidFill>
            </a:endParaRPr>
          </a:p>
        </p:txBody>
      </p:sp>
      <p:sp>
        <p:nvSpPr>
          <p:cNvPr id="23" name="Text Box 3"/>
          <p:cNvSpPr txBox="1">
            <a:spLocks noChangeArrowheads="1"/>
          </p:cNvSpPr>
          <p:nvPr/>
        </p:nvSpPr>
        <p:spPr bwMode="auto">
          <a:xfrm>
            <a:off x="3422144" y="1124744"/>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4967456" y="1124744"/>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1813153" y="2125202"/>
            <a:ext cx="2103120" cy="246221"/>
          </a:xfrm>
          <a:prstGeom prst="rect">
            <a:avLst/>
          </a:prstGeom>
          <a:noFill/>
        </p:spPr>
        <p:txBody>
          <a:bodyPr wrap="square" rtlCol="0">
            <a:spAutoFit/>
          </a:bodyPr>
          <a:lstStyle/>
          <a:p>
            <a:pPr algn="ctr"/>
            <a:r>
              <a:rPr lang="en-CA" sz="1000" dirty="0" smtClean="0">
                <a:solidFill>
                  <a:schemeClr val="tx1">
                    <a:lumMod val="85000"/>
                  </a:schemeClr>
                </a:solidFill>
              </a:rPr>
              <a:t>psdgraphics.com in kidclipart.com</a:t>
            </a:r>
            <a:endParaRPr lang="en-CA" sz="1000" dirty="0">
              <a:solidFill>
                <a:schemeClr val="tx1">
                  <a:lumMod val="85000"/>
                </a:schemeClr>
              </a:solidFill>
            </a:endParaRPr>
          </a:p>
        </p:txBody>
      </p:sp>
      <p:pic>
        <p:nvPicPr>
          <p:cNvPr id="39"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947255" y="880500"/>
            <a:ext cx="1620000" cy="68400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5" cstate="print"/>
          <a:stretch>
            <a:fillRect/>
          </a:stretch>
        </p:blipFill>
        <p:spPr>
          <a:xfrm>
            <a:off x="3977179" y="1556792"/>
            <a:ext cx="1458917" cy="1509663"/>
          </a:xfrm>
          <a:prstGeom prst="rect">
            <a:avLst/>
          </a:prstGeom>
        </p:spPr>
      </p:pic>
      <p:sp>
        <p:nvSpPr>
          <p:cNvPr id="17" name="TextBox 16"/>
          <p:cNvSpPr txBox="1"/>
          <p:nvPr/>
        </p:nvSpPr>
        <p:spPr>
          <a:xfrm>
            <a:off x="72008" y="3356992"/>
            <a:ext cx="8964488"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“justified by faith in Christ . . . receive the Spirit . . . </a:t>
            </a:r>
            <a:r>
              <a:rPr lang="en-CA" sz="2800" b="1" dirty="0" smtClean="0">
                <a:solidFill>
                  <a:schemeClr val="bg1"/>
                </a:solidFill>
                <a:latin typeface="Calibri" pitchFamily="34" charset="0"/>
                <a:cs typeface="Calibri" pitchFamily="34" charset="0"/>
              </a:rPr>
              <a:t>justified before God . . . Christ redeemed us from the curse of the law by becoming a curse for us . . . so that we might receive the promised Spirit through faith . . . justified by faith.”  </a:t>
            </a:r>
          </a:p>
          <a:p>
            <a:pPr algn="ctr"/>
            <a:r>
              <a:rPr lang="en-CA" sz="2800" b="1" dirty="0" smtClean="0">
                <a:solidFill>
                  <a:schemeClr val="bg1"/>
                </a:solidFill>
                <a:latin typeface="Calibri" pitchFamily="34" charset="0"/>
                <a:cs typeface="Calibri" pitchFamily="34" charset="0"/>
              </a:rPr>
              <a:t>    Gal 2:16; 3:2, 11, 13-14, 24</a:t>
            </a:r>
          </a:p>
        </p:txBody>
      </p:sp>
      <p:sp>
        <p:nvSpPr>
          <p:cNvPr id="18" name="Rectangle 3"/>
          <p:cNvSpPr>
            <a:spLocks noChangeArrowheads="1"/>
          </p:cNvSpPr>
          <p:nvPr/>
        </p:nvSpPr>
        <p:spPr bwMode="auto">
          <a:xfrm>
            <a:off x="35496" y="5428381"/>
            <a:ext cx="9071992" cy="1384995"/>
          </a:xfrm>
          <a:prstGeom prst="rect">
            <a:avLst/>
          </a:prstGeom>
          <a:noFill/>
          <a:ln w="9525">
            <a:noFill/>
            <a:miter lim="800000"/>
            <a:headEnd/>
            <a:tailEnd/>
          </a:ln>
        </p:spPr>
        <p:txBody>
          <a:bodyPr wrap="square" anchor="ctr">
            <a:spAutoFit/>
          </a:bodyPr>
          <a:lstStyle/>
          <a:p>
            <a:pPr algn="ctr" eaLnBrk="0" hangingPunct="0"/>
            <a:r>
              <a:rPr lang="en-CA" sz="2800" b="1" spc="-20" dirty="0" smtClean="0">
                <a:latin typeface="Calibri" pitchFamily="34" charset="0"/>
              </a:rPr>
              <a:t>Thank you, Lord, that all who are justified by faith in Christ our Redeemer receive the Spirit!  Salvation in Christ includes receiving the Spirit in all his New Covenant ministry!</a:t>
            </a:r>
            <a:endParaRPr lang="en-US" sz="2800" b="1" spc="-20" dirty="0">
              <a:latin typeface="Calibri" pitchFamily="34" charset="0"/>
            </a:endParaRPr>
          </a:p>
        </p:txBody>
      </p:sp>
      <p:sp>
        <p:nvSpPr>
          <p:cNvPr id="19" name="TextBox 18"/>
          <p:cNvSpPr txBox="1"/>
          <p:nvPr/>
        </p:nvSpPr>
        <p:spPr>
          <a:xfrm>
            <a:off x="7524328" y="1196752"/>
            <a:ext cx="1584176" cy="369332"/>
          </a:xfrm>
          <a:prstGeom prst="rect">
            <a:avLst/>
          </a:prstGeom>
          <a:noFill/>
        </p:spPr>
        <p:txBody>
          <a:bodyPr wrap="square" rtlCol="0">
            <a:spAutoFit/>
          </a:bodyPr>
          <a:lstStyle/>
          <a:p>
            <a:pPr algn="ctr"/>
            <a:r>
              <a:rPr lang="en-CA" sz="900" dirty="0" smtClean="0">
                <a:solidFill>
                  <a:schemeClr val="tx1">
                    <a:lumMod val="85000"/>
                  </a:schemeClr>
                </a:solidFill>
              </a:rPr>
              <a:t>Jumping heart ©</a:t>
            </a:r>
          </a:p>
          <a:p>
            <a:pPr algn="ctr"/>
            <a:r>
              <a:rPr lang="en-CA" sz="900" dirty="0" smtClean="0">
                <a:solidFill>
                  <a:schemeClr val="tx1">
                    <a:lumMod val="85000"/>
                  </a:schemeClr>
                </a:solidFill>
              </a:rPr>
              <a:t>www.fg-a.com</a:t>
            </a:r>
          </a:p>
        </p:txBody>
      </p:sp>
      <p:pic>
        <p:nvPicPr>
          <p:cNvPr id="21" name="Picture 20" descr="www.fg-a.com valentine 2-jumping-heart.gif"/>
          <p:cNvPicPr>
            <a:picLocks noChangeAspect="1"/>
          </p:cNvPicPr>
          <p:nvPr/>
        </p:nvPicPr>
        <p:blipFill>
          <a:blip r:embed="rId6" cstate="print"/>
          <a:stretch>
            <a:fillRect/>
          </a:stretch>
        </p:blipFill>
        <p:spPr>
          <a:xfrm>
            <a:off x="7749480" y="2023492"/>
            <a:ext cx="1143000" cy="1333500"/>
          </a:xfrm>
          <a:prstGeom prst="rect">
            <a:avLst/>
          </a:prstGeom>
        </p:spPr>
      </p:pic>
      <p:sp>
        <p:nvSpPr>
          <p:cNvPr id="22" name="TextBox 21"/>
          <p:cNvSpPr txBox="1"/>
          <p:nvPr/>
        </p:nvSpPr>
        <p:spPr>
          <a:xfrm>
            <a:off x="7452320" y="1496978"/>
            <a:ext cx="1728192" cy="707886"/>
          </a:xfrm>
          <a:prstGeom prst="rect">
            <a:avLst/>
          </a:prstGeom>
          <a:noFill/>
        </p:spPr>
        <p:txBody>
          <a:bodyPr wrap="square" rtlCol="0">
            <a:spAutoFit/>
          </a:bodyPr>
          <a:lstStyle/>
          <a:p>
            <a:pPr algn="ctr"/>
            <a:r>
              <a:rPr lang="en-CA" sz="2000" b="1" dirty="0" smtClean="0">
                <a:solidFill>
                  <a:schemeClr val="bg1"/>
                </a:solidFill>
              </a:rPr>
              <a:t>I believe </a:t>
            </a:r>
          </a:p>
          <a:p>
            <a:pPr algn="ctr"/>
            <a:r>
              <a:rPr lang="en-CA" sz="2000" b="1" dirty="0" smtClean="0">
                <a:solidFill>
                  <a:schemeClr val="bg1"/>
                </a:solidFill>
              </a:rPr>
              <a:t>You, Lord!</a:t>
            </a:r>
            <a:endParaRPr lang="en-CA" sz="2000" b="1" dirty="0">
              <a:solidFill>
                <a:schemeClr val="bg1"/>
              </a:solidFill>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Oval 2"/>
          <p:cNvSpPr/>
          <p:nvPr/>
        </p:nvSpPr>
        <p:spPr>
          <a:xfrm>
            <a:off x="1228760" y="1340768"/>
            <a:ext cx="822960" cy="822960"/>
          </a:xfrm>
          <a:prstGeom prst="ellipse">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 name="Rounded Rectangle 3"/>
          <p:cNvSpPr/>
          <p:nvPr/>
        </p:nvSpPr>
        <p:spPr>
          <a:xfrm>
            <a:off x="971600" y="2176264"/>
            <a:ext cx="1280160" cy="1645920"/>
          </a:xfrm>
          <a:prstGeom prst="round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1273344" y="3356992"/>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1691680" y="3356992"/>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Oval 30"/>
          <p:cNvSpPr/>
          <p:nvPr/>
        </p:nvSpPr>
        <p:spPr>
          <a:xfrm>
            <a:off x="6228184" y="1773188"/>
            <a:ext cx="720725" cy="6477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2" name="Oval 31"/>
          <p:cNvSpPr/>
          <p:nvPr/>
        </p:nvSpPr>
        <p:spPr>
          <a:xfrm>
            <a:off x="4716016" y="1988840"/>
            <a:ext cx="720725" cy="647700"/>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Oval 32"/>
          <p:cNvSpPr/>
          <p:nvPr/>
        </p:nvSpPr>
        <p:spPr>
          <a:xfrm>
            <a:off x="7452320" y="2204864"/>
            <a:ext cx="719137" cy="6477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6" name="Rounded Rectangle 35"/>
          <p:cNvSpPr/>
          <p:nvPr/>
        </p:nvSpPr>
        <p:spPr>
          <a:xfrm>
            <a:off x="4572000" y="2637532"/>
            <a:ext cx="1008063" cy="1079500"/>
          </a:xfrm>
          <a:prstGeom prst="round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8" name="Rectangle 37"/>
          <p:cNvSpPr/>
          <p:nvPr/>
        </p:nvSpPr>
        <p:spPr>
          <a:xfrm>
            <a:off x="478814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9" name="Rectangle 38"/>
          <p:cNvSpPr/>
          <p:nvPr/>
        </p:nvSpPr>
        <p:spPr>
          <a:xfrm>
            <a:off x="6660232" y="2923530"/>
            <a:ext cx="214313"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0" name="Rectangle 39"/>
          <p:cNvSpPr/>
          <p:nvPr/>
        </p:nvSpPr>
        <p:spPr>
          <a:xfrm>
            <a:off x="514818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1" name="Rectangle 40"/>
          <p:cNvSpPr/>
          <p:nvPr/>
        </p:nvSpPr>
        <p:spPr>
          <a:xfrm>
            <a:off x="6300192" y="2923530"/>
            <a:ext cx="215900"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2" name="Rectangle 41"/>
          <p:cNvSpPr/>
          <p:nvPr/>
        </p:nvSpPr>
        <p:spPr>
          <a:xfrm>
            <a:off x="7884368" y="357301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3" name="Rectangle 42"/>
          <p:cNvSpPr/>
          <p:nvPr/>
        </p:nvSpPr>
        <p:spPr>
          <a:xfrm>
            <a:off x="7524328" y="357301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4" name="Rounded Rectangle 43"/>
          <p:cNvSpPr/>
          <p:nvPr/>
        </p:nvSpPr>
        <p:spPr>
          <a:xfrm>
            <a:off x="7308304" y="2852936"/>
            <a:ext cx="1008063" cy="10795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 name="Rounded Rectangle 44"/>
          <p:cNvSpPr/>
          <p:nvPr/>
        </p:nvSpPr>
        <p:spPr>
          <a:xfrm>
            <a:off x="6156176" y="2420888"/>
            <a:ext cx="863624" cy="936104"/>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4772" name="TextBox 45"/>
          <p:cNvSpPr txBox="1">
            <a:spLocks noChangeArrowheads="1"/>
          </p:cNvSpPr>
          <p:nvPr/>
        </p:nvSpPr>
        <p:spPr bwMode="auto">
          <a:xfrm>
            <a:off x="323528" y="98629"/>
            <a:ext cx="8549002" cy="954107"/>
          </a:xfrm>
          <a:prstGeom prst="rect">
            <a:avLst/>
          </a:prstGeom>
          <a:solidFill>
            <a:schemeClr val="tx1"/>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rPr>
              <a:t>55. rivers of life in the Spirit satisfy our thirsts </a:t>
            </a:r>
          </a:p>
          <a:p>
            <a:pPr algn="ctr" eaLnBrk="0" hangingPunct="0"/>
            <a:r>
              <a:rPr lang="en-US" sz="2800" b="1" dirty="0" smtClean="0">
                <a:solidFill>
                  <a:srgbClr val="FF0000"/>
                </a:solidFill>
                <a:latin typeface="Calibri" pitchFamily="34" charset="0"/>
              </a:rPr>
              <a:t>and flow out to others.  Thank you, Lord!</a:t>
            </a:r>
            <a:endParaRPr lang="en-US" sz="2800" b="1" dirty="0">
              <a:solidFill>
                <a:srgbClr val="FF0000"/>
              </a:solidFill>
              <a:latin typeface="Calibri" pitchFamily="34" charset="0"/>
            </a:endParaRPr>
          </a:p>
        </p:txBody>
      </p:sp>
      <p:sp>
        <p:nvSpPr>
          <p:cNvPr id="46" name="Rectangle 45"/>
          <p:cNvSpPr/>
          <p:nvPr/>
        </p:nvSpPr>
        <p:spPr>
          <a:xfrm rot="16200000">
            <a:off x="-516614" y="287689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30" name="Picture 29" descr="angry-face-01s.gif"/>
          <p:cNvPicPr>
            <a:picLocks noChangeAspect="1"/>
          </p:cNvPicPr>
          <p:nvPr/>
        </p:nvPicPr>
        <p:blipFill>
          <a:blip r:embed="rId2" cstate="print"/>
          <a:stretch>
            <a:fillRect/>
          </a:stretch>
        </p:blipFill>
        <p:spPr>
          <a:xfrm>
            <a:off x="179512" y="5877272"/>
            <a:ext cx="864096" cy="864096"/>
          </a:xfrm>
          <a:prstGeom prst="ellipse">
            <a:avLst/>
          </a:prstGeom>
        </p:spPr>
      </p:pic>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47" name="TextBox 4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8" name="TextBox 47"/>
          <p:cNvSpPr txBox="1"/>
          <p:nvPr/>
        </p:nvSpPr>
        <p:spPr>
          <a:xfrm>
            <a:off x="899592" y="5733256"/>
            <a:ext cx="864096" cy="1015663"/>
          </a:xfrm>
          <a:prstGeom prst="rect">
            <a:avLst/>
          </a:prstGeom>
          <a:noFill/>
        </p:spPr>
        <p:txBody>
          <a:bodyPr wrap="square" rtlCol="0">
            <a:spAutoFit/>
          </a:bodyPr>
          <a:lstStyle/>
          <a:p>
            <a:pPr algn="ctr"/>
            <a:r>
              <a:rPr lang="en-CA" sz="2000" dirty="0" smtClean="0">
                <a:solidFill>
                  <a:schemeClr val="bg1"/>
                </a:solidFill>
              </a:rPr>
              <a:t>Me!</a:t>
            </a:r>
          </a:p>
          <a:p>
            <a:pPr algn="ctr"/>
            <a:r>
              <a:rPr lang="en-CA" sz="2000" dirty="0" smtClean="0">
                <a:solidFill>
                  <a:schemeClr val="bg1"/>
                </a:solidFill>
              </a:rPr>
              <a:t>Me!</a:t>
            </a:r>
          </a:p>
          <a:p>
            <a:pPr algn="ctr"/>
            <a:r>
              <a:rPr lang="en-CA" sz="2000" dirty="0" smtClean="0">
                <a:solidFill>
                  <a:schemeClr val="bg1"/>
                </a:solidFill>
              </a:rPr>
              <a:t>Me!</a:t>
            </a:r>
            <a:endParaRPr lang="en-CA" sz="2000" dirty="0">
              <a:solidFill>
                <a:schemeClr val="bg1"/>
              </a:solidFill>
            </a:endParaRPr>
          </a:p>
        </p:txBody>
      </p:sp>
      <p:sp>
        <p:nvSpPr>
          <p:cNvPr id="74758" name="Title 1"/>
          <p:cNvSpPr txBox="1">
            <a:spLocks/>
          </p:cNvSpPr>
          <p:nvPr/>
        </p:nvSpPr>
        <p:spPr bwMode="auto">
          <a:xfrm>
            <a:off x="611560" y="4878288"/>
            <a:ext cx="8640960" cy="1143000"/>
          </a:xfrm>
          <a:prstGeom prst="rect">
            <a:avLst/>
          </a:prstGeom>
          <a:noFill/>
          <a:ln w="9525">
            <a:noFill/>
            <a:miter lim="800000"/>
            <a:headEnd/>
            <a:tailEnd/>
          </a:ln>
        </p:spPr>
        <p:txBody>
          <a:bodyPr/>
          <a:lstStyle/>
          <a:p>
            <a:pPr algn="ctr"/>
            <a:r>
              <a:rPr lang="en-CA" altLang="ko-KR" sz="2800" b="1" dirty="0" smtClean="0">
                <a:solidFill>
                  <a:schemeClr val="bg1"/>
                </a:solidFill>
                <a:latin typeface="Calibri" pitchFamily="34" charset="0"/>
                <a:ea typeface="Gulim" pitchFamily="34" charset="-127"/>
              </a:rPr>
              <a:t>“</a:t>
            </a:r>
            <a:r>
              <a:rPr lang="en-CA" sz="2800" b="1" dirty="0" smtClean="0">
                <a:solidFill>
                  <a:schemeClr val="bg1"/>
                </a:solidFill>
                <a:latin typeface="Calibri" pitchFamily="34" charset="0"/>
              </a:rPr>
              <a:t>Whoever believes in me, as the Scripture has said, </a:t>
            </a:r>
          </a:p>
          <a:p>
            <a:pPr algn="ctr"/>
            <a:r>
              <a:rPr lang="en-CA" sz="2800" b="1" dirty="0" smtClean="0">
                <a:solidFill>
                  <a:schemeClr val="bg1"/>
                </a:solidFill>
                <a:latin typeface="Calibri" pitchFamily="34" charset="0"/>
              </a:rPr>
              <a:t>'Out of his heart will flow rivers of living water.'  </a:t>
            </a:r>
          </a:p>
          <a:p>
            <a:pPr algn="ctr"/>
            <a:r>
              <a:rPr lang="en-CA" sz="2800" b="1" dirty="0" smtClean="0">
                <a:solidFill>
                  <a:schemeClr val="bg1"/>
                </a:solidFill>
                <a:latin typeface="Calibri" pitchFamily="34" charset="0"/>
              </a:rPr>
              <a:t>            Now this he said about the Spirit</a:t>
            </a:r>
            <a:r>
              <a:rPr lang="en-CA" altLang="ko-KR" sz="2800" b="1" dirty="0" smtClean="0">
                <a:solidFill>
                  <a:schemeClr val="bg1"/>
                </a:solidFill>
                <a:latin typeface="Calibri" pitchFamily="34" charset="0"/>
                <a:ea typeface="Gulim" pitchFamily="34" charset="-127"/>
              </a:rPr>
              <a:t> . . .”  </a:t>
            </a:r>
          </a:p>
          <a:p>
            <a:pPr algn="ctr"/>
            <a:r>
              <a:rPr lang="en-CA" altLang="ko-KR" sz="2800" b="1" dirty="0" smtClean="0">
                <a:solidFill>
                  <a:schemeClr val="bg1"/>
                </a:solidFill>
                <a:latin typeface="Calibri" pitchFamily="34" charset="0"/>
                <a:ea typeface="Gulim" pitchFamily="34" charset="-127"/>
              </a:rPr>
              <a:t>   John 7:38-39</a:t>
            </a:r>
            <a:endParaRPr lang="en-US" sz="2800" b="1" dirty="0">
              <a:solidFill>
                <a:schemeClr val="bg1"/>
              </a:solidFill>
              <a:latin typeface="Calibri" pitchFamily="34" charset="0"/>
            </a:endParaRPr>
          </a:p>
        </p:txBody>
      </p:sp>
      <p:sp>
        <p:nvSpPr>
          <p:cNvPr id="60" name="Freeform 59"/>
          <p:cNvSpPr/>
          <p:nvPr/>
        </p:nvSpPr>
        <p:spPr>
          <a:xfrm>
            <a:off x="2143080" y="2348880"/>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p:cNvSpPr/>
          <p:nvPr/>
        </p:nvSpPr>
        <p:spPr>
          <a:xfrm>
            <a:off x="2123728" y="2564904"/>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Freeform 61"/>
          <p:cNvSpPr/>
          <p:nvPr/>
        </p:nvSpPr>
        <p:spPr>
          <a:xfrm>
            <a:off x="2123728" y="2780928"/>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Freeform 62"/>
          <p:cNvSpPr/>
          <p:nvPr/>
        </p:nvSpPr>
        <p:spPr>
          <a:xfrm>
            <a:off x="2123728" y="2996952"/>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2123728" y="3212976"/>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2123728" y="3429000"/>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Freeform 65"/>
          <p:cNvSpPr/>
          <p:nvPr/>
        </p:nvSpPr>
        <p:spPr>
          <a:xfrm>
            <a:off x="2123728" y="3645024"/>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7" name="Picture 36" descr="small dove.png"/>
          <p:cNvPicPr>
            <a:picLocks noChangeAspect="1"/>
          </p:cNvPicPr>
          <p:nvPr/>
        </p:nvPicPr>
        <p:blipFill>
          <a:blip r:embed="rId3" cstate="print"/>
          <a:stretch>
            <a:fillRect/>
          </a:stretch>
        </p:blipFill>
        <p:spPr>
          <a:xfrm>
            <a:off x="971601" y="2276872"/>
            <a:ext cx="1319645" cy="1371600"/>
          </a:xfrm>
          <a:prstGeom prst="rect">
            <a:avLst/>
          </a:prstGeom>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7" name="Heart 96"/>
          <p:cNvSpPr/>
          <p:nvPr/>
        </p:nvSpPr>
        <p:spPr>
          <a:xfrm>
            <a:off x="3203848" y="2708920"/>
            <a:ext cx="2592288" cy="2088232"/>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p:cNvSpPr txBox="1"/>
          <p:nvPr/>
        </p:nvSpPr>
        <p:spPr>
          <a:xfrm>
            <a:off x="2051720" y="1054477"/>
            <a:ext cx="1600200" cy="646331"/>
          </a:xfrm>
          <a:prstGeom prst="rect">
            <a:avLst/>
          </a:prstGeom>
          <a:noFill/>
        </p:spPr>
        <p:txBody>
          <a:bodyPr wrap="square" rtlCol="0">
            <a:spAutoFit/>
          </a:bodyPr>
          <a:lstStyle/>
          <a:p>
            <a:pPr algn="ctr"/>
            <a:r>
              <a:rPr lang="en-CA" dirty="0" smtClean="0"/>
              <a:t>Spirit </a:t>
            </a:r>
          </a:p>
          <a:p>
            <a:pPr algn="ctr"/>
            <a:r>
              <a:rPr lang="en-CA" dirty="0" smtClean="0"/>
              <a:t>leads</a:t>
            </a:r>
          </a:p>
        </p:txBody>
      </p:sp>
      <p:sp>
        <p:nvSpPr>
          <p:cNvPr id="106" name="TextBox 105"/>
          <p:cNvSpPr txBox="1"/>
          <p:nvPr/>
        </p:nvSpPr>
        <p:spPr>
          <a:xfrm>
            <a:off x="179512" y="4581128"/>
            <a:ext cx="8820472" cy="2246769"/>
          </a:xfrm>
          <a:prstGeom prst="rect">
            <a:avLst/>
          </a:prstGeom>
          <a:noFill/>
        </p:spPr>
        <p:txBody>
          <a:bodyPr wrap="square" rtlCol="0">
            <a:spAutoFit/>
          </a:bodyPr>
          <a:lstStyle/>
          <a:p>
            <a:pPr algn="ctr"/>
            <a:r>
              <a:rPr lang="en-US" sz="2800" b="1" dirty="0" smtClean="0">
                <a:latin typeface="Calibri" pitchFamily="34" charset="0"/>
                <a:cs typeface="Calibri" pitchFamily="34" charset="0"/>
              </a:rPr>
              <a:t>The rivers of the Spirit in Christ are like a gushing fountain flowing from our hearts. “Whoever drinks of the water that I will give him will never be thirsty again. The water that I will give him will become in him a spring of water welling (gushing) up to eternal life”  John 4:24</a:t>
            </a:r>
            <a:endParaRPr lang="en-CA" sz="2800" b="1" dirty="0">
              <a:solidFill>
                <a:schemeClr val="bg1"/>
              </a:solidFill>
              <a:latin typeface="Calibri" pitchFamily="34" charset="0"/>
              <a:cs typeface="Calibri" pitchFamily="34" charset="0"/>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203848" y="234888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314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586408"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865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2026568"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555776" y="3264024"/>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14096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987008"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508104" y="249289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787208" y="41281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923112"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6660232" y="170080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5436096" y="9087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291264"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5626968" y="177281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707088"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6065850">
            <a:off x="3776361" y="686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5335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7846241">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268089" y="200490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38445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43695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268089"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8590304">
            <a:off x="4697433"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50085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3779912" y="116632"/>
            <a:ext cx="1600200" cy="646331"/>
          </a:xfrm>
          <a:prstGeom prst="rect">
            <a:avLst/>
          </a:prstGeom>
          <a:noFill/>
        </p:spPr>
        <p:txBody>
          <a:bodyPr wrap="square" rtlCol="0">
            <a:spAutoFit/>
          </a:bodyPr>
          <a:lstStyle/>
          <a:p>
            <a:pPr algn="ctr"/>
            <a:r>
              <a:rPr lang="en-CA" dirty="0" smtClean="0"/>
              <a:t>immersed </a:t>
            </a:r>
          </a:p>
          <a:p>
            <a:pPr algn="ctr"/>
            <a:r>
              <a:rPr lang="en-CA" dirty="0" smtClean="0"/>
              <a:t>in the Spirit</a:t>
            </a:r>
            <a:endParaRPr lang="en-CA" dirty="0"/>
          </a:p>
        </p:txBody>
      </p:sp>
      <p:sp>
        <p:nvSpPr>
          <p:cNvPr id="81" name="TextBox 80"/>
          <p:cNvSpPr txBox="1"/>
          <p:nvPr/>
        </p:nvSpPr>
        <p:spPr>
          <a:xfrm>
            <a:off x="4788024" y="1628800"/>
            <a:ext cx="1800200" cy="298800"/>
          </a:xfrm>
          <a:prstGeom prst="rect">
            <a:avLst/>
          </a:prstGeom>
          <a:noFill/>
        </p:spPr>
        <p:txBody>
          <a:bodyPr wrap="square" rtlCol="0">
            <a:spAutoFit/>
          </a:bodyPr>
          <a:lstStyle/>
          <a:p>
            <a:pPr algn="ctr">
              <a:lnSpc>
                <a:spcPts val="1600"/>
              </a:lnSpc>
            </a:pPr>
            <a:r>
              <a:rPr lang="en-CA" dirty="0" smtClean="0"/>
              <a:t>Spirit anoints</a:t>
            </a:r>
            <a:endParaRPr lang="en-CA" dirty="0"/>
          </a:p>
        </p:txBody>
      </p:sp>
      <p:sp>
        <p:nvSpPr>
          <p:cNvPr id="91" name="TextBox 90"/>
          <p:cNvSpPr txBox="1"/>
          <p:nvPr/>
        </p:nvSpPr>
        <p:spPr>
          <a:xfrm>
            <a:off x="4716016" y="1916832"/>
            <a:ext cx="1600200" cy="646331"/>
          </a:xfrm>
          <a:prstGeom prst="rect">
            <a:avLst/>
          </a:prstGeom>
          <a:noFill/>
        </p:spPr>
        <p:txBody>
          <a:bodyPr wrap="square" rtlCol="0">
            <a:spAutoFit/>
          </a:bodyPr>
          <a:lstStyle/>
          <a:p>
            <a:pPr algn="ctr"/>
            <a:r>
              <a:rPr lang="en-CA" dirty="0" smtClean="0"/>
              <a:t>receive</a:t>
            </a:r>
          </a:p>
          <a:p>
            <a:pPr algn="ctr"/>
            <a:r>
              <a:rPr lang="en-CA" dirty="0" smtClean="0"/>
              <a:t>the Spirit</a:t>
            </a:r>
            <a:endParaRPr lang="en-CA" dirty="0"/>
          </a:p>
        </p:txBody>
      </p:sp>
      <p:sp>
        <p:nvSpPr>
          <p:cNvPr id="88" name="TextBox 87"/>
          <p:cNvSpPr txBox="1"/>
          <p:nvPr/>
        </p:nvSpPr>
        <p:spPr>
          <a:xfrm>
            <a:off x="5364088" y="116632"/>
            <a:ext cx="1600200" cy="923330"/>
          </a:xfrm>
          <a:prstGeom prst="rect">
            <a:avLst/>
          </a:prstGeom>
          <a:noFill/>
        </p:spPr>
        <p:txBody>
          <a:bodyPr wrap="square" rtlCol="0">
            <a:spAutoFit/>
          </a:bodyPr>
          <a:lstStyle/>
          <a:p>
            <a:pPr algn="ctr"/>
            <a:r>
              <a:rPr lang="en-CA" dirty="0" smtClean="0"/>
              <a:t>Spirit fellowships with us</a:t>
            </a:r>
            <a:endParaRPr lang="en-CA" dirty="0"/>
          </a:p>
        </p:txBody>
      </p:sp>
      <p:sp>
        <p:nvSpPr>
          <p:cNvPr id="105" name="TextBox 104"/>
          <p:cNvSpPr txBox="1"/>
          <p:nvPr/>
        </p:nvSpPr>
        <p:spPr>
          <a:xfrm>
            <a:off x="7236296" y="1342509"/>
            <a:ext cx="1744216" cy="646331"/>
          </a:xfrm>
          <a:prstGeom prst="rect">
            <a:avLst/>
          </a:prstGeom>
          <a:noFill/>
        </p:spPr>
        <p:txBody>
          <a:bodyPr wrap="square" rtlCol="0">
            <a:spAutoFit/>
          </a:bodyPr>
          <a:lstStyle/>
          <a:p>
            <a:pPr algn="ctr"/>
            <a:r>
              <a:rPr lang="en-CA" dirty="0" smtClean="0"/>
              <a:t>Spirit teaches us God’s Word</a:t>
            </a:r>
            <a:endParaRPr lang="en-CA" dirty="0">
              <a:solidFill>
                <a:srgbClr val="FF0000"/>
              </a:solidFill>
            </a:endParaRPr>
          </a:p>
        </p:txBody>
      </p:sp>
      <p:sp>
        <p:nvSpPr>
          <p:cNvPr id="95" name="TextBox 94"/>
          <p:cNvSpPr txBox="1"/>
          <p:nvPr/>
        </p:nvSpPr>
        <p:spPr>
          <a:xfrm>
            <a:off x="5220072" y="1126098"/>
            <a:ext cx="2088232" cy="502702"/>
          </a:xfrm>
          <a:prstGeom prst="rect">
            <a:avLst/>
          </a:prstGeom>
          <a:noFill/>
        </p:spPr>
        <p:txBody>
          <a:bodyPr wrap="square" rtlCol="0">
            <a:spAutoFit/>
          </a:bodyPr>
          <a:lstStyle/>
          <a:p>
            <a:pPr algn="ctr">
              <a:lnSpc>
                <a:spcPts val="1600"/>
              </a:lnSpc>
            </a:pPr>
            <a:r>
              <a:rPr lang="en-CA" dirty="0" smtClean="0"/>
              <a:t>Spirit prays for us and helps us pray</a:t>
            </a:r>
            <a:endParaRPr lang="en-CA" spc="-40" dirty="0"/>
          </a:p>
        </p:txBody>
      </p:sp>
      <p:sp>
        <p:nvSpPr>
          <p:cNvPr id="114" name="Teardrop 113"/>
          <p:cNvSpPr/>
          <p:nvPr/>
        </p:nvSpPr>
        <p:spPr>
          <a:xfrm rot="3832256">
            <a:off x="3567638"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2339752" y="152400"/>
            <a:ext cx="1600200" cy="646331"/>
          </a:xfrm>
          <a:prstGeom prst="rect">
            <a:avLst/>
          </a:prstGeom>
          <a:noFill/>
        </p:spPr>
        <p:txBody>
          <a:bodyPr wrap="square" rtlCol="0">
            <a:spAutoFit/>
          </a:bodyPr>
          <a:lstStyle/>
          <a:p>
            <a:pPr algn="ctr"/>
            <a:r>
              <a:rPr lang="en-CA" dirty="0" smtClean="0"/>
              <a:t>Spirit </a:t>
            </a:r>
          </a:p>
          <a:p>
            <a:pPr algn="ctr"/>
            <a:r>
              <a:rPr lang="en-CA" dirty="0" smtClean="0"/>
              <a:t>in us </a:t>
            </a:r>
            <a:endParaRPr lang="en-CA" dirty="0"/>
          </a:p>
        </p:txBody>
      </p:sp>
      <p:sp>
        <p:nvSpPr>
          <p:cNvPr id="113" name="TextBox 112"/>
          <p:cNvSpPr txBox="1"/>
          <p:nvPr/>
        </p:nvSpPr>
        <p:spPr>
          <a:xfrm>
            <a:off x="3691880" y="838453"/>
            <a:ext cx="1600200" cy="646331"/>
          </a:xfrm>
          <a:prstGeom prst="rect">
            <a:avLst/>
          </a:prstGeom>
          <a:noFill/>
        </p:spPr>
        <p:txBody>
          <a:bodyPr wrap="square" rtlCol="0">
            <a:spAutoFit/>
          </a:bodyPr>
          <a:lstStyle/>
          <a:p>
            <a:pPr algn="ctr"/>
            <a:r>
              <a:rPr lang="en-CA" dirty="0" smtClean="0"/>
              <a:t>Spirit</a:t>
            </a:r>
          </a:p>
          <a:p>
            <a:pPr algn="ctr"/>
            <a:r>
              <a:rPr lang="en-CA" dirty="0" smtClean="0"/>
              <a:t>sanctifies</a:t>
            </a:r>
            <a:endParaRPr lang="en-CA" dirty="0"/>
          </a:p>
        </p:txBody>
      </p:sp>
      <p:sp>
        <p:nvSpPr>
          <p:cNvPr id="82" name="TextBox 81"/>
          <p:cNvSpPr txBox="1"/>
          <p:nvPr/>
        </p:nvSpPr>
        <p:spPr>
          <a:xfrm>
            <a:off x="3619872" y="2204864"/>
            <a:ext cx="1600200" cy="646331"/>
          </a:xfrm>
          <a:prstGeom prst="rect">
            <a:avLst/>
          </a:prstGeom>
          <a:noFill/>
        </p:spPr>
        <p:txBody>
          <a:bodyPr wrap="square" rtlCol="0">
            <a:spAutoFit/>
          </a:bodyPr>
          <a:lstStyle/>
          <a:p>
            <a:pPr algn="ctr"/>
            <a:r>
              <a:rPr lang="en-CA" dirty="0" smtClean="0"/>
              <a:t>Spirit </a:t>
            </a:r>
          </a:p>
          <a:p>
            <a:pPr algn="ctr"/>
            <a:r>
              <a:rPr lang="en-CA" dirty="0" smtClean="0"/>
              <a:t>seals</a:t>
            </a:r>
            <a:endParaRPr lang="en-CA" dirty="0"/>
          </a:p>
        </p:txBody>
      </p:sp>
      <p:sp>
        <p:nvSpPr>
          <p:cNvPr id="66" name="TextBox 65"/>
          <p:cNvSpPr txBox="1"/>
          <p:nvPr/>
        </p:nvSpPr>
        <p:spPr>
          <a:xfrm>
            <a:off x="7292280" y="2062589"/>
            <a:ext cx="1600200" cy="646331"/>
          </a:xfrm>
          <a:prstGeom prst="rect">
            <a:avLst/>
          </a:prstGeom>
          <a:noFill/>
        </p:spPr>
        <p:txBody>
          <a:bodyPr wrap="square" rtlCol="0">
            <a:spAutoFit/>
          </a:bodyPr>
          <a:lstStyle/>
          <a:p>
            <a:pPr algn="ctr"/>
            <a:r>
              <a:rPr lang="en-CA" dirty="0" smtClean="0"/>
              <a:t>rivers of life </a:t>
            </a:r>
          </a:p>
          <a:p>
            <a:pPr algn="ctr"/>
            <a:r>
              <a:rPr lang="en-CA" dirty="0" smtClean="0"/>
              <a:t>in the Spirit</a:t>
            </a:r>
            <a:endParaRPr lang="en-CA" dirty="0"/>
          </a:p>
        </p:txBody>
      </p:sp>
      <p:sp>
        <p:nvSpPr>
          <p:cNvPr id="79" name="TextBox 78"/>
          <p:cNvSpPr txBox="1"/>
          <p:nvPr/>
        </p:nvSpPr>
        <p:spPr>
          <a:xfrm>
            <a:off x="-52536" y="3140968"/>
            <a:ext cx="1240160" cy="646331"/>
          </a:xfrm>
          <a:prstGeom prst="rect">
            <a:avLst/>
          </a:prstGeom>
          <a:noFill/>
        </p:spPr>
        <p:txBody>
          <a:bodyPr wrap="square" rtlCol="0">
            <a:spAutoFit/>
          </a:bodyPr>
          <a:lstStyle/>
          <a:p>
            <a:pPr algn="ctr"/>
            <a:r>
              <a:rPr lang="en-CA" dirty="0" smtClean="0"/>
              <a:t>Spirit </a:t>
            </a:r>
          </a:p>
          <a:p>
            <a:pPr algn="ctr"/>
            <a:r>
              <a:rPr lang="en-CA" dirty="0" smtClean="0"/>
              <a:t>fills</a:t>
            </a:r>
            <a:endParaRPr lang="en-CA" dirty="0"/>
          </a:p>
        </p:txBody>
      </p:sp>
      <p:sp>
        <p:nvSpPr>
          <p:cNvPr id="118" name="TextBox 117"/>
          <p:cNvSpPr txBox="1"/>
          <p:nvPr/>
        </p:nvSpPr>
        <p:spPr>
          <a:xfrm>
            <a:off x="7076256" y="332656"/>
            <a:ext cx="1600200" cy="646331"/>
          </a:xfrm>
          <a:prstGeom prst="rect">
            <a:avLst/>
          </a:prstGeom>
          <a:noFill/>
        </p:spPr>
        <p:txBody>
          <a:bodyPr wrap="square" rtlCol="0">
            <a:spAutoFit/>
          </a:bodyPr>
          <a:lstStyle/>
          <a:p>
            <a:pPr algn="ctr"/>
            <a:r>
              <a:rPr lang="en-CA" dirty="0" smtClean="0"/>
              <a:t>fellowship with the Spirit</a:t>
            </a:r>
            <a:endParaRPr lang="en-CA" dirty="0"/>
          </a:p>
        </p:txBody>
      </p:sp>
      <p:sp>
        <p:nvSpPr>
          <p:cNvPr id="75" name="TextBox 74"/>
          <p:cNvSpPr txBox="1"/>
          <p:nvPr/>
        </p:nvSpPr>
        <p:spPr>
          <a:xfrm>
            <a:off x="1835696" y="2276872"/>
            <a:ext cx="1600200" cy="923330"/>
          </a:xfrm>
          <a:prstGeom prst="rect">
            <a:avLst/>
          </a:prstGeom>
          <a:noFill/>
        </p:spPr>
        <p:txBody>
          <a:bodyPr wrap="square" rtlCol="0">
            <a:spAutoFit/>
          </a:bodyPr>
          <a:lstStyle/>
          <a:p>
            <a:pPr algn="ctr"/>
            <a:r>
              <a:rPr lang="en-CA" dirty="0" smtClean="0"/>
              <a:t>law of Spirit sets free</a:t>
            </a:r>
          </a:p>
          <a:p>
            <a:pPr algn="ctr"/>
            <a:r>
              <a:rPr lang="en-CA" dirty="0" smtClean="0"/>
              <a:t> from sin</a:t>
            </a:r>
            <a:endParaRPr lang="en-CA" dirty="0"/>
          </a:p>
        </p:txBody>
      </p:sp>
      <p:sp>
        <p:nvSpPr>
          <p:cNvPr id="110" name="Teardrop 109"/>
          <p:cNvSpPr/>
          <p:nvPr/>
        </p:nvSpPr>
        <p:spPr>
          <a:xfrm rot="7706645">
            <a:off x="4562727" y="3229045"/>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Teardrop 159"/>
          <p:cNvSpPr/>
          <p:nvPr/>
        </p:nvSpPr>
        <p:spPr>
          <a:xfrm rot="7706645">
            <a:off x="4052065" y="317594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p:cNvSpPr txBox="1"/>
          <p:nvPr/>
        </p:nvSpPr>
        <p:spPr>
          <a:xfrm>
            <a:off x="1187624" y="334397"/>
            <a:ext cx="1600200" cy="646331"/>
          </a:xfrm>
          <a:prstGeom prst="rect">
            <a:avLst/>
          </a:prstGeom>
          <a:noFill/>
        </p:spPr>
        <p:txBody>
          <a:bodyPr wrap="square" rtlCol="0">
            <a:spAutoFit/>
          </a:bodyPr>
          <a:lstStyle/>
          <a:p>
            <a:pPr algn="ctr"/>
            <a:r>
              <a:rPr lang="en-CA" dirty="0" smtClean="0"/>
              <a:t>in the </a:t>
            </a:r>
          </a:p>
          <a:p>
            <a:pPr algn="ctr"/>
            <a:r>
              <a:rPr lang="en-CA" dirty="0" smtClean="0"/>
              <a:t>Spirit</a:t>
            </a:r>
            <a:endParaRPr lang="en-CA" dirty="0"/>
          </a:p>
        </p:txBody>
      </p:sp>
      <p:sp>
        <p:nvSpPr>
          <p:cNvPr id="120" name="TextBox 119"/>
          <p:cNvSpPr txBox="1"/>
          <p:nvPr/>
        </p:nvSpPr>
        <p:spPr>
          <a:xfrm>
            <a:off x="2987824" y="2915652"/>
            <a:ext cx="2952328" cy="369332"/>
          </a:xfrm>
          <a:prstGeom prst="rect">
            <a:avLst/>
          </a:prstGeom>
          <a:noFill/>
        </p:spPr>
        <p:txBody>
          <a:bodyPr wrap="square" rtlCol="0">
            <a:spAutoFit/>
          </a:bodyPr>
          <a:lstStyle/>
          <a:p>
            <a:pPr algn="ctr"/>
            <a:r>
              <a:rPr lang="en-CA" dirty="0" smtClean="0"/>
              <a:t>Spirit of Christ in us</a:t>
            </a:r>
            <a:endParaRPr lang="en-CA" dirty="0"/>
          </a:p>
        </p:txBody>
      </p:sp>
      <p:sp>
        <p:nvSpPr>
          <p:cNvPr id="80" name="TextBox 79"/>
          <p:cNvSpPr txBox="1"/>
          <p:nvPr/>
        </p:nvSpPr>
        <p:spPr>
          <a:xfrm>
            <a:off x="899592" y="3646378"/>
            <a:ext cx="2680320" cy="502702"/>
          </a:xfrm>
          <a:prstGeom prst="rect">
            <a:avLst/>
          </a:prstGeom>
          <a:noFill/>
        </p:spPr>
        <p:txBody>
          <a:bodyPr wrap="square" rtlCol="0">
            <a:spAutoFit/>
          </a:bodyPr>
          <a:lstStyle/>
          <a:p>
            <a:pPr algn="ctr">
              <a:lnSpc>
                <a:spcPts val="1600"/>
              </a:lnSpc>
            </a:pPr>
            <a:r>
              <a:rPr lang="en-CA" dirty="0" smtClean="0"/>
              <a:t>power of Spirit to be ambassadors for Christ </a:t>
            </a:r>
          </a:p>
        </p:txBody>
      </p:sp>
      <p:sp>
        <p:nvSpPr>
          <p:cNvPr id="85" name="TextBox 84"/>
          <p:cNvSpPr txBox="1"/>
          <p:nvPr/>
        </p:nvSpPr>
        <p:spPr>
          <a:xfrm>
            <a:off x="3691880" y="3380799"/>
            <a:ext cx="1600200" cy="1200329"/>
          </a:xfrm>
          <a:prstGeom prst="rect">
            <a:avLst/>
          </a:prstGeom>
          <a:noFill/>
        </p:spPr>
        <p:txBody>
          <a:bodyPr wrap="square" rtlCol="0">
            <a:spAutoFit/>
          </a:bodyPr>
          <a:lstStyle/>
          <a:p>
            <a:pPr algn="ctr"/>
            <a:r>
              <a:rPr lang="en-CA" dirty="0" smtClean="0"/>
              <a:t>God’s love poured into heart by</a:t>
            </a:r>
          </a:p>
          <a:p>
            <a:pPr algn="ctr"/>
            <a:r>
              <a:rPr lang="en-CA" smtClean="0"/>
              <a:t>the </a:t>
            </a:r>
            <a:r>
              <a:rPr lang="en-CA" dirty="0" smtClean="0"/>
              <a:t>Spirit</a:t>
            </a:r>
            <a:endParaRPr lang="en-CA" dirty="0"/>
          </a:p>
        </p:txBody>
      </p:sp>
      <p:sp>
        <p:nvSpPr>
          <p:cNvPr id="104" name="TextBox 103"/>
          <p:cNvSpPr txBox="1"/>
          <p:nvPr/>
        </p:nvSpPr>
        <p:spPr>
          <a:xfrm>
            <a:off x="2987824" y="1556792"/>
            <a:ext cx="1600200" cy="646331"/>
          </a:xfrm>
          <a:prstGeom prst="rect">
            <a:avLst/>
          </a:prstGeom>
          <a:noFill/>
        </p:spPr>
        <p:txBody>
          <a:bodyPr wrap="square" rtlCol="0">
            <a:spAutoFit/>
          </a:bodyPr>
          <a:lstStyle/>
          <a:p>
            <a:pPr algn="ctr"/>
            <a:r>
              <a:rPr lang="en-CA" dirty="0" smtClean="0"/>
              <a:t>access in</a:t>
            </a:r>
          </a:p>
          <a:p>
            <a:pPr algn="ctr"/>
            <a:r>
              <a:rPr lang="en-CA" dirty="0" smtClean="0"/>
              <a:t> one Spirit</a:t>
            </a:r>
            <a:endParaRPr lang="en-CA" dirty="0"/>
          </a:p>
        </p:txBody>
      </p:sp>
      <p:sp>
        <p:nvSpPr>
          <p:cNvPr id="90" name="TextBox 89"/>
          <p:cNvSpPr txBox="1"/>
          <p:nvPr/>
        </p:nvSpPr>
        <p:spPr>
          <a:xfrm>
            <a:off x="7076256" y="2948751"/>
            <a:ext cx="1600200" cy="1200329"/>
          </a:xfrm>
          <a:prstGeom prst="rect">
            <a:avLst/>
          </a:prstGeom>
          <a:noFill/>
        </p:spPr>
        <p:txBody>
          <a:bodyPr wrap="square" rtlCol="0">
            <a:spAutoFit/>
          </a:bodyPr>
          <a:lstStyle/>
          <a:p>
            <a:pPr algn="ctr"/>
            <a:r>
              <a:rPr lang="en-CA" dirty="0" smtClean="0"/>
              <a:t>released from law to belong to Christ in </a:t>
            </a:r>
          </a:p>
          <a:p>
            <a:pPr algn="ctr"/>
            <a:r>
              <a:rPr lang="en-CA" dirty="0" smtClean="0"/>
              <a:t>the Spirit</a:t>
            </a:r>
            <a:endParaRPr lang="en-CA" dirty="0"/>
          </a:p>
        </p:txBody>
      </p:sp>
      <p:sp>
        <p:nvSpPr>
          <p:cNvPr id="77" name="TextBox 76"/>
          <p:cNvSpPr txBox="1"/>
          <p:nvPr/>
        </p:nvSpPr>
        <p:spPr>
          <a:xfrm>
            <a:off x="5868144" y="2001614"/>
            <a:ext cx="1600200" cy="923330"/>
          </a:xfrm>
          <a:prstGeom prst="rect">
            <a:avLst/>
          </a:prstGeom>
          <a:noFill/>
        </p:spPr>
        <p:txBody>
          <a:bodyPr wrap="square" rtlCol="0">
            <a:spAutoFit/>
          </a:bodyPr>
          <a:lstStyle/>
          <a:p>
            <a:pPr algn="ctr"/>
            <a:r>
              <a:rPr lang="en-CA" dirty="0" smtClean="0"/>
              <a:t>Spirit </a:t>
            </a:r>
          </a:p>
          <a:p>
            <a:pPr algn="ctr"/>
            <a:r>
              <a:rPr lang="en-CA" dirty="0" smtClean="0"/>
              <a:t>poured </a:t>
            </a:r>
          </a:p>
          <a:p>
            <a:pPr algn="ctr"/>
            <a:r>
              <a:rPr lang="en-CA" dirty="0" smtClean="0"/>
              <a:t>into heart</a:t>
            </a:r>
            <a:endParaRPr lang="en-CA" dirty="0"/>
          </a:p>
        </p:txBody>
      </p:sp>
      <p:sp>
        <p:nvSpPr>
          <p:cNvPr id="101" name="TextBox 100"/>
          <p:cNvSpPr txBox="1"/>
          <p:nvPr/>
        </p:nvSpPr>
        <p:spPr>
          <a:xfrm>
            <a:off x="955576" y="1425550"/>
            <a:ext cx="1600200" cy="923330"/>
          </a:xfrm>
          <a:prstGeom prst="rect">
            <a:avLst/>
          </a:prstGeom>
          <a:noFill/>
        </p:spPr>
        <p:txBody>
          <a:bodyPr wrap="square" rtlCol="0">
            <a:spAutoFit/>
          </a:bodyPr>
          <a:lstStyle/>
          <a:p>
            <a:pPr algn="ctr"/>
            <a:r>
              <a:rPr lang="en-CA" dirty="0" smtClean="0"/>
              <a:t>adopted sons with Spirit </a:t>
            </a:r>
          </a:p>
          <a:p>
            <a:pPr algn="ctr"/>
            <a:r>
              <a:rPr lang="en-CA" dirty="0" smtClean="0"/>
              <a:t>of Son</a:t>
            </a:r>
            <a:endParaRPr lang="en-CA" dirty="0"/>
          </a:p>
        </p:txBody>
      </p:sp>
      <p:sp>
        <p:nvSpPr>
          <p:cNvPr id="103" name="TextBox 102"/>
          <p:cNvSpPr txBox="1"/>
          <p:nvPr/>
        </p:nvSpPr>
        <p:spPr>
          <a:xfrm>
            <a:off x="5564088" y="3501008"/>
            <a:ext cx="1600200" cy="923330"/>
          </a:xfrm>
          <a:prstGeom prst="rect">
            <a:avLst/>
          </a:prstGeom>
          <a:noFill/>
        </p:spPr>
        <p:txBody>
          <a:bodyPr wrap="square" rtlCol="0">
            <a:spAutoFit/>
          </a:bodyPr>
          <a:lstStyle/>
          <a:p>
            <a:pPr algn="ctr"/>
            <a:r>
              <a:rPr lang="en-CA" dirty="0" smtClean="0"/>
              <a:t>circumcised by Christ in the Spirit</a:t>
            </a:r>
            <a:endParaRPr lang="en-CA" dirty="0"/>
          </a:p>
        </p:txBody>
      </p:sp>
      <p:sp>
        <p:nvSpPr>
          <p:cNvPr id="164" name="TextBox 163"/>
          <p:cNvSpPr txBox="1"/>
          <p:nvPr/>
        </p:nvSpPr>
        <p:spPr>
          <a:xfrm>
            <a:off x="91480" y="622429"/>
            <a:ext cx="1600200" cy="646331"/>
          </a:xfrm>
          <a:prstGeom prst="rect">
            <a:avLst/>
          </a:prstGeom>
          <a:noFill/>
        </p:spPr>
        <p:txBody>
          <a:bodyPr wrap="square" rtlCol="0">
            <a:spAutoFit/>
          </a:bodyPr>
          <a:lstStyle/>
          <a:p>
            <a:pPr algn="ctr"/>
            <a:r>
              <a:rPr lang="en-CA" dirty="0" smtClean="0"/>
              <a:t>have the Spirit</a:t>
            </a:r>
            <a:endParaRPr lang="en-CA" dirty="0"/>
          </a:p>
        </p:txBody>
      </p:sp>
      <p:sp>
        <p:nvSpPr>
          <p:cNvPr id="165" name="TextBox 164"/>
          <p:cNvSpPr txBox="1"/>
          <p:nvPr/>
        </p:nvSpPr>
        <p:spPr>
          <a:xfrm>
            <a:off x="-108520" y="1844824"/>
            <a:ext cx="1600200" cy="923330"/>
          </a:xfrm>
          <a:prstGeom prst="rect">
            <a:avLst/>
          </a:prstGeom>
          <a:noFill/>
        </p:spPr>
        <p:txBody>
          <a:bodyPr wrap="square" rtlCol="0">
            <a:spAutoFit/>
          </a:bodyPr>
          <a:lstStyle/>
          <a:p>
            <a:pPr algn="ctr"/>
            <a:r>
              <a:rPr lang="en-CA" dirty="0" smtClean="0"/>
              <a:t>Spirit </a:t>
            </a:r>
          </a:p>
          <a:p>
            <a:pPr algn="ctr"/>
            <a:r>
              <a:rPr lang="en-CA" dirty="0" smtClean="0"/>
              <a:t>comes, falls on us</a:t>
            </a:r>
            <a:endParaRPr lang="en-CA" dirty="0"/>
          </a:p>
        </p:txBody>
      </p:sp>
      <p:sp>
        <p:nvSpPr>
          <p:cNvPr id="166" name="TextBox 165"/>
          <p:cNvSpPr txBox="1"/>
          <p:nvPr/>
        </p:nvSpPr>
        <p:spPr>
          <a:xfrm>
            <a:off x="739552" y="2772664"/>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7" name="Heart 96"/>
          <p:cNvSpPr/>
          <p:nvPr/>
        </p:nvSpPr>
        <p:spPr>
          <a:xfrm>
            <a:off x="3203848" y="2708920"/>
            <a:ext cx="2592288" cy="2088232"/>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p:cNvSpPr txBox="1"/>
          <p:nvPr/>
        </p:nvSpPr>
        <p:spPr>
          <a:xfrm>
            <a:off x="2051720" y="1054477"/>
            <a:ext cx="1600200" cy="646331"/>
          </a:xfrm>
          <a:prstGeom prst="rect">
            <a:avLst/>
          </a:prstGeom>
          <a:noFill/>
        </p:spPr>
        <p:txBody>
          <a:bodyPr wrap="square" rtlCol="0">
            <a:spAutoFit/>
          </a:bodyPr>
          <a:lstStyle/>
          <a:p>
            <a:pPr algn="ctr"/>
            <a:r>
              <a:rPr lang="en-CA" dirty="0" smtClean="0"/>
              <a:t>Spirit </a:t>
            </a:r>
          </a:p>
          <a:p>
            <a:pPr algn="ctr"/>
            <a:r>
              <a:rPr lang="en-CA" dirty="0" smtClean="0"/>
              <a:t>leads</a:t>
            </a:r>
          </a:p>
        </p:txBody>
      </p:sp>
      <p:sp>
        <p:nvSpPr>
          <p:cNvPr id="106" name="TextBox 105"/>
          <p:cNvSpPr txBox="1"/>
          <p:nvPr/>
        </p:nvSpPr>
        <p:spPr>
          <a:xfrm>
            <a:off x="36512" y="4581128"/>
            <a:ext cx="8999984" cy="2677656"/>
          </a:xfrm>
          <a:prstGeom prst="rect">
            <a:avLst/>
          </a:prstGeom>
          <a:noFill/>
        </p:spPr>
        <p:txBody>
          <a:bodyPr wrap="square" rtlCol="0">
            <a:spAutoFit/>
          </a:bodyPr>
          <a:lstStyle/>
          <a:p>
            <a:pPr algn="ctr"/>
            <a:r>
              <a:rPr lang="en-US" sz="2800" b="1" dirty="0" smtClean="0">
                <a:latin typeface="Calibri" pitchFamily="34" charset="0"/>
                <a:cs typeface="Calibri" pitchFamily="34" charset="0"/>
              </a:rPr>
              <a:t>In Christ the rivers of the Spirit change us from being a desert to others to being an oasis. “Behold, a king will reign in righteousness . . . Each will be like a hiding place from the wind, a shelter from the storm, like streams of water in a dry place, like the shade of a great rock”  Isa 32:1-2</a:t>
            </a:r>
          </a:p>
          <a:p>
            <a:pPr algn="ctr"/>
            <a:endParaRPr lang="en-CA" sz="2800" b="1" dirty="0">
              <a:solidFill>
                <a:schemeClr val="bg1"/>
              </a:solidFill>
              <a:latin typeface="Calibri" pitchFamily="34" charset="0"/>
              <a:cs typeface="Calibri" pitchFamily="34" charset="0"/>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203848" y="234888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314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586408"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865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2026568"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555776" y="3264024"/>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14096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987008"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508104" y="249289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787208" y="41281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923112"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6660232" y="170080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5436096" y="9087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291264"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5626968" y="177281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707088"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6065850">
            <a:off x="3776361" y="686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5335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7846241">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268089" y="200490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38445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43695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268089"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8590304">
            <a:off x="4697433"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50085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3779912" y="116632"/>
            <a:ext cx="1600200" cy="646331"/>
          </a:xfrm>
          <a:prstGeom prst="rect">
            <a:avLst/>
          </a:prstGeom>
          <a:noFill/>
        </p:spPr>
        <p:txBody>
          <a:bodyPr wrap="square" rtlCol="0">
            <a:spAutoFit/>
          </a:bodyPr>
          <a:lstStyle/>
          <a:p>
            <a:pPr algn="ctr"/>
            <a:r>
              <a:rPr lang="en-CA" dirty="0" smtClean="0"/>
              <a:t>immersed </a:t>
            </a:r>
          </a:p>
          <a:p>
            <a:pPr algn="ctr"/>
            <a:r>
              <a:rPr lang="en-CA" dirty="0" smtClean="0"/>
              <a:t>in the Spirit</a:t>
            </a:r>
            <a:endParaRPr lang="en-CA" dirty="0"/>
          </a:p>
        </p:txBody>
      </p:sp>
      <p:sp>
        <p:nvSpPr>
          <p:cNvPr id="81" name="TextBox 80"/>
          <p:cNvSpPr txBox="1"/>
          <p:nvPr/>
        </p:nvSpPr>
        <p:spPr>
          <a:xfrm>
            <a:off x="4788024" y="1628800"/>
            <a:ext cx="1800200" cy="298800"/>
          </a:xfrm>
          <a:prstGeom prst="rect">
            <a:avLst/>
          </a:prstGeom>
          <a:noFill/>
        </p:spPr>
        <p:txBody>
          <a:bodyPr wrap="square" rtlCol="0">
            <a:spAutoFit/>
          </a:bodyPr>
          <a:lstStyle/>
          <a:p>
            <a:pPr algn="ctr">
              <a:lnSpc>
                <a:spcPts val="1600"/>
              </a:lnSpc>
            </a:pPr>
            <a:r>
              <a:rPr lang="en-CA" dirty="0" smtClean="0"/>
              <a:t>Spirit anoints</a:t>
            </a:r>
            <a:endParaRPr lang="en-CA" dirty="0"/>
          </a:p>
        </p:txBody>
      </p:sp>
      <p:sp>
        <p:nvSpPr>
          <p:cNvPr id="91" name="TextBox 90"/>
          <p:cNvSpPr txBox="1"/>
          <p:nvPr/>
        </p:nvSpPr>
        <p:spPr>
          <a:xfrm>
            <a:off x="4716016" y="1916832"/>
            <a:ext cx="1600200" cy="646331"/>
          </a:xfrm>
          <a:prstGeom prst="rect">
            <a:avLst/>
          </a:prstGeom>
          <a:noFill/>
        </p:spPr>
        <p:txBody>
          <a:bodyPr wrap="square" rtlCol="0">
            <a:spAutoFit/>
          </a:bodyPr>
          <a:lstStyle/>
          <a:p>
            <a:pPr algn="ctr"/>
            <a:r>
              <a:rPr lang="en-CA" dirty="0" smtClean="0"/>
              <a:t>receive</a:t>
            </a:r>
          </a:p>
          <a:p>
            <a:pPr algn="ctr"/>
            <a:r>
              <a:rPr lang="en-CA" dirty="0" smtClean="0"/>
              <a:t>the Spirit</a:t>
            </a:r>
            <a:endParaRPr lang="en-CA" dirty="0"/>
          </a:p>
        </p:txBody>
      </p:sp>
      <p:sp>
        <p:nvSpPr>
          <p:cNvPr id="88" name="TextBox 87"/>
          <p:cNvSpPr txBox="1"/>
          <p:nvPr/>
        </p:nvSpPr>
        <p:spPr>
          <a:xfrm>
            <a:off x="5364088" y="116632"/>
            <a:ext cx="1600200" cy="923330"/>
          </a:xfrm>
          <a:prstGeom prst="rect">
            <a:avLst/>
          </a:prstGeom>
          <a:noFill/>
        </p:spPr>
        <p:txBody>
          <a:bodyPr wrap="square" rtlCol="0">
            <a:spAutoFit/>
          </a:bodyPr>
          <a:lstStyle/>
          <a:p>
            <a:pPr algn="ctr"/>
            <a:r>
              <a:rPr lang="en-CA" dirty="0" smtClean="0"/>
              <a:t>Spirit fellowships with us</a:t>
            </a:r>
            <a:endParaRPr lang="en-CA" dirty="0"/>
          </a:p>
        </p:txBody>
      </p:sp>
      <p:sp>
        <p:nvSpPr>
          <p:cNvPr id="105" name="TextBox 104"/>
          <p:cNvSpPr txBox="1"/>
          <p:nvPr/>
        </p:nvSpPr>
        <p:spPr>
          <a:xfrm>
            <a:off x="7236296" y="1342509"/>
            <a:ext cx="1744216" cy="646331"/>
          </a:xfrm>
          <a:prstGeom prst="rect">
            <a:avLst/>
          </a:prstGeom>
          <a:noFill/>
        </p:spPr>
        <p:txBody>
          <a:bodyPr wrap="square" rtlCol="0">
            <a:spAutoFit/>
          </a:bodyPr>
          <a:lstStyle/>
          <a:p>
            <a:pPr algn="ctr"/>
            <a:r>
              <a:rPr lang="en-CA" dirty="0" smtClean="0"/>
              <a:t>Spirit teaches us God’s Word</a:t>
            </a:r>
            <a:endParaRPr lang="en-CA" dirty="0">
              <a:solidFill>
                <a:srgbClr val="FF0000"/>
              </a:solidFill>
            </a:endParaRPr>
          </a:p>
        </p:txBody>
      </p:sp>
      <p:sp>
        <p:nvSpPr>
          <p:cNvPr id="95" name="TextBox 94"/>
          <p:cNvSpPr txBox="1"/>
          <p:nvPr/>
        </p:nvSpPr>
        <p:spPr>
          <a:xfrm>
            <a:off x="5220072" y="1126098"/>
            <a:ext cx="2088232" cy="502702"/>
          </a:xfrm>
          <a:prstGeom prst="rect">
            <a:avLst/>
          </a:prstGeom>
          <a:noFill/>
        </p:spPr>
        <p:txBody>
          <a:bodyPr wrap="square" rtlCol="0">
            <a:spAutoFit/>
          </a:bodyPr>
          <a:lstStyle/>
          <a:p>
            <a:pPr algn="ctr">
              <a:lnSpc>
                <a:spcPts val="1600"/>
              </a:lnSpc>
            </a:pPr>
            <a:r>
              <a:rPr lang="en-CA" dirty="0" smtClean="0"/>
              <a:t>Spirit prays for us and helps us pray</a:t>
            </a:r>
            <a:endParaRPr lang="en-CA" spc="-40" dirty="0"/>
          </a:p>
        </p:txBody>
      </p:sp>
      <p:sp>
        <p:nvSpPr>
          <p:cNvPr id="114" name="Teardrop 113"/>
          <p:cNvSpPr/>
          <p:nvPr/>
        </p:nvSpPr>
        <p:spPr>
          <a:xfrm rot="3832256">
            <a:off x="3567638"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2339752" y="152400"/>
            <a:ext cx="1600200" cy="646331"/>
          </a:xfrm>
          <a:prstGeom prst="rect">
            <a:avLst/>
          </a:prstGeom>
          <a:noFill/>
        </p:spPr>
        <p:txBody>
          <a:bodyPr wrap="square" rtlCol="0">
            <a:spAutoFit/>
          </a:bodyPr>
          <a:lstStyle/>
          <a:p>
            <a:pPr algn="ctr"/>
            <a:r>
              <a:rPr lang="en-CA" dirty="0" smtClean="0"/>
              <a:t>Spirit </a:t>
            </a:r>
          </a:p>
          <a:p>
            <a:pPr algn="ctr"/>
            <a:r>
              <a:rPr lang="en-CA" dirty="0" smtClean="0"/>
              <a:t>in us </a:t>
            </a:r>
            <a:endParaRPr lang="en-CA" dirty="0"/>
          </a:p>
        </p:txBody>
      </p:sp>
      <p:sp>
        <p:nvSpPr>
          <p:cNvPr id="113" name="TextBox 112"/>
          <p:cNvSpPr txBox="1"/>
          <p:nvPr/>
        </p:nvSpPr>
        <p:spPr>
          <a:xfrm>
            <a:off x="3691880" y="838453"/>
            <a:ext cx="1600200" cy="646331"/>
          </a:xfrm>
          <a:prstGeom prst="rect">
            <a:avLst/>
          </a:prstGeom>
          <a:noFill/>
        </p:spPr>
        <p:txBody>
          <a:bodyPr wrap="square" rtlCol="0">
            <a:spAutoFit/>
          </a:bodyPr>
          <a:lstStyle/>
          <a:p>
            <a:pPr algn="ctr"/>
            <a:r>
              <a:rPr lang="en-CA" dirty="0" smtClean="0"/>
              <a:t>Spirit</a:t>
            </a:r>
          </a:p>
          <a:p>
            <a:pPr algn="ctr"/>
            <a:r>
              <a:rPr lang="en-CA" dirty="0" smtClean="0"/>
              <a:t>sanctifies</a:t>
            </a:r>
            <a:endParaRPr lang="en-CA" dirty="0"/>
          </a:p>
        </p:txBody>
      </p:sp>
      <p:sp>
        <p:nvSpPr>
          <p:cNvPr id="82" name="TextBox 81"/>
          <p:cNvSpPr txBox="1"/>
          <p:nvPr/>
        </p:nvSpPr>
        <p:spPr>
          <a:xfrm>
            <a:off x="3619872" y="2204864"/>
            <a:ext cx="1600200" cy="646331"/>
          </a:xfrm>
          <a:prstGeom prst="rect">
            <a:avLst/>
          </a:prstGeom>
          <a:noFill/>
        </p:spPr>
        <p:txBody>
          <a:bodyPr wrap="square" rtlCol="0">
            <a:spAutoFit/>
          </a:bodyPr>
          <a:lstStyle/>
          <a:p>
            <a:pPr algn="ctr"/>
            <a:r>
              <a:rPr lang="en-CA" dirty="0" smtClean="0"/>
              <a:t>Spirit </a:t>
            </a:r>
          </a:p>
          <a:p>
            <a:pPr algn="ctr"/>
            <a:r>
              <a:rPr lang="en-CA" dirty="0" smtClean="0"/>
              <a:t>seals</a:t>
            </a:r>
            <a:endParaRPr lang="en-CA" dirty="0"/>
          </a:p>
        </p:txBody>
      </p:sp>
      <p:sp>
        <p:nvSpPr>
          <p:cNvPr id="66" name="TextBox 65"/>
          <p:cNvSpPr txBox="1"/>
          <p:nvPr/>
        </p:nvSpPr>
        <p:spPr>
          <a:xfrm>
            <a:off x="7292280" y="2062589"/>
            <a:ext cx="1600200" cy="646331"/>
          </a:xfrm>
          <a:prstGeom prst="rect">
            <a:avLst/>
          </a:prstGeom>
          <a:noFill/>
        </p:spPr>
        <p:txBody>
          <a:bodyPr wrap="square" rtlCol="0">
            <a:spAutoFit/>
          </a:bodyPr>
          <a:lstStyle/>
          <a:p>
            <a:pPr algn="ctr"/>
            <a:r>
              <a:rPr lang="en-CA" dirty="0" smtClean="0"/>
              <a:t>rivers of life </a:t>
            </a:r>
          </a:p>
          <a:p>
            <a:pPr algn="ctr"/>
            <a:r>
              <a:rPr lang="en-CA" dirty="0" smtClean="0"/>
              <a:t>in the Spirit</a:t>
            </a:r>
            <a:endParaRPr lang="en-CA" dirty="0"/>
          </a:p>
        </p:txBody>
      </p:sp>
      <p:sp>
        <p:nvSpPr>
          <p:cNvPr id="79" name="TextBox 78"/>
          <p:cNvSpPr txBox="1"/>
          <p:nvPr/>
        </p:nvSpPr>
        <p:spPr>
          <a:xfrm>
            <a:off x="-52536" y="3140968"/>
            <a:ext cx="1240160" cy="646331"/>
          </a:xfrm>
          <a:prstGeom prst="rect">
            <a:avLst/>
          </a:prstGeom>
          <a:noFill/>
        </p:spPr>
        <p:txBody>
          <a:bodyPr wrap="square" rtlCol="0">
            <a:spAutoFit/>
          </a:bodyPr>
          <a:lstStyle/>
          <a:p>
            <a:pPr algn="ctr"/>
            <a:r>
              <a:rPr lang="en-CA" dirty="0" smtClean="0"/>
              <a:t>Spirit </a:t>
            </a:r>
          </a:p>
          <a:p>
            <a:pPr algn="ctr"/>
            <a:r>
              <a:rPr lang="en-CA" dirty="0" smtClean="0"/>
              <a:t>fills</a:t>
            </a:r>
            <a:endParaRPr lang="en-CA" dirty="0"/>
          </a:p>
        </p:txBody>
      </p:sp>
      <p:sp>
        <p:nvSpPr>
          <p:cNvPr id="118" name="TextBox 117"/>
          <p:cNvSpPr txBox="1"/>
          <p:nvPr/>
        </p:nvSpPr>
        <p:spPr>
          <a:xfrm>
            <a:off x="7076256" y="332656"/>
            <a:ext cx="1600200" cy="646331"/>
          </a:xfrm>
          <a:prstGeom prst="rect">
            <a:avLst/>
          </a:prstGeom>
          <a:noFill/>
        </p:spPr>
        <p:txBody>
          <a:bodyPr wrap="square" rtlCol="0">
            <a:spAutoFit/>
          </a:bodyPr>
          <a:lstStyle/>
          <a:p>
            <a:pPr algn="ctr"/>
            <a:r>
              <a:rPr lang="en-CA" dirty="0" smtClean="0"/>
              <a:t>fellowship with the Spirit</a:t>
            </a:r>
            <a:endParaRPr lang="en-CA" dirty="0"/>
          </a:p>
        </p:txBody>
      </p:sp>
      <p:sp>
        <p:nvSpPr>
          <p:cNvPr id="75" name="TextBox 74"/>
          <p:cNvSpPr txBox="1"/>
          <p:nvPr/>
        </p:nvSpPr>
        <p:spPr>
          <a:xfrm>
            <a:off x="1835696" y="2276872"/>
            <a:ext cx="1600200" cy="923330"/>
          </a:xfrm>
          <a:prstGeom prst="rect">
            <a:avLst/>
          </a:prstGeom>
          <a:noFill/>
        </p:spPr>
        <p:txBody>
          <a:bodyPr wrap="square" rtlCol="0">
            <a:spAutoFit/>
          </a:bodyPr>
          <a:lstStyle/>
          <a:p>
            <a:pPr algn="ctr"/>
            <a:r>
              <a:rPr lang="en-CA" dirty="0" smtClean="0"/>
              <a:t>law of Spirit sets free</a:t>
            </a:r>
          </a:p>
          <a:p>
            <a:pPr algn="ctr"/>
            <a:r>
              <a:rPr lang="en-CA" dirty="0" smtClean="0"/>
              <a:t> from sin</a:t>
            </a:r>
            <a:endParaRPr lang="en-CA" dirty="0"/>
          </a:p>
        </p:txBody>
      </p:sp>
      <p:sp>
        <p:nvSpPr>
          <p:cNvPr id="110" name="Teardrop 109"/>
          <p:cNvSpPr/>
          <p:nvPr/>
        </p:nvSpPr>
        <p:spPr>
          <a:xfrm rot="7706645">
            <a:off x="4562727" y="3229045"/>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Teardrop 159"/>
          <p:cNvSpPr/>
          <p:nvPr/>
        </p:nvSpPr>
        <p:spPr>
          <a:xfrm rot="7706645">
            <a:off x="4052065" y="317594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p:cNvSpPr txBox="1"/>
          <p:nvPr/>
        </p:nvSpPr>
        <p:spPr>
          <a:xfrm>
            <a:off x="1187624" y="334397"/>
            <a:ext cx="1600200" cy="646331"/>
          </a:xfrm>
          <a:prstGeom prst="rect">
            <a:avLst/>
          </a:prstGeom>
          <a:noFill/>
        </p:spPr>
        <p:txBody>
          <a:bodyPr wrap="square" rtlCol="0">
            <a:spAutoFit/>
          </a:bodyPr>
          <a:lstStyle/>
          <a:p>
            <a:pPr algn="ctr"/>
            <a:r>
              <a:rPr lang="en-CA" dirty="0" smtClean="0"/>
              <a:t>in the </a:t>
            </a:r>
          </a:p>
          <a:p>
            <a:pPr algn="ctr"/>
            <a:r>
              <a:rPr lang="en-CA" dirty="0" smtClean="0"/>
              <a:t>Spirit</a:t>
            </a:r>
            <a:endParaRPr lang="en-CA" dirty="0"/>
          </a:p>
        </p:txBody>
      </p:sp>
      <p:sp>
        <p:nvSpPr>
          <p:cNvPr id="120" name="TextBox 119"/>
          <p:cNvSpPr txBox="1"/>
          <p:nvPr/>
        </p:nvSpPr>
        <p:spPr>
          <a:xfrm>
            <a:off x="2987824" y="2915652"/>
            <a:ext cx="2952328" cy="369332"/>
          </a:xfrm>
          <a:prstGeom prst="rect">
            <a:avLst/>
          </a:prstGeom>
          <a:noFill/>
        </p:spPr>
        <p:txBody>
          <a:bodyPr wrap="square" rtlCol="0">
            <a:spAutoFit/>
          </a:bodyPr>
          <a:lstStyle/>
          <a:p>
            <a:pPr algn="ctr"/>
            <a:r>
              <a:rPr lang="en-CA" dirty="0" smtClean="0"/>
              <a:t>Spirit of Christ in us</a:t>
            </a:r>
            <a:endParaRPr lang="en-CA" dirty="0"/>
          </a:p>
        </p:txBody>
      </p:sp>
      <p:sp>
        <p:nvSpPr>
          <p:cNvPr id="80" name="TextBox 79"/>
          <p:cNvSpPr txBox="1"/>
          <p:nvPr/>
        </p:nvSpPr>
        <p:spPr>
          <a:xfrm>
            <a:off x="899592" y="3646378"/>
            <a:ext cx="2680320" cy="502702"/>
          </a:xfrm>
          <a:prstGeom prst="rect">
            <a:avLst/>
          </a:prstGeom>
          <a:noFill/>
        </p:spPr>
        <p:txBody>
          <a:bodyPr wrap="square" rtlCol="0">
            <a:spAutoFit/>
          </a:bodyPr>
          <a:lstStyle/>
          <a:p>
            <a:pPr algn="ctr">
              <a:lnSpc>
                <a:spcPts val="1600"/>
              </a:lnSpc>
            </a:pPr>
            <a:r>
              <a:rPr lang="en-CA" dirty="0" smtClean="0"/>
              <a:t>power of Spirit to be ambassadors for Christ </a:t>
            </a:r>
          </a:p>
        </p:txBody>
      </p:sp>
      <p:sp>
        <p:nvSpPr>
          <p:cNvPr id="85" name="TextBox 84"/>
          <p:cNvSpPr txBox="1"/>
          <p:nvPr/>
        </p:nvSpPr>
        <p:spPr>
          <a:xfrm>
            <a:off x="3691880" y="3380799"/>
            <a:ext cx="1600200" cy="1200329"/>
          </a:xfrm>
          <a:prstGeom prst="rect">
            <a:avLst/>
          </a:prstGeom>
          <a:noFill/>
        </p:spPr>
        <p:txBody>
          <a:bodyPr wrap="square" rtlCol="0">
            <a:spAutoFit/>
          </a:bodyPr>
          <a:lstStyle/>
          <a:p>
            <a:pPr algn="ctr"/>
            <a:r>
              <a:rPr lang="en-CA" dirty="0" smtClean="0"/>
              <a:t>God’s love poured into heart by</a:t>
            </a:r>
          </a:p>
          <a:p>
            <a:pPr algn="ctr"/>
            <a:r>
              <a:rPr lang="en-CA" smtClean="0"/>
              <a:t>the </a:t>
            </a:r>
            <a:r>
              <a:rPr lang="en-CA" dirty="0" smtClean="0"/>
              <a:t>Spirit</a:t>
            </a:r>
            <a:endParaRPr lang="en-CA" dirty="0"/>
          </a:p>
        </p:txBody>
      </p:sp>
      <p:sp>
        <p:nvSpPr>
          <p:cNvPr id="104" name="TextBox 103"/>
          <p:cNvSpPr txBox="1"/>
          <p:nvPr/>
        </p:nvSpPr>
        <p:spPr>
          <a:xfrm>
            <a:off x="2987824" y="1556792"/>
            <a:ext cx="1600200" cy="646331"/>
          </a:xfrm>
          <a:prstGeom prst="rect">
            <a:avLst/>
          </a:prstGeom>
          <a:noFill/>
        </p:spPr>
        <p:txBody>
          <a:bodyPr wrap="square" rtlCol="0">
            <a:spAutoFit/>
          </a:bodyPr>
          <a:lstStyle/>
          <a:p>
            <a:pPr algn="ctr"/>
            <a:r>
              <a:rPr lang="en-CA" dirty="0" smtClean="0"/>
              <a:t>access in</a:t>
            </a:r>
          </a:p>
          <a:p>
            <a:pPr algn="ctr"/>
            <a:r>
              <a:rPr lang="en-CA" dirty="0" smtClean="0"/>
              <a:t> one Spirit</a:t>
            </a:r>
            <a:endParaRPr lang="en-CA" dirty="0"/>
          </a:p>
        </p:txBody>
      </p:sp>
      <p:sp>
        <p:nvSpPr>
          <p:cNvPr id="90" name="TextBox 89"/>
          <p:cNvSpPr txBox="1"/>
          <p:nvPr/>
        </p:nvSpPr>
        <p:spPr>
          <a:xfrm>
            <a:off x="7076256" y="2948751"/>
            <a:ext cx="1600200" cy="1200329"/>
          </a:xfrm>
          <a:prstGeom prst="rect">
            <a:avLst/>
          </a:prstGeom>
          <a:noFill/>
        </p:spPr>
        <p:txBody>
          <a:bodyPr wrap="square" rtlCol="0">
            <a:spAutoFit/>
          </a:bodyPr>
          <a:lstStyle/>
          <a:p>
            <a:pPr algn="ctr"/>
            <a:r>
              <a:rPr lang="en-CA" dirty="0" smtClean="0"/>
              <a:t>released from law to belong to Christ in </a:t>
            </a:r>
          </a:p>
          <a:p>
            <a:pPr algn="ctr"/>
            <a:r>
              <a:rPr lang="en-CA" dirty="0" smtClean="0"/>
              <a:t>the Spirit</a:t>
            </a:r>
            <a:endParaRPr lang="en-CA" dirty="0"/>
          </a:p>
        </p:txBody>
      </p:sp>
      <p:sp>
        <p:nvSpPr>
          <p:cNvPr id="77" name="TextBox 76"/>
          <p:cNvSpPr txBox="1"/>
          <p:nvPr/>
        </p:nvSpPr>
        <p:spPr>
          <a:xfrm>
            <a:off x="5868144" y="2001614"/>
            <a:ext cx="1600200" cy="923330"/>
          </a:xfrm>
          <a:prstGeom prst="rect">
            <a:avLst/>
          </a:prstGeom>
          <a:noFill/>
        </p:spPr>
        <p:txBody>
          <a:bodyPr wrap="square" rtlCol="0">
            <a:spAutoFit/>
          </a:bodyPr>
          <a:lstStyle/>
          <a:p>
            <a:pPr algn="ctr"/>
            <a:r>
              <a:rPr lang="en-CA" dirty="0" smtClean="0"/>
              <a:t>Spirit </a:t>
            </a:r>
          </a:p>
          <a:p>
            <a:pPr algn="ctr"/>
            <a:r>
              <a:rPr lang="en-CA" dirty="0" smtClean="0"/>
              <a:t>poured </a:t>
            </a:r>
          </a:p>
          <a:p>
            <a:pPr algn="ctr"/>
            <a:r>
              <a:rPr lang="en-CA" dirty="0" smtClean="0"/>
              <a:t>into heart</a:t>
            </a:r>
            <a:endParaRPr lang="en-CA" dirty="0"/>
          </a:p>
        </p:txBody>
      </p:sp>
      <p:sp>
        <p:nvSpPr>
          <p:cNvPr id="101" name="TextBox 100"/>
          <p:cNvSpPr txBox="1"/>
          <p:nvPr/>
        </p:nvSpPr>
        <p:spPr>
          <a:xfrm>
            <a:off x="955576" y="1425550"/>
            <a:ext cx="1600200" cy="923330"/>
          </a:xfrm>
          <a:prstGeom prst="rect">
            <a:avLst/>
          </a:prstGeom>
          <a:noFill/>
        </p:spPr>
        <p:txBody>
          <a:bodyPr wrap="square" rtlCol="0">
            <a:spAutoFit/>
          </a:bodyPr>
          <a:lstStyle/>
          <a:p>
            <a:pPr algn="ctr"/>
            <a:r>
              <a:rPr lang="en-CA" dirty="0" smtClean="0"/>
              <a:t>adopted sons with Spirit </a:t>
            </a:r>
          </a:p>
          <a:p>
            <a:pPr algn="ctr"/>
            <a:r>
              <a:rPr lang="en-CA" dirty="0" smtClean="0"/>
              <a:t>of Son</a:t>
            </a:r>
            <a:endParaRPr lang="en-CA" dirty="0"/>
          </a:p>
        </p:txBody>
      </p:sp>
      <p:sp>
        <p:nvSpPr>
          <p:cNvPr id="103" name="TextBox 102"/>
          <p:cNvSpPr txBox="1"/>
          <p:nvPr/>
        </p:nvSpPr>
        <p:spPr>
          <a:xfrm>
            <a:off x="5564088" y="3501008"/>
            <a:ext cx="1600200" cy="923330"/>
          </a:xfrm>
          <a:prstGeom prst="rect">
            <a:avLst/>
          </a:prstGeom>
          <a:noFill/>
        </p:spPr>
        <p:txBody>
          <a:bodyPr wrap="square" rtlCol="0">
            <a:spAutoFit/>
          </a:bodyPr>
          <a:lstStyle/>
          <a:p>
            <a:pPr algn="ctr"/>
            <a:r>
              <a:rPr lang="en-CA" dirty="0" smtClean="0"/>
              <a:t>circumcised by Christ in the Spirit</a:t>
            </a:r>
            <a:endParaRPr lang="en-CA" dirty="0"/>
          </a:p>
        </p:txBody>
      </p:sp>
      <p:sp>
        <p:nvSpPr>
          <p:cNvPr id="164" name="TextBox 163"/>
          <p:cNvSpPr txBox="1"/>
          <p:nvPr/>
        </p:nvSpPr>
        <p:spPr>
          <a:xfrm>
            <a:off x="91480" y="622429"/>
            <a:ext cx="1600200" cy="646331"/>
          </a:xfrm>
          <a:prstGeom prst="rect">
            <a:avLst/>
          </a:prstGeom>
          <a:noFill/>
        </p:spPr>
        <p:txBody>
          <a:bodyPr wrap="square" rtlCol="0">
            <a:spAutoFit/>
          </a:bodyPr>
          <a:lstStyle/>
          <a:p>
            <a:pPr algn="ctr"/>
            <a:r>
              <a:rPr lang="en-CA" dirty="0" smtClean="0"/>
              <a:t>have the Spirit</a:t>
            </a:r>
            <a:endParaRPr lang="en-CA" dirty="0"/>
          </a:p>
        </p:txBody>
      </p:sp>
      <p:sp>
        <p:nvSpPr>
          <p:cNvPr id="165" name="TextBox 164"/>
          <p:cNvSpPr txBox="1"/>
          <p:nvPr/>
        </p:nvSpPr>
        <p:spPr>
          <a:xfrm>
            <a:off x="-108520" y="1844824"/>
            <a:ext cx="1600200" cy="923330"/>
          </a:xfrm>
          <a:prstGeom prst="rect">
            <a:avLst/>
          </a:prstGeom>
          <a:noFill/>
        </p:spPr>
        <p:txBody>
          <a:bodyPr wrap="square" rtlCol="0">
            <a:spAutoFit/>
          </a:bodyPr>
          <a:lstStyle/>
          <a:p>
            <a:pPr algn="ctr"/>
            <a:r>
              <a:rPr lang="en-CA" dirty="0" smtClean="0"/>
              <a:t>Spirit </a:t>
            </a:r>
          </a:p>
          <a:p>
            <a:pPr algn="ctr"/>
            <a:r>
              <a:rPr lang="en-CA" dirty="0" smtClean="0"/>
              <a:t>comes, falls on us</a:t>
            </a:r>
            <a:endParaRPr lang="en-CA" dirty="0"/>
          </a:p>
        </p:txBody>
      </p:sp>
      <p:sp>
        <p:nvSpPr>
          <p:cNvPr id="166" name="TextBox 165"/>
          <p:cNvSpPr txBox="1"/>
          <p:nvPr/>
        </p:nvSpPr>
        <p:spPr>
          <a:xfrm>
            <a:off x="739552" y="2772664"/>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zieci Pana Boga @enieweglowskaPinterest .jpg"/>
          <p:cNvPicPr>
            <a:picLocks noChangeAspect="1"/>
          </p:cNvPicPr>
          <p:nvPr/>
        </p:nvPicPr>
        <p:blipFill>
          <a:blip r:embed="rId2" cstate="print"/>
          <a:srcRect t="11412"/>
          <a:stretch>
            <a:fillRect/>
          </a:stretch>
        </p:blipFill>
        <p:spPr>
          <a:xfrm>
            <a:off x="36512" y="0"/>
            <a:ext cx="9144000" cy="6885384"/>
          </a:xfrm>
          <a:prstGeom prst="rect">
            <a:avLst/>
          </a:prstGeom>
        </p:spPr>
      </p:pic>
      <p:sp>
        <p:nvSpPr>
          <p:cNvPr id="22" name="Oval 21"/>
          <p:cNvSpPr/>
          <p:nvPr/>
        </p:nvSpPr>
        <p:spPr>
          <a:xfrm rot="8040000" flipH="1">
            <a:off x="4651759" y="4715648"/>
            <a:ext cx="182880" cy="5486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3138675" flipH="1">
            <a:off x="5033474" y="4529756"/>
            <a:ext cx="274320" cy="822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355976" y="6279123"/>
            <a:ext cx="3816424" cy="246221"/>
          </a:xfrm>
          <a:prstGeom prst="rect">
            <a:avLst/>
          </a:prstGeom>
          <a:noFill/>
        </p:spPr>
        <p:txBody>
          <a:bodyPr wrap="square" rtlCol="0">
            <a:spAutoFit/>
          </a:bodyPr>
          <a:lstStyle/>
          <a:p>
            <a:r>
              <a:rPr lang="pl-PL" sz="1000" dirty="0" smtClean="0">
                <a:solidFill>
                  <a:schemeClr val="tx1">
                    <a:lumMod val="50000"/>
                  </a:schemeClr>
                </a:solidFill>
              </a:rPr>
              <a:t>Dzieci Pana Boga @enieweglowskaPinterest .jpg</a:t>
            </a:r>
            <a:endParaRPr lang="en-US" sz="1000" dirty="0">
              <a:solidFill>
                <a:schemeClr val="tx1">
                  <a:lumMod val="50000"/>
                </a:schemeClr>
              </a:solidFill>
            </a:endParaRPr>
          </a:p>
        </p:txBody>
      </p:sp>
      <p:sp>
        <p:nvSpPr>
          <p:cNvPr id="7" name="TextBox 6"/>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56. Immersed in the Holy Spirit!</a:t>
            </a:r>
            <a:r>
              <a:rPr lang="en-CA" sz="2800" b="1" dirty="0" smtClean="0">
                <a:solidFill>
                  <a:srgbClr val="FF0000"/>
                </a:solidFill>
                <a:latin typeface="Calibri" pitchFamily="34" charset="0"/>
              </a:rPr>
              <a:t>  I submit, Lord! </a:t>
            </a:r>
            <a:endParaRPr lang="en-CA" sz="2800" dirty="0"/>
          </a:p>
        </p:txBody>
      </p:sp>
      <p:pic>
        <p:nvPicPr>
          <p:cNvPr id="11" name="Picture 10"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2" name="TextBox 8"/>
          <p:cNvSpPr txBox="1">
            <a:spLocks noChangeArrowheads="1"/>
          </p:cNvSpPr>
          <p:nvPr/>
        </p:nvSpPr>
        <p:spPr bwMode="auto">
          <a:xfrm>
            <a:off x="8100392" y="66693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172400" y="5877272"/>
            <a:ext cx="936104"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Oval 14"/>
          <p:cNvSpPr/>
          <p:nvPr/>
        </p:nvSpPr>
        <p:spPr>
          <a:xfrm>
            <a:off x="4868024" y="3933056"/>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9091339" flipH="1">
            <a:off x="5296048" y="439722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53219" flipH="1">
            <a:off x="5297084" y="4979720"/>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5470376" y="5321776"/>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7"/>
          <p:cNvSpPr txBox="1">
            <a:spLocks/>
          </p:cNvSpPr>
          <p:nvPr/>
        </p:nvSpPr>
        <p:spPr bwMode="auto">
          <a:xfrm>
            <a:off x="107504" y="2564904"/>
            <a:ext cx="30963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mj-lt"/>
                <a:ea typeface="+mj-ea"/>
                <a:cs typeface="+mj-cs"/>
              </a:rPr>
              <a:t/>
            </a:r>
            <a:br>
              <a:rPr kumimoji="0" lang="en-CA" sz="2800" b="1" i="0" u="none" strike="noStrike" kern="0" cap="none" spc="0" normalizeH="0" baseline="0" noProof="0" dirty="0" smtClean="0">
                <a:ln>
                  <a:noFill/>
                </a:ln>
                <a:solidFill>
                  <a:srgbClr val="FF0000"/>
                </a:solidFill>
                <a:effectLst/>
                <a:uLnTx/>
                <a:uFillTx/>
                <a:latin typeface="+mj-lt"/>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“John baptized with water,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but you will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be baptized (</a:t>
            </a:r>
            <a:r>
              <a:rPr kumimoji="0" lang="en-CA" sz="2800" b="1" i="0" u="sng" strike="noStrike" kern="0" cap="none" spc="0" normalizeH="0" baseline="0" noProof="0" dirty="0" smtClean="0">
                <a:ln>
                  <a:noFill/>
                </a:ln>
                <a:solidFill>
                  <a:schemeClr val="tx1"/>
                </a:solidFill>
                <a:effectLst/>
                <a:uLnTx/>
                <a:uFillTx/>
                <a:latin typeface="Calibri" pitchFamily="34" charset="0"/>
                <a:ea typeface="+mj-ea"/>
                <a:cs typeface="+mj-cs"/>
              </a:rPr>
              <a:t>immersed</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with the Holy Spirit . . . you will receive power when the Holy Spirit has come upon you, and you will be my witnesses . . .”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Acts 1:5, 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0"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8" name="TextBox 17"/>
          <p:cNvSpPr txBox="1"/>
          <p:nvPr/>
        </p:nvSpPr>
        <p:spPr>
          <a:xfrm>
            <a:off x="-252536" y="6021288"/>
            <a:ext cx="3600400" cy="1107996"/>
          </a:xfrm>
          <a:prstGeom prst="rect">
            <a:avLst/>
          </a:prstGeom>
          <a:noFill/>
        </p:spPr>
        <p:txBody>
          <a:bodyPr wrap="square" rtlCol="0">
            <a:spAutoFit/>
          </a:bodyPr>
          <a:lstStyle/>
          <a:p>
            <a:pPr lvl="0" algn="ctr" eaLnBrk="0" hangingPunct="0">
              <a:defRPr/>
            </a:pPr>
            <a:r>
              <a:rPr lang="en-CA" sz="2400" b="1" kern="0" dirty="0" smtClean="0">
                <a:latin typeface="Calibri" pitchFamily="34" charset="0"/>
              </a:rPr>
              <a:t>(Mk 1:8; Acts 11:16</a:t>
            </a:r>
          </a:p>
          <a:p>
            <a:pPr lvl="0" algn="ctr" eaLnBrk="0" hangingPunct="0">
              <a:defRPr/>
            </a:pPr>
            <a:r>
              <a:rPr lang="en-CA" sz="2400" b="1" kern="0" dirty="0" smtClean="0">
                <a:latin typeface="Calibri" pitchFamily="34" charset="0"/>
              </a:rPr>
              <a:t>1 </a:t>
            </a:r>
            <a:r>
              <a:rPr lang="en-CA" sz="2400" b="1" kern="0" dirty="0" err="1" smtClean="0">
                <a:latin typeface="Calibri" pitchFamily="34" charset="0"/>
              </a:rPr>
              <a:t>Cor</a:t>
            </a:r>
            <a:r>
              <a:rPr lang="en-CA" sz="2400" b="1" kern="0" dirty="0" smtClean="0">
                <a:latin typeface="Calibri" pitchFamily="34" charset="0"/>
              </a:rPr>
              <a:t> 12:13)</a:t>
            </a:r>
          </a:p>
          <a:p>
            <a:endParaRPr lang="en-US" dirty="0"/>
          </a:p>
        </p:txBody>
      </p:sp>
      <p:sp>
        <p:nvSpPr>
          <p:cNvPr id="23" name="TextBox 22"/>
          <p:cNvSpPr txBox="1"/>
          <p:nvPr/>
        </p:nvSpPr>
        <p:spPr>
          <a:xfrm>
            <a:off x="7020272" y="548680"/>
            <a:ext cx="2088232" cy="2308324"/>
          </a:xfrm>
          <a:prstGeom prst="rect">
            <a:avLst/>
          </a:prstGeom>
          <a:noFill/>
        </p:spPr>
        <p:txBody>
          <a:bodyPr wrap="square" rtlCol="0">
            <a:spAutoFit/>
          </a:bodyPr>
          <a:lstStyle/>
          <a:p>
            <a:pPr algn="ctr"/>
            <a:r>
              <a:rPr lang="en-US" sz="2400" b="1" dirty="0" smtClean="0">
                <a:latin typeface="Calibri" pitchFamily="34" charset="0"/>
                <a:cs typeface="Calibri" pitchFamily="34" charset="0"/>
              </a:rPr>
              <a:t>Messiah “is like a refiner's fire . . . he will purify . . . and refine them”</a:t>
            </a:r>
          </a:p>
          <a:p>
            <a:pPr algn="ctr"/>
            <a:r>
              <a:rPr lang="en-US" sz="2400" b="1" dirty="0" smtClean="0">
                <a:latin typeface="Calibri" pitchFamily="34" charset="0"/>
                <a:cs typeface="Calibri" pitchFamily="34" charset="0"/>
              </a:rPr>
              <a:t>Malachi 3:2-3</a:t>
            </a:r>
            <a:endParaRPr lang="en-US" dirty="0"/>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ttps://i.pinimg.com/originals/0f/9f/13/0f9f13ec39cb5adc246016b7dc6d8743.jpg"/>
          <p:cNvPicPr>
            <a:picLocks noChangeAspect="1" noChangeArrowheads="1"/>
          </p:cNvPicPr>
          <p:nvPr/>
        </p:nvPicPr>
        <p:blipFill>
          <a:blip r:embed="rId2" cstate="print"/>
          <a:srcRect l="21251" b="18900"/>
          <a:stretch>
            <a:fillRect/>
          </a:stretch>
        </p:blipFill>
        <p:spPr bwMode="auto">
          <a:xfrm flipH="1">
            <a:off x="64725" y="171399"/>
            <a:ext cx="6379483" cy="6569969"/>
          </a:xfrm>
          <a:prstGeom prst="star32">
            <a:avLst/>
          </a:prstGeom>
          <a:noFill/>
        </p:spPr>
      </p:pic>
      <p:pic>
        <p:nvPicPr>
          <p:cNvPr id="11" name="Picture 10" descr="angry-face-01s.gif"/>
          <p:cNvPicPr>
            <a:picLocks noChangeAspect="1"/>
          </p:cNvPicPr>
          <p:nvPr/>
        </p:nvPicPr>
        <p:blipFill>
          <a:blip r:embed="rId3" cstate="print"/>
          <a:stretch>
            <a:fillRect/>
          </a:stretch>
        </p:blipFill>
        <p:spPr>
          <a:xfrm>
            <a:off x="8172400" y="5805264"/>
            <a:ext cx="864096" cy="864096"/>
          </a:xfrm>
          <a:prstGeom prst="ellipse">
            <a:avLst/>
          </a:prstGeom>
        </p:spPr>
      </p:pic>
      <p:sp>
        <p:nvSpPr>
          <p:cNvPr id="12"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172400" y="5693186"/>
            <a:ext cx="936104"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Oval 14"/>
          <p:cNvSpPr/>
          <p:nvPr/>
        </p:nvSpPr>
        <p:spPr>
          <a:xfrm>
            <a:off x="4868024" y="3933056"/>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9091339" flipH="1">
            <a:off x="5296048" y="439722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53219" flipH="1">
            <a:off x="5297084" y="4979720"/>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5470376" y="5321776"/>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3138675" flipH="1">
            <a:off x="5033474" y="4529756"/>
            <a:ext cx="274320" cy="822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8040000" flipH="1">
            <a:off x="4603625" y="4715648"/>
            <a:ext cx="182880" cy="5486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7"/>
          <p:cNvSpPr txBox="1">
            <a:spLocks/>
          </p:cNvSpPr>
          <p:nvPr/>
        </p:nvSpPr>
        <p:spPr bwMode="auto">
          <a:xfrm>
            <a:off x="6444208" y="3294112"/>
            <a:ext cx="259228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“For in one Spirit we were all baptized </a:t>
            </a:r>
            <a:r>
              <a:rPr lang="en-CA" sz="2800" b="1" kern="0" dirty="0" smtClean="0">
                <a:latin typeface="Calibri" pitchFamily="34" charset="0"/>
              </a:rPr>
              <a:t>(</a:t>
            </a:r>
            <a:r>
              <a:rPr lang="en-CA" sz="2800" b="1" u="sng" kern="0" dirty="0" smtClean="0">
                <a:latin typeface="Calibri" pitchFamily="34" charset="0"/>
              </a:rPr>
              <a:t>immersed</a:t>
            </a:r>
            <a:r>
              <a:rPr lang="en-CA" sz="2800" b="1" kern="0" dirty="0" smtClean="0">
                <a:latin typeface="Calibri" pitchFamily="34" charset="0"/>
              </a:rPr>
              <a:t>) </a:t>
            </a:r>
            <a:br>
              <a:rPr lang="en-CA" sz="2800" b="1" kern="0" dirty="0" smtClean="0">
                <a:latin typeface="Calibri" pitchFamily="34" charset="0"/>
              </a:rPr>
            </a:br>
            <a:r>
              <a:rPr lang="en-US" sz="2800" b="1" dirty="0" smtClean="0">
                <a:latin typeface="Calibri" pitchFamily="34" charset="0"/>
                <a:cs typeface="Calibri" pitchFamily="34" charset="0"/>
              </a:rPr>
              <a:t>into one body—</a:t>
            </a:r>
          </a:p>
          <a:p>
            <a:pPr algn="ctr"/>
            <a:r>
              <a:rPr lang="en-US" sz="2800" b="1" dirty="0" smtClean="0">
                <a:latin typeface="Calibri" pitchFamily="34" charset="0"/>
                <a:cs typeface="Calibri" pitchFamily="34" charset="0"/>
              </a:rPr>
              <a:t>Jews or Greeks, slaves or free—and all were made to drink of one Spirit”</a:t>
            </a:r>
          </a:p>
          <a:p>
            <a:pPr algn="ctr"/>
            <a:r>
              <a:rPr lang="en-CA" sz="2800" b="1" dirty="0" smtClean="0">
                <a:latin typeface="Calibri" pitchFamily="34" charset="0"/>
                <a:cs typeface="Calibri" pitchFamily="34" charset="0"/>
              </a:rPr>
              <a:t>1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12:13</a:t>
            </a:r>
          </a:p>
          <a:p>
            <a:pPr algn="ctr"/>
            <a:endParaRPr lang="x-none" sz="2800" b="1"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br>
            <a:endParaRPr kumimoji="0" lang="en-CA" sz="2800" b="0" i="0" u="none" strike="noStrike" kern="0" cap="none" spc="0" normalizeH="0" baseline="0" noProof="0" dirty="0" smtClean="0">
              <a:ln>
                <a:noFill/>
              </a:ln>
              <a:effectLst/>
              <a:uLnTx/>
              <a:uFillTx/>
              <a:latin typeface="Calibri" pitchFamily="34" charset="0"/>
              <a:ea typeface="+mj-ea"/>
              <a:cs typeface="Calibri" pitchFamily="34" charset="0"/>
            </a:endParaRPr>
          </a:p>
        </p:txBody>
      </p:sp>
      <p:pic>
        <p:nvPicPr>
          <p:cNvPr id="26" name="Picture 25" descr="bible-clipart-50 clipart-library.com.jpeg"/>
          <p:cNvPicPr>
            <a:picLocks noChangeAspect="1"/>
          </p:cNvPicPr>
          <p:nvPr/>
        </p:nvPicPr>
        <p:blipFill>
          <a:blip r:embed="rId4" cstate="print"/>
          <a:stretch>
            <a:fillRect/>
          </a:stretch>
        </p:blipFill>
        <p:spPr>
          <a:xfrm rot="21129298">
            <a:off x="2237732" y="3264200"/>
            <a:ext cx="1894590" cy="1296814"/>
          </a:xfrm>
          <a:prstGeom prst="ellipse">
            <a:avLst/>
          </a:prstGeom>
        </p:spPr>
      </p:pic>
      <p:sp>
        <p:nvSpPr>
          <p:cNvPr id="27" name="TextBox 26"/>
          <p:cNvSpPr txBox="1"/>
          <p:nvPr/>
        </p:nvSpPr>
        <p:spPr>
          <a:xfrm>
            <a:off x="18256" y="6381328"/>
            <a:ext cx="6858000" cy="246221"/>
          </a:xfrm>
          <a:prstGeom prst="rect">
            <a:avLst/>
          </a:prstGeom>
          <a:noFill/>
        </p:spPr>
        <p:txBody>
          <a:bodyPr wrap="square" rtlCol="0">
            <a:spAutoFit/>
          </a:bodyPr>
          <a:lstStyle/>
          <a:p>
            <a:r>
              <a:rPr lang="en-US" sz="1000" dirty="0" smtClean="0">
                <a:hlinkClick r:id="rId5"/>
              </a:rPr>
              <a:t>Dove https://i.pinimg</a:t>
            </a:r>
            <a:r>
              <a:rPr lang="en-US" sz="900" dirty="0" smtClean="0">
                <a:hlinkClick r:id="rId5"/>
              </a:rPr>
              <a:t>.com/originals/0f/9f/13/0f9f13ec39cb5adc246016b7dc6d8743.jpg</a:t>
            </a:r>
            <a:r>
              <a:rPr lang="en-US" sz="900" dirty="0" smtClean="0"/>
              <a:t>  TeresaShieldsParker.com</a:t>
            </a:r>
            <a:endParaRPr lang="en-US" sz="900" dirty="0"/>
          </a:p>
        </p:txBody>
      </p:sp>
      <p:sp>
        <p:nvSpPr>
          <p:cNvPr id="28" name="Rectangle 27"/>
          <p:cNvSpPr/>
          <p:nvPr/>
        </p:nvSpPr>
        <p:spPr>
          <a:xfrm>
            <a:off x="755576" y="6588060"/>
            <a:ext cx="5112568" cy="369332"/>
          </a:xfrm>
          <a:prstGeom prst="rect">
            <a:avLst/>
          </a:prstGeom>
        </p:spPr>
        <p:txBody>
          <a:bodyPr wrap="square">
            <a:spAutoFit/>
          </a:bodyPr>
          <a:lstStyle/>
          <a:p>
            <a:pPr algn="ctr"/>
            <a:r>
              <a:rPr lang="en-CA" sz="800" dirty="0" smtClean="0">
                <a:solidFill>
                  <a:schemeClr val="tx1">
                    <a:lumMod val="65000"/>
                  </a:schemeClr>
                </a:solidFill>
              </a:rPr>
              <a:t>Bible and cross  Microsoft clip art © 2013   Microsoft Corporation. </a:t>
            </a:r>
          </a:p>
          <a:p>
            <a:pPr algn="ctr"/>
            <a:endParaRPr lang="en-CA" sz="1000" dirty="0">
              <a:solidFill>
                <a:schemeClr val="tx1">
                  <a:lumMod val="65000"/>
                </a:schemeClr>
              </a:solidFill>
            </a:endParaRPr>
          </a:p>
        </p:txBody>
      </p:sp>
      <p:sp>
        <p:nvSpPr>
          <p:cNvPr id="17" name="TextBox 16"/>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56. Immersed in the Holy Spirit!</a:t>
            </a:r>
            <a:r>
              <a:rPr lang="en-CA" sz="2800" b="1" dirty="0" smtClean="0">
                <a:solidFill>
                  <a:srgbClr val="FF0000"/>
                </a:solidFill>
                <a:latin typeface="Calibri" pitchFamily="34" charset="0"/>
              </a:rPr>
              <a:t>  I submit, Lord! </a:t>
            </a:r>
            <a:endParaRPr lang="en-CA" sz="2800" dirty="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00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164288" y="0"/>
            <a:ext cx="2016224" cy="685800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All God’s riches of  grace in Christ are given freely at the moment of salvation.</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It is not possible to be “in Christ”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but not “immersed in the Spirit.”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Do not empty the cross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of Christ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of its power </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(1 </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Cor</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1:17).</a:t>
            </a:r>
            <a:endParaRPr kumimoji="0" lang="en-CA" sz="2400" b="1"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1" name="TextBox 20"/>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62064"/>
            <a:ext cx="8640960" cy="1143000"/>
          </a:xfrm>
        </p:spPr>
        <p:txBody>
          <a:bodyPr/>
          <a:lstStyle/>
          <a:p>
            <a:r>
              <a:rPr lang="en-CA" sz="2800" b="1" dirty="0" smtClean="0">
                <a:solidFill>
                  <a:schemeClr val="bg1"/>
                </a:solidFill>
                <a:latin typeface="Calibri" pitchFamily="34" charset="0"/>
              </a:rPr>
              <a:t>At Pentecost, with his new grasp of what God was doing,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what did Peter say God would do from then on?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rgbClr val="FF0000"/>
                </a:solidFill>
                <a:latin typeface="Calibri" pitchFamily="34" charset="0"/>
              </a:rPr>
              <a:t>And Peter said to them, “Repent and be baptized (immersed) every one of you in the name of Jesus Christ for the forgiveness of your sins, and you will receive the gift of the Holy Spirit” (Acts 2:38).</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Have you repented and been forgiven through Christ? What does Peter say goes together with forgiveness?</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Peter says God also gives the gift of the Holy Spirit!</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Does Peter think God’s gift of the Spirit includes</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baptism of the Spirit (1:5), receiving power when the Spirit comes upon us (1:8), the filling of the Spirit (2:4), and the pouring out of the Spirit (2:16-18)?  Yes!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Peter, it’s not possible to be forgiven and not also receive the Holy Spirit in </a:t>
            </a:r>
            <a:r>
              <a:rPr lang="en-CA" sz="2800" b="1" u="sng" dirty="0" smtClean="0">
                <a:solidFill>
                  <a:schemeClr val="bg1"/>
                </a:solidFill>
                <a:latin typeface="Calibri" pitchFamily="34" charset="0"/>
              </a:rPr>
              <a:t>all</a:t>
            </a:r>
            <a:r>
              <a:rPr lang="en-CA" sz="2800" b="1" dirty="0" smtClean="0">
                <a:solidFill>
                  <a:schemeClr val="bg1"/>
                </a:solidFill>
                <a:latin typeface="Calibri" pitchFamily="34" charset="0"/>
              </a:rPr>
              <a:t> his New Covenant ministry.</a:t>
            </a:r>
            <a:endParaRPr lang="en-CA" sz="2800" b="1" dirty="0">
              <a:solidFill>
                <a:schemeClr val="bg1"/>
              </a:solidFill>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13910" y="1340768"/>
            <a:ext cx="6114274" cy="4297680"/>
          </a:xfrm>
          <a:prstGeom prst="rect">
            <a:avLst/>
          </a:prstGeom>
        </p:spPr>
      </p:pic>
      <p:sp>
        <p:nvSpPr>
          <p:cNvPr id="11" name="Rectangle 10"/>
          <p:cNvSpPr/>
          <p:nvPr/>
        </p:nvSpPr>
        <p:spPr>
          <a:xfrm>
            <a:off x="2987824"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218"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2202876"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69882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194764"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2202876" y="3690955"/>
            <a:ext cx="921716" cy="548640"/>
          </a:xfrm>
          <a:prstGeom prst="rect">
            <a:avLst/>
          </a:prstGeom>
        </p:spPr>
      </p:pic>
      <p:sp>
        <p:nvSpPr>
          <p:cNvPr id="17" name="WordArt 2"/>
          <p:cNvSpPr>
            <a:spLocks noChangeArrowheads="1" noChangeShapeType="1" noTextEdit="1"/>
          </p:cNvSpPr>
          <p:nvPr/>
        </p:nvSpPr>
        <p:spPr bwMode="auto">
          <a:xfrm>
            <a:off x="428596" y="1124744"/>
            <a:ext cx="5223524" cy="4824536"/>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436096" y="188640"/>
            <a:ext cx="3888432" cy="1246495"/>
          </a:xfrm>
          <a:prstGeom prst="rect">
            <a:avLst/>
          </a:prstGeom>
          <a:noFill/>
        </p:spPr>
        <p:txBody>
          <a:bodyPr wrap="square" rtlCol="0">
            <a:spAutoFit/>
          </a:bodyPr>
          <a:lstStyle/>
          <a:p>
            <a:pPr algn="ctr">
              <a:lnSpc>
                <a:spcPts val="3000"/>
              </a:lnSpc>
            </a:pPr>
            <a:r>
              <a:rPr lang="en-CA" sz="2600" b="1" dirty="0" smtClean="0">
                <a:solidFill>
                  <a:schemeClr val="bg1"/>
                </a:solidFill>
                <a:latin typeface="Calibri" pitchFamily="34" charset="0"/>
                <a:cs typeface="Calibri" pitchFamily="34" charset="0"/>
              </a:rPr>
              <a:t>Salvation is to be united with the Lord, God the Father, Son and Spirit!</a:t>
            </a:r>
          </a:p>
        </p:txBody>
      </p:sp>
      <p:sp>
        <p:nvSpPr>
          <p:cNvPr id="19" name="TextBox 18"/>
          <p:cNvSpPr txBox="1"/>
          <p:nvPr/>
        </p:nvSpPr>
        <p:spPr>
          <a:xfrm>
            <a:off x="5715744" y="1575658"/>
            <a:ext cx="3464768" cy="5093702"/>
          </a:xfrm>
          <a:prstGeom prst="rect">
            <a:avLst/>
          </a:prstGeom>
          <a:noFill/>
        </p:spPr>
        <p:txBody>
          <a:bodyPr wrap="square" rtlCol="0">
            <a:spAutoFit/>
          </a:bodyPr>
          <a:lstStyle/>
          <a:p>
            <a:pPr algn="ctr">
              <a:lnSpc>
                <a:spcPts val="3000"/>
              </a:lnSpc>
            </a:pPr>
            <a:r>
              <a:rPr lang="en-CA" sz="2600" b="1" dirty="0" smtClean="0">
                <a:solidFill>
                  <a:schemeClr val="bg1"/>
                </a:solidFill>
                <a:latin typeface="Calibri" pitchFamily="34" charset="0"/>
                <a:cs typeface="Calibri" pitchFamily="34" charset="0"/>
              </a:rPr>
              <a:t>The Spirit loves, fellowships with </a:t>
            </a:r>
          </a:p>
          <a:p>
            <a:pPr algn="ctr">
              <a:lnSpc>
                <a:spcPts val="3000"/>
              </a:lnSpc>
            </a:pPr>
            <a:r>
              <a:rPr lang="en-CA" sz="2600" b="1" dirty="0" smtClean="0">
                <a:solidFill>
                  <a:schemeClr val="bg1"/>
                </a:solidFill>
                <a:latin typeface="Calibri" pitchFamily="34" charset="0"/>
                <a:cs typeface="Calibri" pitchFamily="34" charset="0"/>
              </a:rPr>
              <a:t>and empowers sons </a:t>
            </a:r>
          </a:p>
          <a:p>
            <a:pPr algn="ctr">
              <a:lnSpc>
                <a:spcPts val="3000"/>
              </a:lnSpc>
            </a:pPr>
            <a:r>
              <a:rPr lang="en-CA" sz="2600" b="1" dirty="0" smtClean="0">
                <a:solidFill>
                  <a:schemeClr val="bg1"/>
                </a:solidFill>
                <a:latin typeface="Calibri" pitchFamily="34" charset="0"/>
                <a:cs typeface="Calibri" pitchFamily="34" charset="0"/>
              </a:rPr>
              <a:t>in the Son as he loves, fellowships with and empowers the Son.</a:t>
            </a:r>
          </a:p>
          <a:p>
            <a:pPr algn="ctr">
              <a:lnSpc>
                <a:spcPts val="3000"/>
              </a:lnSpc>
            </a:pPr>
            <a:r>
              <a:rPr lang="en-CA" sz="2600" b="1" dirty="0" smtClean="0">
                <a:solidFill>
                  <a:schemeClr val="bg1"/>
                </a:solidFill>
                <a:latin typeface="Calibri" pitchFamily="34" charset="0"/>
                <a:cs typeface="Calibri" pitchFamily="34" charset="0"/>
              </a:rPr>
              <a:t>Brothers of the Son, </a:t>
            </a:r>
          </a:p>
          <a:p>
            <a:pPr algn="ctr">
              <a:lnSpc>
                <a:spcPts val="3000"/>
              </a:lnSpc>
            </a:pPr>
            <a:r>
              <a:rPr lang="en-CA" sz="2600" b="1" dirty="0" smtClean="0">
                <a:solidFill>
                  <a:schemeClr val="bg1"/>
                </a:solidFill>
                <a:latin typeface="Calibri" pitchFamily="34" charset="0"/>
                <a:cs typeface="Calibri" pitchFamily="34" charset="0"/>
              </a:rPr>
              <a:t>immersed in </a:t>
            </a:r>
          </a:p>
          <a:p>
            <a:pPr algn="ctr">
              <a:lnSpc>
                <a:spcPts val="3000"/>
              </a:lnSpc>
            </a:pPr>
            <a:r>
              <a:rPr lang="en-CA" sz="2600" b="1" dirty="0" smtClean="0">
                <a:solidFill>
                  <a:schemeClr val="bg1"/>
                </a:solidFill>
                <a:latin typeface="Calibri" pitchFamily="34" charset="0"/>
                <a:cs typeface="Calibri" pitchFamily="34" charset="0"/>
              </a:rPr>
              <a:t>the Spirit of the Son, love, fellowship with, and cooperate with </a:t>
            </a:r>
          </a:p>
          <a:p>
            <a:pPr algn="ctr">
              <a:lnSpc>
                <a:spcPts val="3000"/>
              </a:lnSpc>
            </a:pPr>
            <a:r>
              <a:rPr lang="en-CA" sz="2600" b="1" dirty="0" smtClean="0">
                <a:solidFill>
                  <a:schemeClr val="bg1"/>
                </a:solidFill>
                <a:latin typeface="Calibri" pitchFamily="34" charset="0"/>
                <a:cs typeface="Calibri" pitchFamily="34" charset="0"/>
              </a:rPr>
              <a:t>the Father and Spirit </a:t>
            </a:r>
          </a:p>
          <a:p>
            <a:pPr algn="ctr">
              <a:lnSpc>
                <a:spcPts val="3000"/>
              </a:lnSpc>
            </a:pPr>
            <a:r>
              <a:rPr lang="en-CA" sz="2600" b="1" dirty="0" smtClean="0">
                <a:solidFill>
                  <a:schemeClr val="bg1"/>
                </a:solidFill>
                <a:latin typeface="Calibri" pitchFamily="34" charset="0"/>
                <a:cs typeface="Calibri" pitchFamily="34" charset="0"/>
              </a:rPr>
              <a:t>as the Son does. </a:t>
            </a:r>
            <a:endParaRPr lang="en-CA" sz="26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Explosion 1 2"/>
          <p:cNvSpPr/>
          <p:nvPr/>
        </p:nvSpPr>
        <p:spPr>
          <a:xfrm>
            <a:off x="1224136" y="1"/>
            <a:ext cx="3851920" cy="321297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Arc 8"/>
          <p:cNvSpPr/>
          <p:nvPr/>
        </p:nvSpPr>
        <p:spPr>
          <a:xfrm rot="3099384" flipV="1">
            <a:off x="1229909" y="1754173"/>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2625361">
            <a:off x="-511424" y="2639460"/>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35849" name="TextBox 10"/>
          <p:cNvSpPr txBox="1">
            <a:spLocks noChangeArrowheads="1"/>
          </p:cNvSpPr>
          <p:nvPr/>
        </p:nvSpPr>
        <p:spPr bwMode="auto">
          <a:xfrm>
            <a:off x="2196133" y="1177588"/>
            <a:ext cx="2159843" cy="523220"/>
          </a:xfrm>
          <a:prstGeom prst="rect">
            <a:avLst/>
          </a:prstGeom>
          <a:noFill/>
          <a:ln w="9525">
            <a:noFill/>
            <a:miter lim="800000"/>
            <a:headEnd/>
            <a:tailEnd/>
          </a:ln>
        </p:spPr>
        <p:txBody>
          <a:bodyPr wrap="square">
            <a:spAutoFit/>
          </a:bodyPr>
          <a:lstStyle/>
          <a:p>
            <a:r>
              <a:rPr lang="en-CA" sz="2800" b="1" dirty="0">
                <a:solidFill>
                  <a:schemeClr val="bg1"/>
                </a:solidFill>
              </a:rPr>
              <a:t>the </a:t>
            </a:r>
            <a:r>
              <a:rPr lang="en-CA" sz="2800" b="1" dirty="0" smtClean="0">
                <a:solidFill>
                  <a:schemeClr val="bg1"/>
                </a:solidFill>
              </a:rPr>
              <a:t>Lord</a:t>
            </a:r>
            <a:endParaRPr lang="en-CA" sz="2800" b="1" dirty="0">
              <a:solidFill>
                <a:schemeClr val="bg1"/>
              </a:solidFill>
            </a:endParaRPr>
          </a:p>
        </p:txBody>
      </p:sp>
      <p:sp>
        <p:nvSpPr>
          <p:cNvPr id="16" name="Arc 15"/>
          <p:cNvSpPr/>
          <p:nvPr/>
        </p:nvSpPr>
        <p:spPr>
          <a:xfrm rot="3099384" flipV="1">
            <a:off x="1534709" y="1386430"/>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7" name="Arc 16"/>
          <p:cNvSpPr/>
          <p:nvPr/>
        </p:nvSpPr>
        <p:spPr>
          <a:xfrm rot="2625361">
            <a:off x="64640" y="2680823"/>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9" name="Oval 18"/>
          <p:cNvSpPr/>
          <p:nvPr/>
        </p:nvSpPr>
        <p:spPr>
          <a:xfrm>
            <a:off x="5076056" y="4725144"/>
            <a:ext cx="504056" cy="50405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5004048" y="5229200"/>
            <a:ext cx="648072" cy="79208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5364088"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5148064"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395536" y="3429000"/>
            <a:ext cx="3312368" cy="2092881"/>
          </a:xfrm>
          <a:prstGeom prst="rect">
            <a:avLst/>
          </a:prstGeom>
          <a:noFill/>
        </p:spPr>
        <p:txBody>
          <a:bodyPr wrap="square" rtlCol="0">
            <a:spAutoFit/>
          </a:bodyPr>
          <a:lstStyle/>
          <a:p>
            <a:r>
              <a:rPr lang="en-CA" sz="2800" b="1" dirty="0" smtClean="0">
                <a:latin typeface="Calibri" pitchFamily="34" charset="0"/>
              </a:rPr>
              <a:t>“You will receive power when the Holy Spirit has come upon you”  Acts 1:8</a:t>
            </a:r>
          </a:p>
          <a:p>
            <a:endParaRPr lang="en-CA" dirty="0">
              <a:latin typeface="Calibri" pitchFamily="34" charset="0"/>
            </a:endParaRPr>
          </a:p>
        </p:txBody>
      </p:sp>
      <p:sp>
        <p:nvSpPr>
          <p:cNvPr id="27" name="TextBox 26"/>
          <p:cNvSpPr txBox="1"/>
          <p:nvPr/>
        </p:nvSpPr>
        <p:spPr>
          <a:xfrm>
            <a:off x="5508104" y="534159"/>
            <a:ext cx="3672408" cy="2246769"/>
          </a:xfrm>
          <a:prstGeom prst="rect">
            <a:avLst/>
          </a:prstGeom>
          <a:noFill/>
        </p:spPr>
        <p:txBody>
          <a:bodyPr wrap="square" rtlCol="0">
            <a:spAutoFit/>
          </a:bodyPr>
          <a:lstStyle/>
          <a:p>
            <a:r>
              <a:rPr lang="en-CA" sz="2800" b="1" dirty="0" smtClean="0">
                <a:latin typeface="Calibri" pitchFamily="34" charset="0"/>
              </a:rPr>
              <a:t>“As I began to speak, the Holy Spirit fell on them just as on us at the beginning” </a:t>
            </a:r>
          </a:p>
          <a:p>
            <a:r>
              <a:rPr lang="en-CA" sz="2800" b="1" dirty="0" smtClean="0">
                <a:latin typeface="Calibri" pitchFamily="34" charset="0"/>
              </a:rPr>
              <a:t>Acts 11:15 </a:t>
            </a:r>
            <a:endParaRPr lang="en-CA" sz="2800" dirty="0">
              <a:latin typeface="Calibri" pitchFamily="34" charset="0"/>
            </a:endParaRPr>
          </a:p>
        </p:txBody>
      </p:sp>
      <p:pic>
        <p:nvPicPr>
          <p:cNvPr id="20" name="Picture 19" descr="dove and sword large cropped.png"/>
          <p:cNvPicPr>
            <a:picLocks noChangeAspect="1"/>
          </p:cNvPicPr>
          <p:nvPr/>
        </p:nvPicPr>
        <p:blipFill>
          <a:blip r:embed="rId2" cstate="print"/>
          <a:stretch>
            <a:fillRect/>
          </a:stretch>
        </p:blipFill>
        <p:spPr>
          <a:xfrm>
            <a:off x="4067944" y="3284984"/>
            <a:ext cx="1592795" cy="1648198"/>
          </a:xfrm>
          <a:prstGeom prst="rect">
            <a:avLst/>
          </a:prstGeom>
        </p:spPr>
      </p:pic>
      <p:sp>
        <p:nvSpPr>
          <p:cNvPr id="22" name="Rectangle 21"/>
          <p:cNvSpPr/>
          <p:nvPr/>
        </p:nvSpPr>
        <p:spPr>
          <a:xfrm>
            <a:off x="5220072" y="3356992"/>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25" name="Title 1"/>
          <p:cNvSpPr txBox="1">
            <a:spLocks/>
          </p:cNvSpPr>
          <p:nvPr/>
        </p:nvSpPr>
        <p:spPr bwMode="auto">
          <a:xfrm>
            <a:off x="6156176" y="4509120"/>
            <a:ext cx="2743200" cy="1828800"/>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57. the Spirit </a:t>
            </a:r>
          </a:p>
          <a:p>
            <a:pPr algn="ctr" eaLnBrk="0" hangingPunct="0">
              <a:defRPr/>
            </a:pPr>
            <a:r>
              <a:rPr lang="en-CA" sz="2800" b="1" kern="0" dirty="0" smtClean="0">
                <a:solidFill>
                  <a:srgbClr val="FF0000"/>
                </a:solidFill>
                <a:latin typeface="Calibri" pitchFamily="34" charset="0"/>
                <a:ea typeface="+mj-ea"/>
                <a:cs typeface="+mj-cs"/>
              </a:rPr>
              <a:t>comes on us </a:t>
            </a:r>
          </a:p>
          <a:p>
            <a:pPr algn="ctr" eaLnBrk="0" hangingPunct="0">
              <a:defRPr/>
            </a:pPr>
            <a:r>
              <a:rPr lang="en-CA" sz="2800" b="1" kern="0" dirty="0" smtClean="0">
                <a:solidFill>
                  <a:srgbClr val="FF0000"/>
                </a:solidFill>
                <a:latin typeface="Calibri" pitchFamily="34" charset="0"/>
                <a:ea typeface="+mj-ea"/>
                <a:cs typeface="+mj-cs"/>
              </a:rPr>
              <a:t>and falls on us.</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2800" b="1" kern="0" dirty="0">
              <a:latin typeface="Calibri" pitchFamily="34" charset="0"/>
              <a:ea typeface="+mj-ea"/>
              <a:cs typeface="+mj-cs"/>
            </a:endParaRPr>
          </a:p>
        </p:txBody>
      </p:sp>
      <p:pic>
        <p:nvPicPr>
          <p:cNvPr id="18" name="Picture 1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28" name="TextBox 27"/>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Oval 30"/>
          <p:cNvSpPr/>
          <p:nvPr/>
        </p:nvSpPr>
        <p:spPr>
          <a:xfrm>
            <a:off x="5076056" y="4653136"/>
            <a:ext cx="504056" cy="504056"/>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ounded Rectangle 31"/>
          <p:cNvSpPr/>
          <p:nvPr/>
        </p:nvSpPr>
        <p:spPr>
          <a:xfrm>
            <a:off x="5004048" y="5157192"/>
            <a:ext cx="648072" cy="792088"/>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5148064" y="5949280"/>
            <a:ext cx="144016" cy="6400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5364088" y="5949280"/>
            <a:ext cx="144016" cy="6400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5" name="TextBox 4"/>
          <p:cNvSpPr txBox="1"/>
          <p:nvPr/>
        </p:nvSpPr>
        <p:spPr>
          <a:xfrm>
            <a:off x="179512" y="4567768"/>
            <a:ext cx="878497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“Therefore, </a:t>
            </a:r>
            <a:r>
              <a:rPr lang="en-US" sz="2800" b="1" dirty="0" smtClean="0">
                <a:solidFill>
                  <a:srgbClr val="0000FF"/>
                </a:solidFill>
                <a:latin typeface="Calibri" pitchFamily="34" charset="0"/>
              </a:rPr>
              <a:t>we are ambassadors for Christ,</a:t>
            </a:r>
            <a:r>
              <a:rPr lang="en-US" sz="2800" b="1" dirty="0" smtClean="0">
                <a:latin typeface="Calibri" pitchFamily="34" charset="0"/>
              </a:rPr>
              <a:t> </a:t>
            </a:r>
            <a:r>
              <a:rPr lang="en-US" sz="2800" b="1" dirty="0" smtClean="0">
                <a:solidFill>
                  <a:schemeClr val="bg1"/>
                </a:solidFill>
                <a:latin typeface="Calibri" pitchFamily="34" charset="0"/>
              </a:rPr>
              <a:t>God making his appeal through us. </a:t>
            </a:r>
            <a:r>
              <a:rPr lang="en-US" sz="2800" b="1" dirty="0" smtClean="0">
                <a:solidFill>
                  <a:srgbClr val="0000FF"/>
                </a:solidFill>
                <a:latin typeface="Calibri" pitchFamily="34" charset="0"/>
              </a:rPr>
              <a:t>We implore you on behalf of Christ</a:t>
            </a:r>
            <a:r>
              <a:rPr lang="en-US" sz="2800" b="1" dirty="0" smtClean="0">
                <a:solidFill>
                  <a:schemeClr val="bg1"/>
                </a:solidFill>
                <a:latin typeface="Calibri" pitchFamily="34" charset="0"/>
              </a:rPr>
              <a:t>, </a:t>
            </a:r>
          </a:p>
          <a:p>
            <a:pPr algn="ctr"/>
            <a:r>
              <a:rPr lang="en-US" sz="2800" b="1" dirty="0" smtClean="0">
                <a:solidFill>
                  <a:srgbClr val="0000FF"/>
                </a:solidFill>
                <a:latin typeface="Calibri" pitchFamily="34" charset="0"/>
              </a:rPr>
              <a:t>be reconciled to God.  </a:t>
            </a:r>
            <a:r>
              <a:rPr lang="en-CA" sz="2800" b="1" dirty="0" smtClean="0">
                <a:solidFill>
                  <a:schemeClr val="bg1"/>
                </a:solidFill>
                <a:latin typeface="Calibri" pitchFamily="34" charset="0"/>
                <a:cs typeface="Calibri" pitchFamily="34" charset="0"/>
              </a:rPr>
              <a:t>For our sake he made him to be sin    </a:t>
            </a:r>
          </a:p>
          <a:p>
            <a:pPr algn="ctr"/>
            <a:r>
              <a:rPr lang="en-CA" sz="2800" b="1" dirty="0" smtClean="0">
                <a:solidFill>
                  <a:schemeClr val="bg1"/>
                </a:solidFill>
                <a:latin typeface="Calibri" pitchFamily="34" charset="0"/>
                <a:cs typeface="Calibri" pitchFamily="34" charset="0"/>
              </a:rPr>
              <a:t>      who knew no sin, so that in him we might become </a:t>
            </a:r>
          </a:p>
          <a:p>
            <a:pPr algn="ctr"/>
            <a:r>
              <a:rPr lang="en-CA" sz="2800" b="1" dirty="0" smtClean="0">
                <a:solidFill>
                  <a:schemeClr val="bg1"/>
                </a:solidFill>
                <a:latin typeface="Calibri" pitchFamily="34" charset="0"/>
                <a:cs typeface="Calibri" pitchFamily="34" charset="0"/>
              </a:rPr>
              <a:t>   the righteousness of God.” </a:t>
            </a: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5:20-21 </a:t>
            </a:r>
            <a:r>
              <a:rPr lang="en-CA" sz="2800" dirty="0" smtClean="0">
                <a:solidFill>
                  <a:schemeClr val="bg1"/>
                </a:solidFill>
              </a:rPr>
              <a:t/>
            </a:r>
            <a:br>
              <a:rPr lang="en-CA" sz="2800" dirty="0" smtClean="0">
                <a:solidFill>
                  <a:schemeClr val="bg1"/>
                </a:solidFill>
              </a:rPr>
            </a:br>
            <a:endParaRPr lang="en-CA" sz="2800" b="1" dirty="0">
              <a:solidFill>
                <a:schemeClr val="bg1"/>
              </a:solidFill>
              <a:latin typeface="Calibri" pitchFamily="34" charset="0"/>
            </a:endParaRPr>
          </a:p>
        </p:txBody>
      </p:sp>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cxnSp>
        <p:nvCxnSpPr>
          <p:cNvPr id="16" name="Straight Arrow Connector 15"/>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
        <p:nvSpPr>
          <p:cNvPr id="19" name="TextBox 18"/>
          <p:cNvSpPr txBox="1"/>
          <p:nvPr/>
        </p:nvSpPr>
        <p:spPr>
          <a:xfrm>
            <a:off x="179512" y="4924325"/>
            <a:ext cx="8784976" cy="1384995"/>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“But you will receive power when the Holy Spirit has come upon you, and you will be my witnesses . . . to the end of the earth.”  </a:t>
            </a:r>
            <a:r>
              <a:rPr lang="en-CA" sz="2800" b="1" dirty="0" smtClean="0">
                <a:solidFill>
                  <a:schemeClr val="bg1"/>
                </a:solidFill>
                <a:latin typeface="Calibri" pitchFamily="34" charset="0"/>
              </a:rPr>
              <a:t>Acts 1:8</a:t>
            </a:r>
          </a:p>
        </p:txBody>
      </p:sp>
      <p:cxnSp>
        <p:nvCxnSpPr>
          <p:cNvPr id="20" name="Straight Arrow Connector 19"/>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
        <p:nvSpPr>
          <p:cNvPr id="19" name="TextBox 18"/>
          <p:cNvSpPr txBox="1"/>
          <p:nvPr/>
        </p:nvSpPr>
        <p:spPr>
          <a:xfrm>
            <a:off x="251520" y="4709462"/>
            <a:ext cx="8784976"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“But when the Helper comes, whom I will send to you from the Father, the Spirit of truth, who proceeds from the Father, he will bear witness about me.  </a:t>
            </a:r>
          </a:p>
          <a:p>
            <a:pPr algn="ctr"/>
            <a:r>
              <a:rPr lang="en-US" sz="2800" b="1" dirty="0" smtClean="0">
                <a:solidFill>
                  <a:schemeClr val="bg1"/>
                </a:solidFill>
                <a:latin typeface="Calibri" pitchFamily="34" charset="0"/>
                <a:cs typeface="Calibri" pitchFamily="34" charset="0"/>
              </a:rPr>
              <a:t>And you also will bear witness”  John 15:26-27</a:t>
            </a:r>
            <a:endParaRPr lang="en-CA" sz="2800" b="1" dirty="0">
              <a:solidFill>
                <a:schemeClr val="bg1"/>
              </a:solidFill>
              <a:latin typeface="Calibri" pitchFamily="34" charset="0"/>
            </a:endParaRPr>
          </a:p>
        </p:txBody>
      </p:sp>
      <p:cxnSp>
        <p:nvCxnSpPr>
          <p:cNvPr id="20" name="Straight Arrow Connector 19"/>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6" name="Picture 5" descr="anointed MH900133027.JPG"/>
          <p:cNvPicPr>
            <a:picLocks noChangeAspect="1"/>
          </p:cNvPicPr>
          <p:nvPr/>
        </p:nvPicPr>
        <p:blipFill>
          <a:blip r:embed="rId2" cstate="print"/>
          <a:stretch>
            <a:fillRect/>
          </a:stretch>
        </p:blipFill>
        <p:spPr>
          <a:xfrm>
            <a:off x="611560" y="2492896"/>
            <a:ext cx="4176464" cy="4176464"/>
          </a:xfrm>
          <a:prstGeom prst="rect">
            <a:avLst/>
          </a:prstGeom>
        </p:spPr>
      </p:pic>
      <p:sp>
        <p:nvSpPr>
          <p:cNvPr id="7" name="TextBox 6"/>
          <p:cNvSpPr txBox="1"/>
          <p:nvPr/>
        </p:nvSpPr>
        <p:spPr>
          <a:xfrm>
            <a:off x="5148064" y="1906954"/>
            <a:ext cx="3600400" cy="3539430"/>
          </a:xfrm>
          <a:prstGeom prst="rect">
            <a:avLst/>
          </a:prstGeom>
          <a:noFill/>
        </p:spPr>
        <p:txBody>
          <a:bodyPr wrap="square" rtlCol="0">
            <a:spAutoFit/>
          </a:bodyPr>
          <a:lstStyle/>
          <a:p>
            <a:pPr algn="ctr"/>
            <a:r>
              <a:rPr lang="en-CA" sz="2800" b="1" dirty="0" smtClean="0">
                <a:latin typeface="Calibri" pitchFamily="34" charset="0"/>
              </a:rPr>
              <a:t>“And it is God who</a:t>
            </a:r>
          </a:p>
          <a:p>
            <a:pPr algn="ctr"/>
            <a:r>
              <a:rPr lang="en-CA" sz="2800" b="1" dirty="0" smtClean="0">
                <a:latin typeface="Calibri" pitchFamily="34" charset="0"/>
              </a:rPr>
              <a:t>. . . has anointed us, </a:t>
            </a:r>
            <a:br>
              <a:rPr lang="en-CA" sz="2800" b="1" dirty="0" smtClean="0">
                <a:latin typeface="Calibri" pitchFamily="34" charset="0"/>
              </a:rPr>
            </a:br>
            <a:r>
              <a:rPr lang="en-CA" sz="2800" b="1" dirty="0" smtClean="0">
                <a:latin typeface="Calibri" pitchFamily="34" charset="0"/>
              </a:rPr>
              <a:t>and who has also put his seal on us and given us his Spirit </a:t>
            </a:r>
          </a:p>
          <a:p>
            <a:pPr algn="ctr"/>
            <a:r>
              <a:rPr lang="en-CA" sz="2800" b="1" dirty="0" smtClean="0">
                <a:latin typeface="Calibri" pitchFamily="34" charset="0"/>
              </a:rPr>
              <a:t>in our hearts </a:t>
            </a:r>
            <a:br>
              <a:rPr lang="en-CA" sz="2800" b="1" dirty="0" smtClean="0">
                <a:latin typeface="Calibri" pitchFamily="34" charset="0"/>
              </a:rPr>
            </a:br>
            <a:r>
              <a:rPr lang="en-CA" sz="2800" b="1" dirty="0" smtClean="0">
                <a:latin typeface="Calibri" pitchFamily="34" charset="0"/>
              </a:rPr>
              <a:t>as a guarantee”</a:t>
            </a:r>
            <a:r>
              <a:rPr lang="en-US" sz="2800" b="1" dirty="0" smtClean="0">
                <a:latin typeface="Calibri" pitchFamily="34" charset="0"/>
              </a:rPr>
              <a:t>  </a:t>
            </a:r>
          </a:p>
          <a:p>
            <a:pPr algn="ctr"/>
            <a:r>
              <a:rPr lang="en-US" sz="2800" b="1" dirty="0" smtClean="0">
                <a:latin typeface="Calibri" pitchFamily="34" charset="0"/>
              </a:rPr>
              <a:t>2 </a:t>
            </a:r>
            <a:r>
              <a:rPr lang="en-US" sz="2800" b="1" dirty="0" err="1" smtClean="0">
                <a:latin typeface="Calibri" pitchFamily="34" charset="0"/>
              </a:rPr>
              <a:t>Cor</a:t>
            </a:r>
            <a:r>
              <a:rPr lang="en-US" sz="2800" b="1" dirty="0" smtClean="0">
                <a:latin typeface="Calibri" pitchFamily="34" charset="0"/>
              </a:rPr>
              <a:t> 1:21-22</a:t>
            </a:r>
            <a:endParaRPr lang="en-CA" sz="2800" dirty="0">
              <a:latin typeface="Calibri" pitchFamily="34" charset="0"/>
            </a:endParaRPr>
          </a:p>
        </p:txBody>
      </p:sp>
      <p:sp>
        <p:nvSpPr>
          <p:cNvPr id="10" name="Rectangle 9"/>
          <p:cNvSpPr/>
          <p:nvPr/>
        </p:nvSpPr>
        <p:spPr>
          <a:xfrm>
            <a:off x="1763688" y="5888885"/>
            <a:ext cx="2088232"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2" name="Picture 16" descr="C:\Users\Supernike\AppData\Local\Microsoft\Windows\Temporary Internet Files\Content.IE5\3EZ02TG4\MC900241089[1].wmf"/>
          <p:cNvPicPr preferRelativeResize="0">
            <a:picLocks noChangeArrowheads="1"/>
          </p:cNvPicPr>
          <p:nvPr/>
        </p:nvPicPr>
        <p:blipFill>
          <a:blip r:embed="rId3" cstate="print">
            <a:lum bright="70000" contrast="-70000"/>
          </a:blip>
          <a:srcRect t="49844"/>
          <a:stretch>
            <a:fillRect/>
          </a:stretch>
        </p:blipFill>
        <p:spPr bwMode="auto">
          <a:xfrm rot="3371282" flipH="1">
            <a:off x="173044" y="591093"/>
            <a:ext cx="1874444" cy="722525"/>
          </a:xfrm>
          <a:prstGeom prst="rect">
            <a:avLst/>
          </a:prstGeom>
          <a:noFill/>
          <a:ln w="9525">
            <a:noFill/>
            <a:miter lim="800000"/>
            <a:headEnd/>
            <a:tailEnd/>
          </a:ln>
        </p:spPr>
      </p:pic>
      <p:pic>
        <p:nvPicPr>
          <p:cNvPr id="13" name="Picture 12" descr="dove and sword large cropped.png"/>
          <p:cNvPicPr>
            <a:picLocks noChangeAspect="1"/>
          </p:cNvPicPr>
          <p:nvPr/>
        </p:nvPicPr>
        <p:blipFill>
          <a:blip r:embed="rId4" cstate="print"/>
          <a:stretch>
            <a:fillRect/>
          </a:stretch>
        </p:blipFill>
        <p:spPr>
          <a:xfrm>
            <a:off x="1619672" y="1700808"/>
            <a:ext cx="1592795" cy="1648198"/>
          </a:xfrm>
          <a:prstGeom prst="rect">
            <a:avLst/>
          </a:prstGeom>
        </p:spPr>
      </p:pic>
      <p:sp>
        <p:nvSpPr>
          <p:cNvPr id="14" name="Rectangle 13"/>
          <p:cNvSpPr/>
          <p:nvPr/>
        </p:nvSpPr>
        <p:spPr>
          <a:xfrm>
            <a:off x="1619672" y="148478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15" name="TextBox 14"/>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Rectangle 3"/>
          <p:cNvSpPr>
            <a:spLocks noChangeArrowheads="1"/>
          </p:cNvSpPr>
          <p:nvPr/>
        </p:nvSpPr>
        <p:spPr bwMode="auto">
          <a:xfrm>
            <a:off x="2843808" y="285728"/>
            <a:ext cx="523950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59. anointed with the Spirit.</a:t>
            </a:r>
          </a:p>
          <a:p>
            <a:pPr algn="ctr" eaLnBrk="0" hangingPunct="0"/>
            <a:r>
              <a:rPr lang="en-CA" altLang="ko-KR" sz="2800" b="1" dirty="0" smtClean="0">
                <a:solidFill>
                  <a:srgbClr val="FF0000"/>
                </a:solidFill>
                <a:latin typeface="Calibri" pitchFamily="34" charset="0"/>
                <a:ea typeface="Gulim" pitchFamily="34" charset="-127"/>
              </a:rPr>
              <a:t>Thank you, Lord!</a:t>
            </a:r>
          </a:p>
        </p:txBody>
      </p:sp>
      <p:sp>
        <p:nvSpPr>
          <p:cNvPr id="17"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706" y="836985"/>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Title 1"/>
          <p:cNvSpPr txBox="1">
            <a:spLocks/>
          </p:cNvSpPr>
          <p:nvPr/>
        </p:nvSpPr>
        <p:spPr bwMode="auto">
          <a:xfrm>
            <a:off x="179512" y="5445224"/>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CA" sz="2800" b="1" dirty="0" smtClean="0">
                <a:latin typeface="Calibri" pitchFamily="34" charset="0"/>
              </a:rPr>
              <a:t>“And do not grieve the Holy Spirit of God, by whom you were sealed for the day of redemption”  Eph 4:30</a:t>
            </a:r>
          </a:p>
          <a:p>
            <a:endParaRPr lang="en-CA" sz="2800" dirty="0" smtClean="0"/>
          </a:p>
        </p:txBody>
      </p:sp>
      <p:sp>
        <p:nvSpPr>
          <p:cNvPr id="10" name="Rectangle 9"/>
          <p:cNvSpPr/>
          <p:nvPr/>
        </p:nvSpPr>
        <p:spPr>
          <a:xfrm>
            <a:off x="1115616" y="19647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6" name="Title 1"/>
          <p:cNvSpPr txBox="1">
            <a:spLocks/>
          </p:cNvSpPr>
          <p:nvPr/>
        </p:nvSpPr>
        <p:spPr>
          <a:xfrm rot="20258483">
            <a:off x="-1179621" y="2430932"/>
            <a:ext cx="11142663" cy="1080000"/>
          </a:xfrm>
          <a:prstGeom prst="rect">
            <a:avLst/>
          </a:prstGeom>
          <a:solidFill>
            <a:srgbClr val="FFFFFF"/>
          </a:solidFill>
          <a:ln>
            <a:prstDash val="dash"/>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0" i="0" u="none" strike="noStrike" kern="0" cap="none" spc="0" normalizeH="0" baseline="0" noProof="0" dirty="0" smtClean="0">
                <a:ln>
                  <a:noFill/>
                </a:ln>
                <a:solidFill>
                  <a:srgbClr val="FF0000"/>
                </a:solidFill>
                <a:effectLst/>
                <a:uLnTx/>
                <a:uFillTx/>
                <a:latin typeface="+mj-lt"/>
                <a:ea typeface="+mj-ea"/>
                <a:cs typeface="+mj-cs"/>
              </a:rPr>
              <a:t>       </a:t>
            </a:r>
            <a:r>
              <a:rPr kumimoji="0" lang="en-CA" sz="4400" b="1" i="0" u="none" strike="noStrike" kern="0" cap="none" spc="0" normalizeH="0" baseline="0" noProof="0" dirty="0" smtClean="0">
                <a:ln>
                  <a:noFill/>
                </a:ln>
                <a:solidFill>
                  <a:srgbClr val="FF0000"/>
                </a:solidFill>
                <a:effectLst/>
                <a:uLnTx/>
                <a:uFillTx/>
                <a:latin typeface="+mj-lt"/>
                <a:ea typeface="+mj-ea"/>
                <a:cs typeface="+mj-cs"/>
              </a:rPr>
              <a:t>Holy to                  the Lord</a:t>
            </a:r>
          </a:p>
        </p:txBody>
      </p:sp>
      <p:pic>
        <p:nvPicPr>
          <p:cNvPr id="9" name="Picture 8" descr="dove and sword large cropped.png"/>
          <p:cNvPicPr>
            <a:picLocks noChangeAspect="1"/>
          </p:cNvPicPr>
          <p:nvPr/>
        </p:nvPicPr>
        <p:blipFill>
          <a:blip r:embed="rId3" cstate="print"/>
          <a:stretch>
            <a:fillRect/>
          </a:stretch>
        </p:blipFill>
        <p:spPr>
          <a:xfrm>
            <a:off x="2195736" y="763448"/>
            <a:ext cx="4176464" cy="4321736"/>
          </a:xfrm>
          <a:prstGeom prst="rect">
            <a:avLst/>
          </a:prstGeom>
        </p:spPr>
      </p:pic>
      <p:sp>
        <p:nvSpPr>
          <p:cNvPr id="14" name="Rectangle 3"/>
          <p:cNvSpPr>
            <a:spLocks noChangeArrowheads="1"/>
          </p:cNvSpPr>
          <p:nvPr/>
        </p:nvSpPr>
        <p:spPr bwMode="auto">
          <a:xfrm>
            <a:off x="857224" y="48260"/>
            <a:ext cx="7358114" cy="523220"/>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60. sealed with the Spirit.  </a:t>
            </a:r>
            <a:r>
              <a:rPr lang="en-CA" sz="2800" b="1" dirty="0" smtClean="0">
                <a:solidFill>
                  <a:srgbClr val="FF0000"/>
                </a:solidFill>
                <a:latin typeface="Calibri" pitchFamily="34" charset="0"/>
                <a:ea typeface="Gulim" pitchFamily="34" charset="-127"/>
              </a:rPr>
              <a:t>Thank you, Lord!</a:t>
            </a:r>
            <a:endParaRPr lang="en-CA" sz="2800" dirty="0">
              <a:solidFill>
                <a:srgbClr val="FF0000"/>
              </a:solidFill>
              <a:latin typeface="Calibri" pitchFamily="34" charset="0"/>
            </a:endParaRPr>
          </a:p>
        </p:txBody>
      </p:sp>
      <p:sp>
        <p:nvSpPr>
          <p:cNvPr id="13"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632" y="965041"/>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Title 1"/>
          <p:cNvSpPr txBox="1">
            <a:spLocks/>
          </p:cNvSpPr>
          <p:nvPr/>
        </p:nvSpPr>
        <p:spPr bwMode="auto">
          <a:xfrm>
            <a:off x="-32" y="5572148"/>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latin typeface="Calibri" pitchFamily="34" charset="0"/>
                <a:cs typeface="Calibri" pitchFamily="34" charset="0"/>
              </a:rPr>
              <a:t>“In him you . . . were sealed with the promised </a:t>
            </a:r>
          </a:p>
          <a:p>
            <a:pPr algn="ctr"/>
            <a:r>
              <a:rPr lang="en-CA" sz="2800" b="1" dirty="0" smtClean="0">
                <a:latin typeface="Calibri" pitchFamily="34" charset="0"/>
                <a:cs typeface="Calibri" pitchFamily="34" charset="0"/>
              </a:rPr>
              <a:t>Holy Spirit, who is the guarantee of our inheritance </a:t>
            </a:r>
          </a:p>
          <a:p>
            <a:pPr algn="ctr"/>
            <a:r>
              <a:rPr lang="en-CA" sz="2800" b="1" dirty="0" smtClean="0">
                <a:latin typeface="Calibri" pitchFamily="34" charset="0"/>
                <a:cs typeface="Calibri" pitchFamily="34" charset="0"/>
              </a:rPr>
              <a:t>until we acquire possession of it”  </a:t>
            </a:r>
            <a:r>
              <a:rPr lang="en-CA" sz="2800" b="1" smtClean="0">
                <a:latin typeface="Calibri" pitchFamily="34" charset="0"/>
                <a:cs typeface="Calibri" pitchFamily="34" charset="0"/>
              </a:rPr>
              <a:t>Eph 1:13-14</a:t>
            </a:r>
            <a:endParaRPr lang="en-CA" sz="2800" b="1" dirty="0" smtClean="0">
              <a:latin typeface="Calibri" pitchFamily="34" charset="0"/>
              <a:cs typeface="Calibri" pitchFamily="34" charset="0"/>
            </a:endParaRPr>
          </a:p>
          <a:p>
            <a:endParaRPr lang="en-CA" sz="2800" b="1" dirty="0" smtClean="0">
              <a:latin typeface="Calibri" pitchFamily="34" charset="0"/>
              <a:cs typeface="Calibri" pitchFamily="34" charset="0"/>
            </a:endParaRPr>
          </a:p>
        </p:txBody>
      </p:sp>
      <p:sp>
        <p:nvSpPr>
          <p:cNvPr id="10" name="Rectangle 9"/>
          <p:cNvSpPr/>
          <p:nvPr/>
        </p:nvSpPr>
        <p:spPr>
          <a:xfrm>
            <a:off x="5868144" y="1772816"/>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2195736" y="893214"/>
            <a:ext cx="4176464" cy="4321736"/>
          </a:xfrm>
          <a:prstGeom prst="rect">
            <a:avLst/>
          </a:prstGeom>
        </p:spPr>
      </p:pic>
      <p:sp>
        <p:nvSpPr>
          <p:cNvPr id="17" name="Oval 16"/>
          <p:cNvSpPr/>
          <p:nvPr/>
        </p:nvSpPr>
        <p:spPr>
          <a:xfrm rot="20788275">
            <a:off x="996146" y="1352902"/>
            <a:ext cx="3474720" cy="2468880"/>
          </a:xfrm>
          <a:prstGeom prst="ellipse">
            <a:avLst/>
          </a:prstGeom>
          <a:solidFill>
            <a:srgbClr val="FFCC0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rot="20788275">
            <a:off x="1479210" y="1824003"/>
            <a:ext cx="2468880" cy="1554480"/>
          </a:xfrm>
          <a:prstGeom prst="ellipse">
            <a:avLst/>
          </a:prstGeom>
          <a:solidFill>
            <a:srgbClr val="FFCC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rot="20805690">
            <a:off x="1937131" y="3252687"/>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23" name="TextBox 22"/>
          <p:cNvSpPr txBox="1"/>
          <p:nvPr/>
        </p:nvSpPr>
        <p:spPr>
          <a:xfrm rot="20805690">
            <a:off x="1361067" y="1353901"/>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19" name="TextBox 18"/>
          <p:cNvSpPr txBox="1"/>
          <p:nvPr/>
        </p:nvSpPr>
        <p:spPr>
          <a:xfrm rot="20805690">
            <a:off x="1586246" y="1993954"/>
            <a:ext cx="2294158" cy="1188146"/>
          </a:xfrm>
          <a:prstGeom prst="rect">
            <a:avLst/>
          </a:prstGeom>
          <a:noFill/>
        </p:spPr>
        <p:txBody>
          <a:bodyPr wrap="square" rtlCol="0">
            <a:spAutoFit/>
          </a:bodyPr>
          <a:lstStyle/>
          <a:p>
            <a:pPr algn="ctr">
              <a:lnSpc>
                <a:spcPts val="2800"/>
              </a:lnSpc>
            </a:pPr>
            <a:r>
              <a:rPr lang="en-CA" sz="3200" b="1" dirty="0" smtClean="0">
                <a:solidFill>
                  <a:schemeClr val="bg1"/>
                </a:solidFill>
                <a:latin typeface="Calibri" pitchFamily="34" charset="0"/>
                <a:cs typeface="Calibri" pitchFamily="34" charset="0"/>
              </a:rPr>
              <a:t>Guarantee</a:t>
            </a:r>
          </a:p>
          <a:p>
            <a:pPr algn="ctr">
              <a:lnSpc>
                <a:spcPts val="2800"/>
              </a:lnSpc>
            </a:pPr>
            <a:r>
              <a:rPr lang="en-CA" sz="3200" b="1" dirty="0" smtClean="0">
                <a:solidFill>
                  <a:schemeClr val="bg1"/>
                </a:solidFill>
                <a:latin typeface="Calibri" pitchFamily="34" charset="0"/>
                <a:cs typeface="Calibri" pitchFamily="34" charset="0"/>
              </a:rPr>
              <a:t>of inheritance</a:t>
            </a:r>
            <a:endParaRPr lang="en-CA" sz="3200" b="1" dirty="0">
              <a:solidFill>
                <a:schemeClr val="bg1"/>
              </a:solidFill>
              <a:latin typeface="Calibri" pitchFamily="34" charset="0"/>
              <a:cs typeface="Calibri" pitchFamily="34" charset="0"/>
            </a:endParaRPr>
          </a:p>
        </p:txBody>
      </p:sp>
      <p:sp>
        <p:nvSpPr>
          <p:cNvPr id="16" name="Rectangle 3"/>
          <p:cNvSpPr>
            <a:spLocks noChangeArrowheads="1"/>
          </p:cNvSpPr>
          <p:nvPr/>
        </p:nvSpPr>
        <p:spPr bwMode="auto">
          <a:xfrm>
            <a:off x="714348" y="26621"/>
            <a:ext cx="777686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61. the Spirit is the guarantee of our inheritance.</a:t>
            </a:r>
          </a:p>
          <a:p>
            <a:pPr algn="ctr" eaLnBrk="0" hangingPunct="0"/>
            <a:r>
              <a:rPr lang="en-CA" sz="2800" b="1" dirty="0" smtClean="0">
                <a:solidFill>
                  <a:srgbClr val="FF0000"/>
                </a:solidFill>
                <a:latin typeface="Calibri" pitchFamily="34" charset="0"/>
                <a:ea typeface="Gulim" pitchFamily="34" charset="-127"/>
              </a:rPr>
              <a:t>Thank you, Lord!</a:t>
            </a:r>
            <a:endParaRPr lang="en-CA" sz="280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3275856" y="3092158"/>
            <a:ext cx="2160240" cy="1479850"/>
          </a:xfrm>
          <a:prstGeom prst="rect">
            <a:avLst/>
          </a:prstGeom>
          <a:noFill/>
          <a:ln w="9525">
            <a:noFill/>
            <a:miter lim="800000"/>
            <a:headEnd/>
            <a:tailEnd/>
          </a:ln>
        </p:spPr>
      </p:pic>
      <p:pic>
        <p:nvPicPr>
          <p:cNvPr id="62467" name="Picture 9" descr="MH900315769.GIF"/>
          <p:cNvPicPr>
            <a:picLocks noChangeAspect="1"/>
          </p:cNvPicPr>
          <p:nvPr/>
        </p:nvPicPr>
        <p:blipFill>
          <a:blip r:embed="rId3" cstate="print"/>
          <a:srcRect l="15727" t="18732" r="21365"/>
          <a:stretch>
            <a:fillRect/>
          </a:stretch>
        </p:blipFill>
        <p:spPr bwMode="auto">
          <a:xfrm>
            <a:off x="6635012" y="3847796"/>
            <a:ext cx="2401484" cy="2893572"/>
          </a:xfrm>
          <a:prstGeom prst="rect">
            <a:avLst/>
          </a:prstGeom>
          <a:noFill/>
          <a:ln w="9525">
            <a:noFill/>
            <a:miter lim="800000"/>
            <a:headEnd/>
            <a:tailEnd/>
          </a:ln>
        </p:spPr>
      </p:pic>
      <p:sp>
        <p:nvSpPr>
          <p:cNvPr id="9" name="Rectangle 8"/>
          <p:cNvSpPr/>
          <p:nvPr/>
        </p:nvSpPr>
        <p:spPr>
          <a:xfrm>
            <a:off x="1259632" y="3389511"/>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9"/>
          <p:cNvSpPr/>
          <p:nvPr/>
        </p:nvSpPr>
        <p:spPr>
          <a:xfrm>
            <a:off x="6588224" y="6588060"/>
            <a:ext cx="2520280" cy="369332"/>
          </a:xfrm>
          <a:prstGeom prst="rect">
            <a:avLst/>
          </a:prstGeom>
          <a:solidFill>
            <a:srgbClr val="00FF00"/>
          </a:solidFill>
        </p:spPr>
        <p:txBody>
          <a:bodyPr wrap="square">
            <a:spAutoFit/>
          </a:bodyPr>
          <a:lstStyle/>
          <a:p>
            <a:pPr algn="ctr"/>
            <a:r>
              <a:rPr lang="en-CA" sz="800" dirty="0" smtClean="0">
                <a:solidFill>
                  <a:schemeClr val="tx1">
                    <a:lumMod val="65000"/>
                  </a:schemeClr>
                </a:solidFill>
              </a:rPr>
              <a:t>Microsoft clip art © 2013 Microsoft Corporation. </a:t>
            </a:r>
          </a:p>
          <a:p>
            <a:pPr algn="ctr"/>
            <a:endParaRPr lang="en-CA" sz="1000" dirty="0">
              <a:solidFill>
                <a:schemeClr val="tx1">
                  <a:lumMod val="65000"/>
                </a:schemeClr>
              </a:solidFill>
            </a:endParaRPr>
          </a:p>
        </p:txBody>
      </p:sp>
      <p:cxnSp>
        <p:nvCxnSpPr>
          <p:cNvPr id="11" name="Straight Arrow Connector 10"/>
          <p:cNvCxnSpPr/>
          <p:nvPr/>
        </p:nvCxnSpPr>
        <p:spPr>
          <a:xfrm>
            <a:off x="2500298" y="2997578"/>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565934" y="4283462"/>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4" cstate="print"/>
          <a:stretch>
            <a:fillRect/>
          </a:stretch>
        </p:blipFill>
        <p:spPr>
          <a:xfrm>
            <a:off x="107504" y="1479146"/>
            <a:ext cx="2232248" cy="2309894"/>
          </a:xfrm>
          <a:prstGeom prst="rect">
            <a:avLst/>
          </a:prstGeom>
        </p:spPr>
      </p:pic>
      <p:sp>
        <p:nvSpPr>
          <p:cNvPr id="18" name="TextBox 17"/>
          <p:cNvSpPr txBox="1"/>
          <p:nvPr/>
        </p:nvSpPr>
        <p:spPr>
          <a:xfrm>
            <a:off x="1643042" y="1039355"/>
            <a:ext cx="7236296" cy="2246769"/>
          </a:xfrm>
          <a:prstGeom prst="rect">
            <a:avLst/>
          </a:prstGeom>
          <a:noFill/>
        </p:spPr>
        <p:txBody>
          <a:bodyPr wrap="square" rtlCol="0">
            <a:spAutoFit/>
          </a:bodyPr>
          <a:lstStyle/>
          <a:p>
            <a:pPr algn="r"/>
            <a:r>
              <a:rPr lang="en-US" sz="2800" b="1" dirty="0" smtClean="0">
                <a:solidFill>
                  <a:schemeClr val="bg1"/>
                </a:solidFill>
                <a:latin typeface="Calibri" pitchFamily="34" charset="0"/>
              </a:rPr>
              <a:t>“But when the Helper comes, . . . the Spirit of truth . . . he will bear witness about me</a:t>
            </a:r>
          </a:p>
          <a:p>
            <a:pPr algn="r"/>
            <a:r>
              <a:rPr lang="en-US" sz="2800" b="1" dirty="0" smtClean="0">
                <a:solidFill>
                  <a:schemeClr val="bg1"/>
                </a:solidFill>
                <a:latin typeface="Calibri" pitchFamily="34" charset="0"/>
              </a:rPr>
              <a:t>. . . he will teach you all things . . . </a:t>
            </a:r>
          </a:p>
          <a:p>
            <a:pPr algn="r"/>
            <a:r>
              <a:rPr lang="en-US" sz="2800" b="1" dirty="0" smtClean="0">
                <a:solidFill>
                  <a:schemeClr val="bg1"/>
                </a:solidFill>
                <a:latin typeface="Calibri" pitchFamily="34" charset="0"/>
              </a:rPr>
              <a:t>he will guide you into all the truth”  </a:t>
            </a:r>
          </a:p>
          <a:p>
            <a:pPr algn="r"/>
            <a:r>
              <a:rPr lang="en-US" sz="2800" b="1" dirty="0" smtClean="0">
                <a:solidFill>
                  <a:schemeClr val="bg1"/>
                </a:solidFill>
                <a:latin typeface="Calibri" pitchFamily="34" charset="0"/>
              </a:rPr>
              <a:t>			   John 15:26; 14:26;16:13</a:t>
            </a:r>
            <a:endParaRPr lang="en-CA" sz="2800" dirty="0">
              <a:solidFill>
                <a:schemeClr val="bg1"/>
              </a:solidFill>
              <a:latin typeface="Calibri" pitchFamily="34" charset="0"/>
            </a:endParaRPr>
          </a:p>
        </p:txBody>
      </p:sp>
      <p:sp>
        <p:nvSpPr>
          <p:cNvPr id="16" name="Rectangle 3"/>
          <p:cNvSpPr>
            <a:spLocks noChangeArrowheads="1"/>
          </p:cNvSpPr>
          <p:nvPr/>
        </p:nvSpPr>
        <p:spPr bwMode="auto">
          <a:xfrm>
            <a:off x="75376" y="-24"/>
            <a:ext cx="8961120"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helps us 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  Praise you, Lord!</a:t>
            </a:r>
            <a:endParaRPr lang="en-US" sz="2800" b="1" dirty="0">
              <a:solidFill>
                <a:srgbClr val="FF0000"/>
              </a:solidFill>
              <a:latin typeface="Calibri" pitchFamily="34" charset="0"/>
            </a:endParaRPr>
          </a:p>
        </p:txBody>
      </p:sp>
      <p:sp>
        <p:nvSpPr>
          <p:cNvPr id="12" name="TextBox 11"/>
          <p:cNvSpPr txBox="1"/>
          <p:nvPr/>
        </p:nvSpPr>
        <p:spPr>
          <a:xfrm>
            <a:off x="1115616" y="4756390"/>
            <a:ext cx="5472608"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“Take . . . the sword of the Spirit, </a:t>
            </a:r>
          </a:p>
          <a:p>
            <a:pPr algn="ctr"/>
            <a:r>
              <a:rPr lang="en-US" sz="2800" b="1" dirty="0" smtClean="0">
                <a:solidFill>
                  <a:schemeClr val="bg1"/>
                </a:solidFill>
                <a:latin typeface="Calibri" pitchFamily="34" charset="0"/>
              </a:rPr>
              <a:t>which is the word of God, </a:t>
            </a:r>
          </a:p>
          <a:p>
            <a:pPr algn="ctr"/>
            <a:r>
              <a:rPr lang="en-US" sz="2800" b="1" dirty="0" smtClean="0">
                <a:solidFill>
                  <a:schemeClr val="bg1"/>
                </a:solidFill>
                <a:latin typeface="Calibri" pitchFamily="34" charset="0"/>
              </a:rPr>
              <a:t>praying at all times in the Spirit”  </a:t>
            </a:r>
          </a:p>
          <a:p>
            <a:pPr algn="ctr"/>
            <a:r>
              <a:rPr lang="en-US" sz="2800" b="1" dirty="0" smtClean="0">
                <a:solidFill>
                  <a:schemeClr val="bg1"/>
                </a:solidFill>
                <a:latin typeface="Calibri" pitchFamily="34" charset="0"/>
              </a:rPr>
              <a:t>Eph 6:17-18</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17" name="TextBox 1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9"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18" name="TextBox 17"/>
          <p:cNvSpPr txBox="1"/>
          <p:nvPr/>
        </p:nvSpPr>
        <p:spPr>
          <a:xfrm>
            <a:off x="1691680" y="1325081"/>
            <a:ext cx="7236296" cy="5632311"/>
          </a:xfrm>
          <a:prstGeom prst="rect">
            <a:avLst/>
          </a:prstGeom>
          <a:noFill/>
        </p:spPr>
        <p:txBody>
          <a:bodyPr wrap="square" rtlCol="0">
            <a:spAutoFit/>
          </a:bodyPr>
          <a:lstStyle/>
          <a:p>
            <a:pPr algn="ctr"/>
            <a:r>
              <a:rPr lang="en-US" sz="2800" b="1" dirty="0" smtClean="0">
                <a:solidFill>
                  <a:schemeClr val="bg1"/>
                </a:solidFill>
                <a:latin typeface="Calibri" pitchFamily="34" charset="0"/>
              </a:rPr>
              <a:t>John 14:16-18</a:t>
            </a:r>
          </a:p>
          <a:p>
            <a:pPr algn="ctr"/>
            <a:r>
              <a:rPr lang="en-US" sz="2800" b="1" dirty="0" smtClean="0">
                <a:solidFill>
                  <a:schemeClr val="bg1"/>
                </a:solidFill>
                <a:latin typeface="Calibri" pitchFamily="34" charset="0"/>
              </a:rPr>
              <a:t>The Helper / Counselor, the Spirit of truth</a:t>
            </a:r>
          </a:p>
          <a:p>
            <a:pPr algn="ctr"/>
            <a:r>
              <a:rPr lang="en-US" sz="2800" b="1" dirty="0" smtClean="0">
                <a:solidFill>
                  <a:schemeClr val="bg1"/>
                </a:solidFill>
                <a:latin typeface="Calibri" pitchFamily="34" charset="0"/>
              </a:rPr>
              <a:t>helps us and is with us,</a:t>
            </a:r>
          </a:p>
          <a:p>
            <a:pPr algn="ctr"/>
            <a:r>
              <a:rPr lang="en-US" sz="2800" b="1" dirty="0" smtClean="0">
                <a:solidFill>
                  <a:schemeClr val="bg1"/>
                </a:solidFill>
                <a:latin typeface="Calibri" pitchFamily="34" charset="0"/>
              </a:rPr>
              <a:t>lives with us and is in us.</a:t>
            </a:r>
          </a:p>
          <a:p>
            <a:pPr algn="ctr"/>
            <a:r>
              <a:rPr lang="en-US" sz="2800" b="1" dirty="0" smtClean="0">
                <a:solidFill>
                  <a:schemeClr val="bg1"/>
                </a:solidFill>
                <a:latin typeface="Calibri" pitchFamily="34" charset="0"/>
              </a:rPr>
              <a:t>Jesus comes to us by the Spirit.</a:t>
            </a:r>
          </a:p>
          <a:p>
            <a:pPr algn="ctr"/>
            <a:endParaRPr lang="en-US" sz="1200" b="1" dirty="0" smtClean="0">
              <a:solidFill>
                <a:schemeClr val="bg1"/>
              </a:solidFill>
              <a:latin typeface="Calibri" pitchFamily="34" charset="0"/>
            </a:endParaRPr>
          </a:p>
          <a:p>
            <a:pPr algn="ctr"/>
            <a:r>
              <a:rPr lang="en-US" sz="2800" b="1" dirty="0" smtClean="0">
                <a:solidFill>
                  <a:schemeClr val="bg1"/>
                </a:solidFill>
                <a:latin typeface="Calibri" pitchFamily="34" charset="0"/>
              </a:rPr>
              <a:t>John 14:26</a:t>
            </a:r>
          </a:p>
          <a:p>
            <a:pPr algn="ctr"/>
            <a:r>
              <a:rPr lang="en-US" sz="2800" b="1" dirty="0" smtClean="0">
                <a:solidFill>
                  <a:schemeClr val="bg1"/>
                </a:solidFill>
                <a:latin typeface="Calibri" pitchFamily="34" charset="0"/>
              </a:rPr>
              <a:t>The Helper / Counselor, the Holy Spirit </a:t>
            </a:r>
          </a:p>
          <a:p>
            <a:pPr algn="ctr"/>
            <a:r>
              <a:rPr lang="en-US" sz="2800" b="1" dirty="0" smtClean="0">
                <a:solidFill>
                  <a:schemeClr val="bg1"/>
                </a:solidFill>
                <a:latin typeface="Calibri" pitchFamily="34" charset="0"/>
              </a:rPr>
              <a:t>teaches and reminds </a:t>
            </a:r>
          </a:p>
          <a:p>
            <a:pPr algn="ctr"/>
            <a:endParaRPr lang="en-US" sz="1200" b="1" dirty="0" smtClean="0">
              <a:solidFill>
                <a:schemeClr val="bg1"/>
              </a:solidFill>
              <a:latin typeface="Calibri" pitchFamily="34" charset="0"/>
            </a:endParaRPr>
          </a:p>
          <a:p>
            <a:pPr algn="ctr"/>
            <a:r>
              <a:rPr lang="en-US" sz="1200" b="1" dirty="0" smtClean="0">
                <a:solidFill>
                  <a:schemeClr val="bg1"/>
                </a:solidFill>
                <a:latin typeface="Calibri" pitchFamily="34" charset="0"/>
              </a:rPr>
              <a:t>    </a:t>
            </a:r>
            <a:r>
              <a:rPr lang="en-US" sz="2800" b="1" dirty="0" smtClean="0">
                <a:solidFill>
                  <a:schemeClr val="bg1"/>
                </a:solidFill>
                <a:latin typeface="Calibri" pitchFamily="34" charset="0"/>
              </a:rPr>
              <a:t>John 15:26     </a:t>
            </a:r>
          </a:p>
          <a:p>
            <a:pPr algn="ctr"/>
            <a:r>
              <a:rPr lang="en-US" sz="2800" b="1" dirty="0" smtClean="0">
                <a:solidFill>
                  <a:schemeClr val="bg1"/>
                </a:solidFill>
                <a:latin typeface="Calibri" pitchFamily="34" charset="0"/>
              </a:rPr>
              <a:t>The Helper / Counselor, the Spirit of truth</a:t>
            </a:r>
          </a:p>
          <a:p>
            <a:pPr algn="ctr"/>
            <a:r>
              <a:rPr lang="en-US" sz="2800" b="1" dirty="0" smtClean="0">
                <a:solidFill>
                  <a:schemeClr val="bg1"/>
                </a:solidFill>
                <a:latin typeface="Calibri" pitchFamily="34" charset="0"/>
              </a:rPr>
              <a:t>testifies about Jesus as we testify</a:t>
            </a:r>
          </a:p>
          <a:p>
            <a:pPr algn="ctr"/>
            <a:endParaRPr lang="en-CA" sz="2800" dirty="0">
              <a:solidFill>
                <a:schemeClr val="bg1"/>
              </a:solidFill>
              <a:latin typeface="Calibri" pitchFamily="34" charset="0"/>
            </a:endParaRPr>
          </a:p>
        </p:txBody>
      </p:sp>
      <p:sp>
        <p:nvSpPr>
          <p:cNvPr id="6" name="Rectangle 5"/>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18" name="TextBox 17"/>
          <p:cNvSpPr txBox="1"/>
          <p:nvPr/>
        </p:nvSpPr>
        <p:spPr>
          <a:xfrm>
            <a:off x="1835696" y="1196752"/>
            <a:ext cx="7236296" cy="5262979"/>
          </a:xfrm>
          <a:prstGeom prst="rect">
            <a:avLst/>
          </a:prstGeom>
          <a:noFill/>
        </p:spPr>
        <p:txBody>
          <a:bodyPr wrap="square" rtlCol="0">
            <a:spAutoFit/>
          </a:bodyPr>
          <a:lstStyle/>
          <a:p>
            <a:pPr algn="ctr"/>
            <a:r>
              <a:rPr lang="en-US" sz="2800" b="1" dirty="0" smtClean="0">
                <a:solidFill>
                  <a:schemeClr val="bg1"/>
                </a:solidFill>
                <a:latin typeface="Calibri" pitchFamily="34" charset="0"/>
              </a:rPr>
              <a:t>John 16:7-11</a:t>
            </a:r>
          </a:p>
          <a:p>
            <a:pPr algn="ctr"/>
            <a:r>
              <a:rPr lang="en-US" sz="2800" b="1" dirty="0" smtClean="0">
                <a:solidFill>
                  <a:schemeClr val="bg1"/>
                </a:solidFill>
                <a:latin typeface="Calibri" pitchFamily="34" charset="0"/>
              </a:rPr>
              <a:t>The Helper / Counselor convicts and convinces</a:t>
            </a:r>
          </a:p>
          <a:p>
            <a:pPr algn="ctr"/>
            <a:r>
              <a:rPr lang="en-US" sz="2800" b="1" dirty="0" smtClean="0">
                <a:solidFill>
                  <a:schemeClr val="bg1"/>
                </a:solidFill>
                <a:latin typeface="Calibri" pitchFamily="34" charset="0"/>
              </a:rPr>
              <a:t>of the sin of unbelief in Jesus, </a:t>
            </a:r>
          </a:p>
          <a:p>
            <a:pPr algn="ctr"/>
            <a:r>
              <a:rPr lang="en-US" sz="2800" b="1" dirty="0" smtClean="0">
                <a:solidFill>
                  <a:schemeClr val="bg1"/>
                </a:solidFill>
                <a:latin typeface="Calibri" pitchFamily="34" charset="0"/>
              </a:rPr>
              <a:t>the righteousness of Jesus,</a:t>
            </a:r>
          </a:p>
          <a:p>
            <a:pPr algn="ctr"/>
            <a:r>
              <a:rPr lang="en-US" sz="2800" b="1" dirty="0" smtClean="0">
                <a:solidFill>
                  <a:schemeClr val="bg1"/>
                </a:solidFill>
                <a:latin typeface="Calibri" pitchFamily="34" charset="0"/>
              </a:rPr>
              <a:t>the judgment of Satan and sin</a:t>
            </a:r>
          </a:p>
          <a:p>
            <a:pPr algn="ct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John 16:13-15</a:t>
            </a:r>
          </a:p>
          <a:p>
            <a:pPr algn="ctr"/>
            <a:r>
              <a:rPr lang="en-US" sz="2800" b="1" dirty="0" smtClean="0">
                <a:solidFill>
                  <a:schemeClr val="bg1"/>
                </a:solidFill>
                <a:latin typeface="Calibri" pitchFamily="34" charset="0"/>
              </a:rPr>
              <a:t>The Spirit of truth</a:t>
            </a:r>
          </a:p>
          <a:p>
            <a:pPr algn="ctr"/>
            <a:r>
              <a:rPr lang="en-US" sz="2800" b="1" dirty="0" smtClean="0">
                <a:solidFill>
                  <a:schemeClr val="bg1"/>
                </a:solidFill>
                <a:latin typeface="Calibri" pitchFamily="34" charset="0"/>
              </a:rPr>
              <a:t>guides into all truth,</a:t>
            </a:r>
          </a:p>
          <a:p>
            <a:pPr algn="ctr"/>
            <a:r>
              <a:rPr lang="en-US" sz="2800" b="1" dirty="0" smtClean="0">
                <a:solidFill>
                  <a:schemeClr val="bg1"/>
                </a:solidFill>
                <a:latin typeface="Calibri" pitchFamily="34" charset="0"/>
              </a:rPr>
              <a:t>reveals future things to come,</a:t>
            </a:r>
          </a:p>
          <a:p>
            <a:pPr algn="ctr"/>
            <a:r>
              <a:rPr lang="en-US" sz="2800" b="1" dirty="0" smtClean="0">
                <a:solidFill>
                  <a:schemeClr val="bg1"/>
                </a:solidFill>
                <a:latin typeface="Calibri" pitchFamily="34" charset="0"/>
              </a:rPr>
              <a:t>glorifies Jesus, makes known Jesus,</a:t>
            </a:r>
          </a:p>
          <a:p>
            <a:pPr algn="ctr"/>
            <a:r>
              <a:rPr lang="en-US" sz="2800" b="1" dirty="0" smtClean="0">
                <a:solidFill>
                  <a:schemeClr val="bg1"/>
                </a:solidFill>
                <a:latin typeface="Calibri" pitchFamily="34" charset="0"/>
              </a:rPr>
              <a:t>makes known all that belongs to Jesus</a:t>
            </a:r>
            <a:endParaRPr lang="en-CA" sz="2800" dirty="0">
              <a:solidFill>
                <a:schemeClr val="bg1"/>
              </a:solidFill>
              <a:latin typeface="Calibri" pitchFamily="34" charset="0"/>
            </a:endParaRPr>
          </a:p>
        </p:txBody>
      </p:sp>
      <p:sp>
        <p:nvSpPr>
          <p:cNvPr id="21" name="Rectangle 20"/>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8" name="TextBox 17"/>
          <p:cNvSpPr txBox="1"/>
          <p:nvPr/>
        </p:nvSpPr>
        <p:spPr>
          <a:xfrm>
            <a:off x="2195736" y="1124744"/>
            <a:ext cx="6948264" cy="2862322"/>
          </a:xfrm>
          <a:prstGeom prst="rect">
            <a:avLst/>
          </a:prstGeom>
          <a:noFill/>
        </p:spPr>
        <p:txBody>
          <a:bodyPr wrap="square" rtlCol="0">
            <a:spAutoFit/>
          </a:bodyPr>
          <a:lstStyle/>
          <a:p>
            <a:pPr algn="ctr"/>
            <a:r>
              <a:rPr lang="en-US" sz="2800" b="1" dirty="0" smtClean="0">
                <a:solidFill>
                  <a:schemeClr val="bg1"/>
                </a:solidFill>
                <a:latin typeface="Calibri" pitchFamily="34" charset="0"/>
              </a:rPr>
              <a:t>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1:23-24; 2:9-16</a:t>
            </a:r>
          </a:p>
          <a:p>
            <a:pPr algn="ctr"/>
            <a:r>
              <a:rPr lang="en-US" sz="2800" b="1" dirty="0" smtClean="0">
                <a:solidFill>
                  <a:schemeClr val="bg1"/>
                </a:solidFill>
                <a:latin typeface="Calibri" pitchFamily="34" charset="0"/>
              </a:rPr>
              <a:t>God’s Spirit reveals what God has prepared </a:t>
            </a:r>
          </a:p>
          <a:p>
            <a:pPr algn="ctr"/>
            <a:r>
              <a:rPr lang="en-US" sz="2800" b="1" dirty="0" smtClean="0">
                <a:solidFill>
                  <a:schemeClr val="bg1"/>
                </a:solidFill>
                <a:latin typeface="Calibri" pitchFamily="34" charset="0"/>
              </a:rPr>
              <a:t>for those who love him; we understand </a:t>
            </a:r>
          </a:p>
          <a:p>
            <a:pPr algn="ctr"/>
            <a:r>
              <a:rPr lang="en-US" sz="2800" b="1" dirty="0" smtClean="0">
                <a:solidFill>
                  <a:schemeClr val="bg1"/>
                </a:solidFill>
                <a:latin typeface="Calibri" pitchFamily="34" charset="0"/>
              </a:rPr>
              <a:t>what God has given us in Christ crucified, </a:t>
            </a:r>
          </a:p>
          <a:p>
            <a:pPr algn="ctr"/>
            <a:r>
              <a:rPr lang="en-US" sz="2800" b="1" dirty="0" smtClean="0">
                <a:solidFill>
                  <a:schemeClr val="bg1"/>
                </a:solidFill>
                <a:latin typeface="Calibri" pitchFamily="34" charset="0"/>
              </a:rPr>
              <a:t>the power and wisdom of God</a:t>
            </a:r>
          </a:p>
          <a:p>
            <a:pPr algn="ctr"/>
            <a:endParaRPr lang="en-US" sz="1200" b="1" dirty="0" smtClean="0">
              <a:solidFill>
                <a:schemeClr val="bg1"/>
              </a:solidFill>
              <a:latin typeface="Calibri" pitchFamily="34" charset="0"/>
            </a:endParaRPr>
          </a:p>
          <a:p>
            <a:pPr algn="ctr"/>
            <a:endParaRPr lang="en-CA" sz="2800" dirty="0" smtClean="0">
              <a:solidFill>
                <a:schemeClr val="bg1"/>
              </a:solidFill>
              <a:latin typeface="Calibri" pitchFamily="34" charset="0"/>
            </a:endParaRPr>
          </a:p>
        </p:txBody>
      </p:sp>
      <p:sp>
        <p:nvSpPr>
          <p:cNvPr id="6" name="TextBox 5"/>
          <p:cNvSpPr txBox="1"/>
          <p:nvPr/>
        </p:nvSpPr>
        <p:spPr>
          <a:xfrm>
            <a:off x="35496" y="3284984"/>
            <a:ext cx="9071992" cy="3477875"/>
          </a:xfrm>
          <a:prstGeom prst="rect">
            <a:avLst/>
          </a:prstGeom>
          <a:noFill/>
        </p:spPr>
        <p:txBody>
          <a:bodyPr wrap="square" rtlCol="0">
            <a:spAutoFit/>
          </a:bodyPr>
          <a:lstStyle/>
          <a:p>
            <a:pPr algn="ctr"/>
            <a:endParaRPr lang="en-US" sz="1200" b="1" dirty="0" smtClean="0">
              <a:solidFill>
                <a:schemeClr val="bg1"/>
              </a:solidFill>
              <a:latin typeface="Calibri" pitchFamily="34" charset="0"/>
            </a:endParaRPr>
          </a:p>
          <a:p>
            <a:pPr algn="ctr"/>
            <a:r>
              <a:rPr lang="en-US" sz="2800" b="1" dirty="0" smtClean="0">
                <a:solidFill>
                  <a:schemeClr val="bg1"/>
                </a:solidFill>
                <a:latin typeface="Calibri" pitchFamily="34" charset="0"/>
              </a:rPr>
              <a:t>Eph 6:17-18</a:t>
            </a:r>
          </a:p>
          <a:p>
            <a:pPr algn="ctr"/>
            <a:r>
              <a:rPr lang="en-US" sz="2800" b="1" dirty="0" smtClean="0">
                <a:solidFill>
                  <a:schemeClr val="bg1"/>
                </a:solidFill>
                <a:latin typeface="Calibri" pitchFamily="34" charset="0"/>
              </a:rPr>
              <a:t>The Spirit helps us take the sword of the word of God</a:t>
            </a:r>
          </a:p>
          <a:p>
            <a:pPr algn="ctr"/>
            <a:r>
              <a:rPr lang="en-US" sz="2800" b="1" dirty="0" smtClean="0">
                <a:solidFill>
                  <a:schemeClr val="bg1"/>
                </a:solidFill>
                <a:latin typeface="Calibri" pitchFamily="34" charset="0"/>
              </a:rPr>
              <a:t>to pray in the Spirit with God’s word</a:t>
            </a:r>
          </a:p>
          <a:p>
            <a:pPr algn="ctr"/>
            <a:endParaRPr lang="en-US" sz="1200" b="1" dirty="0" smtClean="0">
              <a:solidFill>
                <a:schemeClr val="bg1"/>
              </a:solidFill>
              <a:latin typeface="Calibri" pitchFamily="34" charset="0"/>
            </a:endParaRPr>
          </a:p>
          <a:p>
            <a:pPr algn="ctr"/>
            <a:r>
              <a:rPr lang="en-US" sz="1200" b="1" dirty="0" smtClean="0">
                <a:solidFill>
                  <a:schemeClr val="bg1"/>
                </a:solidFill>
                <a:latin typeface="Calibri" pitchFamily="34" charset="0"/>
              </a:rPr>
              <a:t>     </a:t>
            </a:r>
            <a:r>
              <a:rPr lang="en-US" sz="2800" b="1" dirty="0" smtClean="0">
                <a:solidFill>
                  <a:schemeClr val="bg1"/>
                </a:solidFill>
                <a:latin typeface="Calibri" pitchFamily="34" charset="0"/>
              </a:rPr>
              <a:t>1 John 2:20, 26-27</a:t>
            </a:r>
          </a:p>
          <a:p>
            <a:pPr algn="ctr"/>
            <a:r>
              <a:rPr lang="en-US" sz="2800" b="1" dirty="0" smtClean="0">
                <a:solidFill>
                  <a:schemeClr val="bg1"/>
                </a:solidFill>
                <a:latin typeface="Calibri" pitchFamily="34" charset="0"/>
              </a:rPr>
              <a:t>The Holy One anoints us with the Spirit to know his truth.</a:t>
            </a:r>
          </a:p>
          <a:p>
            <a:pPr algn="ctr"/>
            <a:r>
              <a:rPr lang="en-US" sz="2800" b="1" dirty="0" smtClean="0">
                <a:solidFill>
                  <a:schemeClr val="bg1"/>
                </a:solidFill>
                <a:latin typeface="Calibri" pitchFamily="34" charset="0"/>
              </a:rPr>
              <a:t>The Spirit teaches us all God’s truth in Christ</a:t>
            </a:r>
          </a:p>
          <a:p>
            <a:pPr algn="ctr"/>
            <a:r>
              <a:rPr lang="en-US" sz="2800" b="1" dirty="0" smtClean="0">
                <a:solidFill>
                  <a:schemeClr val="bg1"/>
                </a:solidFill>
                <a:latin typeface="Calibri" pitchFamily="34" charset="0"/>
              </a:rPr>
              <a:t>so we discern error and remain in Christ.</a:t>
            </a:r>
            <a:endParaRPr lang="en-CA" sz="2800" dirty="0" smtClean="0">
              <a:solidFill>
                <a:schemeClr val="bg1"/>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8" name="Rectangle 7"/>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2483768" y="3717032"/>
            <a:ext cx="6336704" cy="2246769"/>
          </a:xfrm>
          <a:prstGeom prst="rect">
            <a:avLst/>
          </a:prstGeom>
        </p:spPr>
        <p:txBody>
          <a:bodyPr wrap="square">
            <a:spAutoFit/>
          </a:bodyPr>
          <a:lstStyle/>
          <a:p>
            <a:pPr algn="ctr"/>
            <a:r>
              <a:rPr lang="en-CA" sz="2800" b="1" dirty="0" smtClean="0">
                <a:solidFill>
                  <a:schemeClr val="bg1"/>
                </a:solidFill>
                <a:latin typeface="Calibri" pitchFamily="34" charset="0"/>
              </a:rPr>
              <a:t>Because of the serious problem around the world with many sincere Christians who are disconnecting the Spirit </a:t>
            </a:r>
          </a:p>
          <a:p>
            <a:pPr algn="ctr"/>
            <a:r>
              <a:rPr lang="en-CA" sz="2800" b="1" dirty="0" smtClean="0">
                <a:solidFill>
                  <a:schemeClr val="bg1"/>
                </a:solidFill>
                <a:latin typeface="Calibri" pitchFamily="34" charset="0"/>
              </a:rPr>
              <a:t>from the Bible and from Christ and </a:t>
            </a:r>
          </a:p>
          <a:p>
            <a:pPr algn="ctr"/>
            <a:r>
              <a:rPr lang="en-CA" sz="2800" b="1" dirty="0" smtClean="0">
                <a:solidFill>
                  <a:schemeClr val="bg1"/>
                </a:solidFill>
                <a:latin typeface="Calibri" pitchFamily="34" charset="0"/>
              </a:rPr>
              <a:t>the gospel truths of his cross!</a:t>
            </a:r>
          </a:p>
        </p:txBody>
      </p:sp>
      <p:sp>
        <p:nvSpPr>
          <p:cNvPr id="5" name="TextBox 4"/>
          <p:cNvSpPr txBox="1"/>
          <p:nvPr/>
        </p:nvSpPr>
        <p:spPr>
          <a:xfrm>
            <a:off x="2699792" y="2060848"/>
            <a:ext cx="6048672"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
        <p:nvSpPr>
          <p:cNvPr id="6" name="Rectangle 5"/>
          <p:cNvSpPr/>
          <p:nvPr/>
        </p:nvSpPr>
        <p:spPr>
          <a:xfrm>
            <a:off x="179512" y="4438853"/>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107504" y="3488809"/>
            <a:ext cx="9001000" cy="3108543"/>
          </a:xfrm>
          <a:prstGeom prst="rect">
            <a:avLst/>
          </a:prstGeom>
        </p:spPr>
        <p:txBody>
          <a:bodyPr wrap="square">
            <a:spAutoFit/>
          </a:bodyPr>
          <a:lstStyle/>
          <a:p>
            <a:pPr algn="ctr"/>
            <a:r>
              <a:rPr lang="en-CA" sz="2800" b="1" dirty="0" smtClean="0">
                <a:solidFill>
                  <a:schemeClr val="bg1"/>
                </a:solidFill>
                <a:latin typeface="Calibri" pitchFamily="34" charset="0"/>
              </a:rPr>
              <a:t>                  The Spirit’s sword is the word of God (Eph 6:17). </a:t>
            </a:r>
          </a:p>
          <a:p>
            <a:pPr algn="ctr"/>
            <a:r>
              <a:rPr lang="en-CA" sz="2800" b="1" dirty="0" smtClean="0">
                <a:solidFill>
                  <a:schemeClr val="bg1"/>
                </a:solidFill>
                <a:latin typeface="Calibri" pitchFamily="34" charset="0"/>
              </a:rPr>
              <a:t>          The Helper, the Spirit of truth, teaches us God’s </a:t>
            </a:r>
          </a:p>
          <a:p>
            <a:pPr algn="ctr"/>
            <a:r>
              <a:rPr lang="en-CA" sz="2800" b="1" dirty="0" smtClean="0">
                <a:solidFill>
                  <a:schemeClr val="bg1"/>
                </a:solidFill>
                <a:latin typeface="Calibri" pitchFamily="34" charset="0"/>
              </a:rPr>
              <a:t>Word as he bears witness to Jesus (John 14:26; 15:26) </a:t>
            </a:r>
          </a:p>
          <a:p>
            <a:pPr algn="ctr"/>
            <a:r>
              <a:rPr lang="en-CA" sz="2800" b="1" dirty="0" smtClean="0">
                <a:solidFill>
                  <a:schemeClr val="bg1"/>
                </a:solidFill>
                <a:latin typeface="Calibri" pitchFamily="34" charset="0"/>
              </a:rPr>
              <a:t>with the word of the cross, Christ crucified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1:18, 23). This word of God and Christ crucified, breathed out by God in the Spirit, teaches, reproves, corrects and trains us to be complete, equipped for every good work (2 Tim 3:16-17).</a:t>
            </a:r>
            <a:endParaRPr lang="en-CA" dirty="0" smtClean="0"/>
          </a:p>
        </p:txBody>
      </p:sp>
      <p:sp>
        <p:nvSpPr>
          <p:cNvPr id="5" name="TextBox 4"/>
          <p:cNvSpPr txBox="1"/>
          <p:nvPr/>
        </p:nvSpPr>
        <p:spPr>
          <a:xfrm>
            <a:off x="3851920" y="1179909"/>
            <a:ext cx="5256584"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
        <p:nvSpPr>
          <p:cNvPr id="6" name="Rectangle 5"/>
          <p:cNvSpPr/>
          <p:nvPr/>
        </p:nvSpPr>
        <p:spPr>
          <a:xfrm>
            <a:off x="-540568" y="2492896"/>
            <a:ext cx="2736304" cy="661720"/>
          </a:xfrm>
          <a:prstGeom prst="rect">
            <a:avLst/>
          </a:prstGeom>
        </p:spPr>
        <p:txBody>
          <a:bodyPr wrap="square">
            <a:spAutoFit/>
          </a:bodyPr>
          <a:lstStyle/>
          <a:p>
            <a:pPr algn="ctr"/>
            <a:r>
              <a:rPr lang="en-CA" sz="900" dirty="0" smtClean="0"/>
              <a:t>Dove and Bible</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378298" y="1052736"/>
            <a:ext cx="4193702" cy="4339572"/>
          </a:xfrm>
          <a:prstGeom prst="rect">
            <a:avLst/>
          </a:prstGeom>
        </p:spPr>
      </p:pic>
      <p:sp>
        <p:nvSpPr>
          <p:cNvPr id="5" name="TextBox 4"/>
          <p:cNvSpPr txBox="1"/>
          <p:nvPr/>
        </p:nvSpPr>
        <p:spPr>
          <a:xfrm>
            <a:off x="1259632" y="260648"/>
            <a:ext cx="6696744" cy="523220"/>
          </a:xfrm>
          <a:prstGeom prst="rect">
            <a:avLst/>
          </a:prstGeom>
          <a:noFill/>
        </p:spPr>
        <p:txBody>
          <a:bodyPr wrap="square" rtlCol="0">
            <a:spAutoFit/>
          </a:bodyPr>
          <a:lstStyle/>
          <a:p>
            <a:pPr algn="ctr"/>
            <a:r>
              <a:rPr lang="en-CA" sz="2800" b="1" spc="-10" dirty="0" smtClean="0">
                <a:solidFill>
                  <a:schemeClr val="bg1"/>
                </a:solidFill>
                <a:latin typeface="Calibri" pitchFamily="34" charset="0"/>
              </a:rPr>
              <a:t>Which view of the Spirit do you have?</a:t>
            </a:r>
            <a:endParaRPr lang="en-CA" sz="2800" dirty="0">
              <a:solidFill>
                <a:schemeClr val="bg1"/>
              </a:solidFill>
              <a:latin typeface="Calibri" pitchFamily="34" charset="0"/>
            </a:endParaRPr>
          </a:p>
        </p:txBody>
      </p:sp>
      <p:pic>
        <p:nvPicPr>
          <p:cNvPr id="7"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a:off x="4536504" y="1052736"/>
            <a:ext cx="3995936" cy="4376245"/>
          </a:xfrm>
          <a:prstGeom prst="rect">
            <a:avLst/>
          </a:prstGeom>
          <a:noFill/>
          <a:ln w="9525">
            <a:noFill/>
            <a:miter lim="800000"/>
            <a:headEnd/>
            <a:tailEnd/>
          </a:ln>
        </p:spPr>
      </p:pic>
      <p:sp>
        <p:nvSpPr>
          <p:cNvPr id="8" name="Rectangle 7"/>
          <p:cNvSpPr/>
          <p:nvPr/>
        </p:nvSpPr>
        <p:spPr>
          <a:xfrm>
            <a:off x="3995936" y="3501008"/>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solidFill>
                <a:schemeClr val="tx1">
                  <a:lumMod val="50000"/>
                </a:schemeClr>
              </a:solidFill>
            </a:endParaRPr>
          </a:p>
        </p:txBody>
      </p:sp>
      <p:sp>
        <p:nvSpPr>
          <p:cNvPr id="6" name="TextBox 5"/>
          <p:cNvSpPr txBox="1"/>
          <p:nvPr/>
        </p:nvSpPr>
        <p:spPr>
          <a:xfrm>
            <a:off x="251520" y="5445224"/>
            <a:ext cx="8640960" cy="1077218"/>
          </a:xfrm>
          <a:prstGeom prst="rect">
            <a:avLst/>
          </a:prstGeom>
          <a:noFill/>
        </p:spPr>
        <p:txBody>
          <a:bodyPr wrap="square" rtlCol="0">
            <a:spAutoFit/>
          </a:bodyPr>
          <a:lstStyle/>
          <a:p>
            <a:pPr algn="ctr"/>
            <a:r>
              <a:rPr lang="en-CA" sz="2800" b="1" dirty="0" smtClean="0">
                <a:solidFill>
                  <a:schemeClr val="bg1"/>
                </a:solidFill>
                <a:latin typeface="Calibri" pitchFamily="34" charset="0"/>
              </a:rPr>
              <a:t>Our view of the Spirit affects so many things in our soul.</a:t>
            </a:r>
          </a:p>
          <a:p>
            <a:pPr algn="ctr"/>
            <a:endParaRPr lang="en-CA" b="1" dirty="0" smtClean="0">
              <a:solidFill>
                <a:srgbClr val="FFFF00"/>
              </a:solidFill>
              <a:latin typeface="Calibri" pitchFamily="34" charset="0"/>
            </a:endParaRPr>
          </a:p>
          <a:p>
            <a:pPr algn="ctr"/>
            <a:r>
              <a:rPr lang="en-CA" b="1" dirty="0" smtClean="0">
                <a:solidFill>
                  <a:srgbClr val="FFFF00"/>
                </a:solidFill>
                <a:latin typeface="Calibri" pitchFamily="34" charset="0"/>
              </a:rPr>
              <a:t>For more on this, download “Charismatic Confusion” at www.graceGodChrist.com</a:t>
            </a:r>
            <a:endParaRPr lang="en-CA"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1" name="Picture 10" descr="angry-face-01s.gif"/>
          <p:cNvPicPr>
            <a:picLocks noChangeAspect="1"/>
          </p:cNvPicPr>
          <p:nvPr/>
        </p:nvPicPr>
        <p:blipFill>
          <a:blip r:embed="rId3" cstate="print"/>
          <a:stretch>
            <a:fillRect/>
          </a:stretch>
        </p:blipFill>
        <p:spPr>
          <a:xfrm>
            <a:off x="8143900" y="5877272"/>
            <a:ext cx="864096" cy="864096"/>
          </a:xfrm>
          <a:prstGeom prst="ellipse">
            <a:avLst/>
          </a:prstGeom>
        </p:spPr>
      </p:pic>
      <p:pic>
        <p:nvPicPr>
          <p:cNvPr id="10" name="Picture 9" descr="DSCN8117 crop email.jpg"/>
          <p:cNvPicPr>
            <a:picLocks noChangeAspect="1"/>
          </p:cNvPicPr>
          <p:nvPr/>
        </p:nvPicPr>
        <p:blipFill>
          <a:blip r:embed="rId4" cstate="print"/>
          <a:stretch>
            <a:fillRect/>
          </a:stretch>
        </p:blipFill>
        <p:spPr>
          <a:xfrm>
            <a:off x="533926" y="44624"/>
            <a:ext cx="3966066" cy="6768752"/>
          </a:xfrm>
          <a:prstGeom prst="rect">
            <a:avLst/>
          </a:prstGeom>
        </p:spPr>
      </p:pic>
      <p:pic>
        <p:nvPicPr>
          <p:cNvPr id="12" name="Picture 11" descr="dove and sword large cropped.png"/>
          <p:cNvPicPr>
            <a:picLocks noChangeAspect="1"/>
          </p:cNvPicPr>
          <p:nvPr/>
        </p:nvPicPr>
        <p:blipFill>
          <a:blip r:embed="rId5" cstate="print"/>
          <a:stretch>
            <a:fillRect/>
          </a:stretch>
        </p:blipFill>
        <p:spPr>
          <a:xfrm>
            <a:off x="1890466" y="443180"/>
            <a:ext cx="2537518" cy="2625780"/>
          </a:xfrm>
          <a:prstGeom prst="rect">
            <a:avLst/>
          </a:prstGeom>
        </p:spPr>
      </p:pic>
      <p:pic>
        <p:nvPicPr>
          <p:cNvPr id="13" name="Picture 12" descr="dove and sword large cropped.png"/>
          <p:cNvPicPr>
            <a:picLocks noChangeAspect="1"/>
          </p:cNvPicPr>
          <p:nvPr/>
        </p:nvPicPr>
        <p:blipFill>
          <a:blip r:embed="rId6" cstate="print"/>
          <a:stretch>
            <a:fillRect/>
          </a:stretch>
        </p:blipFill>
        <p:spPr>
          <a:xfrm>
            <a:off x="666330" y="3214549"/>
            <a:ext cx="1529406" cy="1582603"/>
          </a:xfrm>
          <a:prstGeom prst="rect">
            <a:avLst/>
          </a:prstGeom>
        </p:spPr>
      </p:pic>
      <p:sp>
        <p:nvSpPr>
          <p:cNvPr id="9" name="Rectangle 8"/>
          <p:cNvSpPr/>
          <p:nvPr/>
        </p:nvSpPr>
        <p:spPr>
          <a:xfrm>
            <a:off x="323528" y="1676708"/>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4" name="Rectangle 13"/>
          <p:cNvSpPr/>
          <p:nvPr/>
        </p:nvSpPr>
        <p:spPr>
          <a:xfrm>
            <a:off x="2915816" y="656715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sp>
        <p:nvSpPr>
          <p:cNvPr id="8" name="TextBox 7"/>
          <p:cNvSpPr txBox="1"/>
          <p:nvPr/>
        </p:nvSpPr>
        <p:spPr>
          <a:xfrm>
            <a:off x="81439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06391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7" name="Title 1"/>
          <p:cNvSpPr txBox="1">
            <a:spLocks/>
          </p:cNvSpPr>
          <p:nvPr/>
        </p:nvSpPr>
        <p:spPr bwMode="auto">
          <a:xfrm>
            <a:off x="5004048" y="692696"/>
            <a:ext cx="3657600" cy="136815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63. the Spirit leads 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We follow, Lord!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Thank you</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
        <p:nvSpPr>
          <p:cNvPr id="18" name="Title 1"/>
          <p:cNvSpPr txBox="1">
            <a:spLocks/>
          </p:cNvSpPr>
          <p:nvPr/>
        </p:nvSpPr>
        <p:spPr bwMode="auto">
          <a:xfrm>
            <a:off x="4860032" y="2857504"/>
            <a:ext cx="388843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For all who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are led by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 Spirit of God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are sons of God”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Rom 8:14</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0" name="Object 8"/>
          <p:cNvGraphicFramePr>
            <a:graphicFrameLocks noChangeAspect="1"/>
          </p:cNvGraphicFramePr>
          <p:nvPr/>
        </p:nvGraphicFramePr>
        <p:xfrm>
          <a:off x="-252536" y="3501008"/>
          <a:ext cx="5247727" cy="3933056"/>
        </p:xfrm>
        <a:graphic>
          <a:graphicData uri="http://schemas.openxmlformats.org/presentationml/2006/ole">
            <p:oleObj spid="_x0000_s9460738" name="Slide" r:id="rId3" imgW="4570544" imgH="3427358" progId="PowerPoint.Slide.12">
              <p:embed/>
            </p:oleObj>
          </a:graphicData>
        </a:graphic>
      </p:graphicFrame>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2" name="Object 10"/>
          <p:cNvGraphicFramePr>
            <a:graphicFrameLocks noChangeAspect="1"/>
          </p:cNvGraphicFramePr>
          <p:nvPr/>
        </p:nvGraphicFramePr>
        <p:xfrm>
          <a:off x="4139952" y="44623"/>
          <a:ext cx="5328592" cy="3993663"/>
        </p:xfrm>
        <a:graphic>
          <a:graphicData uri="http://schemas.openxmlformats.org/presentationml/2006/ole">
            <p:oleObj spid="_x0000_s9460739" name="Unknown" r:id="rId4" imgW="4570544" imgH="3427358" progId="PowerPoint.Slide.12">
              <p:embed/>
            </p:oleObj>
          </a:graphicData>
        </a:graphic>
      </p:graphicFrame>
      <p:pic>
        <p:nvPicPr>
          <p:cNvPr id="11" name="Picture 10" descr="dove and sword large cropped.png"/>
          <p:cNvPicPr>
            <a:picLocks noChangeAspect="1"/>
          </p:cNvPicPr>
          <p:nvPr/>
        </p:nvPicPr>
        <p:blipFill>
          <a:blip r:embed="rId5"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499992" y="3753999"/>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“the sanctification of the Spirit, for obedience to </a:t>
            </a:r>
          </a:p>
          <a:p>
            <a:pPr algn="ctr"/>
            <a:r>
              <a:rPr lang="en-US" sz="2800" b="1" dirty="0" smtClean="0">
                <a:solidFill>
                  <a:schemeClr val="bg1"/>
                </a:solidFill>
                <a:latin typeface="Calibri" pitchFamily="34" charset="0"/>
              </a:rPr>
              <a:t>Jesus Christ and </a:t>
            </a:r>
          </a:p>
          <a:p>
            <a:pPr algn="ctr"/>
            <a:r>
              <a:rPr lang="en-US" sz="2800" b="1" dirty="0" smtClean="0">
                <a:solidFill>
                  <a:schemeClr val="bg1"/>
                </a:solidFill>
                <a:latin typeface="Calibri" pitchFamily="34" charset="0"/>
              </a:rPr>
              <a:t>for sprinkling by his blood”</a:t>
            </a:r>
          </a:p>
          <a:p>
            <a:pPr algn="ctr"/>
            <a:r>
              <a:rPr lang="en-US" sz="2800" b="1" dirty="0" smtClean="0">
                <a:solidFill>
                  <a:schemeClr val="bg1"/>
                </a:solidFill>
                <a:latin typeface="Calibri" pitchFamily="34" charset="0"/>
              </a:rPr>
              <a:t>1 Pet 1:2</a:t>
            </a:r>
            <a:endParaRPr lang="en-CA" sz="2800" dirty="0">
              <a:solidFill>
                <a:schemeClr val="bg1"/>
              </a:solidFill>
            </a:endParaRPr>
          </a:p>
        </p:txBody>
      </p:sp>
      <p:pic>
        <p:nvPicPr>
          <p:cNvPr id="18" name="Picture 17" descr="angry-face-01s.gif"/>
          <p:cNvPicPr>
            <a:picLocks noChangeAspect="1"/>
          </p:cNvPicPr>
          <p:nvPr/>
        </p:nvPicPr>
        <p:blipFill>
          <a:blip r:embed="rId6" cstate="print"/>
          <a:stretch>
            <a:fillRect/>
          </a:stretch>
        </p:blipFill>
        <p:spPr>
          <a:xfrm>
            <a:off x="8172400" y="5877272"/>
            <a:ext cx="864096" cy="864096"/>
          </a:xfrm>
          <a:prstGeom prst="ellipse">
            <a:avLst/>
          </a:prstGeom>
        </p:spPr>
      </p:pic>
      <p:sp>
        <p:nvSpPr>
          <p:cNvPr id="19" name="TextBox 18"/>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3" name="Rectangle 8"/>
          <p:cNvSpPr>
            <a:spLocks noChangeArrowheads="1"/>
          </p:cNvSpPr>
          <p:nvPr/>
        </p:nvSpPr>
        <p:spPr bwMode="auto">
          <a:xfrm>
            <a:off x="280040" y="116632"/>
            <a:ext cx="421995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Thank you, Lord!</a:t>
            </a:r>
            <a:endParaRPr lang="en-US" sz="2800" b="1" dirty="0">
              <a:solidFill>
                <a:srgbClr val="FF0000"/>
              </a:solidFill>
              <a:latin typeface="Calibri" pitchFamily="34" charset="0"/>
            </a:endParaRPr>
          </a:p>
        </p:txBody>
      </p:sp>
      <p:sp>
        <p:nvSpPr>
          <p:cNvPr id="22" name="Rectangle 21"/>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5" name="TextBox 24"/>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7" name="Heart 16"/>
          <p:cNvSpPr/>
          <p:nvPr/>
        </p:nvSpPr>
        <p:spPr>
          <a:xfrm>
            <a:off x="129208" y="3429000"/>
            <a:ext cx="4226768" cy="3312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364343" y="4034971"/>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51520" y="3789040"/>
            <a:ext cx="4320480" cy="2554545"/>
          </a:xfrm>
          <a:prstGeom prst="rect">
            <a:avLst/>
          </a:prstGeom>
          <a:noFill/>
        </p:spPr>
        <p:txBody>
          <a:bodyPr wrap="square" rtlCol="0">
            <a:spAutoFit/>
          </a:bodyPr>
          <a:lstStyle/>
          <a:p>
            <a:r>
              <a:rPr lang="en-CA" sz="2000" b="1" dirty="0" smtClean="0">
                <a:solidFill>
                  <a:schemeClr val="tx1">
                    <a:lumMod val="75000"/>
                  </a:schemeClr>
                </a:solidFill>
              </a:rPr>
              <a:t>     sexual                  immorality</a:t>
            </a:r>
          </a:p>
          <a:p>
            <a:r>
              <a:rPr lang="en-CA" sz="2000" b="1" dirty="0" smtClean="0">
                <a:solidFill>
                  <a:schemeClr val="tx1">
                    <a:lumMod val="75000"/>
                  </a:schemeClr>
                </a:solidFill>
              </a:rPr>
              <a:t> impurity                     sensuality   idolatry        sorcery         enmity           strife      jealousy    fits of anger    </a:t>
            </a:r>
          </a:p>
          <a:p>
            <a:r>
              <a:rPr lang="en-CA" sz="2000" b="1" dirty="0" smtClean="0">
                <a:solidFill>
                  <a:schemeClr val="tx1">
                    <a:lumMod val="75000"/>
                  </a:schemeClr>
                </a:solidFill>
              </a:rPr>
              <a:t>  rivalries              dissensions    </a:t>
            </a:r>
          </a:p>
          <a:p>
            <a:r>
              <a:rPr lang="en-CA" sz="2000" b="1" dirty="0" smtClean="0">
                <a:solidFill>
                  <a:schemeClr val="tx1">
                    <a:lumMod val="75000"/>
                  </a:schemeClr>
                </a:solidFill>
              </a:rPr>
              <a:t>      divisions                 envy     </a:t>
            </a:r>
          </a:p>
          <a:p>
            <a:r>
              <a:rPr lang="en-CA" sz="2000" b="1" dirty="0" smtClean="0">
                <a:solidFill>
                  <a:schemeClr val="tx1">
                    <a:lumMod val="75000"/>
                  </a:schemeClr>
                </a:solidFill>
              </a:rPr>
              <a:t>                drunkenness</a:t>
            </a:r>
          </a:p>
          <a:p>
            <a:r>
              <a:rPr lang="en-CA" sz="2000" b="1" dirty="0" smtClean="0">
                <a:solidFill>
                  <a:schemeClr val="tx1">
                    <a:lumMod val="75000"/>
                  </a:schemeClr>
                </a:solidFill>
              </a:rPr>
              <a:t>                     orgies </a:t>
            </a: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2"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Heart 18"/>
          <p:cNvSpPr/>
          <p:nvPr/>
        </p:nvSpPr>
        <p:spPr>
          <a:xfrm>
            <a:off x="4788024" y="116632"/>
            <a:ext cx="4248472" cy="338437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860032" y="332656"/>
            <a:ext cx="4248472" cy="2400657"/>
          </a:xfrm>
          <a:prstGeom prst="rect">
            <a:avLst/>
          </a:prstGeom>
          <a:noFill/>
        </p:spPr>
        <p:txBody>
          <a:bodyPr wrap="square" rtlCol="0">
            <a:spAutoFit/>
          </a:bodyPr>
          <a:lstStyle/>
          <a:p>
            <a:pPr>
              <a:lnSpc>
                <a:spcPct val="150000"/>
              </a:lnSpc>
            </a:pPr>
            <a:r>
              <a:rPr lang="en-CA" sz="2000" b="1" dirty="0" smtClean="0">
                <a:solidFill>
                  <a:schemeClr val="bg1"/>
                </a:solidFill>
              </a:rPr>
              <a:t>      </a:t>
            </a:r>
            <a:r>
              <a:rPr lang="en-CA" sz="2000" b="1" dirty="0" smtClean="0"/>
              <a:t>love                            joy</a:t>
            </a:r>
          </a:p>
          <a:p>
            <a:pPr>
              <a:lnSpc>
                <a:spcPct val="150000"/>
              </a:lnSpc>
            </a:pPr>
            <a:r>
              <a:rPr lang="en-CA" sz="2000" b="1" dirty="0" smtClean="0"/>
              <a:t>    peace                 longsuffering</a:t>
            </a:r>
          </a:p>
          <a:p>
            <a:pPr>
              <a:lnSpc>
                <a:spcPct val="150000"/>
              </a:lnSpc>
            </a:pPr>
            <a:r>
              <a:rPr lang="en-CA" sz="2000" b="1" dirty="0" smtClean="0"/>
              <a:t>  kindness                   goodness</a:t>
            </a:r>
          </a:p>
          <a:p>
            <a:pPr>
              <a:lnSpc>
                <a:spcPct val="150000"/>
              </a:lnSpc>
            </a:pPr>
            <a:r>
              <a:rPr lang="en-CA" sz="2000" b="1" dirty="0" smtClean="0"/>
              <a:t>      faithfulness     gentleness</a:t>
            </a:r>
          </a:p>
          <a:p>
            <a:pPr>
              <a:lnSpc>
                <a:spcPct val="150000"/>
              </a:lnSpc>
            </a:pPr>
            <a:r>
              <a:rPr lang="en-CA" sz="2000" b="1" dirty="0" smtClean="0"/>
              <a:t>                   self-control</a:t>
            </a:r>
            <a:endParaRPr lang="en-CA" sz="2000" b="1" dirty="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Gal 5:22-23</a:t>
            </a:r>
            <a:endParaRPr lang="en-CA" dirty="0">
              <a:solidFill>
                <a:schemeClr val="bg1"/>
              </a:solidFill>
            </a:endParaRPr>
          </a:p>
        </p:txBody>
      </p:sp>
      <p:sp>
        <p:nvSpPr>
          <p:cNvPr id="23" name="TextBox 22"/>
          <p:cNvSpPr txBox="1"/>
          <p:nvPr/>
        </p:nvSpPr>
        <p:spPr>
          <a:xfrm>
            <a:off x="3059832" y="6023029"/>
            <a:ext cx="1008112" cy="646331"/>
          </a:xfrm>
          <a:prstGeom prst="rect">
            <a:avLst/>
          </a:prstGeom>
          <a:noFill/>
        </p:spPr>
        <p:txBody>
          <a:bodyPr wrap="square" rtlCol="0">
            <a:spAutoFit/>
          </a:bodyPr>
          <a:lstStyle/>
          <a:p>
            <a:pPr algn="ctr"/>
            <a:r>
              <a:rPr lang="en-CA" dirty="0" smtClean="0">
                <a:solidFill>
                  <a:schemeClr val="bg1"/>
                </a:solidFill>
              </a:rPr>
              <a:t>Gal 5:19-21</a:t>
            </a:r>
            <a:endParaRPr lang="en-CA" dirty="0">
              <a:solidFill>
                <a:schemeClr val="bg1"/>
              </a:solidFill>
            </a:endParaRPr>
          </a:p>
        </p:txBody>
      </p:sp>
      <p:sp>
        <p:nvSpPr>
          <p:cNvPr id="24" name="TextBox 23"/>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6" name="TextBox 35"/>
          <p:cNvSpPr txBox="1"/>
          <p:nvPr/>
        </p:nvSpPr>
        <p:spPr>
          <a:xfrm>
            <a:off x="4499992" y="3846527"/>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“God chose you as the </a:t>
            </a:r>
            <a:r>
              <a:rPr lang="en-US" sz="2800" b="1" dirty="0" err="1" smtClean="0">
                <a:solidFill>
                  <a:schemeClr val="bg1"/>
                </a:solidFill>
                <a:latin typeface="Calibri" pitchFamily="34" charset="0"/>
                <a:cs typeface="Calibri" pitchFamily="34" charset="0"/>
              </a:rPr>
              <a:t>firstfruits</a:t>
            </a:r>
            <a:r>
              <a:rPr lang="en-US" sz="2800" b="1" dirty="0" smtClean="0">
                <a:solidFill>
                  <a:schemeClr val="bg1"/>
                </a:solidFill>
                <a:latin typeface="Calibri" pitchFamily="34" charset="0"/>
                <a:cs typeface="Calibri" pitchFamily="34" charset="0"/>
              </a:rPr>
              <a:t> to be saved, through sanctification by the Spirit and belief in the truth</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Thes</a:t>
            </a:r>
            <a:r>
              <a:rPr lang="en-US" sz="2800" b="1" dirty="0" smtClean="0">
                <a:solidFill>
                  <a:schemeClr val="bg1"/>
                </a:solidFill>
                <a:latin typeface="Calibri" pitchFamily="34" charset="0"/>
              </a:rPr>
              <a:t> 2:13</a:t>
            </a:r>
            <a:endParaRPr lang="en-CA" sz="2800" dirty="0">
              <a:solidFill>
                <a:schemeClr val="bg1"/>
              </a:solidFill>
            </a:endParaRPr>
          </a:p>
        </p:txBody>
      </p:sp>
      <p:sp>
        <p:nvSpPr>
          <p:cNvPr id="37" name="Rectangle 8"/>
          <p:cNvSpPr>
            <a:spLocks noChangeArrowheads="1"/>
          </p:cNvSpPr>
          <p:nvPr/>
        </p:nvSpPr>
        <p:spPr bwMode="auto">
          <a:xfrm>
            <a:off x="280040" y="116632"/>
            <a:ext cx="4147944"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We keep in step, Lord!</a:t>
            </a:r>
            <a:endParaRPr lang="en-US" sz="2800" b="1" dirty="0">
              <a:solidFill>
                <a:srgbClr val="FF0000"/>
              </a:solidFill>
              <a:latin typeface="Calibri" pitchFamily="34" charset="0"/>
            </a:endParaRPr>
          </a:p>
        </p:txBody>
      </p:sp>
      <p:sp>
        <p:nvSpPr>
          <p:cNvPr id="33" name="Rectangle 32"/>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7" name="Heart 16"/>
          <p:cNvSpPr/>
          <p:nvPr/>
        </p:nvSpPr>
        <p:spPr>
          <a:xfrm>
            <a:off x="129208" y="3429000"/>
            <a:ext cx="4226768" cy="3312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1331640" y="3933056"/>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107504" y="3645024"/>
            <a:ext cx="4248472" cy="2862322"/>
          </a:xfrm>
          <a:prstGeom prst="rect">
            <a:avLst/>
          </a:prstGeom>
          <a:noFill/>
        </p:spPr>
        <p:txBody>
          <a:bodyPr wrap="square" rtlCol="0">
            <a:spAutoFit/>
          </a:bodyPr>
          <a:lstStyle/>
          <a:p>
            <a:pPr algn="ctr">
              <a:lnSpc>
                <a:spcPct val="150000"/>
              </a:lnSpc>
            </a:pPr>
            <a:r>
              <a:rPr lang="en-CA" sz="2000" b="1" dirty="0" smtClean="0"/>
              <a:t>   </a:t>
            </a:r>
            <a:r>
              <a:rPr lang="en-CA" sz="2000" b="1" dirty="0" smtClean="0">
                <a:solidFill>
                  <a:schemeClr val="tx1">
                    <a:lumMod val="75000"/>
                  </a:schemeClr>
                </a:solidFill>
              </a:rPr>
              <a:t>sexual                   immorality impurity     passion    evil desire  covetousness   idolatry  anger </a:t>
            </a:r>
          </a:p>
          <a:p>
            <a:pPr algn="ctr">
              <a:lnSpc>
                <a:spcPct val="150000"/>
              </a:lnSpc>
            </a:pPr>
            <a:r>
              <a:rPr lang="en-CA" sz="2000" b="1" dirty="0" smtClean="0">
                <a:solidFill>
                  <a:schemeClr val="tx1">
                    <a:lumMod val="75000"/>
                  </a:schemeClr>
                </a:solidFill>
              </a:rPr>
              <a:t> wrath    malice    slander </a:t>
            </a:r>
          </a:p>
          <a:p>
            <a:pPr algn="ctr">
              <a:lnSpc>
                <a:spcPct val="150000"/>
              </a:lnSpc>
            </a:pPr>
            <a:r>
              <a:rPr lang="en-CA" sz="2000" b="1" dirty="0" smtClean="0">
                <a:solidFill>
                  <a:schemeClr val="tx1">
                    <a:lumMod val="75000"/>
                  </a:schemeClr>
                </a:solidFill>
              </a:rPr>
              <a:t>  obscene talk</a:t>
            </a:r>
          </a:p>
          <a:p>
            <a:pPr algn="ctr">
              <a:lnSpc>
                <a:spcPct val="150000"/>
              </a:lnSpc>
            </a:pPr>
            <a:r>
              <a:rPr lang="en-CA" sz="2000" b="1" dirty="0" smtClean="0">
                <a:solidFill>
                  <a:schemeClr val="tx1">
                    <a:lumMod val="75000"/>
                  </a:schemeClr>
                </a:solidFill>
              </a:rPr>
              <a:t>lying</a:t>
            </a:r>
            <a:endParaRPr lang="x-none" sz="2000" b="1" smtClean="0">
              <a:solidFill>
                <a:schemeClr val="tx1">
                  <a:lumMod val="75000"/>
                </a:schemeClr>
              </a:solidFill>
            </a:endParaRP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2"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Heart 18"/>
          <p:cNvSpPr/>
          <p:nvPr/>
        </p:nvSpPr>
        <p:spPr>
          <a:xfrm>
            <a:off x="4788024" y="116632"/>
            <a:ext cx="4248472" cy="338437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572000" y="332656"/>
            <a:ext cx="4824536" cy="2554545"/>
          </a:xfrm>
          <a:prstGeom prst="rect">
            <a:avLst/>
          </a:prstGeom>
          <a:noFill/>
        </p:spPr>
        <p:txBody>
          <a:bodyPr wrap="square" rtlCol="0">
            <a:spAutoFit/>
          </a:bodyPr>
          <a:lstStyle/>
          <a:p>
            <a:r>
              <a:rPr lang="en-CA" sz="2000" b="1" dirty="0" smtClean="0">
                <a:solidFill>
                  <a:schemeClr val="bg1"/>
                </a:solidFill>
              </a:rPr>
              <a:t>    </a:t>
            </a:r>
            <a:r>
              <a:rPr lang="en-CA" sz="1000" b="1" dirty="0" smtClean="0">
                <a:solidFill>
                  <a:schemeClr val="bg1"/>
                </a:solidFill>
              </a:rPr>
              <a:t>   </a:t>
            </a:r>
            <a:r>
              <a:rPr lang="en-CA" sz="2000" b="1" dirty="0" smtClean="0"/>
              <a:t>compassion              kindness </a:t>
            </a:r>
          </a:p>
          <a:p>
            <a:r>
              <a:rPr lang="en-CA" sz="2000" b="1" dirty="0" smtClean="0"/>
              <a:t>    humility                         meekness </a:t>
            </a:r>
          </a:p>
          <a:p>
            <a:r>
              <a:rPr lang="en-CA" sz="2000" b="1" dirty="0" smtClean="0"/>
              <a:t>    patience                     forbearance     </a:t>
            </a:r>
          </a:p>
          <a:p>
            <a:r>
              <a:rPr lang="en-CA" sz="2000" b="1" dirty="0" smtClean="0"/>
              <a:t>     </a:t>
            </a:r>
            <a:r>
              <a:rPr lang="en-CA" sz="400" b="1" dirty="0" smtClean="0"/>
              <a:t> </a:t>
            </a:r>
            <a:r>
              <a:rPr lang="en-CA" sz="2000" b="1" dirty="0" smtClean="0"/>
              <a:t>forgiving                               love </a:t>
            </a:r>
          </a:p>
          <a:p>
            <a:r>
              <a:rPr lang="en-CA" sz="2000" b="1" dirty="0" smtClean="0"/>
              <a:t>       </a:t>
            </a:r>
            <a:r>
              <a:rPr lang="en-CA" sz="400" b="1" dirty="0" smtClean="0"/>
              <a:t> </a:t>
            </a:r>
            <a:r>
              <a:rPr lang="en-CA" sz="2000" b="1" dirty="0" smtClean="0"/>
              <a:t>peace                          thankful</a:t>
            </a:r>
          </a:p>
          <a:p>
            <a:r>
              <a:rPr lang="en-CA" sz="2000" b="1" dirty="0" smtClean="0"/>
              <a:t>         word</a:t>
            </a:r>
            <a:r>
              <a:rPr lang="en-CA" sz="1200" b="1" dirty="0" smtClean="0"/>
              <a:t> </a:t>
            </a:r>
            <a:r>
              <a:rPr lang="en-CA" sz="2000" b="1" dirty="0" smtClean="0"/>
              <a:t>of</a:t>
            </a:r>
            <a:r>
              <a:rPr lang="en-CA" sz="1200" b="1" dirty="0" smtClean="0"/>
              <a:t> </a:t>
            </a:r>
            <a:r>
              <a:rPr lang="en-CA" sz="2000" b="1" dirty="0" smtClean="0"/>
              <a:t>Christ</a:t>
            </a:r>
            <a:r>
              <a:rPr lang="en-CA" sz="1200" b="1" dirty="0" smtClean="0"/>
              <a:t> </a:t>
            </a:r>
            <a:r>
              <a:rPr lang="en-CA" sz="2000" b="1" dirty="0" smtClean="0"/>
              <a:t>in</a:t>
            </a:r>
            <a:r>
              <a:rPr lang="en-CA" sz="1200" b="1" dirty="0" smtClean="0"/>
              <a:t> </a:t>
            </a:r>
            <a:r>
              <a:rPr lang="en-CA" sz="2000" b="1" dirty="0" smtClean="0"/>
              <a:t>you</a:t>
            </a:r>
            <a:r>
              <a:rPr lang="en-CA" sz="1200" b="1" dirty="0" smtClean="0"/>
              <a:t> </a:t>
            </a:r>
            <a:r>
              <a:rPr lang="en-CA" sz="2000" b="1" dirty="0" smtClean="0"/>
              <a:t>richly    </a:t>
            </a:r>
          </a:p>
          <a:p>
            <a:r>
              <a:rPr lang="en-CA" sz="2000" b="1" dirty="0" smtClean="0"/>
              <a:t>              doing all in the name </a:t>
            </a:r>
          </a:p>
          <a:p>
            <a:r>
              <a:rPr lang="en-CA" sz="2000" b="1" dirty="0" smtClean="0"/>
              <a:t>                         of Jesus </a:t>
            </a:r>
            <a:endParaRPr lang="x-none" sz="2000" smtClean="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Col 3:12-17</a:t>
            </a:r>
            <a:endParaRPr lang="en-CA" dirty="0">
              <a:solidFill>
                <a:schemeClr val="bg1"/>
              </a:solidFill>
            </a:endParaRPr>
          </a:p>
        </p:txBody>
      </p:sp>
      <p:sp>
        <p:nvSpPr>
          <p:cNvPr id="23" name="TextBox 22"/>
          <p:cNvSpPr txBox="1"/>
          <p:nvPr/>
        </p:nvSpPr>
        <p:spPr>
          <a:xfrm>
            <a:off x="3059832" y="5951021"/>
            <a:ext cx="1152128" cy="646331"/>
          </a:xfrm>
          <a:prstGeom prst="rect">
            <a:avLst/>
          </a:prstGeom>
          <a:noFill/>
        </p:spPr>
        <p:txBody>
          <a:bodyPr wrap="square" rtlCol="0">
            <a:spAutoFit/>
          </a:bodyPr>
          <a:lstStyle/>
          <a:p>
            <a:pPr algn="ctr"/>
            <a:r>
              <a:rPr lang="en-CA" dirty="0" smtClean="0">
                <a:solidFill>
                  <a:schemeClr val="bg1"/>
                </a:solidFill>
              </a:rPr>
              <a:t>Col </a:t>
            </a:r>
          </a:p>
          <a:p>
            <a:pPr algn="ctr"/>
            <a:r>
              <a:rPr lang="en-CA" dirty="0" smtClean="0">
                <a:solidFill>
                  <a:schemeClr val="bg1"/>
                </a:solidFill>
              </a:rPr>
              <a:t>3:5, 8, 9</a:t>
            </a:r>
            <a:endParaRPr lang="en-CA" dirty="0">
              <a:solidFill>
                <a:schemeClr val="bg1"/>
              </a:solidFill>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6" name="TextBox 35"/>
          <p:cNvSpPr txBox="1"/>
          <p:nvPr/>
        </p:nvSpPr>
        <p:spPr>
          <a:xfrm>
            <a:off x="4499992" y="3918535"/>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“Flee from sexual immorality . . . do you not know that your body is a temple of the Holy Spirit within you?</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6:18-19</a:t>
            </a:r>
            <a:endParaRPr lang="en-CA" sz="2800" dirty="0">
              <a:solidFill>
                <a:schemeClr val="bg1"/>
              </a:solidFill>
            </a:endParaRPr>
          </a:p>
        </p:txBody>
      </p:sp>
      <p:sp>
        <p:nvSpPr>
          <p:cNvPr id="37" name="Rectangle 8"/>
          <p:cNvSpPr>
            <a:spLocks noChangeArrowheads="1"/>
          </p:cNvSpPr>
          <p:nvPr/>
        </p:nvSpPr>
        <p:spPr bwMode="auto">
          <a:xfrm>
            <a:off x="280040" y="116632"/>
            <a:ext cx="4147944"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We cooperate, Lord!</a:t>
            </a:r>
            <a:endParaRPr lang="en-US" sz="2800" b="1" dirty="0">
              <a:solidFill>
                <a:srgbClr val="FF0000"/>
              </a:solidFill>
              <a:latin typeface="Calibri" pitchFamily="34" charset="0"/>
            </a:endParaRPr>
          </a:p>
        </p:txBody>
      </p:sp>
      <p:sp>
        <p:nvSpPr>
          <p:cNvPr id="32" name="Rectangle 31"/>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35" name="TextBox 34"/>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1026" name="Object 2"/>
          <p:cNvGraphicFramePr>
            <a:graphicFrameLocks noChangeAspect="1"/>
          </p:cNvGraphicFramePr>
          <p:nvPr/>
        </p:nvGraphicFramePr>
        <p:xfrm>
          <a:off x="2195736" y="1879972"/>
          <a:ext cx="1863725" cy="2197100"/>
        </p:xfrm>
        <a:graphic>
          <a:graphicData uri="http://schemas.openxmlformats.org/presentationml/2006/ole">
            <p:oleObj spid="_x0000_s8571906" r:id="rId3" imgW="1379830" imgH="1720901" progId="">
              <p:embed/>
            </p:oleObj>
          </a:graphicData>
        </a:graphic>
      </p:graphicFrame>
      <p:sp>
        <p:nvSpPr>
          <p:cNvPr id="8" name="Smiley Face 7"/>
          <p:cNvSpPr/>
          <p:nvPr/>
        </p:nvSpPr>
        <p:spPr>
          <a:xfrm>
            <a:off x="6537796" y="2997200"/>
            <a:ext cx="698500" cy="71913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Oval 8"/>
          <p:cNvSpPr/>
          <p:nvPr/>
        </p:nvSpPr>
        <p:spPr>
          <a:xfrm>
            <a:off x="4860032" y="3213100"/>
            <a:ext cx="720725" cy="647700"/>
          </a:xfrm>
          <a:prstGeom prst="ellips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ounded Rectangle 10"/>
          <p:cNvSpPr/>
          <p:nvPr/>
        </p:nvSpPr>
        <p:spPr>
          <a:xfrm>
            <a:off x="4788024" y="3860800"/>
            <a:ext cx="914400" cy="1152525"/>
          </a:xfrm>
          <a:prstGeom prst="round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Rectangle 11"/>
          <p:cNvSpPr/>
          <p:nvPr/>
        </p:nvSpPr>
        <p:spPr>
          <a:xfrm>
            <a:off x="5004172"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Rectangle 12"/>
          <p:cNvSpPr/>
          <p:nvPr/>
        </p:nvSpPr>
        <p:spPr>
          <a:xfrm>
            <a:off x="5292204"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29884" y="2780928"/>
            <a:ext cx="698500" cy="720725"/>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8049964" y="5805264"/>
            <a:ext cx="698500" cy="719138"/>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8121972" y="2996952"/>
            <a:ext cx="698500" cy="719138"/>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7617916" y="3716338"/>
            <a:ext cx="698500" cy="720725"/>
          </a:xfrm>
          <a:prstGeom prst="smileyFac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6465788" y="5805488"/>
            <a:ext cx="698500" cy="719137"/>
          </a:xfrm>
          <a:prstGeom prst="smileyFace">
            <a:avLst/>
          </a:prstGeom>
          <a:solidFill>
            <a:srgbClr val="FFFF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6681812" y="4941168"/>
            <a:ext cx="698500" cy="720725"/>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6825828" y="4005263"/>
            <a:ext cx="698500" cy="719137"/>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8265988" y="4220443"/>
            <a:ext cx="698500" cy="720725"/>
          </a:xfrm>
          <a:prstGeom prst="smileyFace">
            <a:avLst/>
          </a:prstGeom>
          <a:solidFill>
            <a:srgbClr val="FF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7473900" y="4652963"/>
            <a:ext cx="698500" cy="720725"/>
          </a:xfrm>
          <a:prstGeom prst="smileyFace">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7257876" y="5589240"/>
            <a:ext cx="698500" cy="720725"/>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8244408" y="5013176"/>
            <a:ext cx="698500" cy="720725"/>
          </a:xfrm>
          <a:prstGeom prst="smileyFace">
            <a:avLst/>
          </a:prstGeom>
          <a:solidFill>
            <a:srgbClr val="FF99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9" name="Straight Arrow Connector 28"/>
          <p:cNvCxnSpPr/>
          <p:nvPr/>
        </p:nvCxnSpPr>
        <p:spPr>
          <a:xfrm>
            <a:off x="5875883" y="5309964"/>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884391" y="3789363"/>
            <a:ext cx="631825" cy="376237"/>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947444" y="4797152"/>
            <a:ext cx="712788"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95536" y="2492896"/>
            <a:ext cx="2016224"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pic>
        <p:nvPicPr>
          <p:cNvPr id="28" name="Picture 27" descr="dove and sword large cropped.png"/>
          <p:cNvPicPr>
            <a:picLocks noChangeAspect="1"/>
          </p:cNvPicPr>
          <p:nvPr/>
        </p:nvPicPr>
        <p:blipFill>
          <a:blip r:embed="rId4" cstate="print"/>
          <a:stretch>
            <a:fillRect/>
          </a:stretch>
        </p:blipFill>
        <p:spPr>
          <a:xfrm>
            <a:off x="107504" y="44624"/>
            <a:ext cx="2376264" cy="2458917"/>
          </a:xfrm>
          <a:prstGeom prst="rect">
            <a:avLst/>
          </a:prstGeom>
        </p:spPr>
      </p:pic>
      <p:graphicFrame>
        <p:nvGraphicFramePr>
          <p:cNvPr id="1576964" name="Object 4"/>
          <p:cNvGraphicFramePr>
            <a:graphicFrameLocks noChangeAspect="1"/>
          </p:cNvGraphicFramePr>
          <p:nvPr/>
        </p:nvGraphicFramePr>
        <p:xfrm>
          <a:off x="4776786" y="3933056"/>
          <a:ext cx="875334" cy="1037211"/>
        </p:xfrm>
        <a:graphic>
          <a:graphicData uri="http://schemas.openxmlformats.org/presentationml/2006/ole">
            <p:oleObj spid="_x0000_s8571907" r:id="rId5" imgW="1379830" imgH="1720901" progId="">
              <p:embed/>
            </p:oleObj>
          </a:graphicData>
        </a:graphic>
      </p:graphicFrame>
      <p:pic>
        <p:nvPicPr>
          <p:cNvPr id="32" name="Picture 31" descr="angry-face-01s.gif"/>
          <p:cNvPicPr>
            <a:picLocks noChangeAspect="1"/>
          </p:cNvPicPr>
          <p:nvPr/>
        </p:nvPicPr>
        <p:blipFill>
          <a:blip r:embed="rId6" cstate="print"/>
          <a:stretch>
            <a:fillRect/>
          </a:stretch>
        </p:blipFill>
        <p:spPr>
          <a:xfrm>
            <a:off x="179512" y="5877272"/>
            <a:ext cx="864096" cy="864096"/>
          </a:xfrm>
          <a:prstGeom prst="ellipse">
            <a:avLst/>
          </a:prstGeom>
        </p:spPr>
      </p:pic>
      <p:sp>
        <p:nvSpPr>
          <p:cNvPr id="34" name="TextBox 3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6" name="Title 1"/>
          <p:cNvSpPr txBox="1">
            <a:spLocks/>
          </p:cNvSpPr>
          <p:nvPr/>
        </p:nvSpPr>
        <p:spPr bwMode="auto">
          <a:xfrm>
            <a:off x="3275856" y="260648"/>
            <a:ext cx="5652120" cy="864096"/>
          </a:xfrm>
          <a:prstGeom prst="rect">
            <a:avLst/>
          </a:prstGeom>
          <a:solidFill>
            <a:schemeClr val="tx1"/>
          </a:solidFill>
          <a:ln w="9525">
            <a:noFill/>
            <a:miter lim="800000"/>
            <a:headEnd/>
            <a:tailEnd/>
          </a:ln>
        </p:spPr>
        <p:txBody>
          <a:bodyPr anchor="ctr"/>
          <a:lstStyle/>
          <a:p>
            <a:pPr algn="ctr" eaLnBrk="0" hangingPunct="0"/>
            <a:r>
              <a:rPr lang="en-CA" sz="2800" b="1" dirty="0" smtClean="0">
                <a:solidFill>
                  <a:srgbClr val="FF0000"/>
                </a:solidFill>
                <a:latin typeface="Calibri" pitchFamily="34" charset="0"/>
              </a:rPr>
              <a:t>65. the Spirit gifts us to serve others.</a:t>
            </a:r>
          </a:p>
          <a:p>
            <a:pPr algn="ctr" eaLnBrk="0" hangingPunct="0"/>
            <a:r>
              <a:rPr lang="en-CA" sz="2800" b="1" dirty="0" smtClean="0">
                <a:solidFill>
                  <a:srgbClr val="FF0000"/>
                </a:solidFill>
                <a:latin typeface="Calibri" pitchFamily="34" charset="0"/>
              </a:rPr>
              <a:t>Thank you, Lord!</a:t>
            </a:r>
            <a:endParaRPr lang="en-CA" sz="3600" b="1" dirty="0">
              <a:solidFill>
                <a:srgbClr val="FFFF00"/>
              </a:solidFill>
              <a:latin typeface="Calibri" pitchFamily="34" charset="0"/>
            </a:endParaRPr>
          </a:p>
        </p:txBody>
      </p:sp>
      <p:sp>
        <p:nvSpPr>
          <p:cNvPr id="38" name="TextBox 37"/>
          <p:cNvSpPr txBox="1"/>
          <p:nvPr/>
        </p:nvSpPr>
        <p:spPr>
          <a:xfrm>
            <a:off x="467544" y="4134559"/>
            <a:ext cx="4644008" cy="2246769"/>
          </a:xfrm>
          <a:prstGeom prst="rect">
            <a:avLst/>
          </a:prstGeom>
          <a:noFill/>
        </p:spPr>
        <p:txBody>
          <a:bodyPr wrap="square" rtlCol="0">
            <a:spAutoFit/>
          </a:bodyPr>
          <a:lstStyle/>
          <a:p>
            <a:r>
              <a:rPr lang="en-CA" sz="2800" b="1" dirty="0" smtClean="0">
                <a:latin typeface="Calibri" pitchFamily="34" charset="0"/>
              </a:rPr>
              <a:t>“As each has received </a:t>
            </a:r>
          </a:p>
          <a:p>
            <a:r>
              <a:rPr lang="en-CA" sz="2800" b="1" dirty="0" smtClean="0">
                <a:latin typeface="Calibri" pitchFamily="34" charset="0"/>
              </a:rPr>
              <a:t>a gift, use it to serve one another, as good stewards </a:t>
            </a:r>
          </a:p>
          <a:p>
            <a:r>
              <a:rPr lang="en-CA" sz="2800" b="1" dirty="0" smtClean="0">
                <a:latin typeface="Calibri" pitchFamily="34" charset="0"/>
              </a:rPr>
              <a:t>       of God's varied grace”  </a:t>
            </a:r>
          </a:p>
          <a:p>
            <a:r>
              <a:rPr lang="en-US" sz="2800" b="1" dirty="0" smtClean="0">
                <a:latin typeface="Calibri" pitchFamily="34" charset="0"/>
              </a:rPr>
              <a:t>                           1 Pet 4:10</a:t>
            </a:r>
            <a:endParaRPr lang="en-CA" sz="2800" b="1" dirty="0">
              <a:latin typeface="Calibri" pitchFamily="34" charset="0"/>
            </a:endParaRPr>
          </a:p>
        </p:txBody>
      </p:sp>
      <p:cxnSp>
        <p:nvCxnSpPr>
          <p:cNvPr id="37" name="Straight Arrow Connector 36"/>
          <p:cNvCxnSpPr/>
          <p:nvPr/>
        </p:nvCxnSpPr>
        <p:spPr>
          <a:xfrm>
            <a:off x="1619672" y="1925588"/>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075683" y="3933056"/>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Heart 2"/>
          <p:cNvSpPr/>
          <p:nvPr/>
        </p:nvSpPr>
        <p:spPr>
          <a:xfrm>
            <a:off x="1476375" y="188913"/>
            <a:ext cx="7200081" cy="4824263"/>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Arc 7"/>
          <p:cNvSpPr/>
          <p:nvPr/>
        </p:nvSpPr>
        <p:spPr>
          <a:xfrm rot="1474188">
            <a:off x="-355600" y="2106613"/>
            <a:ext cx="6138863" cy="1746250"/>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1701539">
            <a:off x="-484188" y="2084388"/>
            <a:ext cx="5354638" cy="1609725"/>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1" name="Arc 10"/>
          <p:cNvSpPr/>
          <p:nvPr/>
        </p:nvSpPr>
        <p:spPr>
          <a:xfrm rot="1697020" flipV="1">
            <a:off x="385763" y="-19050"/>
            <a:ext cx="6840537" cy="1681163"/>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2" name="Arc 11"/>
          <p:cNvSpPr/>
          <p:nvPr/>
        </p:nvSpPr>
        <p:spPr>
          <a:xfrm rot="1697020" flipV="1">
            <a:off x="682625" y="484188"/>
            <a:ext cx="6840538" cy="1681162"/>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3" name="Heart 12"/>
          <p:cNvSpPr/>
          <p:nvPr/>
        </p:nvSpPr>
        <p:spPr>
          <a:xfrm>
            <a:off x="4704576" y="4157072"/>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Heart 13"/>
          <p:cNvSpPr/>
          <p:nvPr/>
        </p:nvSpPr>
        <p:spPr>
          <a:xfrm>
            <a:off x="6156101" y="3284984"/>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Heart 14"/>
          <p:cNvSpPr/>
          <p:nvPr/>
        </p:nvSpPr>
        <p:spPr>
          <a:xfrm>
            <a:off x="4716016" y="1340768"/>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Heart 18"/>
          <p:cNvSpPr/>
          <p:nvPr/>
        </p:nvSpPr>
        <p:spPr>
          <a:xfrm>
            <a:off x="7296864" y="242888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Heart 19"/>
          <p:cNvSpPr/>
          <p:nvPr/>
        </p:nvSpPr>
        <p:spPr>
          <a:xfrm>
            <a:off x="7728912" y="126876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Heart 20"/>
          <p:cNvSpPr/>
          <p:nvPr/>
        </p:nvSpPr>
        <p:spPr>
          <a:xfrm>
            <a:off x="6588224" y="556672"/>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Heart 21"/>
          <p:cNvSpPr/>
          <p:nvPr/>
        </p:nvSpPr>
        <p:spPr>
          <a:xfrm>
            <a:off x="3192408" y="3292976"/>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Heart 22"/>
          <p:cNvSpPr/>
          <p:nvPr/>
        </p:nvSpPr>
        <p:spPr>
          <a:xfrm>
            <a:off x="2184296" y="2420888"/>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Heart 23"/>
          <p:cNvSpPr/>
          <p:nvPr/>
        </p:nvSpPr>
        <p:spPr>
          <a:xfrm>
            <a:off x="3203848" y="54868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Rectangle 24"/>
          <p:cNvSpPr/>
          <p:nvPr/>
        </p:nvSpPr>
        <p:spPr>
          <a:xfrm>
            <a:off x="-324544" y="1412776"/>
            <a:ext cx="2304256" cy="615553"/>
          </a:xfrm>
          <a:prstGeom prst="rect">
            <a:avLst/>
          </a:prstGeom>
        </p:spPr>
        <p:txBody>
          <a:bodyPr wrap="square">
            <a:spAutoFit/>
          </a:bodyPr>
          <a:lstStyle/>
          <a:p>
            <a:pPr algn="ctr"/>
            <a:r>
              <a:rPr lang="en-CA" sz="800" dirty="0" smtClean="0">
                <a:solidFill>
                  <a:schemeClr val="tx1">
                    <a:lumMod val="85000"/>
                  </a:schemeClr>
                </a:solidFill>
              </a:rPr>
              <a:t>Dove and Bible</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cxnSp>
        <p:nvCxnSpPr>
          <p:cNvPr id="29" name="Straight Connector 28"/>
          <p:cNvCxnSpPr/>
          <p:nvPr/>
        </p:nvCxnSpPr>
        <p:spPr>
          <a:xfrm flipH="1">
            <a:off x="3563888" y="6927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419872" y="764704"/>
            <a:ext cx="27432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932040" y="155679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04248" y="76470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956408" y="148478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411792" y="263691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419904" y="3501008"/>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67544" y="3413318"/>
            <a:ext cx="3528392" cy="1815882"/>
          </a:xfrm>
          <a:prstGeom prst="rect">
            <a:avLst/>
          </a:prstGeom>
          <a:noFill/>
        </p:spPr>
        <p:txBody>
          <a:bodyPr wrap="square" rtlCol="0">
            <a:spAutoFit/>
          </a:bodyPr>
          <a:lstStyle/>
          <a:p>
            <a:r>
              <a:rPr lang="en-CA" sz="2800" b="1" dirty="0" smtClean="0">
                <a:latin typeface="Calibri" pitchFamily="34" charset="0"/>
              </a:rPr>
              <a:t>“Do not get </a:t>
            </a:r>
          </a:p>
          <a:p>
            <a:r>
              <a:rPr lang="en-CA" sz="2800" b="1" dirty="0" smtClean="0">
                <a:latin typeface="Calibri" pitchFamily="34" charset="0"/>
              </a:rPr>
              <a:t>drunk with wine . . . but be filled with the Spirit”  Eph 5:18</a:t>
            </a:r>
            <a:endParaRPr lang="en-CA" sz="2800" b="1" dirty="0">
              <a:latin typeface="Calibri" pitchFamily="34" charset="0"/>
            </a:endParaRPr>
          </a:p>
        </p:txBody>
      </p:sp>
      <p:cxnSp>
        <p:nvCxnSpPr>
          <p:cNvPr id="40" name="Straight Connector 39"/>
          <p:cNvCxnSpPr/>
          <p:nvPr/>
        </p:nvCxnSpPr>
        <p:spPr>
          <a:xfrm>
            <a:off x="4932072" y="436510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372200" y="3501008"/>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524360" y="263691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076056" y="148478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6948264" y="6927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3563888" y="342904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2555776" y="256490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5076056" y="42931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6516216" y="342900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8100392" y="141277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7668344" y="256494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131840" y="1484784"/>
            <a:ext cx="3888432" cy="1569660"/>
          </a:xfrm>
          <a:prstGeom prst="rect">
            <a:avLst/>
          </a:prstGeom>
          <a:noFill/>
        </p:spPr>
        <p:txBody>
          <a:bodyPr wrap="square" rtlCol="0">
            <a:spAutoFit/>
          </a:bodyPr>
          <a:lstStyle/>
          <a:p>
            <a:pPr algn="ctr"/>
            <a:r>
              <a:rPr lang="en-CA" sz="9600" b="1" dirty="0" smtClean="0"/>
              <a:t>Jesus </a:t>
            </a:r>
            <a:endParaRPr lang="en-CA" sz="9600" b="1" dirty="0"/>
          </a:p>
        </p:txBody>
      </p:sp>
      <p:pic>
        <p:nvPicPr>
          <p:cNvPr id="58" name="Picture 57" descr="dove and sword large cropped.png"/>
          <p:cNvPicPr>
            <a:picLocks noChangeAspect="1"/>
          </p:cNvPicPr>
          <p:nvPr/>
        </p:nvPicPr>
        <p:blipFill>
          <a:blip r:embed="rId2" cstate="print"/>
          <a:stretch>
            <a:fillRect/>
          </a:stretch>
        </p:blipFill>
        <p:spPr>
          <a:xfrm>
            <a:off x="770705" y="44624"/>
            <a:ext cx="2505151" cy="2592288"/>
          </a:xfrm>
          <a:prstGeom prst="rect">
            <a:avLst/>
          </a:prstGeom>
        </p:spPr>
      </p:pic>
      <p:sp>
        <p:nvSpPr>
          <p:cNvPr id="59" name="TextBox 58"/>
          <p:cNvSpPr txBox="1"/>
          <p:nvPr/>
        </p:nvSpPr>
        <p:spPr>
          <a:xfrm>
            <a:off x="5796136" y="3717032"/>
            <a:ext cx="3024336" cy="1200329"/>
          </a:xfrm>
          <a:prstGeom prst="rect">
            <a:avLst/>
          </a:prstGeom>
          <a:noFill/>
        </p:spPr>
        <p:txBody>
          <a:bodyPr wrap="square" rtlCol="0">
            <a:spAutoFit/>
          </a:bodyPr>
          <a:lstStyle/>
          <a:p>
            <a:pPr algn="r"/>
            <a:r>
              <a:rPr lang="en-CA" sz="2400" b="1" dirty="0" smtClean="0">
                <a:solidFill>
                  <a:srgbClr val="0000FF"/>
                </a:solidFill>
                <a:latin typeface="Calibri" pitchFamily="34" charset="0"/>
              </a:rPr>
              <a:t>Filled with </a:t>
            </a:r>
          </a:p>
          <a:p>
            <a:pPr algn="r"/>
            <a:r>
              <a:rPr lang="en-CA" sz="2400" b="1" dirty="0" smtClean="0">
                <a:solidFill>
                  <a:srgbClr val="0000FF"/>
                </a:solidFill>
                <a:latin typeface="Calibri" pitchFamily="34" charset="0"/>
              </a:rPr>
              <a:t>the love of Jesus </a:t>
            </a:r>
          </a:p>
          <a:p>
            <a:pPr algn="r"/>
            <a:r>
              <a:rPr lang="en-CA" sz="2400" b="1" dirty="0" smtClean="0">
                <a:solidFill>
                  <a:srgbClr val="0000FF"/>
                </a:solidFill>
                <a:latin typeface="Calibri" pitchFamily="34" charset="0"/>
              </a:rPr>
              <a:t>for God and people</a:t>
            </a:r>
            <a:endParaRPr lang="en-CA" sz="2400" b="1" dirty="0">
              <a:solidFill>
                <a:srgbClr val="0000FF"/>
              </a:solidFill>
              <a:latin typeface="Calibri" pitchFamily="34" charset="0"/>
            </a:endParaRPr>
          </a:p>
        </p:txBody>
      </p:sp>
      <p:sp>
        <p:nvSpPr>
          <p:cNvPr id="60" name="TextBox 59"/>
          <p:cNvSpPr txBox="1"/>
          <p:nvPr/>
        </p:nvSpPr>
        <p:spPr>
          <a:xfrm>
            <a:off x="3923928" y="764704"/>
            <a:ext cx="864096" cy="461665"/>
          </a:xfrm>
          <a:prstGeom prst="rect">
            <a:avLst/>
          </a:prstGeom>
          <a:noFill/>
        </p:spPr>
        <p:txBody>
          <a:bodyPr wrap="square" rtlCol="0">
            <a:spAutoFit/>
          </a:bodyPr>
          <a:lstStyle/>
          <a:p>
            <a:r>
              <a:rPr lang="en-CA" sz="2400" b="1" dirty="0" smtClean="0"/>
              <a:t>love</a:t>
            </a:r>
            <a:endParaRPr lang="en-CA" sz="2400" b="1" dirty="0"/>
          </a:p>
        </p:txBody>
      </p:sp>
      <p:sp>
        <p:nvSpPr>
          <p:cNvPr id="61" name="TextBox 60"/>
          <p:cNvSpPr txBox="1"/>
          <p:nvPr/>
        </p:nvSpPr>
        <p:spPr>
          <a:xfrm>
            <a:off x="5940152" y="764704"/>
            <a:ext cx="864096" cy="461665"/>
          </a:xfrm>
          <a:prstGeom prst="rect">
            <a:avLst/>
          </a:prstGeom>
          <a:noFill/>
        </p:spPr>
        <p:txBody>
          <a:bodyPr wrap="square" rtlCol="0">
            <a:spAutoFit/>
          </a:bodyPr>
          <a:lstStyle/>
          <a:p>
            <a:r>
              <a:rPr lang="en-CA" sz="2400" b="1" dirty="0" smtClean="0"/>
              <a:t>joy</a:t>
            </a:r>
            <a:endParaRPr lang="en-CA" sz="2400" b="1" dirty="0"/>
          </a:p>
        </p:txBody>
      </p:sp>
      <p:sp>
        <p:nvSpPr>
          <p:cNvPr id="62" name="TextBox 61"/>
          <p:cNvSpPr txBox="1"/>
          <p:nvPr/>
        </p:nvSpPr>
        <p:spPr>
          <a:xfrm>
            <a:off x="3635896" y="1340768"/>
            <a:ext cx="1152128" cy="461665"/>
          </a:xfrm>
          <a:prstGeom prst="rect">
            <a:avLst/>
          </a:prstGeom>
          <a:noFill/>
        </p:spPr>
        <p:txBody>
          <a:bodyPr wrap="square" rtlCol="0">
            <a:spAutoFit/>
          </a:bodyPr>
          <a:lstStyle/>
          <a:p>
            <a:r>
              <a:rPr lang="en-CA" sz="2400" b="1" dirty="0" smtClean="0"/>
              <a:t>peace</a:t>
            </a:r>
            <a:endParaRPr lang="en-CA" sz="2400" b="1" dirty="0"/>
          </a:p>
        </p:txBody>
      </p:sp>
      <p:sp>
        <p:nvSpPr>
          <p:cNvPr id="63" name="TextBox 62"/>
          <p:cNvSpPr txBox="1"/>
          <p:nvPr/>
        </p:nvSpPr>
        <p:spPr>
          <a:xfrm>
            <a:off x="5580112" y="1311151"/>
            <a:ext cx="2160240" cy="461665"/>
          </a:xfrm>
          <a:prstGeom prst="rect">
            <a:avLst/>
          </a:prstGeom>
          <a:noFill/>
        </p:spPr>
        <p:txBody>
          <a:bodyPr wrap="square" rtlCol="0">
            <a:spAutoFit/>
          </a:bodyPr>
          <a:lstStyle/>
          <a:p>
            <a:r>
              <a:rPr lang="en-CA" sz="2400" b="1" dirty="0" smtClean="0"/>
              <a:t>longsuffering</a:t>
            </a:r>
            <a:endParaRPr lang="en-CA" sz="2400" b="1" dirty="0"/>
          </a:p>
        </p:txBody>
      </p:sp>
      <p:sp>
        <p:nvSpPr>
          <p:cNvPr id="64" name="TextBox 63"/>
          <p:cNvSpPr txBox="1"/>
          <p:nvPr/>
        </p:nvSpPr>
        <p:spPr>
          <a:xfrm>
            <a:off x="6804248" y="1959223"/>
            <a:ext cx="2160240" cy="461665"/>
          </a:xfrm>
          <a:prstGeom prst="rect">
            <a:avLst/>
          </a:prstGeom>
          <a:noFill/>
        </p:spPr>
        <p:txBody>
          <a:bodyPr wrap="square" rtlCol="0">
            <a:spAutoFit/>
          </a:bodyPr>
          <a:lstStyle/>
          <a:p>
            <a:r>
              <a:rPr lang="en-CA" sz="2400" b="1" dirty="0" smtClean="0"/>
              <a:t>goodness</a:t>
            </a:r>
            <a:endParaRPr lang="en-CA" sz="2400" b="1" dirty="0"/>
          </a:p>
        </p:txBody>
      </p:sp>
      <p:sp>
        <p:nvSpPr>
          <p:cNvPr id="65" name="TextBox 64"/>
          <p:cNvSpPr txBox="1"/>
          <p:nvPr/>
        </p:nvSpPr>
        <p:spPr>
          <a:xfrm>
            <a:off x="1907704" y="1988840"/>
            <a:ext cx="2160240" cy="461665"/>
          </a:xfrm>
          <a:prstGeom prst="rect">
            <a:avLst/>
          </a:prstGeom>
          <a:noFill/>
        </p:spPr>
        <p:txBody>
          <a:bodyPr wrap="square" rtlCol="0">
            <a:spAutoFit/>
          </a:bodyPr>
          <a:lstStyle/>
          <a:p>
            <a:r>
              <a:rPr lang="en-CA" sz="2400" b="1" dirty="0" smtClean="0"/>
              <a:t>kindness</a:t>
            </a:r>
            <a:endParaRPr lang="en-CA" sz="2400" b="1" dirty="0"/>
          </a:p>
        </p:txBody>
      </p:sp>
      <p:sp>
        <p:nvSpPr>
          <p:cNvPr id="66" name="TextBox 65"/>
          <p:cNvSpPr txBox="1"/>
          <p:nvPr/>
        </p:nvSpPr>
        <p:spPr>
          <a:xfrm>
            <a:off x="3779912" y="2751311"/>
            <a:ext cx="2160240" cy="461665"/>
          </a:xfrm>
          <a:prstGeom prst="rect">
            <a:avLst/>
          </a:prstGeom>
          <a:noFill/>
        </p:spPr>
        <p:txBody>
          <a:bodyPr wrap="square" rtlCol="0">
            <a:spAutoFit/>
          </a:bodyPr>
          <a:lstStyle/>
          <a:p>
            <a:r>
              <a:rPr lang="en-CA" sz="2400" b="1" dirty="0" smtClean="0"/>
              <a:t>faithfulness</a:t>
            </a:r>
            <a:endParaRPr lang="en-CA" sz="2400" b="1" dirty="0"/>
          </a:p>
        </p:txBody>
      </p:sp>
      <p:sp>
        <p:nvSpPr>
          <p:cNvPr id="67" name="TextBox 66"/>
          <p:cNvSpPr txBox="1"/>
          <p:nvPr/>
        </p:nvSpPr>
        <p:spPr>
          <a:xfrm>
            <a:off x="4139952" y="3183359"/>
            <a:ext cx="2160240" cy="461665"/>
          </a:xfrm>
          <a:prstGeom prst="rect">
            <a:avLst/>
          </a:prstGeom>
          <a:noFill/>
        </p:spPr>
        <p:txBody>
          <a:bodyPr wrap="square" rtlCol="0">
            <a:spAutoFit/>
          </a:bodyPr>
          <a:lstStyle/>
          <a:p>
            <a:pPr algn="ctr"/>
            <a:r>
              <a:rPr lang="en-CA" sz="2400" b="1" dirty="0" smtClean="0"/>
              <a:t>gentleness</a:t>
            </a:r>
            <a:endParaRPr lang="en-CA" sz="2400" b="1" dirty="0"/>
          </a:p>
        </p:txBody>
      </p:sp>
      <p:sp>
        <p:nvSpPr>
          <p:cNvPr id="68" name="TextBox 67"/>
          <p:cNvSpPr txBox="1"/>
          <p:nvPr/>
        </p:nvSpPr>
        <p:spPr>
          <a:xfrm>
            <a:off x="3995936" y="3687415"/>
            <a:ext cx="2160240" cy="461665"/>
          </a:xfrm>
          <a:prstGeom prst="rect">
            <a:avLst/>
          </a:prstGeom>
          <a:noFill/>
        </p:spPr>
        <p:txBody>
          <a:bodyPr wrap="square" rtlCol="0">
            <a:spAutoFit/>
          </a:bodyPr>
          <a:lstStyle/>
          <a:p>
            <a:pPr algn="ctr"/>
            <a:r>
              <a:rPr lang="en-CA" sz="2400" b="1" dirty="0" smtClean="0"/>
              <a:t>self-control</a:t>
            </a:r>
            <a:endParaRPr lang="en-CA" sz="2400" b="1" dirty="0"/>
          </a:p>
        </p:txBody>
      </p:sp>
      <p:pic>
        <p:nvPicPr>
          <p:cNvPr id="53" name="Picture 52"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56" name="TextBox 55"/>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72" name="Title 24"/>
          <p:cNvSpPr txBox="1">
            <a:spLocks/>
          </p:cNvSpPr>
          <p:nvPr/>
        </p:nvSpPr>
        <p:spPr bwMode="auto">
          <a:xfrm>
            <a:off x="1151111" y="5375488"/>
            <a:ext cx="7992889" cy="10058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66. filled with the Spirit to do the Lord’s will</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and walk as Jesus walked!  Yes, Lord, empower us!</a:t>
            </a:r>
            <a:endPar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13910" y="1340768"/>
            <a:ext cx="6114274" cy="4297680"/>
          </a:xfrm>
          <a:prstGeom prst="rect">
            <a:avLst/>
          </a:prstGeom>
        </p:spPr>
      </p:pic>
      <p:sp>
        <p:nvSpPr>
          <p:cNvPr id="11" name="Rectangle 10"/>
          <p:cNvSpPr/>
          <p:nvPr/>
        </p:nvSpPr>
        <p:spPr>
          <a:xfrm>
            <a:off x="2987824"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218"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2202876"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69882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194764"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2202876"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a:off x="5796136" y="332656"/>
            <a:ext cx="3312368" cy="6247864"/>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cs typeface="Calibri" pitchFamily="34" charset="0"/>
              </a:rPr>
              <a:t>The Spirit fills believers to love, fellowship with and cooperate with the Father as Jesus does.</a:t>
            </a:r>
          </a:p>
          <a:p>
            <a:pPr algn="ctr">
              <a:lnSpc>
                <a:spcPts val="3000"/>
              </a:lnSpc>
            </a:pPr>
            <a:endParaRPr lang="en-CA" sz="2800" b="1" dirty="0" smtClean="0">
              <a:solidFill>
                <a:schemeClr val="bg1"/>
              </a:solidFill>
              <a:latin typeface="Calibri" pitchFamily="34" charset="0"/>
              <a:cs typeface="Calibri" pitchFamily="34" charset="0"/>
            </a:endParaRPr>
          </a:p>
          <a:p>
            <a:pPr algn="ctr">
              <a:lnSpc>
                <a:spcPts val="3000"/>
              </a:lnSpc>
            </a:pPr>
            <a:r>
              <a:rPr lang="en-CA" sz="2800" b="1" dirty="0" smtClean="0">
                <a:solidFill>
                  <a:schemeClr val="bg1"/>
                </a:solidFill>
                <a:latin typeface="Calibri" pitchFamily="34" charset="0"/>
                <a:cs typeface="Calibri" pitchFamily="34" charset="0"/>
              </a:rPr>
              <a:t>The Spirit fills believers to </a:t>
            </a:r>
          </a:p>
          <a:p>
            <a:pPr algn="ctr">
              <a:lnSpc>
                <a:spcPts val="3000"/>
              </a:lnSpc>
            </a:pPr>
            <a:r>
              <a:rPr lang="en-CA" sz="2800" b="1" dirty="0" smtClean="0">
                <a:solidFill>
                  <a:schemeClr val="bg1"/>
                </a:solidFill>
                <a:latin typeface="Calibri" pitchFamily="34" charset="0"/>
                <a:cs typeface="Calibri" pitchFamily="34" charset="0"/>
              </a:rPr>
              <a:t>love others </a:t>
            </a:r>
          </a:p>
          <a:p>
            <a:pPr algn="ctr">
              <a:lnSpc>
                <a:spcPts val="3000"/>
              </a:lnSpc>
            </a:pPr>
            <a:r>
              <a:rPr lang="en-CA" sz="2800" b="1" dirty="0" smtClean="0">
                <a:solidFill>
                  <a:schemeClr val="bg1"/>
                </a:solidFill>
                <a:latin typeface="Calibri" pitchFamily="34" charset="0"/>
                <a:cs typeface="Calibri" pitchFamily="34" charset="0"/>
              </a:rPr>
              <a:t>as Jesus does, </a:t>
            </a:r>
          </a:p>
          <a:p>
            <a:pPr algn="ctr">
              <a:lnSpc>
                <a:spcPts val="3000"/>
              </a:lnSpc>
            </a:pPr>
            <a:r>
              <a:rPr lang="en-CA" sz="2800" b="1" dirty="0" smtClean="0">
                <a:solidFill>
                  <a:schemeClr val="bg1"/>
                </a:solidFill>
                <a:latin typeface="Calibri" pitchFamily="34" charset="0"/>
                <a:cs typeface="Calibri" pitchFamily="34" charset="0"/>
              </a:rPr>
              <a:t>and share </a:t>
            </a:r>
          </a:p>
          <a:p>
            <a:pPr algn="ctr">
              <a:lnSpc>
                <a:spcPts val="3000"/>
              </a:lnSpc>
            </a:pPr>
            <a:r>
              <a:rPr lang="en-CA" sz="2800" b="1" dirty="0" smtClean="0">
                <a:solidFill>
                  <a:schemeClr val="bg1"/>
                </a:solidFill>
                <a:latin typeface="Calibri" pitchFamily="34" charset="0"/>
                <a:cs typeface="Calibri" pitchFamily="34" charset="0"/>
              </a:rPr>
              <a:t>the gospel </a:t>
            </a:r>
          </a:p>
          <a:p>
            <a:pPr algn="ctr">
              <a:lnSpc>
                <a:spcPts val="3000"/>
              </a:lnSpc>
            </a:pPr>
            <a:r>
              <a:rPr lang="en-CA" sz="2800" b="1" dirty="0" smtClean="0">
                <a:solidFill>
                  <a:schemeClr val="bg1"/>
                </a:solidFill>
                <a:latin typeface="Calibri" pitchFamily="34" charset="0"/>
                <a:cs typeface="Calibri" pitchFamily="34" charset="0"/>
              </a:rPr>
              <a:t>as Jesus does.</a:t>
            </a:r>
          </a:p>
          <a:p>
            <a:pPr algn="ctr">
              <a:lnSpc>
                <a:spcPts val="3000"/>
              </a:lnSpc>
            </a:pPr>
            <a:r>
              <a:rPr lang="en-CA" sz="2800" b="1" dirty="0" smtClean="0">
                <a:solidFill>
                  <a:schemeClr val="bg1"/>
                </a:solidFill>
                <a:latin typeface="Calibri" pitchFamily="34" charset="0"/>
                <a:cs typeface="Calibri" pitchFamily="34" charset="0"/>
              </a:rPr>
              <a:t> </a:t>
            </a:r>
          </a:p>
          <a:p>
            <a:pPr algn="ctr">
              <a:lnSpc>
                <a:spcPts val="3000"/>
              </a:lnSpc>
            </a:pPr>
            <a:r>
              <a:rPr lang="en-CA" sz="2800" b="1" dirty="0" smtClean="0">
                <a:solidFill>
                  <a:schemeClr val="bg1"/>
                </a:solidFill>
                <a:latin typeface="Calibri" pitchFamily="34" charset="0"/>
                <a:cs typeface="Calibri" pitchFamily="34" charset="0"/>
              </a:rPr>
              <a:t>This is New Covenant salvation!</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313492"/>
            <a:ext cx="8892480" cy="523220"/>
          </a:xfrm>
          <a:prstGeom prst="rect">
            <a:avLst/>
          </a:prstGeom>
        </p:spPr>
        <p:txBody>
          <a:bodyPr wrap="square">
            <a:spAutoFit/>
          </a:bodyPr>
          <a:lstStyle/>
          <a:p>
            <a:pPr algn="ctr"/>
            <a:r>
              <a:rPr lang="en-CA" sz="2800" b="1" dirty="0" smtClean="0">
                <a:solidFill>
                  <a:srgbClr val="FF0000"/>
                </a:solidFill>
                <a:latin typeface="Calibri" pitchFamily="34" charset="0"/>
                <a:cs typeface="Calibri" pitchFamily="34" charset="0"/>
              </a:rPr>
              <a:t>How did Jesus walk with the Father in the Spirit?</a:t>
            </a:r>
            <a:endParaRPr lang="en-CA" sz="2800" dirty="0">
              <a:solidFill>
                <a:srgbClr val="FF0000"/>
              </a:solidFill>
            </a:endParaRPr>
          </a:p>
        </p:txBody>
      </p:sp>
      <p:sp>
        <p:nvSpPr>
          <p:cNvPr id="11" name="TextBox 10"/>
          <p:cNvSpPr txBox="1"/>
          <p:nvPr/>
        </p:nvSpPr>
        <p:spPr>
          <a:xfrm>
            <a:off x="4139952" y="3573016"/>
            <a:ext cx="1800200" cy="725711"/>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“You first   </a:t>
            </a:r>
          </a:p>
          <a:p>
            <a:pPr algn="ct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7" name="Rectangle 6"/>
          <p:cNvSpPr/>
          <p:nvPr/>
        </p:nvSpPr>
        <p:spPr>
          <a:xfrm>
            <a:off x="179512" y="6074132"/>
            <a:ext cx="8892480" cy="523220"/>
          </a:xfrm>
          <a:prstGeom prst="rect">
            <a:avLst/>
          </a:prstGeom>
        </p:spPr>
        <p:txBody>
          <a:bodyPr wrap="square">
            <a:spAutoFit/>
          </a:bodyPr>
          <a:lstStyle/>
          <a:p>
            <a:pPr algn="ctr"/>
            <a:r>
              <a:rPr lang="en-CA" sz="2800" b="1" dirty="0" smtClean="0">
                <a:solidFill>
                  <a:srgbClr val="FF0000"/>
                </a:solidFill>
                <a:latin typeface="Calibri" pitchFamily="34" charset="0"/>
                <a:cs typeface="Calibri" pitchFamily="34" charset="0"/>
              </a:rPr>
              <a:t>How do we walk with Christ in the Spirit?</a:t>
            </a:r>
            <a:endParaRPr lang="en-CA" sz="2800" dirty="0">
              <a:solidFill>
                <a:srgbClr val="FF0000"/>
              </a:solidFill>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endParaRPr lang="en-US"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“But I say, walk by the Spirit, and you will not gratify the desires of the flesh.”  Gal 5:16</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How do we walk with Christ in the Spirit?</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865588"/>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1" name="TextBox 10"/>
          <p:cNvSpPr txBox="1"/>
          <p:nvPr/>
        </p:nvSpPr>
        <p:spPr>
          <a:xfrm>
            <a:off x="864096" y="186785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420888"/>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 members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40170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a:t>
            </a:r>
            <a:r>
              <a:rPr lang="en-CA" sz="2800" b="1" smtClean="0">
                <a:solidFill>
                  <a:schemeClr val="bg1"/>
                </a:solidFill>
                <a:latin typeface="Calibri" pitchFamily="34" charset="0"/>
              </a:rPr>
              <a:t>yourselves and your </a:t>
            </a:r>
            <a:r>
              <a:rPr lang="en-CA" sz="2800" b="1" dirty="0" smtClean="0">
                <a:solidFill>
                  <a:schemeClr val="bg1"/>
                </a:solidFill>
                <a:latin typeface="Calibri" pitchFamily="34" charset="0"/>
              </a:rPr>
              <a:t>members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438813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 in the Spirit not the flesh  8:4</a:t>
            </a:r>
          </a:p>
        </p:txBody>
      </p:sp>
      <p:sp>
        <p:nvSpPr>
          <p:cNvPr id="15" name="TextBox 14"/>
          <p:cNvSpPr txBox="1"/>
          <p:nvPr/>
        </p:nvSpPr>
        <p:spPr>
          <a:xfrm>
            <a:off x="1043608" y="4913873"/>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Set your mind on the Spirit not the flesh  8:5</a:t>
            </a:r>
          </a:p>
          <a:p>
            <a:pPr algn="ctr">
              <a:lnSpc>
                <a:spcPts val="3200"/>
              </a:lnSpc>
            </a:pPr>
            <a:endParaRPr lang="en-CA" sz="3200" b="1" dirty="0" smtClean="0">
              <a:solidFill>
                <a:schemeClr val="bg1"/>
              </a:solidFill>
              <a:latin typeface="Calibri" pitchFamily="34" charset="0"/>
            </a:endParaRPr>
          </a:p>
        </p:txBody>
      </p:sp>
      <p:sp>
        <p:nvSpPr>
          <p:cNvPr id="16" name="TextBox 15"/>
          <p:cNvSpPr txBox="1"/>
          <p:nvPr/>
        </p:nvSpPr>
        <p:spPr>
          <a:xfrm>
            <a:off x="1196008" y="6786081"/>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3200" b="1" dirty="0" smtClean="0">
                <a:solidFill>
                  <a:schemeClr val="bg1"/>
                </a:solidFill>
                <a:latin typeface="Calibri" pitchFamily="34" charset="0"/>
              </a:rPr>
              <a:t>Set your mind on the Spirit not the flesh  8:5</a:t>
            </a:r>
          </a:p>
          <a:p>
            <a:pPr algn="ctr">
              <a:lnSpc>
                <a:spcPts val="3200"/>
              </a:lnSpc>
            </a:pPr>
            <a:r>
              <a:rPr lang="en-CA" sz="3200" b="1" dirty="0" smtClean="0">
                <a:solidFill>
                  <a:schemeClr val="bg1"/>
                </a:solidFill>
                <a:latin typeface="Calibri" pitchFamily="34" charset="0"/>
              </a:rPr>
              <a:t>By the Spirit kill sinful temptations  8:13</a:t>
            </a:r>
          </a:p>
        </p:txBody>
      </p:sp>
      <p:sp>
        <p:nvSpPr>
          <p:cNvPr id="17" name="TextBox 16"/>
          <p:cNvSpPr txBox="1"/>
          <p:nvPr/>
        </p:nvSpPr>
        <p:spPr>
          <a:xfrm>
            <a:off x="1043608" y="546825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By the Spirit kill sinful temptations  8:13</a:t>
            </a:r>
          </a:p>
        </p:txBody>
      </p:sp>
      <p:sp>
        <p:nvSpPr>
          <p:cNvPr id="18" name="Title 2"/>
          <p:cNvSpPr txBox="1">
            <a:spLocks/>
          </p:cNvSpPr>
          <p:nvPr/>
        </p:nvSpPr>
        <p:spPr bwMode="auto">
          <a:xfrm>
            <a:off x="1008112" y="537240"/>
            <a:ext cx="8604448" cy="7315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How do we walk with Christ in the Spirit?</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8" name="TextBox 7"/>
          <p:cNvSpPr txBox="1"/>
          <p:nvPr/>
        </p:nvSpPr>
        <p:spPr>
          <a:xfrm>
            <a:off x="-36512" y="-27384"/>
            <a:ext cx="9144000" cy="1938992"/>
          </a:xfrm>
          <a:prstGeom prst="rect">
            <a:avLst/>
          </a:prstGeom>
          <a:noFill/>
        </p:spPr>
        <p:txBody>
          <a:bodyPr wrap="square" rtlCol="0">
            <a:spAutoFit/>
          </a:bodyPr>
          <a:lstStyle/>
          <a:p>
            <a:pPr algn="ctr"/>
            <a:r>
              <a:rPr lang="en-CA" sz="2400" b="1" dirty="0" smtClean="0">
                <a:solidFill>
                  <a:srgbClr val="FF0000"/>
                </a:solidFill>
                <a:latin typeface="Calibri" pitchFamily="34" charset="0"/>
              </a:rPr>
              <a:t>How do we walk with Christ in the Spirit?</a:t>
            </a:r>
            <a:endParaRPr lang="en-CA" sz="2000" dirty="0" smtClean="0">
              <a:solidFill>
                <a:srgbClr val="FF0000"/>
              </a:solidFill>
              <a:latin typeface="Calibri" pitchFamily="34" charset="0"/>
            </a:endParaRPr>
          </a:p>
          <a:p>
            <a:pPr algn="ctr"/>
            <a:r>
              <a:rPr lang="en-US" sz="2400" b="1" dirty="0" smtClean="0">
                <a:solidFill>
                  <a:schemeClr val="bg1"/>
                </a:solidFill>
                <a:latin typeface="Calibri" pitchFamily="34" charset="0"/>
                <a:cs typeface="Calibri" pitchFamily="34" charset="0"/>
              </a:rPr>
              <a:t>“be filled with the Spirit; Speaking to yourselves </a:t>
            </a:r>
          </a:p>
          <a:p>
            <a:pPr algn="ctr"/>
            <a:r>
              <a:rPr lang="en-US" sz="2400" b="1" dirty="0" smtClean="0">
                <a:solidFill>
                  <a:schemeClr val="bg1"/>
                </a:solidFill>
                <a:latin typeface="Calibri" pitchFamily="34" charset="0"/>
                <a:cs typeface="Calibri" pitchFamily="34" charset="0"/>
              </a:rPr>
              <a:t>in psalms and hymns and spiritual songs, </a:t>
            </a:r>
          </a:p>
          <a:p>
            <a:r>
              <a:rPr lang="en-US" sz="2400" b="1" dirty="0" smtClean="0">
                <a:solidFill>
                  <a:schemeClr val="bg1"/>
                </a:solidFill>
                <a:latin typeface="Calibri" pitchFamily="34" charset="0"/>
                <a:cs typeface="Calibri" pitchFamily="34" charset="0"/>
              </a:rPr>
              <a:t>                                     singing and making melody </a:t>
            </a:r>
          </a:p>
          <a:p>
            <a:r>
              <a:rPr lang="en-US" sz="2400" b="1" dirty="0" smtClean="0">
                <a:solidFill>
                  <a:schemeClr val="bg1"/>
                </a:solidFill>
                <a:latin typeface="Calibri" pitchFamily="34" charset="0"/>
                <a:cs typeface="Calibri" pitchFamily="34" charset="0"/>
              </a:rPr>
              <a:t>                                        in your heart to the Lord;</a:t>
            </a:r>
            <a:endParaRPr lang="en-US" sz="2400" b="1" dirty="0">
              <a:solidFill>
                <a:schemeClr val="bg1"/>
              </a:solidFill>
              <a:latin typeface="Calibri" pitchFamily="34" charset="0"/>
              <a:cs typeface="Calibri" pitchFamily="34" charset="0"/>
            </a:endParaRPr>
          </a:p>
        </p:txBody>
      </p:sp>
      <p:sp>
        <p:nvSpPr>
          <p:cNvPr id="9" name="TextBox 8"/>
          <p:cNvSpPr txBox="1"/>
          <p:nvPr/>
        </p:nvSpPr>
        <p:spPr>
          <a:xfrm>
            <a:off x="0" y="5675764"/>
            <a:ext cx="9144000" cy="1200329"/>
          </a:xfrm>
          <a:prstGeom prst="rect">
            <a:avLst/>
          </a:prstGeom>
          <a:noFill/>
        </p:spPr>
        <p:txBody>
          <a:bodyPr wrap="square" rtlCol="0">
            <a:spAutoFit/>
          </a:bodyPr>
          <a:lstStyle/>
          <a:p>
            <a:pPr algn="ctr"/>
            <a:r>
              <a:rPr lang="en-US" sz="2400" b="1" dirty="0" smtClean="0">
                <a:solidFill>
                  <a:schemeClr val="bg1"/>
                </a:solidFill>
                <a:latin typeface="Calibri" pitchFamily="34" charset="0"/>
                <a:cs typeface="Calibri" pitchFamily="34" charset="0"/>
              </a:rPr>
              <a:t>Giving thanks always for all things unto God and the Father in the name of our Lord Jesus Christ; Submitting yourselves one to another</a:t>
            </a:r>
          </a:p>
          <a:p>
            <a:pPr algn="ctr"/>
            <a:r>
              <a:rPr lang="en-US" sz="2400" b="1" dirty="0" smtClean="0">
                <a:solidFill>
                  <a:schemeClr val="bg1"/>
                </a:solidFill>
                <a:latin typeface="Calibri" pitchFamily="34" charset="0"/>
                <a:cs typeface="Calibri" pitchFamily="34" charset="0"/>
              </a:rPr>
              <a:t>in the fear of God.”  Eph 5:18-21 KJV</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pic>
        <p:nvPicPr>
          <p:cNvPr id="28" name="Picture 27" descr="Resurrection pic by Yoon Namsun.jpg"/>
          <p:cNvPicPr>
            <a:picLocks noChangeAspect="1"/>
          </p:cNvPicPr>
          <p:nvPr/>
        </p:nvPicPr>
        <p:blipFill>
          <a:blip r:embed="rId2" cstate="print">
            <a:lum bright="10000"/>
          </a:blip>
          <a:srcRect t="11497" r="9838" b="15354"/>
          <a:stretch>
            <a:fillRect/>
          </a:stretch>
        </p:blipFill>
        <p:spPr>
          <a:xfrm>
            <a:off x="-36512" y="692696"/>
            <a:ext cx="6489025" cy="4104456"/>
          </a:xfrm>
          <a:prstGeom prst="rect">
            <a:avLst/>
          </a:prstGeom>
        </p:spPr>
      </p:pic>
      <p:sp>
        <p:nvSpPr>
          <p:cNvPr id="26" name="TextBox 25"/>
          <p:cNvSpPr txBox="1"/>
          <p:nvPr/>
        </p:nvSpPr>
        <p:spPr>
          <a:xfrm>
            <a:off x="1619672" y="3769813"/>
            <a:ext cx="3960440" cy="667299"/>
          </a:xfrm>
          <a:prstGeom prst="rect">
            <a:avLst/>
          </a:prstGeom>
          <a:noFill/>
        </p:spPr>
        <p:txBody>
          <a:bodyPr wrap="square" rtlCol="0">
            <a:spAutoFit/>
          </a:bodyPr>
          <a:lstStyle/>
          <a:p>
            <a:pPr algn="ctr">
              <a:lnSpc>
                <a:spcPts val="2200"/>
              </a:lnSpc>
            </a:pPr>
            <a:r>
              <a:rPr lang="en-CA" sz="2400" b="1" spc="-20" dirty="0" smtClean="0">
                <a:solidFill>
                  <a:srgbClr val="00FFFF"/>
                </a:solidFill>
                <a:latin typeface="Calibri" pitchFamily="34" charset="0"/>
                <a:cs typeface="Arial" pitchFamily="34" charset="0"/>
              </a:rPr>
              <a:t>crucified and buried </a:t>
            </a:r>
          </a:p>
          <a:p>
            <a:pPr algn="ctr">
              <a:lnSpc>
                <a:spcPts val="2200"/>
              </a:lnSpc>
            </a:pPr>
            <a:r>
              <a:rPr lang="en-CA" sz="2400" b="1" spc="-20" dirty="0" smtClean="0">
                <a:solidFill>
                  <a:srgbClr val="00FFFF"/>
                </a:solidFill>
                <a:latin typeface="Calibri" pitchFamily="34" charset="0"/>
                <a:cs typeface="Arial" pitchFamily="34" charset="0"/>
              </a:rPr>
              <a:t> with Christ</a:t>
            </a:r>
            <a:endParaRPr lang="en-CA" sz="2400" b="1" spc="-20" dirty="0">
              <a:solidFill>
                <a:srgbClr val="00FFFF"/>
              </a:solidFill>
              <a:latin typeface="Calibri" pitchFamily="34" charset="0"/>
              <a:cs typeface="Arial" pitchFamily="34" charset="0"/>
            </a:endParaRPr>
          </a:p>
        </p:txBody>
      </p:sp>
      <p:sp>
        <p:nvSpPr>
          <p:cNvPr id="30" name="TextBox 29"/>
          <p:cNvSpPr txBox="1"/>
          <p:nvPr/>
        </p:nvSpPr>
        <p:spPr>
          <a:xfrm>
            <a:off x="6444208" y="703724"/>
            <a:ext cx="2664296" cy="4093428"/>
          </a:xfrm>
          <a:prstGeom prst="rect">
            <a:avLst/>
          </a:prstGeom>
          <a:solidFill>
            <a:srgbClr val="CCCCFF"/>
          </a:solidFill>
        </p:spPr>
        <p:txBody>
          <a:bodyPr wrap="square" rtlCol="0">
            <a:spAutoFit/>
          </a:bodyPr>
          <a:lstStyle/>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800" b="1" dirty="0" smtClean="0">
              <a:solidFill>
                <a:srgbClr val="0000FF"/>
              </a:solidFill>
              <a:latin typeface="Calibri" pitchFamily="34" charset="0"/>
              <a:cs typeface="Arial" pitchFamily="34" charset="0"/>
            </a:endParaRPr>
          </a:p>
          <a:p>
            <a:pPr algn="ctr">
              <a:lnSpc>
                <a:spcPts val="2400"/>
              </a:lnSpc>
            </a:pPr>
            <a:r>
              <a:rPr lang="en-CA" sz="2400" b="1" dirty="0" smtClean="0">
                <a:solidFill>
                  <a:srgbClr val="0000CC"/>
                </a:solidFill>
                <a:latin typeface="Calibri" pitchFamily="34" charset="0"/>
                <a:cs typeface="Arial" pitchFamily="34" charset="0"/>
              </a:rPr>
              <a:t>Set apart from </a:t>
            </a:r>
          </a:p>
          <a:p>
            <a:pPr algn="ctr">
              <a:lnSpc>
                <a:spcPts val="2400"/>
              </a:lnSpc>
            </a:pPr>
            <a:r>
              <a:rPr lang="en-CA" sz="2400" b="1" dirty="0" smtClean="0">
                <a:solidFill>
                  <a:srgbClr val="0000CC"/>
                </a:solidFill>
                <a:latin typeface="Calibri" pitchFamily="34" charset="0"/>
                <a:cs typeface="Arial" pitchFamily="34" charset="0"/>
              </a:rPr>
              <a:t>living in the flesh </a:t>
            </a:r>
          </a:p>
          <a:p>
            <a:pPr algn="ctr">
              <a:lnSpc>
                <a:spcPts val="2400"/>
              </a:lnSpc>
            </a:pPr>
            <a:r>
              <a:rPr lang="en-CA" sz="2400" b="1" dirty="0" smtClean="0">
                <a:solidFill>
                  <a:srgbClr val="0000CC"/>
                </a:solidFill>
                <a:latin typeface="Calibri" pitchFamily="34" charset="0"/>
                <a:cs typeface="Arial" pitchFamily="34" charset="0"/>
              </a:rPr>
              <a:t>to live in Christ in</a:t>
            </a:r>
          </a:p>
          <a:p>
            <a:pPr algn="ctr">
              <a:lnSpc>
                <a:spcPts val="2400"/>
              </a:lnSpc>
            </a:pPr>
            <a:r>
              <a:rPr lang="en-CA" sz="2400" b="1" dirty="0" smtClean="0">
                <a:solidFill>
                  <a:srgbClr val="0000CC"/>
                </a:solidFill>
                <a:latin typeface="Calibri" pitchFamily="34" charset="0"/>
                <a:cs typeface="Arial" pitchFamily="34" charset="0"/>
              </a:rPr>
              <a:t>the Spirit in God</a:t>
            </a:r>
          </a:p>
          <a:p>
            <a:pPr algn="ctr">
              <a:lnSpc>
                <a:spcPts val="2400"/>
              </a:lnSpc>
            </a:pPr>
            <a:r>
              <a:rPr lang="en-CA" sz="800" b="1" dirty="0" smtClean="0">
                <a:solidFill>
                  <a:srgbClr val="0000CC"/>
                </a:solidFill>
                <a:latin typeface="Calibri" pitchFamily="34" charset="0"/>
                <a:cs typeface="Arial" pitchFamily="34" charset="0"/>
              </a:rPr>
              <a:t> </a:t>
            </a:r>
          </a:p>
        </p:txBody>
      </p:sp>
      <p:sp>
        <p:nvSpPr>
          <p:cNvPr id="17" name="TextBox 16"/>
          <p:cNvSpPr txBox="1"/>
          <p:nvPr/>
        </p:nvSpPr>
        <p:spPr>
          <a:xfrm>
            <a:off x="107504" y="4797152"/>
            <a:ext cx="8964488" cy="2015936"/>
          </a:xfrm>
          <a:prstGeom prst="rect">
            <a:avLst/>
          </a:prstGeom>
          <a:noFill/>
        </p:spPr>
        <p:txBody>
          <a:bodyPr wrap="square" rtlCol="0">
            <a:spAutoFit/>
          </a:bodyPr>
          <a:lstStyle/>
          <a:p>
            <a:pPr algn="r">
              <a:lnSpc>
                <a:spcPts val="3000"/>
              </a:lnSpc>
            </a:pPr>
            <a:r>
              <a:rPr lang="en-CA" sz="2800" b="1" dirty="0" smtClean="0">
                <a:solidFill>
                  <a:schemeClr val="bg1"/>
                </a:solidFill>
                <a:latin typeface="Calibri" pitchFamily="34" charset="0"/>
              </a:rPr>
              <a:t>“In him also you were circumcised . . . without hands, by putting off the body of flesh, by the circumcision of Christ, having been buried with him in baptism, in which you </a:t>
            </a:r>
          </a:p>
          <a:p>
            <a:pPr algn="r">
              <a:lnSpc>
                <a:spcPts val="3000"/>
              </a:lnSpc>
            </a:pPr>
            <a:r>
              <a:rPr lang="en-CA" sz="2800" b="1" dirty="0" smtClean="0">
                <a:solidFill>
                  <a:schemeClr val="bg1"/>
                </a:solidFill>
                <a:latin typeface="Calibri" pitchFamily="34" charset="0"/>
              </a:rPr>
              <a:t>were also raised with him through faith” Col 2:11-12</a:t>
            </a:r>
          </a:p>
          <a:p>
            <a:pPr algn="r">
              <a:lnSpc>
                <a:spcPts val="3000"/>
              </a:lnSpc>
            </a:pPr>
            <a:r>
              <a:rPr lang="en-CA" sz="2800" b="1" dirty="0" smtClean="0">
                <a:solidFill>
                  <a:schemeClr val="bg1"/>
                </a:solidFill>
                <a:latin typeface="Calibri" pitchFamily="34" charset="0"/>
              </a:rPr>
              <a:t>  </a:t>
            </a:r>
            <a:r>
              <a:rPr lang="en-CA" sz="2800" b="1" spc="-20" dirty="0" smtClean="0">
                <a:solidFill>
                  <a:schemeClr val="bg1"/>
                </a:solidFill>
                <a:latin typeface="Calibri" pitchFamily="34" charset="0"/>
              </a:rPr>
              <a:t>“circumcision is . . . of the heart, by the Spirit” Rom 2:29</a:t>
            </a:r>
            <a:endParaRPr lang="en-CA" sz="2800" b="1" spc="-20" dirty="0" smtClean="0">
              <a:solidFill>
                <a:schemeClr val="bg1"/>
              </a:solidFill>
            </a:endParaRPr>
          </a:p>
        </p:txBody>
      </p:sp>
      <p:sp>
        <p:nvSpPr>
          <p:cNvPr id="23" name="Rectangle 7"/>
          <p:cNvSpPr>
            <a:spLocks noChangeArrowheads="1"/>
          </p:cNvSpPr>
          <p:nvPr/>
        </p:nvSpPr>
        <p:spPr bwMode="auto">
          <a:xfrm>
            <a:off x="0" y="-27384"/>
            <a:ext cx="9144000"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67. circumcised by Christ in the Spirit, putting off living in the flesh to</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live</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Christ</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the</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Spirit</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God.  Thank you!</a:t>
            </a:r>
            <a:endParaRPr lang="en-CA" sz="2800" b="1" dirty="0">
              <a:solidFill>
                <a:srgbClr val="FF0000"/>
              </a:solidFill>
              <a:latin typeface="Calibri" pitchFamily="34" charset="0"/>
            </a:endParaRPr>
          </a:p>
        </p:txBody>
      </p:sp>
      <p:pic>
        <p:nvPicPr>
          <p:cNvPr id="19" name="Picture 18" descr="angry-face-01s.gif"/>
          <p:cNvPicPr>
            <a:picLocks noChangeAspect="1"/>
          </p:cNvPicPr>
          <p:nvPr/>
        </p:nvPicPr>
        <p:blipFill>
          <a:blip r:embed="rId3" cstate="print"/>
          <a:stretch>
            <a:fillRect/>
          </a:stretch>
        </p:blipFill>
        <p:spPr>
          <a:xfrm>
            <a:off x="35496" y="5733256"/>
            <a:ext cx="864096" cy="864096"/>
          </a:xfrm>
          <a:prstGeom prst="ellipse">
            <a:avLst/>
          </a:prstGeom>
        </p:spPr>
      </p:pic>
      <p:sp>
        <p:nvSpPr>
          <p:cNvPr id="31" name="TextBox 30"/>
          <p:cNvSpPr txBox="1"/>
          <p:nvPr/>
        </p:nvSpPr>
        <p:spPr>
          <a:xfrm>
            <a:off x="35496" y="5621178"/>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3" name="TextBox 8"/>
          <p:cNvSpPr txBox="1">
            <a:spLocks noChangeArrowheads="1"/>
          </p:cNvSpPr>
          <p:nvPr/>
        </p:nvSpPr>
        <p:spPr bwMode="auto">
          <a:xfrm>
            <a:off x="-3651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7" name="TextBox 26"/>
          <p:cNvSpPr txBox="1"/>
          <p:nvPr/>
        </p:nvSpPr>
        <p:spPr>
          <a:xfrm>
            <a:off x="2483768" y="1568986"/>
            <a:ext cx="2592288" cy="707886"/>
          </a:xfrm>
          <a:prstGeom prst="rect">
            <a:avLst/>
          </a:prstGeom>
          <a:noFill/>
        </p:spPr>
        <p:txBody>
          <a:bodyPr wrap="square" rtlCol="0">
            <a:spAutoFit/>
          </a:bodyPr>
          <a:lstStyle/>
          <a:p>
            <a:pPr algn="ctr">
              <a:lnSpc>
                <a:spcPts val="2400"/>
              </a:lnSpc>
            </a:pPr>
            <a:r>
              <a:rPr lang="en-CA" sz="2400" b="1" dirty="0" smtClean="0">
                <a:solidFill>
                  <a:srgbClr val="0000CC"/>
                </a:solidFill>
                <a:latin typeface="Calibri" pitchFamily="34" charset="0"/>
                <a:cs typeface="Arial" pitchFamily="34" charset="0"/>
              </a:rPr>
              <a:t>Raised with Christ </a:t>
            </a:r>
          </a:p>
          <a:p>
            <a:pPr algn="ctr">
              <a:lnSpc>
                <a:spcPts val="2400"/>
              </a:lnSpc>
            </a:pPr>
            <a:r>
              <a:rPr lang="en-CA" sz="2400" b="1" dirty="0" smtClean="0">
                <a:solidFill>
                  <a:srgbClr val="0000CC"/>
                </a:solidFill>
                <a:latin typeface="Calibri" pitchFamily="34" charset="0"/>
                <a:cs typeface="Arial" pitchFamily="34" charset="0"/>
              </a:rPr>
              <a:t>in the Spirit</a:t>
            </a:r>
            <a:endParaRPr lang="en-CA" sz="2400" b="1" dirty="0">
              <a:solidFill>
                <a:srgbClr val="0000CC"/>
              </a:solidFill>
              <a:latin typeface="Calibri" pitchFamily="34" charset="0"/>
              <a:cs typeface="Arial" pitchFamily="34" charset="0"/>
            </a:endParaRPr>
          </a:p>
        </p:txBody>
      </p:sp>
      <p:sp>
        <p:nvSpPr>
          <p:cNvPr id="36" name="TextBox 35"/>
          <p:cNvSpPr txBox="1"/>
          <p:nvPr/>
        </p:nvSpPr>
        <p:spPr>
          <a:xfrm rot="16200000">
            <a:off x="-1497867" y="3090156"/>
            <a:ext cx="3528392"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Arial" pitchFamily="34" charset="0"/>
              </a:rPr>
              <a:t>living in the flesh</a:t>
            </a:r>
            <a:endParaRPr lang="en-CA" sz="2400" b="1" dirty="0" smtClean="0">
              <a:solidFill>
                <a:srgbClr val="00FFFF"/>
              </a:solidFill>
              <a:latin typeface="Calibri" pitchFamily="34" charset="0"/>
              <a:cs typeface="Arial" pitchFamily="34" charset="0"/>
            </a:endParaRPr>
          </a:p>
        </p:txBody>
      </p:sp>
      <p:pic>
        <p:nvPicPr>
          <p:cNvPr id="37" name="Picture 36" descr="dove and sword large cropped.png"/>
          <p:cNvPicPr>
            <a:picLocks noChangeAspect="1"/>
          </p:cNvPicPr>
          <p:nvPr/>
        </p:nvPicPr>
        <p:blipFill>
          <a:blip r:embed="rId4" cstate="print"/>
          <a:stretch>
            <a:fillRect/>
          </a:stretch>
        </p:blipFill>
        <p:spPr>
          <a:xfrm>
            <a:off x="3995936" y="2564904"/>
            <a:ext cx="983450" cy="1017658"/>
          </a:xfrm>
          <a:prstGeom prst="rect">
            <a:avLst/>
          </a:prstGeom>
        </p:spPr>
      </p:pic>
      <p:sp>
        <p:nvSpPr>
          <p:cNvPr id="40" name="Text Box 3"/>
          <p:cNvSpPr txBox="1">
            <a:spLocks noChangeArrowheads="1"/>
          </p:cNvSpPr>
          <p:nvPr/>
        </p:nvSpPr>
        <p:spPr bwMode="auto">
          <a:xfrm>
            <a:off x="5148064" y="4088105"/>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41" name="TextBox 40"/>
          <p:cNvSpPr txBox="1"/>
          <p:nvPr/>
        </p:nvSpPr>
        <p:spPr>
          <a:xfrm>
            <a:off x="2699792" y="4314582"/>
            <a:ext cx="1872208" cy="338554"/>
          </a:xfrm>
          <a:prstGeom prst="rect">
            <a:avLst/>
          </a:prstGeom>
          <a:noFill/>
        </p:spPr>
        <p:txBody>
          <a:bodyPr wrap="square" rtlCol="0">
            <a:spAutoFit/>
          </a:bodyPr>
          <a:lstStyle/>
          <a:p>
            <a:pPr algn="ctr"/>
            <a:r>
              <a:rPr lang="en-CA" sz="800" dirty="0" smtClean="0">
                <a:solidFill>
                  <a:schemeClr val="tx1">
                    <a:lumMod val="50000"/>
                  </a:schemeClr>
                </a:solidFill>
              </a:rPr>
              <a:t>Dove and Bible</a:t>
            </a:r>
          </a:p>
          <a:p>
            <a:pPr algn="ctr"/>
            <a:r>
              <a:rPr lang="en-CA" sz="800" dirty="0" smtClean="0">
                <a:solidFill>
                  <a:schemeClr val="tx1">
                    <a:lumMod val="50000"/>
                  </a:schemeClr>
                </a:solidFill>
              </a:rPr>
              <a:t>Microsoft clip art © 2013 </a:t>
            </a:r>
            <a:endParaRPr lang="en-CA" sz="800" dirty="0">
              <a:solidFill>
                <a:schemeClr val="tx1">
                  <a:lumMod val="50000"/>
                </a:schemeClr>
              </a:solidFill>
            </a:endParaRPr>
          </a:p>
        </p:txBody>
      </p:sp>
      <p:sp>
        <p:nvSpPr>
          <p:cNvPr id="22" name="Rectangle 21"/>
          <p:cNvSpPr/>
          <p:nvPr/>
        </p:nvSpPr>
        <p:spPr>
          <a:xfrm rot="16200000">
            <a:off x="7244288" y="2066568"/>
            <a:ext cx="100584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rot="10800000">
            <a:off x="7308304" y="1903112"/>
            <a:ext cx="914400" cy="30175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egyptian.gif"/>
          <p:cNvPicPr>
            <a:picLocks noChangeAspect="1"/>
          </p:cNvPicPr>
          <p:nvPr/>
        </p:nvPicPr>
        <p:blipFill>
          <a:blip r:embed="rId5" cstate="print"/>
          <a:stretch>
            <a:fillRect/>
          </a:stretch>
        </p:blipFill>
        <p:spPr>
          <a:xfrm>
            <a:off x="6948264" y="983000"/>
            <a:ext cx="1689818" cy="1005840"/>
          </a:xfrm>
          <a:prstGeom prst="rect">
            <a:avLst/>
          </a:prstGeom>
        </p:spPr>
      </p:pic>
      <p:pic>
        <p:nvPicPr>
          <p:cNvPr id="16" name="Picture 15" descr="egyptian.gif"/>
          <p:cNvPicPr>
            <a:picLocks noChangeAspect="1"/>
          </p:cNvPicPr>
          <p:nvPr/>
        </p:nvPicPr>
        <p:blipFill>
          <a:blip r:embed="rId5" cstate="print"/>
          <a:stretch>
            <a:fillRect/>
          </a:stretch>
        </p:blipFill>
        <p:spPr>
          <a:xfrm rot="14400000" flipH="1">
            <a:off x="6385289" y="2037042"/>
            <a:ext cx="1689811" cy="1005840"/>
          </a:xfrm>
          <a:prstGeom prst="rect">
            <a:avLst/>
          </a:prstGeom>
        </p:spPr>
      </p:pic>
      <p:pic>
        <p:nvPicPr>
          <p:cNvPr id="18" name="Picture 17" descr="egyptian.gif"/>
          <p:cNvPicPr>
            <a:picLocks noChangeAspect="1"/>
          </p:cNvPicPr>
          <p:nvPr/>
        </p:nvPicPr>
        <p:blipFill>
          <a:blip r:embed="rId5" cstate="print"/>
          <a:stretch>
            <a:fillRect/>
          </a:stretch>
        </p:blipFill>
        <p:spPr>
          <a:xfrm rot="7200000">
            <a:off x="7465408" y="2014915"/>
            <a:ext cx="1689817" cy="1005840"/>
          </a:xfrm>
          <a:prstGeom prst="rect">
            <a:avLst/>
          </a:prstGeom>
        </p:spPr>
      </p:pic>
      <p:pic>
        <p:nvPicPr>
          <p:cNvPr id="20" name="Picture 19" descr="www.fg-a.com valentine 2-jumping-heart.gif"/>
          <p:cNvPicPr>
            <a:picLocks noChangeAspect="1"/>
          </p:cNvPicPr>
          <p:nvPr/>
        </p:nvPicPr>
        <p:blipFill>
          <a:blip r:embed="rId6" cstate="print"/>
          <a:stretch>
            <a:fillRect/>
          </a:stretch>
        </p:blipFill>
        <p:spPr>
          <a:xfrm>
            <a:off x="7308304" y="1628800"/>
            <a:ext cx="914400" cy="1066800"/>
          </a:xfrm>
          <a:prstGeom prst="rect">
            <a:avLst/>
          </a:prstGeom>
        </p:spPr>
      </p:pic>
      <p:sp>
        <p:nvSpPr>
          <p:cNvPr id="21" name="TextBox 20"/>
          <p:cNvSpPr txBox="1"/>
          <p:nvPr/>
        </p:nvSpPr>
        <p:spPr>
          <a:xfrm rot="16200000">
            <a:off x="7895111" y="1639543"/>
            <a:ext cx="2088232" cy="338554"/>
          </a:xfrm>
          <a:prstGeom prst="rect">
            <a:avLst/>
          </a:prstGeom>
          <a:noFill/>
        </p:spPr>
        <p:txBody>
          <a:bodyPr wrap="square" rtlCol="0">
            <a:spAutoFit/>
          </a:bodyPr>
          <a:lstStyle/>
          <a:p>
            <a:pPr algn="ctr"/>
            <a:r>
              <a:rPr lang="en-CA" sz="800" dirty="0" smtClean="0">
                <a:solidFill>
                  <a:schemeClr val="tx1">
                    <a:lumMod val="65000"/>
                  </a:schemeClr>
                </a:solidFill>
              </a:rPr>
              <a:t>smiley © sherv.net</a:t>
            </a:r>
          </a:p>
          <a:p>
            <a:pPr algn="ctr"/>
            <a:r>
              <a:rPr lang="en-CA" sz="800" dirty="0" smtClean="0">
                <a:solidFill>
                  <a:schemeClr val="tx1">
                    <a:lumMod val="65000"/>
                  </a:schemeClr>
                </a:solidFill>
              </a:rPr>
              <a:t>Jumping heart © www.fg-a.com</a:t>
            </a:r>
          </a:p>
        </p:txBody>
      </p:sp>
      <p:sp>
        <p:nvSpPr>
          <p:cNvPr id="25" name="TextBox 24"/>
          <p:cNvSpPr txBox="1"/>
          <p:nvPr/>
        </p:nvSpPr>
        <p:spPr>
          <a:xfrm rot="1859555">
            <a:off x="-535978" y="1825525"/>
            <a:ext cx="3259161" cy="461665"/>
          </a:xfrm>
          <a:prstGeom prst="rect">
            <a:avLst/>
          </a:prstGeom>
          <a:noFill/>
        </p:spPr>
        <p:txBody>
          <a:bodyPr wrap="square" rtlCol="0">
            <a:spAutoFit/>
          </a:bodyPr>
          <a:lstStyle/>
          <a:p>
            <a:pPr algn="ctr"/>
            <a:r>
              <a:rPr lang="en-US" sz="2400" b="1" spc="-60" dirty="0" smtClean="0">
                <a:solidFill>
                  <a:srgbClr val="0000CC"/>
                </a:solidFill>
                <a:latin typeface="Calibri" pitchFamily="34" charset="0"/>
                <a:cs typeface="Calibri" pitchFamily="34" charset="0"/>
              </a:rPr>
              <a:t>Faith in Christ </a:t>
            </a:r>
            <a:endParaRPr lang="en-US" sz="2400" b="1" spc="-60" dirty="0">
              <a:solidFill>
                <a:srgbClr val="0000CC"/>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flipH="1">
            <a:off x="179512" y="260648"/>
            <a:ext cx="1728192" cy="2098518"/>
          </a:xfrm>
          <a:prstGeom prst="rect">
            <a:avLst/>
          </a:prstGeom>
          <a:noFill/>
        </p:spPr>
      </p:pic>
      <p:pic>
        <p:nvPicPr>
          <p:cNvPr id="88066"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a:off x="3635896" y="260648"/>
            <a:ext cx="1728192" cy="2098518"/>
          </a:xfrm>
          <a:prstGeom prst="rect">
            <a:avLst/>
          </a:prstGeom>
          <a:noFill/>
        </p:spPr>
      </p:pic>
      <p:sp>
        <p:nvSpPr>
          <p:cNvPr id="4" name="Rounded Rectangle 3"/>
          <p:cNvSpPr/>
          <p:nvPr/>
        </p:nvSpPr>
        <p:spPr>
          <a:xfrm>
            <a:off x="1763787" y="1412776"/>
            <a:ext cx="2016125" cy="2376487"/>
          </a:xfrm>
          <a:prstGeom prst="round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2195984" y="3789040"/>
            <a:ext cx="431800" cy="1463040"/>
          </a:xfrm>
          <a:prstGeom prst="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2916064" y="3789040"/>
            <a:ext cx="431800" cy="1463040"/>
          </a:xfrm>
          <a:prstGeom prst="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2159144" y="188640"/>
            <a:ext cx="1188720" cy="1188720"/>
          </a:xfrm>
          <a:prstGeom prst="smileyFace">
            <a:avLst>
              <a:gd name="adj" fmla="val 4653"/>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4644008" y="2348880"/>
            <a:ext cx="4114800" cy="3385542"/>
          </a:xfrm>
          <a:prstGeom prst="rect">
            <a:avLst/>
          </a:prstGeom>
          <a:noFill/>
        </p:spPr>
        <p:txBody>
          <a:bodyPr wrap="square" rtlCol="0">
            <a:spAutoFit/>
          </a:bodyPr>
          <a:lstStyle/>
          <a:p>
            <a:pPr algn="ctr"/>
            <a:r>
              <a:rPr lang="en-US" sz="2800" b="1" dirty="0" smtClean="0">
                <a:solidFill>
                  <a:schemeClr val="bg1"/>
                </a:solidFill>
                <a:latin typeface="Calibri" pitchFamily="34" charset="0"/>
              </a:rPr>
              <a:t>“Having the eyes of your hearts enlightened, that you may know what is  . . .  the immeasurable greatness of his power toward us who believe”  Eph 1:18-19</a:t>
            </a:r>
            <a:endParaRPr lang="en-CA" sz="2800" dirty="0" smtClean="0">
              <a:solidFill>
                <a:schemeClr val="bg1"/>
              </a:solidFill>
              <a:latin typeface="Calibri" pitchFamily="34" charset="0"/>
            </a:endParaRPr>
          </a:p>
          <a:p>
            <a:endParaRPr lang="en-CA" dirty="0"/>
          </a:p>
        </p:txBody>
      </p:sp>
      <p:pic>
        <p:nvPicPr>
          <p:cNvPr id="18" name="Picture 17"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21" name="TextBox 2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4" name="Title 1"/>
          <p:cNvSpPr txBox="1">
            <a:spLocks/>
          </p:cNvSpPr>
          <p:nvPr/>
        </p:nvSpPr>
        <p:spPr bwMode="auto">
          <a:xfrm>
            <a:off x="5508104" y="332656"/>
            <a:ext cx="3383280" cy="1512168"/>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68. immeasurable </a:t>
            </a:r>
          </a:p>
          <a:p>
            <a:pPr algn="ctr" eaLnBrk="0" hangingPunct="0">
              <a:defRPr/>
            </a:pPr>
            <a:r>
              <a:rPr lang="en-CA" sz="2800" b="1" kern="0" dirty="0" smtClean="0">
                <a:solidFill>
                  <a:srgbClr val="FF0000"/>
                </a:solidFill>
                <a:latin typeface="Calibri" pitchFamily="34" charset="0"/>
                <a:ea typeface="+mj-ea"/>
                <a:cs typeface="+mj-cs"/>
              </a:rPr>
              <a:t>power and strength.</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2800" b="1" kern="0" dirty="0">
              <a:solidFill>
                <a:srgbClr val="FF0000"/>
              </a:solidFill>
              <a:latin typeface="Calibri" pitchFamily="34" charset="0"/>
              <a:ea typeface="+mj-ea"/>
              <a:cs typeface="+mj-cs"/>
            </a:endParaRPr>
          </a:p>
        </p:txBody>
      </p:sp>
      <p:sp>
        <p:nvSpPr>
          <p:cNvPr id="29" name="TextBox 28"/>
          <p:cNvSpPr txBox="1"/>
          <p:nvPr/>
        </p:nvSpPr>
        <p:spPr>
          <a:xfrm>
            <a:off x="1763688" y="3501008"/>
            <a:ext cx="2088232" cy="246221"/>
          </a:xfrm>
          <a:prstGeom prst="rect">
            <a:avLst/>
          </a:prstGeom>
          <a:noFill/>
        </p:spPr>
        <p:txBody>
          <a:bodyPr wrap="square" rtlCol="0">
            <a:spAutoFit/>
          </a:bodyPr>
          <a:lstStyle/>
          <a:p>
            <a:pPr algn="ctr"/>
            <a:r>
              <a:rPr lang="en-CA" sz="1000" dirty="0" err="1" smtClean="0">
                <a:solidFill>
                  <a:schemeClr val="tx1">
                    <a:lumMod val="50000"/>
                  </a:schemeClr>
                </a:solidFill>
              </a:rPr>
              <a:t>smileys</a:t>
            </a:r>
            <a:r>
              <a:rPr lang="en-CA" sz="1000" dirty="0" smtClean="0">
                <a:solidFill>
                  <a:schemeClr val="tx1">
                    <a:lumMod val="50000"/>
                  </a:schemeClr>
                </a:solidFill>
              </a:rPr>
              <a:t> © sherv.net</a:t>
            </a:r>
          </a:p>
        </p:txBody>
      </p:sp>
      <p:sp>
        <p:nvSpPr>
          <p:cNvPr id="30" name="Rectangle 29"/>
          <p:cNvSpPr/>
          <p:nvPr/>
        </p:nvSpPr>
        <p:spPr>
          <a:xfrm>
            <a:off x="2699792" y="234888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16200000">
            <a:off x="2686080" y="22517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egyptian.gif"/>
          <p:cNvPicPr>
            <a:picLocks noChangeAspect="1"/>
          </p:cNvPicPr>
          <p:nvPr/>
        </p:nvPicPr>
        <p:blipFill>
          <a:blip r:embed="rId4" cstate="print"/>
          <a:stretch>
            <a:fillRect/>
          </a:stretch>
        </p:blipFill>
        <p:spPr>
          <a:xfrm>
            <a:off x="1637928" y="1276199"/>
            <a:ext cx="2286000" cy="1360713"/>
          </a:xfrm>
          <a:prstGeom prst="rect">
            <a:avLst/>
          </a:prstGeom>
        </p:spPr>
      </p:pic>
      <p:pic>
        <p:nvPicPr>
          <p:cNvPr id="26" name="Picture 25" descr="egyptian.gif"/>
          <p:cNvPicPr>
            <a:picLocks noChangeAspect="1"/>
          </p:cNvPicPr>
          <p:nvPr/>
        </p:nvPicPr>
        <p:blipFill>
          <a:blip r:embed="rId4" cstate="print"/>
          <a:stretch>
            <a:fillRect/>
          </a:stretch>
        </p:blipFill>
        <p:spPr>
          <a:xfrm rot="7200000">
            <a:off x="2340301" y="2422505"/>
            <a:ext cx="2286000" cy="1360713"/>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89307" y="2422505"/>
            <a:ext cx="2286000" cy="1360713"/>
          </a:xfrm>
          <a:prstGeom prst="rect">
            <a:avLst/>
          </a:prstGeom>
        </p:spPr>
      </p:pic>
      <p:sp>
        <p:nvSpPr>
          <p:cNvPr id="20" name="TextBox 19"/>
          <p:cNvSpPr txBox="1"/>
          <p:nvPr/>
        </p:nvSpPr>
        <p:spPr>
          <a:xfrm>
            <a:off x="4572000" y="5448126"/>
            <a:ext cx="4248472" cy="1077218"/>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rPr>
              <a:t>“clothed with power”</a:t>
            </a:r>
          </a:p>
          <a:p>
            <a:pPr algn="ctr"/>
            <a:r>
              <a:rPr lang="en-CA" sz="2800" b="1" dirty="0" smtClean="0">
                <a:solidFill>
                  <a:schemeClr val="bg1"/>
                </a:solidFill>
                <a:latin typeface="Calibri" pitchFamily="34" charset="0"/>
              </a:rPr>
              <a:t>Luke 24:49</a:t>
            </a:r>
            <a:endParaRPr lang="en-CA" dirty="0"/>
          </a:p>
        </p:txBody>
      </p:sp>
      <p:sp>
        <p:nvSpPr>
          <p:cNvPr id="25" name="TextBox 24"/>
          <p:cNvSpPr txBox="1"/>
          <p:nvPr/>
        </p:nvSpPr>
        <p:spPr>
          <a:xfrm>
            <a:off x="611560" y="5301208"/>
            <a:ext cx="4248472"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 can do all things through him who strengthens me” Phil 4:13</a:t>
            </a:r>
            <a:endParaRPr lang="en-CA" dirty="0"/>
          </a:p>
        </p:txBody>
      </p:sp>
      <p:sp>
        <p:nvSpPr>
          <p:cNvPr id="28" name="TextBox 27"/>
          <p:cNvSpPr txBox="1"/>
          <p:nvPr/>
        </p:nvSpPr>
        <p:spPr>
          <a:xfrm>
            <a:off x="-36512" y="2564904"/>
            <a:ext cx="1872208" cy="507831"/>
          </a:xfrm>
          <a:prstGeom prst="rect">
            <a:avLst/>
          </a:prstGeom>
          <a:noFill/>
        </p:spPr>
        <p:txBody>
          <a:bodyPr wrap="square" rtlCol="0">
            <a:spAutoFit/>
          </a:bodyPr>
          <a:lstStyle/>
          <a:p>
            <a:pPr algn="ctr"/>
            <a:r>
              <a:rPr lang="en-CA" sz="900" dirty="0" smtClean="0">
                <a:solidFill>
                  <a:schemeClr val="tx1">
                    <a:lumMod val="65000"/>
                  </a:schemeClr>
                </a:solidFill>
              </a:rPr>
              <a:t>arms</a:t>
            </a:r>
          </a:p>
          <a:p>
            <a:pPr algn="ctr"/>
            <a:r>
              <a:rPr lang="en-CA" sz="900" dirty="0" smtClean="0">
                <a:solidFill>
                  <a:schemeClr val="tx1">
                    <a:lumMod val="65000"/>
                  </a:schemeClr>
                </a:solidFill>
              </a:rPr>
              <a:t>Microsoft clip art © 2013 </a:t>
            </a:r>
          </a:p>
          <a:p>
            <a:pPr algn="ctr"/>
            <a:r>
              <a:rPr lang="en-CA" sz="900" dirty="0" smtClean="0">
                <a:solidFill>
                  <a:schemeClr val="tx1">
                    <a:lumMod val="65000"/>
                  </a:schemeClr>
                </a:solidFill>
              </a:rPr>
              <a:t>Microsoft Corporation. </a:t>
            </a:r>
            <a:endParaRPr lang="en-CA" sz="9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4338" name="Title 1"/>
          <p:cNvSpPr>
            <a:spLocks noGrp="1"/>
          </p:cNvSpPr>
          <p:nvPr>
            <p:ph type="title"/>
          </p:nvPr>
        </p:nvSpPr>
        <p:spPr>
          <a:xfrm>
            <a:off x="4176216" y="3357570"/>
            <a:ext cx="4788272" cy="1143000"/>
          </a:xfrm>
        </p:spPr>
        <p:txBody>
          <a:bodyPr>
            <a:noAutofit/>
          </a:bodyPr>
          <a:lstStyle/>
          <a:p>
            <a:r>
              <a:rPr lang="en-CA" sz="2800" b="1" dirty="0" smtClean="0">
                <a:solidFill>
                  <a:schemeClr val="bg1"/>
                </a:solidFill>
                <a:latin typeface="Calibri" pitchFamily="34" charset="0"/>
              </a:rPr>
              <a:t>“For we are his workmanship, created in Christ Jesus for good works, which God prepared beforehand, that we should walk in them” Eph 2:10</a:t>
            </a:r>
            <a:br>
              <a:rPr lang="en-CA" sz="2800" b="1" dirty="0" smtClean="0">
                <a:solidFill>
                  <a:schemeClr val="bg1"/>
                </a:solidFill>
                <a:latin typeface="Calibri" pitchFamily="34" charset="0"/>
              </a:rPr>
            </a:br>
            <a:r>
              <a:rPr lang="en-CA" sz="1000" b="1" dirty="0" smtClean="0">
                <a:solidFill>
                  <a:schemeClr val="bg1"/>
                </a:solidFill>
                <a:latin typeface="Calibri" pitchFamily="34" charset="0"/>
              </a:rPr>
              <a:t/>
            </a:r>
            <a:br>
              <a:rPr lang="en-CA" sz="1000" b="1" dirty="0" smtClean="0">
                <a:solidFill>
                  <a:schemeClr val="bg1"/>
                </a:solidFill>
                <a:latin typeface="Calibri" pitchFamily="34" charset="0"/>
              </a:rPr>
            </a:br>
            <a:r>
              <a:rPr lang="en-CA" sz="2800" b="1" dirty="0" smtClean="0">
                <a:solidFill>
                  <a:schemeClr val="bg1"/>
                </a:solidFill>
                <a:latin typeface="Calibri" pitchFamily="34" charset="0"/>
              </a:rPr>
              <a:t>“For it is God who works in you, both to will and to work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for his good pleasure”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Phil 2:13 </a:t>
            </a:r>
            <a:br>
              <a:rPr lang="en-CA" sz="2800" b="1" dirty="0" smtClean="0">
                <a:solidFill>
                  <a:schemeClr val="bg1"/>
                </a:solidFill>
                <a:latin typeface="Calibri" pitchFamily="34" charset="0"/>
              </a:rPr>
            </a:br>
            <a:r>
              <a:rPr lang="en-CA" sz="1000" b="1" dirty="0" smtClean="0"/>
              <a:t/>
            </a:r>
            <a:br>
              <a:rPr lang="en-CA" sz="1000" b="1" dirty="0" smtClean="0"/>
            </a:br>
            <a:endParaRPr lang="en-CA" sz="2800" b="1" dirty="0" smtClean="0"/>
          </a:p>
        </p:txBody>
      </p:sp>
      <p:pic>
        <p:nvPicPr>
          <p:cNvPr id="14339" name="Picture 2" descr="potter and pot MP900409431.JPG"/>
          <p:cNvPicPr>
            <a:picLocks noChangeAspect="1"/>
          </p:cNvPicPr>
          <p:nvPr/>
        </p:nvPicPr>
        <p:blipFill>
          <a:blip r:embed="rId2" cstate="print"/>
          <a:srcRect/>
          <a:stretch>
            <a:fillRect/>
          </a:stretch>
        </p:blipFill>
        <p:spPr bwMode="auto">
          <a:xfrm>
            <a:off x="107504" y="620688"/>
            <a:ext cx="3960440" cy="5558824"/>
          </a:xfrm>
          <a:prstGeom prst="rect">
            <a:avLst/>
          </a:prstGeom>
          <a:noFill/>
          <a:ln w="9525">
            <a:noFill/>
            <a:miter lim="800000"/>
            <a:headEnd/>
            <a:tailEnd/>
          </a:ln>
        </p:spPr>
      </p:pic>
      <p:sp>
        <p:nvSpPr>
          <p:cNvPr id="4" name="TextBox 3"/>
          <p:cNvSpPr txBox="1"/>
          <p:nvPr/>
        </p:nvSpPr>
        <p:spPr>
          <a:xfrm>
            <a:off x="2195736" y="5805264"/>
            <a:ext cx="1872208"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pic>
        <p:nvPicPr>
          <p:cNvPr id="5" name="Picture 4"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6" name="TextBox 5"/>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0" name="Title 1"/>
          <p:cNvSpPr txBox="1">
            <a:spLocks/>
          </p:cNvSpPr>
          <p:nvPr/>
        </p:nvSpPr>
        <p:spPr bwMode="auto">
          <a:xfrm>
            <a:off x="4714876" y="428604"/>
            <a:ext cx="3816424"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69. God’s workmanship.</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Thank you, Lord!</a:t>
            </a:r>
            <a:endParaRPr kumimoji="0" lang="en-CA" sz="28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9" name="Smiley Face 8"/>
          <p:cNvSpPr/>
          <p:nvPr/>
        </p:nvSpPr>
        <p:spPr>
          <a:xfrm>
            <a:off x="1835696" y="2276872"/>
            <a:ext cx="731520" cy="73152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Smiley Face 1"/>
          <p:cNvSpPr/>
          <p:nvPr/>
        </p:nvSpPr>
        <p:spPr>
          <a:xfrm>
            <a:off x="467544" y="1556792"/>
            <a:ext cx="576064" cy="576064"/>
          </a:xfrm>
          <a:prstGeom prst="smileyFace">
            <a:avLst/>
          </a:prstGeom>
          <a:blipFill>
            <a:blip r:embed="rId2"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miley Face 2"/>
          <p:cNvSpPr/>
          <p:nvPr/>
        </p:nvSpPr>
        <p:spPr>
          <a:xfrm>
            <a:off x="4283968" y="1700808"/>
            <a:ext cx="648072" cy="576064"/>
          </a:xfrm>
          <a:prstGeom prst="smileyFace">
            <a:avLst/>
          </a:prstGeom>
          <a:blipFill>
            <a:blip r:embed="rId3"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miley Face 3"/>
          <p:cNvSpPr/>
          <p:nvPr/>
        </p:nvSpPr>
        <p:spPr>
          <a:xfrm>
            <a:off x="1691680" y="2348880"/>
            <a:ext cx="504056" cy="432048"/>
          </a:xfrm>
          <a:prstGeom prst="smileyFace">
            <a:avLst>
              <a:gd name="adj" fmla="val 4653"/>
            </a:avLst>
          </a:prstGeom>
          <a:blipFill>
            <a:blip r:embed="rId4"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miley Face 4"/>
          <p:cNvSpPr/>
          <p:nvPr/>
        </p:nvSpPr>
        <p:spPr>
          <a:xfrm>
            <a:off x="2987824" y="3284984"/>
            <a:ext cx="432048" cy="432048"/>
          </a:xfrm>
          <a:prstGeom prst="smileyFace">
            <a:avLst/>
          </a:prstGeom>
          <a:blipFill>
            <a:blip r:embed="rId5"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miley Face 5"/>
          <p:cNvSpPr/>
          <p:nvPr/>
        </p:nvSpPr>
        <p:spPr>
          <a:xfrm>
            <a:off x="3707904" y="3284984"/>
            <a:ext cx="360040" cy="432048"/>
          </a:xfrm>
          <a:prstGeom prst="smileyFace">
            <a:avLst/>
          </a:prstGeom>
          <a:blipFill>
            <a:blip r:embed="rId6"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miley Face 6"/>
          <p:cNvSpPr/>
          <p:nvPr/>
        </p:nvSpPr>
        <p:spPr>
          <a:xfrm>
            <a:off x="2051720" y="2780928"/>
            <a:ext cx="648072" cy="576064"/>
          </a:xfrm>
          <a:prstGeom prst="smileyFace">
            <a:avLst/>
          </a:prstGeom>
          <a:blipFill>
            <a:blip r:embed="rId7"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miley Face 7"/>
          <p:cNvSpPr/>
          <p:nvPr/>
        </p:nvSpPr>
        <p:spPr>
          <a:xfrm>
            <a:off x="3635896" y="1628800"/>
            <a:ext cx="504056" cy="576064"/>
          </a:xfrm>
          <a:prstGeom prst="smileyFac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611560" y="2564904"/>
            <a:ext cx="396552" cy="43204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miley Face 9"/>
          <p:cNvSpPr/>
          <p:nvPr/>
        </p:nvSpPr>
        <p:spPr>
          <a:xfrm>
            <a:off x="2699792" y="2492896"/>
            <a:ext cx="504056" cy="504056"/>
          </a:xfrm>
          <a:prstGeom prst="smileyFace">
            <a:avLst/>
          </a:prstGeom>
          <a:solidFill>
            <a:srgbClr val="66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miley Face 10"/>
          <p:cNvSpPr/>
          <p:nvPr/>
        </p:nvSpPr>
        <p:spPr>
          <a:xfrm>
            <a:off x="1619672" y="1628800"/>
            <a:ext cx="648072" cy="576064"/>
          </a:xfrm>
          <a:prstGeom prst="smileyFac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miley Face 11"/>
          <p:cNvSpPr/>
          <p:nvPr/>
        </p:nvSpPr>
        <p:spPr>
          <a:xfrm>
            <a:off x="2267744" y="2132856"/>
            <a:ext cx="432048" cy="432048"/>
          </a:xfrm>
          <a:prstGeom prst="smileyFac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827584" y="3068960"/>
            <a:ext cx="360040" cy="360040"/>
          </a:xfrm>
          <a:prstGeom prst="smileyFace">
            <a:avLst/>
          </a:prstGeom>
          <a:solidFill>
            <a:srgbClr val="28F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p:cNvSpPr/>
          <p:nvPr/>
        </p:nvSpPr>
        <p:spPr>
          <a:xfrm>
            <a:off x="5004048" y="2060848"/>
            <a:ext cx="432048" cy="432048"/>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p:cNvSpPr/>
          <p:nvPr/>
        </p:nvSpPr>
        <p:spPr>
          <a:xfrm>
            <a:off x="971600" y="2060848"/>
            <a:ext cx="576064" cy="576064"/>
          </a:xfrm>
          <a:prstGeom prst="smileyFac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1259632" y="2708920"/>
            <a:ext cx="504056" cy="504056"/>
          </a:xfrm>
          <a:prstGeom prst="smileyFac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3275856" y="2204864"/>
            <a:ext cx="504056" cy="432048"/>
          </a:xfrm>
          <a:prstGeom prst="smileyFac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2771800" y="1772816"/>
            <a:ext cx="504056" cy="504056"/>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5076056" y="2708920"/>
            <a:ext cx="432048" cy="432048"/>
          </a:xfrm>
          <a:prstGeom prst="smileyFace">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4499992" y="2420888"/>
            <a:ext cx="504056" cy="504056"/>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619672" y="3168352"/>
            <a:ext cx="504056" cy="476672"/>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4572000" y="2996952"/>
            <a:ext cx="360040" cy="36004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3995936" y="2852936"/>
            <a:ext cx="504056" cy="576064"/>
          </a:xfrm>
          <a:prstGeom prst="smileyFace">
            <a:avLst/>
          </a:prstGeom>
          <a:blipFill>
            <a:blip r:embed="rId8"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3275856" y="2708920"/>
            <a:ext cx="576064" cy="576064"/>
          </a:xfrm>
          <a:prstGeom prst="smileyFace">
            <a:avLst/>
          </a:prstGeom>
          <a:blipFill>
            <a:blip r:embed="rId9"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5" name="Smiley Face 24"/>
          <p:cNvSpPr/>
          <p:nvPr/>
        </p:nvSpPr>
        <p:spPr>
          <a:xfrm>
            <a:off x="3851920" y="2276872"/>
            <a:ext cx="576064" cy="504056"/>
          </a:xfrm>
          <a:prstGeom prst="smileyFace">
            <a:avLst/>
          </a:prstGeom>
          <a:blipFill>
            <a:blip r:embed="rId10"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Explosion 1 28"/>
          <p:cNvSpPr/>
          <p:nvPr/>
        </p:nvSpPr>
        <p:spPr>
          <a:xfrm>
            <a:off x="6084168" y="1296144"/>
            <a:ext cx="2484313" cy="249289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0" name="Picture 2" descr="j0237940[1]"/>
          <p:cNvPicPr>
            <a:picLocks noChangeAspect="1" noChangeArrowheads="1"/>
          </p:cNvPicPr>
          <p:nvPr/>
        </p:nvPicPr>
        <p:blipFill>
          <a:blip r:embed="rId11" cstate="print"/>
          <a:srcRect/>
          <a:stretch>
            <a:fillRect/>
          </a:stretch>
        </p:blipFill>
        <p:spPr bwMode="auto">
          <a:xfrm>
            <a:off x="6516216" y="1700982"/>
            <a:ext cx="1674812" cy="1223962"/>
          </a:xfrm>
          <a:prstGeom prst="rect">
            <a:avLst/>
          </a:prstGeom>
          <a:noFill/>
          <a:ln w="9525">
            <a:noFill/>
            <a:miter lim="800000"/>
            <a:headEnd/>
            <a:tailEnd/>
          </a:ln>
        </p:spPr>
      </p:pic>
      <p:cxnSp>
        <p:nvCxnSpPr>
          <p:cNvPr id="32" name="Straight Arrow Connector 31"/>
          <p:cNvCxnSpPr/>
          <p:nvPr/>
        </p:nvCxnSpPr>
        <p:spPr>
          <a:xfrm>
            <a:off x="147565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48064"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9593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771800"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6" descr="shwoosh"/>
          <p:cNvPicPr>
            <a:picLocks noChangeAspect="1" noChangeArrowheads="1"/>
          </p:cNvPicPr>
          <p:nvPr/>
        </p:nvPicPr>
        <p:blipFill>
          <a:blip r:embed="rId12" cstate="print"/>
          <a:srcRect/>
          <a:stretch>
            <a:fillRect/>
          </a:stretch>
        </p:blipFill>
        <p:spPr bwMode="auto">
          <a:xfrm>
            <a:off x="6732240" y="2981476"/>
            <a:ext cx="1223665" cy="375516"/>
          </a:xfrm>
          <a:prstGeom prst="rect">
            <a:avLst/>
          </a:prstGeom>
          <a:noFill/>
          <a:ln w="9525">
            <a:noFill/>
            <a:miter lim="800000"/>
            <a:headEnd/>
            <a:tailEnd/>
          </a:ln>
        </p:spPr>
      </p:pic>
      <p:sp>
        <p:nvSpPr>
          <p:cNvPr id="37" name="Text Box 7"/>
          <p:cNvSpPr txBox="1">
            <a:spLocks noChangeArrowheads="1"/>
          </p:cNvSpPr>
          <p:nvPr/>
        </p:nvSpPr>
        <p:spPr bwMode="auto">
          <a:xfrm>
            <a:off x="6732240" y="3440033"/>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bg1"/>
                </a:solidFill>
                <a:latin typeface="Calibri" pitchFamily="34" charset="0"/>
              </a:rPr>
              <a:t>Copyright by Nike</a:t>
            </a:r>
          </a:p>
        </p:txBody>
      </p:sp>
      <p:cxnSp>
        <p:nvCxnSpPr>
          <p:cNvPr id="38" name="Straight Arrow Connector 37"/>
          <p:cNvCxnSpPr/>
          <p:nvPr/>
        </p:nvCxnSpPr>
        <p:spPr>
          <a:xfrm>
            <a:off x="8100392"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372200" y="2658398"/>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43" name="TextBox 42"/>
          <p:cNvSpPr txBox="1"/>
          <p:nvPr/>
        </p:nvSpPr>
        <p:spPr>
          <a:xfrm>
            <a:off x="0" y="3789040"/>
            <a:ext cx="9144000" cy="400110"/>
          </a:xfrm>
          <a:prstGeom prst="rect">
            <a:avLst/>
          </a:prstGeom>
          <a:noFill/>
        </p:spPr>
        <p:txBody>
          <a:bodyPr wrap="square" rtlCol="0">
            <a:spAutoFit/>
          </a:bodyPr>
          <a:lstStyle/>
          <a:p>
            <a:pPr algn="ctr"/>
            <a:r>
              <a:rPr lang="en-CA" sz="2000" b="1" dirty="0" smtClean="0">
                <a:solidFill>
                  <a:srgbClr val="008000"/>
                </a:solidFill>
                <a:latin typeface="Calibri" pitchFamily="34" charset="0"/>
              </a:rPr>
              <a:t>After his victory, our Commander Jesus leads his troops in triumphal procession</a:t>
            </a:r>
            <a:endParaRPr lang="en-CA" sz="2000" b="1" dirty="0">
              <a:solidFill>
                <a:srgbClr val="008000"/>
              </a:solidFill>
              <a:latin typeface="Calibri" pitchFamily="34" charset="0"/>
            </a:endParaRPr>
          </a:p>
        </p:txBody>
      </p:sp>
      <p:sp>
        <p:nvSpPr>
          <p:cNvPr id="41" name="TextBox 40"/>
          <p:cNvSpPr txBox="1"/>
          <p:nvPr/>
        </p:nvSpPr>
        <p:spPr>
          <a:xfrm>
            <a:off x="0" y="116632"/>
            <a:ext cx="91440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70-71. led in triumphal procession and </a:t>
            </a:r>
            <a:r>
              <a:rPr lang="en-CA" sz="2800" b="1" i="1" dirty="0" err="1" smtClean="0">
                <a:solidFill>
                  <a:srgbClr val="FF0000"/>
                </a:solidFill>
                <a:latin typeface="Calibri" pitchFamily="34" charset="0"/>
              </a:rPr>
              <a:t>nike</a:t>
            </a:r>
            <a:r>
              <a:rPr lang="en-CA" sz="2800" b="1" dirty="0" smtClean="0">
                <a:solidFill>
                  <a:srgbClr val="FF0000"/>
                </a:solidFill>
                <a:latin typeface="Calibri" pitchFamily="34" charset="0"/>
              </a:rPr>
              <a:t> victory in Christ.</a:t>
            </a:r>
          </a:p>
          <a:p>
            <a:pPr algn="ctr"/>
            <a:r>
              <a:rPr lang="en-CA" sz="2800" b="1" dirty="0" smtClean="0">
                <a:solidFill>
                  <a:srgbClr val="FF0000"/>
                </a:solidFill>
                <a:latin typeface="Calibri" pitchFamily="34" charset="0"/>
              </a:rPr>
              <a:t>Thank you, Lord!</a:t>
            </a:r>
            <a:endParaRPr lang="en-CA" sz="2800" b="1" dirty="0">
              <a:latin typeface="Calibri" pitchFamily="34" charset="0"/>
            </a:endParaRPr>
          </a:p>
        </p:txBody>
      </p:sp>
      <p:pic>
        <p:nvPicPr>
          <p:cNvPr id="42" name="Picture 41" descr="angry-face-01s.gif"/>
          <p:cNvPicPr>
            <a:picLocks noChangeAspect="1"/>
          </p:cNvPicPr>
          <p:nvPr/>
        </p:nvPicPr>
        <p:blipFill>
          <a:blip r:embed="rId13" cstate="print"/>
          <a:stretch>
            <a:fillRect/>
          </a:stretch>
        </p:blipFill>
        <p:spPr>
          <a:xfrm>
            <a:off x="107504" y="5877272"/>
            <a:ext cx="864096" cy="864096"/>
          </a:xfrm>
          <a:prstGeom prst="ellipse">
            <a:avLst/>
          </a:prstGeom>
        </p:spPr>
      </p:pic>
      <p:sp>
        <p:nvSpPr>
          <p:cNvPr id="44" name="TextBox 43"/>
          <p:cNvSpPr txBox="1"/>
          <p:nvPr/>
        </p:nvSpPr>
        <p:spPr>
          <a:xfrm>
            <a:off x="107504"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47" name="TextBox 46"/>
          <p:cNvSpPr txBox="1"/>
          <p:nvPr/>
        </p:nvSpPr>
        <p:spPr>
          <a:xfrm>
            <a:off x="720080" y="4437112"/>
            <a:ext cx="8388424" cy="2554545"/>
          </a:xfrm>
          <a:prstGeom prst="rect">
            <a:avLst/>
          </a:prstGeom>
          <a:noFill/>
        </p:spPr>
        <p:txBody>
          <a:bodyPr wrap="square" rtlCol="0">
            <a:spAutoFit/>
          </a:bodyPr>
          <a:lstStyle/>
          <a:p>
            <a:pPr algn="ctr"/>
            <a:r>
              <a:rPr lang="en-US" sz="1000" b="1" dirty="0" smtClean="0">
                <a:solidFill>
                  <a:schemeClr val="bg1"/>
                </a:solidFill>
              </a:rPr>
              <a:t> </a:t>
            </a:r>
            <a:endParaRPr lang="en-CA" sz="1000" b="1" dirty="0" smtClean="0">
              <a:solidFill>
                <a:schemeClr val="bg1"/>
              </a:solidFill>
            </a:endParaRPr>
          </a:p>
          <a:p>
            <a:pPr algn="ctr"/>
            <a:r>
              <a:rPr lang="en-CA" sz="2800" b="1" dirty="0" smtClean="0">
                <a:solidFill>
                  <a:schemeClr val="bg1"/>
                </a:solidFill>
                <a:latin typeface="Calibri" pitchFamily="34" charset="0"/>
              </a:rPr>
              <a:t>“But thanks be to God, who in Christ always leads us </a:t>
            </a:r>
          </a:p>
          <a:p>
            <a:pPr algn="ctr"/>
            <a:r>
              <a:rPr lang="en-CA" sz="2800" b="1" dirty="0" smtClean="0">
                <a:solidFill>
                  <a:schemeClr val="bg1"/>
                </a:solidFill>
                <a:latin typeface="Calibri" pitchFamily="34" charset="0"/>
              </a:rPr>
              <a:t>in triumphal procession”  2 Co 2:14</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“But thanks be to God, who gives us the victory (</a:t>
            </a:r>
            <a:r>
              <a:rPr lang="en-CA" sz="2800" b="1" dirty="0" err="1" smtClean="0">
                <a:solidFill>
                  <a:schemeClr val="bg1"/>
                </a:solidFill>
                <a:latin typeface="Calibri" pitchFamily="34" charset="0"/>
              </a:rPr>
              <a:t>nike</a:t>
            </a:r>
            <a:r>
              <a:rPr lang="en-CA" sz="2800" b="1" dirty="0" smtClean="0">
                <a:solidFill>
                  <a:schemeClr val="bg1"/>
                </a:solidFill>
                <a:latin typeface="Calibri" pitchFamily="34" charset="0"/>
              </a:rPr>
              <a:t>) through our Lord Jesus Christ”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15:57</a:t>
            </a:r>
          </a:p>
          <a:p>
            <a:pPr algn="ctr"/>
            <a:endParaRPr lang="en-CA" sz="28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548680"/>
            <a:ext cx="4546848" cy="864096"/>
          </a:xfrm>
        </p:spPr>
        <p:txBody>
          <a:bodyPr/>
          <a:lstStyle/>
          <a:p>
            <a:pPr eaLnBrk="1" hangingPunct="1"/>
            <a:r>
              <a:rPr lang="en-CA" sz="2800" b="1" dirty="0" smtClean="0">
                <a:solidFill>
                  <a:schemeClr val="tx1"/>
                </a:solidFill>
              </a:rPr>
              <a:t>Jesus Christ has </a:t>
            </a:r>
            <a:r>
              <a:rPr lang="en-CA" sz="2800" b="1" dirty="0" err="1" smtClean="0">
                <a:solidFill>
                  <a:schemeClr val="tx1"/>
                </a:solidFill>
              </a:rPr>
              <a:t>niked</a:t>
            </a:r>
            <a:r>
              <a:rPr lang="en-CA" sz="2800" b="1" dirty="0" smtClean="0">
                <a:solidFill>
                  <a:schemeClr val="tx1"/>
                </a:solidFill>
              </a:rPr>
              <a:t/>
            </a:r>
            <a:br>
              <a:rPr lang="en-CA" sz="2800" b="1" dirty="0" smtClean="0">
                <a:solidFill>
                  <a:schemeClr val="tx1"/>
                </a:solidFill>
              </a:rPr>
            </a:br>
            <a:r>
              <a:rPr lang="en-CA" sz="2800" b="1" dirty="0" smtClean="0">
                <a:solidFill>
                  <a:schemeClr val="tx1"/>
                </a:solidFill>
              </a:rPr>
              <a:t>and gives us </a:t>
            </a:r>
            <a:r>
              <a:rPr lang="en-CA" sz="2800" b="1" dirty="0" err="1" smtClean="0">
                <a:solidFill>
                  <a:schemeClr val="tx1"/>
                </a:solidFill>
              </a:rPr>
              <a:t>nike</a:t>
            </a:r>
            <a:r>
              <a:rPr lang="en-CA" sz="2800" b="1" dirty="0" smtClean="0">
                <a:solidFill>
                  <a:schemeClr val="tx1"/>
                </a:solidFill>
              </a:rPr>
              <a:t> victory!</a:t>
            </a: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5004048" y="404664"/>
            <a:ext cx="3887961" cy="1193131"/>
          </a:xfrm>
          <a:prstGeom prst="rect">
            <a:avLst/>
          </a:prstGeom>
          <a:noFill/>
          <a:ln w="9525">
            <a:noFill/>
            <a:miter lim="800000"/>
            <a:headEnd/>
            <a:tailEnd/>
          </a:ln>
        </p:spPr>
      </p:pic>
      <p:sp>
        <p:nvSpPr>
          <p:cNvPr id="12292" name="Text Box 7"/>
          <p:cNvSpPr txBox="1">
            <a:spLocks noChangeArrowheads="1"/>
          </p:cNvSpPr>
          <p:nvPr/>
        </p:nvSpPr>
        <p:spPr bwMode="auto">
          <a:xfrm>
            <a:off x="5653038" y="1628800"/>
            <a:ext cx="2519362" cy="246221"/>
          </a:xfrm>
          <a:prstGeom prst="rect">
            <a:avLst/>
          </a:prstGeom>
          <a:noFill/>
          <a:ln w="9525">
            <a:noFill/>
            <a:miter lim="800000"/>
            <a:headEnd/>
            <a:tailEnd/>
          </a:ln>
        </p:spPr>
        <p:txBody>
          <a:bodyPr>
            <a:spAutoFit/>
          </a:bodyPr>
          <a:lstStyle/>
          <a:p>
            <a:pPr algn="ctr">
              <a:spcBef>
                <a:spcPct val="50000"/>
              </a:spcBef>
            </a:pPr>
            <a:r>
              <a:rPr lang="en-CA" sz="1000" dirty="0" smtClean="0">
                <a:solidFill>
                  <a:schemeClr val="tx1">
                    <a:lumMod val="50000"/>
                  </a:schemeClr>
                </a:solidFill>
                <a:latin typeface="Calibri" pitchFamily="34" charset="0"/>
              </a:rPr>
              <a:t>© Copyright </a:t>
            </a:r>
            <a:r>
              <a:rPr lang="en-CA" sz="1000" dirty="0">
                <a:solidFill>
                  <a:schemeClr val="tx1">
                    <a:lumMod val="50000"/>
                  </a:schemeClr>
                </a:solidFill>
                <a:latin typeface="Calibri" pitchFamily="34" charset="0"/>
              </a:rPr>
              <a:t>by Nike</a:t>
            </a:r>
          </a:p>
        </p:txBody>
      </p:sp>
      <p:sp>
        <p:nvSpPr>
          <p:cNvPr id="5" name="TextBox 4"/>
          <p:cNvSpPr txBox="1"/>
          <p:nvPr/>
        </p:nvSpPr>
        <p:spPr>
          <a:xfrm>
            <a:off x="539552" y="2091620"/>
            <a:ext cx="8136904" cy="4278094"/>
          </a:xfrm>
          <a:prstGeom prst="rect">
            <a:avLst/>
          </a:prstGeom>
          <a:noFill/>
        </p:spPr>
        <p:txBody>
          <a:bodyPr wrap="square" rtlCol="0">
            <a:spAutoFit/>
          </a:bodyPr>
          <a:lstStyle/>
          <a:p>
            <a:pPr algn="ctr"/>
            <a:r>
              <a:rPr lang="en-US" sz="2800" dirty="0" smtClean="0">
                <a:solidFill>
                  <a:srgbClr val="FFFF00"/>
                </a:solidFill>
                <a:latin typeface="Calibri" pitchFamily="34" charset="0"/>
              </a:rPr>
              <a:t>For how Jesus and the Apostles use the Greek </a:t>
            </a:r>
            <a:r>
              <a:rPr lang="en-US" sz="3200" dirty="0" smtClean="0">
                <a:solidFill>
                  <a:srgbClr val="FFFF00"/>
                </a:solidFill>
                <a:latin typeface="Calibri" pitchFamily="34" charset="0"/>
              </a:rPr>
              <a:t>word  </a:t>
            </a:r>
            <a:r>
              <a:rPr lang="en-US" sz="3200" i="1" dirty="0" err="1" smtClean="0">
                <a:solidFill>
                  <a:srgbClr val="FFFF00"/>
                </a:solidFill>
                <a:latin typeface="Calibri" pitchFamily="34" charset="0"/>
              </a:rPr>
              <a:t>nike</a:t>
            </a:r>
            <a:r>
              <a:rPr lang="en-US" sz="3200" i="1" dirty="0" smtClean="0">
                <a:solidFill>
                  <a:srgbClr val="FFFF00"/>
                </a:solidFill>
                <a:latin typeface="Calibri" pitchFamily="34" charset="0"/>
              </a:rPr>
              <a:t> </a:t>
            </a:r>
            <a:r>
              <a:rPr lang="en-US" sz="3200" dirty="0" smtClean="0">
                <a:solidFill>
                  <a:srgbClr val="FFFF00"/>
                </a:solidFill>
                <a:latin typeface="Calibri" pitchFamily="34" charset="0"/>
              </a:rPr>
              <a:t>34 times in the Greek New Testament, </a:t>
            </a:r>
          </a:p>
          <a:p>
            <a:pPr algn="ctr"/>
            <a:r>
              <a:rPr lang="en-US" sz="3200" dirty="0" smtClean="0">
                <a:solidFill>
                  <a:srgbClr val="FFFF00"/>
                </a:solidFill>
                <a:latin typeface="Calibri" pitchFamily="34" charset="0"/>
              </a:rPr>
              <a:t>go to </a:t>
            </a:r>
            <a:r>
              <a:rPr lang="en-US" sz="3200" dirty="0" smtClean="0">
                <a:solidFill>
                  <a:srgbClr val="FFFF00"/>
                </a:solidFill>
                <a:latin typeface="Calibri" pitchFamily="34" charset="0"/>
                <a:hlinkClick r:id="rId3"/>
              </a:rPr>
              <a:t>www.GraceGodChrist.com</a:t>
            </a:r>
            <a:r>
              <a:rPr lang="en-US" sz="3200" dirty="0" smtClean="0">
                <a:solidFill>
                  <a:srgbClr val="FFFF00"/>
                </a:solidFill>
                <a:latin typeface="Calibri" pitchFamily="34" charset="0"/>
              </a:rPr>
              <a:t>  </a:t>
            </a:r>
          </a:p>
          <a:p>
            <a:pPr algn="ctr"/>
            <a:r>
              <a:rPr lang="en-US" sz="3200" dirty="0" smtClean="0">
                <a:solidFill>
                  <a:srgbClr val="FFFF00"/>
                </a:solidFill>
                <a:latin typeface="Calibri" pitchFamily="34" charset="0"/>
              </a:rPr>
              <a:t>then the “Nike in the New Testament” page, </a:t>
            </a:r>
          </a:p>
          <a:p>
            <a:pPr algn="ctr"/>
            <a:r>
              <a:rPr lang="en-US" sz="3200" dirty="0" smtClean="0">
                <a:solidFill>
                  <a:srgbClr val="FFFF00"/>
                </a:solidFill>
                <a:latin typeface="Calibri" pitchFamily="34" charset="0"/>
              </a:rPr>
              <a:t>for </a:t>
            </a:r>
            <a:r>
              <a:rPr lang="en-US" sz="2800" dirty="0" smtClean="0">
                <a:solidFill>
                  <a:srgbClr val="FFFF00"/>
                </a:solidFill>
                <a:latin typeface="Calibri" pitchFamily="34" charset="0"/>
              </a:rPr>
              <a:t>PPT and articles.</a:t>
            </a:r>
          </a:p>
          <a:p>
            <a:pPr algn="ctr"/>
            <a:endParaRPr lang="en-US" sz="2800" dirty="0" smtClean="0">
              <a:solidFill>
                <a:srgbClr val="FFFF00"/>
              </a:solidFill>
              <a:latin typeface="Calibri" pitchFamily="34" charset="0"/>
            </a:endParaRPr>
          </a:p>
          <a:p>
            <a:pPr algn="ctr"/>
            <a:r>
              <a:rPr lang="en-US" sz="2800" dirty="0" smtClean="0">
                <a:solidFill>
                  <a:srgbClr val="FFFF00"/>
                </a:solidFill>
                <a:latin typeface="Calibri" pitchFamily="34" charset="0"/>
              </a:rPr>
              <a:t>Download “What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 means” for a short summary I give to others that shares how Jesus </a:t>
            </a:r>
          </a:p>
          <a:p>
            <a:pPr algn="ctr"/>
            <a:r>
              <a:rPr lang="en-US" sz="2800" dirty="0" smtClean="0">
                <a:solidFill>
                  <a:srgbClr val="FFFF00"/>
                </a:solidFill>
                <a:latin typeface="Calibri" pitchFamily="34" charset="0"/>
              </a:rPr>
              <a:t>and the Apostles used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a:t>
            </a:r>
            <a:endParaRPr lang="en-CA" sz="2800"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835696" y="45720"/>
            <a:ext cx="7223760" cy="67665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763688" y="3078088"/>
            <a:ext cx="7380312" cy="1143000"/>
          </a:xfrm>
        </p:spPr>
        <p:txBody>
          <a:bodyPr>
            <a:noAutofit/>
          </a:bodyPr>
          <a:lstStyle/>
          <a:p>
            <a:pPr>
              <a:lnSpc>
                <a:spcPts val="2400"/>
              </a:lnSpc>
            </a:pPr>
            <a:r>
              <a:rPr lang="en-CA" sz="2600" b="1" dirty="0" smtClean="0">
                <a:solidFill>
                  <a:schemeClr val="bg1"/>
                </a:solidFill>
                <a:latin typeface="Calibri" pitchFamily="34" charset="0"/>
                <a:cs typeface="Calibri" pitchFamily="34" charset="0"/>
              </a:rPr>
              <a:t>the law of the Spirit sets free</a:t>
            </a:r>
            <a:br>
              <a:rPr lang="en-CA" sz="2600" b="1" dirty="0" smtClean="0">
                <a:solidFill>
                  <a:schemeClr val="bg1"/>
                </a:solidFill>
                <a:latin typeface="Calibri" pitchFamily="34" charset="0"/>
                <a:cs typeface="Calibri" pitchFamily="34" charset="0"/>
              </a:rPr>
            </a:br>
            <a:r>
              <a:rPr lang="en-CA" sz="2600" b="1" dirty="0" smtClean="0">
                <a:solidFill>
                  <a:schemeClr val="tx1"/>
                </a:solidFill>
                <a:latin typeface="Calibri" pitchFamily="34" charset="0"/>
                <a:cs typeface="Calibri" pitchFamily="34" charset="0"/>
              </a:rPr>
              <a:t>the </a:t>
            </a:r>
            <a:r>
              <a:rPr lang="en-US" sz="2600" b="1" dirty="0" smtClean="0">
                <a:solidFill>
                  <a:schemeClr val="tx1"/>
                </a:solidFill>
                <a:latin typeface="Calibri" pitchFamily="34" charset="0"/>
                <a:cs typeface="Calibri" pitchFamily="34" charset="0"/>
              </a:rPr>
              <a:t>Spirit and God’s love is poured in</a:t>
            </a:r>
            <a:br>
              <a:rPr lang="en-US"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born of the Spirit, born of God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given, receive, have the gift of the Spirit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rivers of life in the Spirit satisfy thirsty hearts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CA" sz="2600" b="1" dirty="0" smtClean="0">
                <a:solidFill>
                  <a:schemeClr val="tx1"/>
                </a:solidFill>
                <a:latin typeface="Calibri" pitchFamily="34" charset="0"/>
                <a:cs typeface="Calibri" pitchFamily="34" charset="0"/>
              </a:rPr>
              <a:t>immersed in the Spirit</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comes on us, falls on us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solidFill>
                  <a:schemeClr val="tx1"/>
                </a:solidFill>
                <a:latin typeface="Calibri" pitchFamily="34" charset="0"/>
                <a:cs typeface="Calibri" pitchFamily="34" charset="0"/>
              </a:rPr>
              <a:t>power of the Spirit to be ambassadors of Christ</a:t>
            </a: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anointed and sealed with the Spirit of guarantee</a:t>
            </a:r>
            <a:br>
              <a:rPr lang="en-US" sz="2600" b="1" dirty="0" smtClean="0">
                <a:solidFill>
                  <a:schemeClr val="bg1"/>
                </a:solidFill>
                <a:latin typeface="Calibri" pitchFamily="34" charset="0"/>
                <a:cs typeface="Calibri" pitchFamily="34" charset="0"/>
              </a:rPr>
            </a:br>
            <a:r>
              <a:rPr lang="en-US" sz="2600" b="1" spc="-20" dirty="0" smtClean="0">
                <a:solidFill>
                  <a:schemeClr val="tx1"/>
                </a:solidFill>
                <a:latin typeface="Calibri" pitchFamily="34" charset="0"/>
                <a:cs typeface="Calibri" pitchFamily="34" charset="0"/>
              </a:rPr>
              <a:t>the Spirit of truth helps and teaches us God’s word</a:t>
            </a:r>
            <a:r>
              <a:rPr lang="en-US" sz="2600" b="1" spc="-20" dirty="0" smtClean="0">
                <a:latin typeface="Calibri" pitchFamily="34" charset="0"/>
                <a:cs typeface="Calibri" pitchFamily="34" charset="0"/>
              </a:rPr>
              <a: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spc="-30" dirty="0" smtClean="0">
                <a:solidFill>
                  <a:schemeClr val="bg1"/>
                </a:solidFill>
                <a:latin typeface="Calibri" pitchFamily="34" charset="0"/>
                <a:cs typeface="Calibri" pitchFamily="34" charset="0"/>
              </a:rPr>
              <a:t>the Spirit leads and sanctifies, producing holy fruit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the Spirit gifts us for service to others </a:t>
            </a:r>
            <a:r>
              <a:rPr lang="en-CA" sz="2600" b="1" dirty="0" smtClean="0">
                <a:solidFill>
                  <a:schemeClr val="tx1"/>
                </a:solidFill>
                <a:latin typeface="Calibri" pitchFamily="34" charset="0"/>
                <a:cs typeface="Calibri" pitchFamily="34" charset="0"/>
              </a:rPr>
              <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fills us to do the Lord’s will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circumcised, set apart in the Spirit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immeasurably great power of the Spirit</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God’s workmanship</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led in triumph and </a:t>
            </a:r>
            <a:r>
              <a:rPr lang="en-US" sz="2600" b="1" i="1" dirty="0" err="1" smtClean="0">
                <a:solidFill>
                  <a:schemeClr val="bg1"/>
                </a:solidFill>
                <a:latin typeface="Calibri" pitchFamily="34" charset="0"/>
                <a:cs typeface="Calibri" pitchFamily="34" charset="0"/>
              </a:rPr>
              <a:t>nike</a:t>
            </a:r>
            <a:r>
              <a:rPr lang="en-US" sz="2600" b="1" dirty="0" smtClean="0">
                <a:solidFill>
                  <a:schemeClr val="bg1"/>
                </a:solidFill>
                <a:latin typeface="Calibri" pitchFamily="34" charset="0"/>
                <a:cs typeface="Calibri" pitchFamily="34" charset="0"/>
              </a:rPr>
              <a:t> victory</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
        <p:nvSpPr>
          <p:cNvPr id="9" name="Right Arrow 8"/>
          <p:cNvSpPr/>
          <p:nvPr/>
        </p:nvSpPr>
        <p:spPr>
          <a:xfrm>
            <a:off x="971600" y="121920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395536" y="437763"/>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165304"/>
            <a:ext cx="7488609" cy="492443"/>
          </a:xfrm>
          <a:prstGeom prst="rect">
            <a:avLst/>
          </a:prstGeom>
          <a:noFill/>
          <a:ln w="9525">
            <a:noFill/>
            <a:miter lim="800000"/>
            <a:headEnd/>
            <a:tailEnd/>
          </a:ln>
        </p:spPr>
        <p:txBody>
          <a:bodyPr wrap="square">
            <a:spAutoFit/>
          </a:bodyPr>
          <a:lstStyle/>
          <a:p>
            <a:pPr algn="ctr"/>
            <a:r>
              <a:rPr lang="en-CA" sz="2600" b="1" dirty="0" smtClean="0">
                <a:solidFill>
                  <a:srgbClr val="FFFF00"/>
                </a:solidFill>
                <a:latin typeface="Calibri" pitchFamily="34" charset="0"/>
              </a:rPr>
              <a:t>so we </a:t>
            </a:r>
            <a:r>
              <a:rPr lang="en-CA" sz="2600" b="1" dirty="0">
                <a:solidFill>
                  <a:srgbClr val="FFFF00"/>
                </a:solidFill>
                <a:latin typeface="Calibri" pitchFamily="34" charset="0"/>
              </a:rPr>
              <a:t>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4" name="TextBox 13"/>
          <p:cNvSpPr txBox="1">
            <a:spLocks noChangeArrowheads="1"/>
          </p:cNvSpPr>
          <p:nvPr/>
        </p:nvSpPr>
        <p:spPr bwMode="auto">
          <a:xfrm>
            <a:off x="-108520" y="1772816"/>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5"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06080"/>
            <a:ext cx="8229600" cy="1143000"/>
          </a:xfrm>
        </p:spPr>
        <p:txBody>
          <a:bodyPr/>
          <a:lstStyle/>
          <a:p>
            <a:r>
              <a:rPr lang="en-US" sz="2800" b="1" dirty="0" smtClean="0">
                <a:solidFill>
                  <a:srgbClr val="00FF00"/>
                </a:solidFill>
                <a:latin typeface="Calibri" pitchFamily="34" charset="0"/>
              </a:rPr>
              <a:t>That’s not all!  Holy Spirit riches also include:</a:t>
            </a:r>
            <a:br>
              <a:rPr lang="en-US" sz="2800" b="1" dirty="0" smtClean="0">
                <a:solidFill>
                  <a:srgbClr val="00FF00"/>
                </a:solidFill>
                <a:latin typeface="Calibri" pitchFamily="34" charset="0"/>
              </a:rPr>
            </a:br>
            <a:r>
              <a:rPr lang="en-US" sz="1400" b="1" smtClean="0">
                <a:solidFill>
                  <a:srgbClr val="00FF00"/>
                </a:solidFill>
                <a:latin typeface="Calibri" pitchFamily="34" charset="0"/>
              </a:rPr>
              <a:t/>
            </a:r>
            <a:br>
              <a:rPr lang="en-US" sz="1400" b="1" smtClean="0">
                <a:solidFill>
                  <a:srgbClr val="00FF00"/>
                </a:solidFill>
                <a:latin typeface="Calibri" pitchFamily="34" charset="0"/>
              </a:rPr>
            </a:br>
            <a:r>
              <a:rPr lang="en-US" sz="2800" b="1" smtClean="0">
                <a:solidFill>
                  <a:srgbClr val="FFFF00"/>
                </a:solidFill>
                <a:latin typeface="Calibri" pitchFamily="34" charset="0"/>
              </a:rPr>
              <a:t>8 </a:t>
            </a:r>
            <a:r>
              <a:rPr lang="en-US" sz="2800" b="1" dirty="0" smtClean="0">
                <a:solidFill>
                  <a:srgbClr val="FFFF00"/>
                </a:solidFill>
                <a:latin typeface="Calibri" pitchFamily="34" charset="0"/>
              </a:rPr>
              <a:t>adopted as sons with the Spirit of God’s Son in heart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US" sz="1400" b="1" dirty="0" smtClean="0">
                <a:latin typeface="Calibri" pitchFamily="34" charset="0"/>
              </a:rPr>
              <a:t> </a:t>
            </a:r>
            <a:r>
              <a:rPr lang="en-CA" sz="2800" b="1" dirty="0" smtClean="0">
                <a:latin typeface="Calibri" pitchFamily="34" charset="0"/>
              </a:rPr>
              <a:t/>
            </a:r>
            <a:br>
              <a:rPr lang="en-CA" sz="2800" b="1" dirty="0" smtClean="0">
                <a:latin typeface="Calibri" pitchFamily="34" charset="0"/>
              </a:rPr>
            </a:br>
            <a:r>
              <a:rPr lang="en-US" sz="2800" b="1" dirty="0" smtClean="0">
                <a:solidFill>
                  <a:srgbClr val="FFFF00"/>
                </a:solidFill>
                <a:latin typeface="Calibri" pitchFamily="34" charset="0"/>
              </a:rPr>
              <a:t>17, 18 in the Spirit and the Spirit in us,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19 temples of the Holy Spirit </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22 immersed in the Father, Son and Spirit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23 fellowship with the Spirit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24 access to the Father through Christ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one Spirit (Eph 2:18)</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28, 29 the Spirit prays for us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helps us pray in the Spirit</a:t>
            </a:r>
            <a:r>
              <a:rPr lang="en-US" sz="2800" b="1" dirty="0" smtClean="0">
                <a:latin typeface="Calibri" pitchFamily="34" charset="0"/>
              </a:rPr>
              <a:t/>
            </a:r>
            <a:br>
              <a:rPr lang="en-US" sz="2800" b="1" dirty="0" smtClean="0">
                <a:latin typeface="Calibri" pitchFamily="34" charset="0"/>
              </a:rPr>
            </a:br>
            <a:r>
              <a:rPr lang="en-US" sz="1400" b="1" dirty="0" smtClean="0">
                <a:latin typeface="Calibri" pitchFamily="34" charset="0"/>
              </a:rPr>
              <a:t/>
            </a:r>
            <a:br>
              <a:rPr lang="en-US" sz="1400" b="1" dirty="0" smtClean="0">
                <a:latin typeface="Calibri" pitchFamily="34" charset="0"/>
              </a:rPr>
            </a:br>
            <a:r>
              <a:rPr lang="en-CA" sz="2800" b="1" dirty="0" smtClean="0">
                <a:solidFill>
                  <a:srgbClr val="00FF00"/>
                </a:solidFill>
                <a:latin typeface="Calibri" pitchFamily="34" charset="0"/>
              </a:rPr>
              <a:t>Wonderful, Lord!  Amazing!  Thank you!</a:t>
            </a:r>
            <a:br>
              <a:rPr lang="en-CA" sz="2800" b="1" dirty="0" smtClean="0">
                <a:solidFill>
                  <a:srgbClr val="00FF00"/>
                </a:solidFill>
                <a:latin typeface="Calibri" pitchFamily="34" charset="0"/>
              </a:rPr>
            </a:br>
            <a:endParaRPr lang="en-CA" sz="2800" b="1" dirty="0">
              <a:solidFill>
                <a:srgbClr val="00FF00"/>
              </a:solidFill>
              <a:latin typeface="Calibri" pitchFamily="34" charset="0"/>
            </a:endParaRP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944216" y="45720"/>
            <a:ext cx="7020272" cy="676656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905000" y="3124200"/>
            <a:ext cx="7086600" cy="1143000"/>
          </a:xfrm>
        </p:spPr>
        <p:txBody>
          <a:bodyPr>
            <a:noAutofit/>
          </a:bodyPr>
          <a:lstStyle/>
          <a:p>
            <a:pPr>
              <a:lnSpc>
                <a:spcPts val="1900"/>
              </a:lnSpc>
            </a:pPr>
            <a:r>
              <a:rPr lang="en-CA" sz="2100" b="1" dirty="0" smtClean="0">
                <a:solidFill>
                  <a:schemeClr val="tx1"/>
                </a:solidFill>
                <a:latin typeface="Calibri" pitchFamily="34" charset="0"/>
                <a:cs typeface="Calibri" pitchFamily="34" charset="0"/>
              </a:rPr>
              <a:t>in the Spirit and the Spirit in us</a:t>
            </a:r>
            <a:br>
              <a:rPr lang="en-CA" sz="2100" b="1" dirty="0" smtClean="0">
                <a:solidFill>
                  <a:schemeClr val="tx1"/>
                </a:solidFill>
                <a:latin typeface="Calibri" pitchFamily="34" charset="0"/>
                <a:cs typeface="Calibri" pitchFamily="34" charset="0"/>
              </a:rPr>
            </a:br>
            <a:r>
              <a:rPr lang="en-CA" sz="2100" b="1" dirty="0" smtClean="0">
                <a:solidFill>
                  <a:schemeClr val="bg1"/>
                </a:solidFill>
                <a:latin typeface="Calibri" pitchFamily="34" charset="0"/>
                <a:cs typeface="Calibri" pitchFamily="34" charset="0"/>
              </a:rPr>
              <a:t>immersed in the Father, Son and Spirit</a:t>
            </a:r>
            <a:r>
              <a:rPr lang="en-CA" sz="2100" b="1" dirty="0" smtClean="0">
                <a:solidFill>
                  <a:schemeClr val="tx1"/>
                </a:solidFill>
                <a:latin typeface="Calibri" pitchFamily="34" charset="0"/>
                <a:cs typeface="Calibri" pitchFamily="34" charset="0"/>
              </a:rPr>
              <a:t/>
            </a:r>
            <a:br>
              <a:rPr lang="en-CA" sz="2100" b="1" dirty="0" smtClean="0">
                <a:solidFill>
                  <a:schemeClr val="tx1"/>
                </a:solidFill>
                <a:latin typeface="Calibri" pitchFamily="34" charset="0"/>
                <a:cs typeface="Calibri" pitchFamily="34" charset="0"/>
              </a:rPr>
            </a:br>
            <a:r>
              <a:rPr lang="en-CA" sz="2100" b="1" dirty="0" smtClean="0">
                <a:solidFill>
                  <a:schemeClr val="tx1"/>
                </a:solidFill>
                <a:latin typeface="Calibri" pitchFamily="34" charset="0"/>
                <a:cs typeface="Calibri" pitchFamily="34" charset="0"/>
              </a:rPr>
              <a:t>Father, Son and Spirit fellowship with us</a:t>
            </a:r>
            <a:r>
              <a:rPr lang="en-CA" sz="2100" b="1" dirty="0" smtClean="0">
                <a:latin typeface="Calibri" pitchFamily="34" charset="0"/>
                <a:cs typeface="Calibri" pitchFamily="34" charset="0"/>
              </a:rPr>
              <a:t> </a:t>
            </a:r>
            <a:br>
              <a:rPr lang="en-CA"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 adopted as sons with the Spirit of the Son in us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released from the Law to marry Christ in the Spirit</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law of Spirit of life in Christ sets free from law of sin    </a:t>
            </a:r>
            <a:r>
              <a:rPr lang="en-CA" sz="2100" b="1" dirty="0" smtClean="0">
                <a:solidFill>
                  <a:schemeClr val="bg1"/>
                </a:solidFill>
                <a:latin typeface="Calibri" pitchFamily="34" charset="0"/>
                <a:cs typeface="Calibri" pitchFamily="34" charset="0"/>
              </a:rPr>
              <a:t/>
            </a:r>
            <a:br>
              <a:rPr lang="en-CA"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and God’s love is poured into heart  </a:t>
            </a:r>
            <a:br>
              <a:rPr lang="en-US" sz="2100" b="1" dirty="0" smtClean="0">
                <a:solidFill>
                  <a:schemeClr val="tx1"/>
                </a:solidFill>
                <a:latin typeface="Calibri" pitchFamily="34" charset="0"/>
                <a:cs typeface="Calibri" pitchFamily="34" charset="0"/>
              </a:rPr>
            </a:br>
            <a:r>
              <a:rPr lang="en-US" sz="2100" b="1" dirty="0" smtClean="0">
                <a:latin typeface="Calibri" pitchFamily="34" charset="0"/>
                <a:cs typeface="Calibri" pitchFamily="34" charset="0"/>
              </a:rPr>
              <a:t>   </a:t>
            </a:r>
            <a:r>
              <a:rPr lang="en-US" sz="2100" b="1" dirty="0" smtClean="0">
                <a:solidFill>
                  <a:schemeClr val="bg1"/>
                </a:solidFill>
                <a:latin typeface="Calibri" pitchFamily="34" charset="0"/>
                <a:cs typeface="Calibri" pitchFamily="34" charset="0"/>
              </a:rPr>
              <a:t>born of the Spirit, born of God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given, receive, have the gift of the Spirit </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latin typeface="Calibri" pitchFamily="34" charset="0"/>
                <a:cs typeface="Calibri" pitchFamily="34" charset="0"/>
              </a:rPr>
              <a:t> </a:t>
            </a:r>
            <a:r>
              <a:rPr lang="en-US" sz="2100" b="1" dirty="0" smtClean="0">
                <a:solidFill>
                  <a:schemeClr val="bg1"/>
                </a:solidFill>
                <a:latin typeface="Calibri" pitchFamily="34" charset="0"/>
                <a:cs typeface="Calibri" pitchFamily="34" charset="0"/>
              </a:rPr>
              <a:t>rivers of living water of the Spirit satisfy thirsty hearts</a:t>
            </a:r>
            <a:br>
              <a:rPr lang="en-US" sz="2100" b="1" dirty="0" smtClean="0">
                <a:solidFill>
                  <a:schemeClr val="bg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the Spirit comes on us, falls on us</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solidFill>
                  <a:schemeClr val="tx1"/>
                </a:solidFill>
                <a:latin typeface="Calibri" pitchFamily="34" charset="0"/>
                <a:cs typeface="Calibri" pitchFamily="34" charset="0"/>
              </a:rPr>
              <a:t>power of the Spirit to be ambassadors of Christ</a:t>
            </a:r>
            <a:r>
              <a:rPr lang="en-US" sz="2100" b="1" dirty="0" smtClean="0">
                <a:latin typeface="Calibri" pitchFamily="34" charset="0"/>
                <a:cs typeface="Calibri" pitchFamily="34" charset="0"/>
              </a:rPr>
              <a:t> </a:t>
            </a:r>
            <a:br>
              <a:rPr lang="en-US"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anointed and sealed with the Spirit of guarantee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of truth helps and teaches us God’s word</a:t>
            </a:r>
            <a:r>
              <a:rPr lang="en-US" sz="2100" b="1" dirty="0" smtClean="0">
                <a:latin typeface="Calibri" pitchFamily="34" charset="0"/>
                <a:cs typeface="Calibri" pitchFamily="34" charset="0"/>
              </a:rPr>
              <a:t> </a:t>
            </a:r>
            <a:br>
              <a:rPr lang="en-US" sz="2100" b="1" dirty="0" smtClean="0">
                <a:latin typeface="Calibri" pitchFamily="34" charset="0"/>
                <a:cs typeface="Calibri" pitchFamily="34" charset="0"/>
              </a:rPr>
            </a:br>
            <a:r>
              <a:rPr lang="en-US" sz="2100" b="1" spc="-10" dirty="0" smtClean="0">
                <a:solidFill>
                  <a:schemeClr val="bg1"/>
                </a:solidFill>
                <a:latin typeface="Calibri" pitchFamily="34" charset="0"/>
                <a:cs typeface="Calibri" pitchFamily="34" charset="0"/>
              </a:rPr>
              <a:t>the Spirit prays for us and helps us pray with God’s Word</a:t>
            </a:r>
            <a:r>
              <a:rPr lang="en-US" sz="2100" b="1" dirty="0" smtClean="0">
                <a:solidFill>
                  <a:schemeClr val="bg1"/>
                </a:solidFill>
                <a:latin typeface="Calibri" pitchFamily="34" charset="0"/>
                <a:cs typeface="Calibri" pitchFamily="34" charset="0"/>
              </a:rPr>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leads and sanctifies us, producing holy fruit</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the Spirit gifts us for service to others </a:t>
            </a:r>
            <a:r>
              <a:rPr lang="en-CA" sz="2100" b="1" dirty="0" smtClean="0">
                <a:solidFill>
                  <a:schemeClr val="bg1"/>
                </a:solidFill>
                <a:latin typeface="Calibri" pitchFamily="34" charset="0"/>
                <a:cs typeface="Calibri" pitchFamily="34" charset="0"/>
              </a:rPr>
              <a:t/>
            </a:r>
            <a:br>
              <a:rPr lang="en-CA"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fills us to do the Lord’s will </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circumcised, set apart in the Spirit</a:t>
            </a:r>
            <a:br>
              <a:rPr lang="en-US" sz="2100" b="1" dirty="0" smtClean="0">
                <a:solidFill>
                  <a:schemeClr val="bg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immeasurably great power of the Spirit</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God’s workmanship</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led in triumph and </a:t>
            </a:r>
            <a:r>
              <a:rPr lang="en-US" sz="2100" b="1" i="1" dirty="0" err="1" smtClean="0">
                <a:solidFill>
                  <a:schemeClr val="bg1"/>
                </a:solidFill>
                <a:latin typeface="Calibri" pitchFamily="34" charset="0"/>
                <a:cs typeface="Calibri" pitchFamily="34" charset="0"/>
              </a:rPr>
              <a:t>nike</a:t>
            </a:r>
            <a:r>
              <a:rPr lang="en-US" sz="2100" b="1" dirty="0" smtClean="0">
                <a:solidFill>
                  <a:schemeClr val="bg1"/>
                </a:solidFill>
                <a:latin typeface="Calibri" pitchFamily="34" charset="0"/>
                <a:cs typeface="Calibri" pitchFamily="34" charset="0"/>
              </a:rPr>
              <a:t> victory</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conformed to Christ and </a:t>
            </a:r>
            <a:br>
              <a:rPr lang="en-US" sz="2100" b="1" dirty="0" smtClean="0">
                <a:solidFill>
                  <a:schemeClr val="tx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his resurrection body</a:t>
            </a:r>
            <a:r>
              <a:rPr lang="en-US" sz="2100" b="1" dirty="0" smtClean="0">
                <a:latin typeface="Calibri" pitchFamily="34" charset="0"/>
              </a:rPr>
              <a:t/>
            </a:r>
            <a:br>
              <a:rPr lang="en-US" sz="2100" b="1" dirty="0" smtClean="0">
                <a:latin typeface="Calibri" pitchFamily="34" charset="0"/>
              </a:rPr>
            </a:br>
            <a:endParaRPr lang="en-US" sz="2100" b="1" dirty="0" smtClean="0">
              <a:latin typeface="Calibri" pitchFamily="34" charset="0"/>
            </a:endParaRPr>
          </a:p>
        </p:txBody>
      </p:sp>
      <p:sp>
        <p:nvSpPr>
          <p:cNvPr id="9" name="Right Arrow 8"/>
          <p:cNvSpPr/>
          <p:nvPr/>
        </p:nvSpPr>
        <p:spPr>
          <a:xfrm>
            <a:off x="971600" y="119675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539552" y="38100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77688"/>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365557"/>
            <a:ext cx="7488609" cy="492443"/>
          </a:xfrm>
          <a:prstGeom prst="rect">
            <a:avLst/>
          </a:prstGeom>
          <a:noFill/>
          <a:ln w="9525">
            <a:noFill/>
            <a:miter lim="800000"/>
            <a:headEnd/>
            <a:tailEnd/>
          </a:ln>
        </p:spPr>
        <p:txBody>
          <a:bodyPr wrap="square">
            <a:spAutoFit/>
          </a:bodyPr>
          <a:lstStyle/>
          <a:p>
            <a:pPr algn="ctr"/>
            <a:r>
              <a:rPr lang="en-CA" sz="2600" b="1" dirty="0" smtClean="0">
                <a:solidFill>
                  <a:schemeClr val="bg1"/>
                </a:solidFill>
                <a:latin typeface="Calibri" pitchFamily="34" charset="0"/>
              </a:rPr>
              <a:t>so we </a:t>
            </a:r>
            <a:r>
              <a:rPr lang="en-CA" sz="2600" b="1" dirty="0">
                <a:solidFill>
                  <a:schemeClr val="bg1"/>
                </a:solidFill>
                <a:latin typeface="Calibri" pitchFamily="34" charset="0"/>
              </a:rPr>
              <a:t>walk </a:t>
            </a:r>
            <a:r>
              <a:rPr lang="en-CA" sz="2600" b="1" dirty="0" smtClean="0">
                <a:solidFill>
                  <a:schemeClr val="bg1"/>
                </a:solidFill>
                <a:latin typeface="Calibri" pitchFamily="34" charset="0"/>
              </a:rPr>
              <a:t>in Christ in </a:t>
            </a:r>
            <a:r>
              <a:rPr lang="en-CA" sz="2600" b="1" dirty="0">
                <a:solidFill>
                  <a:schemeClr val="bg1"/>
                </a:solidFill>
                <a:latin typeface="Calibri" pitchFamily="34" charset="0"/>
              </a:rPr>
              <a:t>the </a:t>
            </a:r>
            <a:r>
              <a:rPr lang="en-CA" sz="2600" b="1" dirty="0" smtClean="0">
                <a:solidFill>
                  <a:schemeClr val="bg1"/>
                </a:solidFill>
                <a:latin typeface="Calibri" pitchFamily="34" charset="0"/>
              </a:rPr>
              <a:t>Spirit in </a:t>
            </a:r>
            <a:r>
              <a:rPr lang="en-CA" sz="2600" b="1" i="1" dirty="0" smtClean="0">
                <a:solidFill>
                  <a:schemeClr val="bg1"/>
                </a:solidFill>
                <a:latin typeface="Calibri" pitchFamily="34" charset="0"/>
              </a:rPr>
              <a:t>agape</a:t>
            </a:r>
            <a:r>
              <a:rPr lang="en-CA" sz="2600" b="1" dirty="0" smtClean="0">
                <a:solidFill>
                  <a:schemeClr val="bg1"/>
                </a:solidFill>
                <a:latin typeface="Calibri" pitchFamily="34" charset="0"/>
              </a:rPr>
              <a:t> love</a:t>
            </a:r>
            <a:endParaRPr lang="en-CA" sz="2600" b="1" dirty="0">
              <a:solidFill>
                <a:schemeClr val="bg1"/>
              </a:solidFill>
              <a:latin typeface="Calibri" pitchFamily="34" charset="0"/>
            </a:endParaRPr>
          </a:p>
        </p:txBody>
      </p:sp>
      <p:sp>
        <p:nvSpPr>
          <p:cNvPr id="12" name="TextBox 11"/>
          <p:cNvSpPr txBox="1">
            <a:spLocks noChangeArrowheads="1"/>
          </p:cNvSpPr>
          <p:nvPr/>
        </p:nvSpPr>
        <p:spPr bwMode="auto">
          <a:xfrm>
            <a:off x="-36512" y="2023170"/>
            <a:ext cx="2339752" cy="3970318"/>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 </a:t>
            </a:r>
          </a:p>
          <a:p>
            <a:pPr algn="ctr"/>
            <a:r>
              <a:rPr lang="en-CA" sz="2800" b="1" dirty="0" smtClean="0">
                <a:solidFill>
                  <a:schemeClr val="bg1"/>
                </a:solidFill>
                <a:latin typeface="Calibri" pitchFamily="34" charset="0"/>
              </a:rPr>
              <a:t>thank you </a:t>
            </a:r>
          </a:p>
          <a:p>
            <a:pPr algn="ctr"/>
            <a:r>
              <a:rPr lang="en-CA" sz="2800" b="1" dirty="0" smtClean="0">
                <a:solidFill>
                  <a:schemeClr val="bg1"/>
                </a:solidFill>
                <a:latin typeface="Calibri" pitchFamily="34" charset="0"/>
              </a:rPr>
              <a:t>for the</a:t>
            </a:r>
          </a:p>
          <a:p>
            <a:pPr algn="ctr"/>
            <a:r>
              <a:rPr lang="en-CA" sz="2800" b="1" dirty="0" smtClean="0">
                <a:solidFill>
                  <a:schemeClr val="bg1"/>
                </a:solidFill>
                <a:latin typeface="Calibri" pitchFamily="34" charset="0"/>
              </a:rPr>
              <a:t>many </a:t>
            </a:r>
          </a:p>
          <a:p>
            <a:pPr algn="ctr"/>
            <a:r>
              <a:rPr lang="en-CA" sz="2800" b="1" dirty="0" smtClean="0">
                <a:solidFill>
                  <a:schemeClr val="bg1"/>
                </a:solidFill>
                <a:latin typeface="Calibri" pitchFamily="34" charset="0"/>
              </a:rPr>
              <a:t>ways </a:t>
            </a:r>
          </a:p>
          <a:p>
            <a:pPr algn="ctr"/>
            <a:r>
              <a:rPr lang="en-CA" sz="2800" b="1" dirty="0" smtClean="0">
                <a:solidFill>
                  <a:schemeClr val="bg1"/>
                </a:solidFill>
                <a:latin typeface="Calibri" pitchFamily="34" charset="0"/>
              </a:rPr>
              <a:t>your Spirit ministers</a:t>
            </a:r>
          </a:p>
          <a:p>
            <a:pPr algn="ctr"/>
            <a:r>
              <a:rPr lang="en-CA" sz="2800" b="1" dirty="0" smtClean="0">
                <a:solidFill>
                  <a:schemeClr val="bg1"/>
                </a:solidFill>
                <a:latin typeface="Calibri" pitchFamily="34" charset="0"/>
              </a:rPr>
              <a:t>to those </a:t>
            </a:r>
          </a:p>
          <a:p>
            <a:pPr algn="ctr"/>
            <a:r>
              <a:rPr lang="en-CA" sz="2800" b="1" dirty="0" smtClean="0">
                <a:solidFill>
                  <a:schemeClr val="bg1"/>
                </a:solidFill>
                <a:latin typeface="Calibri" pitchFamily="34" charset="0"/>
              </a:rPr>
              <a:t>in Christ!</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2" name="TextBox 11"/>
          <p:cNvSpPr txBox="1"/>
          <p:nvPr/>
        </p:nvSpPr>
        <p:spPr>
          <a:xfrm>
            <a:off x="5436096" y="764704"/>
            <a:ext cx="1800200" cy="923330"/>
          </a:xfrm>
          <a:prstGeom prst="rect">
            <a:avLst/>
          </a:prstGeom>
          <a:noFill/>
        </p:spPr>
        <p:txBody>
          <a:bodyPr wrap="square" rtlCol="0">
            <a:spAutoFit/>
          </a:bodyPr>
          <a:lstStyle/>
          <a:p>
            <a:pPr algn="ctr"/>
            <a:r>
              <a:rPr lang="en-CA" b="1" dirty="0" smtClean="0"/>
              <a:t> I am reconciliation</a:t>
            </a:r>
          </a:p>
          <a:p>
            <a:pPr algn="ctr"/>
            <a:r>
              <a:rPr lang="en-CA" b="1" dirty="0" smtClean="0"/>
              <a:t>to God</a:t>
            </a:r>
            <a:endParaRPr lang="en-CA" b="1"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Saturday – Section 6     </a:t>
            </a:r>
            <a:r>
              <a:rPr lang="en-US" sz="2400" b="1" dirty="0" smtClean="0">
                <a:solidFill>
                  <a:srgbClr val="FF0000"/>
                </a:solidFill>
                <a:latin typeface="Calibri" pitchFamily="34" charset="0"/>
                <a:cs typeface="Calibri" pitchFamily="34" charset="0"/>
              </a:rPr>
              <a:t>Gifts of being the body of Christ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being the body of Christ 72-82 </a:t>
            </a:r>
            <a:r>
              <a:rPr lang="en-US" sz="3200" dirty="0" smtClean="0">
                <a:solidFill>
                  <a:srgbClr val="00FF00"/>
                </a:solidFill>
                <a:latin typeface="Calibri" pitchFamily="34" charset="0"/>
                <a:cs typeface="Calibri" pitchFamily="34" charset="0"/>
              </a:rPr>
              <a:t/>
            </a:r>
            <a:br>
              <a:rPr lang="en-US" sz="3200" dirty="0" smtClean="0">
                <a:solidFill>
                  <a:srgbClr val="00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30" name="Title 1"/>
          <p:cNvSpPr txBox="1">
            <a:spLocks/>
          </p:cNvSpPr>
          <p:nvPr/>
        </p:nvSpPr>
        <p:spPr bwMode="auto">
          <a:xfrm>
            <a:off x="5076502" y="3582144"/>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“Christ is the head of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the church, his body, . . . we are members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of his body”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Eph 5:23, 30</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tx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“For in one Spirit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we were all baptized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into one body”</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1 </a:t>
            </a:r>
            <a:r>
              <a:rPr kumimoji="0" lang="en-US" sz="2800" b="1" i="0" u="none" strike="noStrike" kern="0" cap="none" spc="0" normalizeH="0" baseline="0" noProof="0" dirty="0" err="1" smtClean="0">
                <a:ln>
                  <a:noFill/>
                </a:ln>
                <a:solidFill>
                  <a:schemeClr val="tx1"/>
                </a:solidFill>
                <a:effectLst/>
                <a:uLnTx/>
                <a:uFillTx/>
                <a:latin typeface="Calibri" pitchFamily="34" charset="0"/>
                <a:ea typeface="+mj-ea"/>
                <a:cs typeface="+mj-cs"/>
              </a:rPr>
              <a:t>Cor</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 12:13</a:t>
            </a: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3" name="Picture 32" descr="www.fg-a.com valentine 2-jumping-heart.gif"/>
          <p:cNvPicPr>
            <a:picLocks noChangeAspect="1"/>
          </p:cNvPicPr>
          <p:nvPr/>
        </p:nvPicPr>
        <p:blipFill>
          <a:blip r:embed="rId4" cstate="print"/>
          <a:stretch>
            <a:fillRect/>
          </a:stretch>
        </p:blipFill>
        <p:spPr>
          <a:xfrm>
            <a:off x="2060848" y="1124744"/>
            <a:ext cx="1143000" cy="13335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2555776" y="3967708"/>
            <a:ext cx="1143000" cy="1333500"/>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1475656" y="3895700"/>
            <a:ext cx="1143000" cy="1333500"/>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2076872" y="3535660"/>
            <a:ext cx="1143000" cy="1333500"/>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1412776" y="4903812"/>
            <a:ext cx="1143000" cy="1333500"/>
          </a:xfrm>
          <a:prstGeom prst="rect">
            <a:avLst/>
          </a:prstGeom>
        </p:spPr>
      </p:pic>
      <p:pic>
        <p:nvPicPr>
          <p:cNvPr id="39" name="Picture 38" descr="www.fg-a.com valentine 2-jumping-heart.gif"/>
          <p:cNvPicPr>
            <a:picLocks noChangeAspect="1"/>
          </p:cNvPicPr>
          <p:nvPr/>
        </p:nvPicPr>
        <p:blipFill>
          <a:blip r:embed="rId4" cstate="print"/>
          <a:stretch>
            <a:fillRect/>
          </a:stretch>
        </p:blipFill>
        <p:spPr>
          <a:xfrm>
            <a:off x="2051720" y="4543772"/>
            <a:ext cx="1143000" cy="1333500"/>
          </a:xfrm>
          <a:prstGeom prst="rect">
            <a:avLst/>
          </a:prstGeom>
        </p:spPr>
      </p:pic>
      <p:pic>
        <p:nvPicPr>
          <p:cNvPr id="40" name="Picture 39" descr="www.fg-a.com valentine 2-jumping-heart.gif"/>
          <p:cNvPicPr>
            <a:picLocks noChangeAspect="1"/>
          </p:cNvPicPr>
          <p:nvPr/>
        </p:nvPicPr>
        <p:blipFill>
          <a:blip r:embed="rId4" cstate="print"/>
          <a:stretch>
            <a:fillRect/>
          </a:stretch>
        </p:blipFill>
        <p:spPr>
          <a:xfrm>
            <a:off x="2534072" y="5191844"/>
            <a:ext cx="1143000" cy="133350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1259632" y="1447428"/>
            <a:ext cx="1143000" cy="1333500"/>
          </a:xfrm>
          <a:prstGeom prst="rect">
            <a:avLst/>
          </a:prstGeom>
        </p:spPr>
      </p:pic>
      <p:pic>
        <p:nvPicPr>
          <p:cNvPr id="42" name="Picture 41" descr="www.fg-a.com valentine 2-jumping-heart.gif"/>
          <p:cNvPicPr>
            <a:picLocks noChangeAspect="1"/>
          </p:cNvPicPr>
          <p:nvPr/>
        </p:nvPicPr>
        <p:blipFill>
          <a:blip r:embed="rId4" cstate="print"/>
          <a:stretch>
            <a:fillRect/>
          </a:stretch>
        </p:blipFill>
        <p:spPr>
          <a:xfrm>
            <a:off x="2780928" y="1447428"/>
            <a:ext cx="1143000" cy="1333500"/>
          </a:xfrm>
          <a:prstGeom prst="rect">
            <a:avLst/>
          </a:prstGeom>
        </p:spPr>
      </p:pic>
      <p:pic>
        <p:nvPicPr>
          <p:cNvPr id="43" name="Picture 42" descr="www.fg-a.com valentine 2-jumping-heart.gif"/>
          <p:cNvPicPr>
            <a:picLocks noChangeAspect="1"/>
          </p:cNvPicPr>
          <p:nvPr/>
        </p:nvPicPr>
        <p:blipFill>
          <a:blip r:embed="rId4" cstate="print"/>
          <a:stretch>
            <a:fillRect/>
          </a:stretch>
        </p:blipFill>
        <p:spPr>
          <a:xfrm>
            <a:off x="1691680" y="2095500"/>
            <a:ext cx="1143000" cy="1333500"/>
          </a:xfrm>
          <a:prstGeom prst="rect">
            <a:avLst/>
          </a:prstGeom>
        </p:spPr>
      </p:pic>
      <p:pic>
        <p:nvPicPr>
          <p:cNvPr id="44" name="Picture 43" descr="www.fg-a.com valentine 2-jumping-heart.gif"/>
          <p:cNvPicPr>
            <a:picLocks noChangeAspect="1"/>
          </p:cNvPicPr>
          <p:nvPr/>
        </p:nvPicPr>
        <p:blipFill>
          <a:blip r:embed="rId4" cstate="print"/>
          <a:stretch>
            <a:fillRect/>
          </a:stretch>
        </p:blipFill>
        <p:spPr>
          <a:xfrm>
            <a:off x="2483768" y="2095500"/>
            <a:ext cx="1143000" cy="1333500"/>
          </a:xfrm>
          <a:prstGeom prst="rect">
            <a:avLst/>
          </a:prstGeom>
        </p:spPr>
      </p:pic>
      <p:pic>
        <p:nvPicPr>
          <p:cNvPr id="45" name="Picture 44" descr="www.fg-a.com valentine 2-jumping-heart.gif"/>
          <p:cNvPicPr>
            <a:picLocks noChangeAspect="1"/>
          </p:cNvPicPr>
          <p:nvPr/>
        </p:nvPicPr>
        <p:blipFill>
          <a:blip r:embed="rId4" cstate="print"/>
          <a:stretch>
            <a:fillRect/>
          </a:stretch>
        </p:blipFill>
        <p:spPr>
          <a:xfrm>
            <a:off x="1619672" y="2887588"/>
            <a:ext cx="1143000" cy="1333500"/>
          </a:xfrm>
          <a:prstGeom prst="rect">
            <a:avLst/>
          </a:prstGeom>
        </p:spPr>
      </p:pic>
      <p:pic>
        <p:nvPicPr>
          <p:cNvPr id="46" name="Picture 45" descr="www.fg-a.com valentine 2-jumping-heart.gif"/>
          <p:cNvPicPr>
            <a:picLocks noChangeAspect="1"/>
          </p:cNvPicPr>
          <p:nvPr/>
        </p:nvPicPr>
        <p:blipFill>
          <a:blip r:embed="rId4" cstate="print"/>
          <a:stretch>
            <a:fillRect/>
          </a:stretch>
        </p:blipFill>
        <p:spPr>
          <a:xfrm>
            <a:off x="2564904" y="2959596"/>
            <a:ext cx="1143000" cy="1333500"/>
          </a:xfrm>
          <a:prstGeom prst="rect">
            <a:avLst/>
          </a:prstGeom>
        </p:spPr>
      </p:pic>
      <p:sp>
        <p:nvSpPr>
          <p:cNvPr id="23" name="TextBox 22"/>
          <p:cNvSpPr txBox="1"/>
          <p:nvPr/>
        </p:nvSpPr>
        <p:spPr>
          <a:xfrm>
            <a:off x="5292080" y="71414"/>
            <a:ext cx="3600400" cy="2246769"/>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72.  members of </a:t>
            </a:r>
          </a:p>
          <a:p>
            <a:pPr algn="ctr"/>
            <a:r>
              <a:rPr lang="en-CA" sz="2800" b="1" dirty="0" smtClean="0">
                <a:solidFill>
                  <a:srgbClr val="FF0000"/>
                </a:solidFill>
                <a:latin typeface="Calibri" pitchFamily="34" charset="0"/>
              </a:rPr>
              <a:t>Christ’s body, the church, united with Christ our Head.</a:t>
            </a:r>
          </a:p>
          <a:p>
            <a:pPr algn="ctr"/>
            <a:r>
              <a:rPr lang="en-CA" sz="2800" b="1" dirty="0" smtClean="0">
                <a:solidFill>
                  <a:srgbClr val="FF0000"/>
                </a:solidFill>
                <a:latin typeface="Calibri" pitchFamily="34" charset="0"/>
              </a:rPr>
              <a:t>Thank you, Lord!</a:t>
            </a:r>
            <a:endParaRPr lang="en-CA" sz="2800" dirty="0"/>
          </a:p>
        </p:txBody>
      </p:sp>
      <p:sp>
        <p:nvSpPr>
          <p:cNvPr id="24" name="TextBox 23"/>
          <p:cNvSpPr txBox="1"/>
          <p:nvPr/>
        </p:nvSpPr>
        <p:spPr>
          <a:xfrm>
            <a:off x="1547664" y="630002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
        <p:nvSpPr>
          <p:cNvPr id="25" name="TextBox 8"/>
          <p:cNvSpPr txBox="1">
            <a:spLocks noChangeArrowheads="1"/>
          </p:cNvSpPr>
          <p:nvPr/>
        </p:nvSpPr>
        <p:spPr bwMode="auto">
          <a:xfrm>
            <a:off x="1403647" y="6597352"/>
            <a:ext cx="244827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Jesus © </a:t>
            </a:r>
            <a:r>
              <a:rPr lang="en-CA" sz="900" dirty="0" smtClean="0">
                <a:solidFill>
                  <a:srgbClr val="00B0F0"/>
                </a:solidFill>
              </a:rPr>
              <a:t>GospelGifs.com  with permission</a:t>
            </a:r>
            <a:endParaRPr lang="en-CA" sz="900" dirty="0">
              <a:solidFill>
                <a:srgbClr val="00B0F0"/>
              </a:solidFill>
            </a:endParaRP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5774"/>
            <a:ext cx="4752528" cy="6921158"/>
          </a:xfrm>
          <a:prstGeom prst="rect">
            <a:avLst/>
          </a:prstGeom>
        </p:spPr>
      </p:pic>
      <p:sp>
        <p:nvSpPr>
          <p:cNvPr id="27" name="TextBox 8"/>
          <p:cNvSpPr txBox="1">
            <a:spLocks noChangeArrowheads="1"/>
          </p:cNvSpPr>
          <p:nvPr/>
        </p:nvSpPr>
        <p:spPr bwMode="auto">
          <a:xfrm>
            <a:off x="1403647" y="6597352"/>
            <a:ext cx="244827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Jesus © </a:t>
            </a:r>
            <a:r>
              <a:rPr lang="en-CA" sz="900" dirty="0" smtClean="0">
                <a:solidFill>
                  <a:srgbClr val="00B0F0"/>
                </a:solidFill>
              </a:rPr>
              <a:t>GospelGifs.com  with permission</a:t>
            </a:r>
            <a:endParaRPr lang="en-CA" sz="900" dirty="0">
              <a:solidFill>
                <a:srgbClr val="00B0F0"/>
              </a:solidFill>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3" name="Picture 32" descr="www.fg-a.com valentine 2-jumping-heart.gif"/>
          <p:cNvPicPr>
            <a:picLocks noChangeAspect="1"/>
          </p:cNvPicPr>
          <p:nvPr/>
        </p:nvPicPr>
        <p:blipFill>
          <a:blip r:embed="rId4" cstate="print"/>
          <a:stretch>
            <a:fillRect/>
          </a:stretch>
        </p:blipFill>
        <p:spPr>
          <a:xfrm>
            <a:off x="2060848" y="1124744"/>
            <a:ext cx="1143000" cy="13335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2555776" y="3967708"/>
            <a:ext cx="1143000" cy="1333500"/>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1475656" y="3895700"/>
            <a:ext cx="1143000" cy="1333500"/>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2076872" y="3535660"/>
            <a:ext cx="1143000" cy="1333500"/>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1412776" y="4903812"/>
            <a:ext cx="1143000" cy="1333500"/>
          </a:xfrm>
          <a:prstGeom prst="rect">
            <a:avLst/>
          </a:prstGeom>
        </p:spPr>
      </p:pic>
      <p:pic>
        <p:nvPicPr>
          <p:cNvPr id="39" name="Picture 38" descr="www.fg-a.com valentine 2-jumping-heart.gif"/>
          <p:cNvPicPr>
            <a:picLocks noChangeAspect="1"/>
          </p:cNvPicPr>
          <p:nvPr/>
        </p:nvPicPr>
        <p:blipFill>
          <a:blip r:embed="rId4" cstate="print"/>
          <a:stretch>
            <a:fillRect/>
          </a:stretch>
        </p:blipFill>
        <p:spPr>
          <a:xfrm>
            <a:off x="2051720" y="4543772"/>
            <a:ext cx="1143000" cy="1333500"/>
          </a:xfrm>
          <a:prstGeom prst="rect">
            <a:avLst/>
          </a:prstGeom>
        </p:spPr>
      </p:pic>
      <p:pic>
        <p:nvPicPr>
          <p:cNvPr id="40" name="Picture 39" descr="www.fg-a.com valentine 2-jumping-heart.gif"/>
          <p:cNvPicPr>
            <a:picLocks noChangeAspect="1"/>
          </p:cNvPicPr>
          <p:nvPr/>
        </p:nvPicPr>
        <p:blipFill>
          <a:blip r:embed="rId4" cstate="print"/>
          <a:stretch>
            <a:fillRect/>
          </a:stretch>
        </p:blipFill>
        <p:spPr>
          <a:xfrm>
            <a:off x="2534072" y="5191844"/>
            <a:ext cx="1143000" cy="133350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1259632" y="1447428"/>
            <a:ext cx="1143000" cy="1333500"/>
          </a:xfrm>
          <a:prstGeom prst="rect">
            <a:avLst/>
          </a:prstGeom>
        </p:spPr>
      </p:pic>
      <p:pic>
        <p:nvPicPr>
          <p:cNvPr id="42" name="Picture 41" descr="www.fg-a.com valentine 2-jumping-heart.gif"/>
          <p:cNvPicPr>
            <a:picLocks noChangeAspect="1"/>
          </p:cNvPicPr>
          <p:nvPr/>
        </p:nvPicPr>
        <p:blipFill>
          <a:blip r:embed="rId4" cstate="print"/>
          <a:stretch>
            <a:fillRect/>
          </a:stretch>
        </p:blipFill>
        <p:spPr>
          <a:xfrm>
            <a:off x="2780928" y="1447428"/>
            <a:ext cx="1143000" cy="1333500"/>
          </a:xfrm>
          <a:prstGeom prst="rect">
            <a:avLst/>
          </a:prstGeom>
        </p:spPr>
      </p:pic>
      <p:pic>
        <p:nvPicPr>
          <p:cNvPr id="43" name="Picture 42" descr="www.fg-a.com valentine 2-jumping-heart.gif"/>
          <p:cNvPicPr>
            <a:picLocks noChangeAspect="1"/>
          </p:cNvPicPr>
          <p:nvPr/>
        </p:nvPicPr>
        <p:blipFill>
          <a:blip r:embed="rId4" cstate="print"/>
          <a:stretch>
            <a:fillRect/>
          </a:stretch>
        </p:blipFill>
        <p:spPr>
          <a:xfrm>
            <a:off x="1691680" y="2095500"/>
            <a:ext cx="1143000" cy="1333500"/>
          </a:xfrm>
          <a:prstGeom prst="rect">
            <a:avLst/>
          </a:prstGeom>
        </p:spPr>
      </p:pic>
      <p:pic>
        <p:nvPicPr>
          <p:cNvPr id="44" name="Picture 43" descr="www.fg-a.com valentine 2-jumping-heart.gif"/>
          <p:cNvPicPr>
            <a:picLocks noChangeAspect="1"/>
          </p:cNvPicPr>
          <p:nvPr/>
        </p:nvPicPr>
        <p:blipFill>
          <a:blip r:embed="rId4" cstate="print"/>
          <a:stretch>
            <a:fillRect/>
          </a:stretch>
        </p:blipFill>
        <p:spPr>
          <a:xfrm>
            <a:off x="2483768" y="2095500"/>
            <a:ext cx="1143000" cy="1333500"/>
          </a:xfrm>
          <a:prstGeom prst="rect">
            <a:avLst/>
          </a:prstGeom>
        </p:spPr>
      </p:pic>
      <p:pic>
        <p:nvPicPr>
          <p:cNvPr id="45" name="Picture 44" descr="www.fg-a.com valentine 2-jumping-heart.gif"/>
          <p:cNvPicPr>
            <a:picLocks noChangeAspect="1"/>
          </p:cNvPicPr>
          <p:nvPr/>
        </p:nvPicPr>
        <p:blipFill>
          <a:blip r:embed="rId4" cstate="print"/>
          <a:stretch>
            <a:fillRect/>
          </a:stretch>
        </p:blipFill>
        <p:spPr>
          <a:xfrm>
            <a:off x="1619672" y="2887588"/>
            <a:ext cx="1143000" cy="1333500"/>
          </a:xfrm>
          <a:prstGeom prst="rect">
            <a:avLst/>
          </a:prstGeom>
        </p:spPr>
      </p:pic>
      <p:pic>
        <p:nvPicPr>
          <p:cNvPr id="46" name="Picture 45" descr="www.fg-a.com valentine 2-jumping-heart.gif"/>
          <p:cNvPicPr>
            <a:picLocks noChangeAspect="1"/>
          </p:cNvPicPr>
          <p:nvPr/>
        </p:nvPicPr>
        <p:blipFill>
          <a:blip r:embed="rId4" cstate="print"/>
          <a:stretch>
            <a:fillRect/>
          </a:stretch>
        </p:blipFill>
        <p:spPr>
          <a:xfrm>
            <a:off x="2564904" y="2959596"/>
            <a:ext cx="1143000" cy="1333500"/>
          </a:xfrm>
          <a:prstGeom prst="rect">
            <a:avLst/>
          </a:prstGeom>
        </p:spPr>
      </p:pic>
      <p:sp>
        <p:nvSpPr>
          <p:cNvPr id="47" name="TextBox 46"/>
          <p:cNvSpPr txBox="1"/>
          <p:nvPr/>
        </p:nvSpPr>
        <p:spPr>
          <a:xfrm>
            <a:off x="1547664" y="630002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
        <p:nvSpPr>
          <p:cNvPr id="25" name="Title 1"/>
          <p:cNvSpPr txBox="1">
            <a:spLocks/>
          </p:cNvSpPr>
          <p:nvPr/>
        </p:nvSpPr>
        <p:spPr bwMode="auto">
          <a:xfrm>
            <a:off x="5076502" y="3366120"/>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lang="en-CA" sz="2800" b="1" dirty="0" smtClean="0">
                <a:latin typeface="Calibri" pitchFamily="34" charset="0"/>
                <a:cs typeface="Calibri" pitchFamily="34" charset="0"/>
              </a:rPr>
              <a:t>I commend to you our sister Phoebe”  Rom 16:1</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“Greet . . .  the brothers who are with them.”  Rom 16:14</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“If a brother or sister </a:t>
            </a:r>
          </a:p>
          <a:p>
            <a:pPr algn="ctr"/>
            <a:r>
              <a:rPr lang="en-CA" sz="2800" b="1" dirty="0" smtClean="0">
                <a:latin typeface="Calibri" pitchFamily="34" charset="0"/>
                <a:cs typeface="Calibri" pitchFamily="34" charset="0"/>
              </a:rPr>
              <a:t>is poorly clothed and lacking in daily food” </a:t>
            </a:r>
          </a:p>
          <a:p>
            <a:pPr algn="ctr"/>
            <a:r>
              <a:rPr lang="en-CA" sz="2800" b="1" dirty="0" smtClean="0">
                <a:latin typeface="Calibri" pitchFamily="34" charset="0"/>
                <a:cs typeface="Calibri" pitchFamily="34" charset="0"/>
              </a:rPr>
              <a:t>Jas 2:15</a:t>
            </a:r>
          </a:p>
        </p:txBody>
      </p:sp>
      <p:sp>
        <p:nvSpPr>
          <p:cNvPr id="24" name="TextBox 23"/>
          <p:cNvSpPr txBox="1"/>
          <p:nvPr/>
        </p:nvSpPr>
        <p:spPr>
          <a:xfrm>
            <a:off x="5292080" y="188640"/>
            <a:ext cx="3632448"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73. brothers and sisters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116632"/>
            <a:ext cx="7620000" cy="5715000"/>
          </a:xfrm>
          <a:prstGeom prst="rect">
            <a:avLst/>
          </a:prstGeom>
          <a:noFill/>
          <a:ln w="9525">
            <a:noFill/>
            <a:miter lim="800000"/>
            <a:headEnd/>
            <a:tailEnd/>
          </a:ln>
        </p:spPr>
      </p:pic>
      <p:sp>
        <p:nvSpPr>
          <p:cNvPr id="3" name="TextBox 2"/>
          <p:cNvSpPr txBox="1"/>
          <p:nvPr/>
        </p:nvSpPr>
        <p:spPr>
          <a:xfrm>
            <a:off x="539552" y="4581128"/>
            <a:ext cx="8136904" cy="2031325"/>
          </a:xfrm>
          <a:prstGeom prst="rect">
            <a:avLst/>
          </a:prstGeom>
          <a:solidFill>
            <a:srgbClr val="7030A0"/>
          </a:solidFill>
        </p:spPr>
        <p:txBody>
          <a:bodyPr wrap="square" rtlCol="0">
            <a:spAutoFit/>
          </a:bodyPr>
          <a:lstStyle/>
          <a:p>
            <a:pPr algn="ctr"/>
            <a:endParaRPr lang="en-CA" sz="1400" b="1" dirty="0" smtClean="0">
              <a:latin typeface="Calibri" pitchFamily="34" charset="0"/>
            </a:endParaRPr>
          </a:p>
          <a:p>
            <a:pPr algn="ctr"/>
            <a:r>
              <a:rPr lang="en-CA" sz="2800" b="1" dirty="0" smtClean="0">
                <a:latin typeface="Calibri" pitchFamily="34" charset="0"/>
              </a:rPr>
              <a:t>“I am the vine; you are the branches. </a:t>
            </a:r>
          </a:p>
          <a:p>
            <a:pPr algn="ctr"/>
            <a:r>
              <a:rPr lang="en-CA" sz="2800" b="1" dirty="0" smtClean="0">
                <a:latin typeface="Calibri" pitchFamily="34" charset="0"/>
              </a:rPr>
              <a:t>Whoever abides in me and I in him, </a:t>
            </a:r>
          </a:p>
          <a:p>
            <a:pPr algn="ctr"/>
            <a:r>
              <a:rPr lang="en-CA" sz="2800" b="1" dirty="0" smtClean="0">
                <a:latin typeface="Calibri" pitchFamily="34" charset="0"/>
              </a:rPr>
              <a:t>he it is that bears much fruit, for apart from me </a:t>
            </a:r>
          </a:p>
          <a:p>
            <a:pPr algn="ctr"/>
            <a:r>
              <a:rPr lang="en-CA" sz="2800" b="1" dirty="0" smtClean="0">
                <a:latin typeface="Calibri" pitchFamily="34" charset="0"/>
              </a:rPr>
              <a:t>you can do nothing”  John 15:5</a:t>
            </a:r>
          </a:p>
        </p:txBody>
      </p:sp>
      <p:sp>
        <p:nvSpPr>
          <p:cNvPr id="4" name="TextBox 3"/>
          <p:cNvSpPr txBox="1"/>
          <p:nvPr/>
        </p:nvSpPr>
        <p:spPr>
          <a:xfrm>
            <a:off x="3563888"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74. branches united with Christ our Vine.</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116632"/>
            <a:ext cx="7620000" cy="5715000"/>
          </a:xfrm>
          <a:prstGeom prst="rect">
            <a:avLst/>
          </a:prstGeom>
          <a:noFill/>
          <a:ln w="9525">
            <a:noFill/>
            <a:miter lim="800000"/>
            <a:headEnd/>
            <a:tailEnd/>
          </a:ln>
        </p:spPr>
      </p:pic>
      <p:sp>
        <p:nvSpPr>
          <p:cNvPr id="3" name="TextBox 2"/>
          <p:cNvSpPr txBox="1"/>
          <p:nvPr/>
        </p:nvSpPr>
        <p:spPr>
          <a:xfrm>
            <a:off x="539552" y="4581128"/>
            <a:ext cx="8136904" cy="2246769"/>
          </a:xfrm>
          <a:prstGeom prst="rect">
            <a:avLst/>
          </a:prstGeom>
          <a:solidFill>
            <a:srgbClr val="7030A0"/>
          </a:solidFill>
        </p:spPr>
        <p:txBody>
          <a:bodyPr wrap="square" rtlCol="0">
            <a:spAutoFit/>
          </a:bodyPr>
          <a:lstStyle/>
          <a:p>
            <a:r>
              <a:rPr lang="en-CA" sz="2800" b="1" dirty="0" smtClean="0">
                <a:latin typeface="Calibri" pitchFamily="34" charset="0"/>
                <a:cs typeface="Calibri" pitchFamily="34" charset="0"/>
              </a:rPr>
              <a:t>“Y</a:t>
            </a:r>
            <a:r>
              <a:rPr lang="en-US" sz="2800" b="1" dirty="0" err="1" smtClean="0">
                <a:latin typeface="Calibri" pitchFamily="34" charset="0"/>
                <a:cs typeface="Calibri" pitchFamily="34" charset="0"/>
              </a:rPr>
              <a:t>ou</a:t>
            </a:r>
            <a:r>
              <a:rPr lang="en-US" sz="2800" b="1" dirty="0" smtClean="0">
                <a:latin typeface="Calibri" pitchFamily="34" charset="0"/>
                <a:cs typeface="Calibri" pitchFamily="34" charset="0"/>
              </a:rPr>
              <a:t> (Gentiles), although a wild olive shoot, were grafted in . . . now share in the nourishing root of the olive tree, . . . you were cut from what is by nature </a:t>
            </a:r>
          </a:p>
          <a:p>
            <a:r>
              <a:rPr lang="en-US" sz="2800" b="1" dirty="0" smtClean="0">
                <a:latin typeface="Calibri" pitchFamily="34" charset="0"/>
                <a:cs typeface="Calibri" pitchFamily="34" charset="0"/>
              </a:rPr>
              <a:t>a wild olive tree, and grafted, contrary to nature, </a:t>
            </a:r>
          </a:p>
          <a:p>
            <a:r>
              <a:rPr lang="en-US" sz="2800" b="1" dirty="0" smtClean="0">
                <a:latin typeface="Calibri" pitchFamily="34" charset="0"/>
                <a:cs typeface="Calibri" pitchFamily="34" charset="0"/>
              </a:rPr>
              <a:t>into a cultivated olive tree” Rom 11:17,24</a:t>
            </a:r>
          </a:p>
        </p:txBody>
      </p:sp>
      <p:sp>
        <p:nvSpPr>
          <p:cNvPr id="4" name="TextBox 3"/>
          <p:cNvSpPr txBox="1"/>
          <p:nvPr/>
        </p:nvSpPr>
        <p:spPr>
          <a:xfrm>
            <a:off x="3563888"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3491880" y="2132856"/>
            <a:ext cx="1944216" cy="523220"/>
          </a:xfrm>
          <a:prstGeom prst="rect">
            <a:avLst/>
          </a:prstGeom>
          <a:noFill/>
        </p:spPr>
        <p:txBody>
          <a:bodyPr wrap="square" rtlCol="0">
            <a:spAutoFit/>
          </a:bodyPr>
          <a:lstStyle/>
          <a:p>
            <a:pPr algn="ctr"/>
            <a:r>
              <a:rPr lang="en-US" sz="2800" b="1" dirty="0" smtClean="0">
                <a:latin typeface="Calibri" pitchFamily="34" charset="0"/>
                <a:cs typeface="Calibri" pitchFamily="34" charset="0"/>
              </a:rPr>
              <a:t>John 15:5</a:t>
            </a:r>
            <a:endParaRPr lang="en-US" sz="2800" b="1" dirty="0">
              <a:latin typeface="Calibri" pitchFamily="34" charset="0"/>
              <a:cs typeface="Calibri" pitchFamily="34" charset="0"/>
            </a:endParaRPr>
          </a:p>
        </p:txBody>
      </p:sp>
      <p:sp>
        <p:nvSpPr>
          <p:cNvPr id="10" name="TextBox 9"/>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74. branches united with Christ our Vine.</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40962" name="Picture 3" descr="C:\Users\Supernike\Pictures\Misc Pics\MC900444596.JPG"/>
          <p:cNvPicPr>
            <a:picLocks noChangeAspect="1" noChangeArrowheads="1"/>
          </p:cNvPicPr>
          <p:nvPr/>
        </p:nvPicPr>
        <p:blipFill>
          <a:blip r:embed="rId2" cstate="print"/>
          <a:srcRect/>
          <a:stretch>
            <a:fillRect/>
          </a:stretch>
        </p:blipFill>
        <p:spPr bwMode="auto">
          <a:xfrm>
            <a:off x="1692275" y="5135389"/>
            <a:ext cx="1295400" cy="1677987"/>
          </a:xfrm>
          <a:prstGeom prst="rect">
            <a:avLst/>
          </a:prstGeom>
          <a:noFill/>
          <a:ln w="9525">
            <a:noFill/>
            <a:miter lim="800000"/>
            <a:headEnd/>
            <a:tailEnd/>
          </a:ln>
        </p:spPr>
      </p:pic>
      <p:pic>
        <p:nvPicPr>
          <p:cNvPr id="40963" name="Picture 4" descr="C:\Users\Supernike\Pictures\Misc Pics\MC900444600.JPG"/>
          <p:cNvPicPr>
            <a:picLocks noChangeAspect="1" noChangeArrowheads="1"/>
          </p:cNvPicPr>
          <p:nvPr/>
        </p:nvPicPr>
        <p:blipFill>
          <a:blip r:embed="rId3" cstate="print"/>
          <a:srcRect/>
          <a:stretch>
            <a:fillRect/>
          </a:stretch>
        </p:blipFill>
        <p:spPr bwMode="auto">
          <a:xfrm>
            <a:off x="4643438" y="5135389"/>
            <a:ext cx="1296987" cy="1677987"/>
          </a:xfrm>
          <a:prstGeom prst="rect">
            <a:avLst/>
          </a:prstGeom>
          <a:noFill/>
          <a:ln w="9525">
            <a:noFill/>
            <a:miter lim="800000"/>
            <a:headEnd/>
            <a:tailEnd/>
          </a:ln>
        </p:spPr>
      </p:pic>
      <p:pic>
        <p:nvPicPr>
          <p:cNvPr id="40964" name="Picture 5" descr="C:\Users\Supernike\Pictures\Misc Pics\MC900444605.JPG"/>
          <p:cNvPicPr>
            <a:picLocks noChangeAspect="1" noChangeArrowheads="1"/>
          </p:cNvPicPr>
          <p:nvPr/>
        </p:nvPicPr>
        <p:blipFill>
          <a:blip r:embed="rId4" cstate="print"/>
          <a:srcRect/>
          <a:stretch>
            <a:fillRect/>
          </a:stretch>
        </p:blipFill>
        <p:spPr bwMode="auto">
          <a:xfrm>
            <a:off x="250825" y="5136976"/>
            <a:ext cx="1296988" cy="1676400"/>
          </a:xfrm>
          <a:prstGeom prst="rect">
            <a:avLst/>
          </a:prstGeom>
          <a:noFill/>
          <a:ln w="9525">
            <a:noFill/>
            <a:miter lim="800000"/>
            <a:headEnd/>
            <a:tailEnd/>
          </a:ln>
        </p:spPr>
      </p:pic>
      <p:pic>
        <p:nvPicPr>
          <p:cNvPr id="40965" name="Picture 6" descr="C:\Users\Supernike\Pictures\Misc Pics\MC900444615.JPG"/>
          <p:cNvPicPr>
            <a:picLocks noChangeAspect="1" noChangeArrowheads="1"/>
          </p:cNvPicPr>
          <p:nvPr/>
        </p:nvPicPr>
        <p:blipFill>
          <a:blip r:embed="rId5" cstate="print"/>
          <a:srcRect/>
          <a:stretch>
            <a:fillRect/>
          </a:stretch>
        </p:blipFill>
        <p:spPr bwMode="auto">
          <a:xfrm>
            <a:off x="3203575" y="5136976"/>
            <a:ext cx="1296988" cy="1676400"/>
          </a:xfrm>
          <a:prstGeom prst="rect">
            <a:avLst/>
          </a:prstGeom>
          <a:noFill/>
          <a:ln w="9525">
            <a:noFill/>
            <a:miter lim="800000"/>
            <a:headEnd/>
            <a:tailEnd/>
          </a:ln>
        </p:spPr>
      </p:pic>
      <p:pic>
        <p:nvPicPr>
          <p:cNvPr id="40966" name="Picture 7" descr="C:\Users\Supernike\Pictures\Misc Pics\MC900444623.JPG"/>
          <p:cNvPicPr>
            <a:picLocks noChangeAspect="1" noChangeArrowheads="1"/>
          </p:cNvPicPr>
          <p:nvPr/>
        </p:nvPicPr>
        <p:blipFill>
          <a:blip r:embed="rId6" cstate="print"/>
          <a:srcRect/>
          <a:stretch>
            <a:fillRect/>
          </a:stretch>
        </p:blipFill>
        <p:spPr bwMode="auto">
          <a:xfrm>
            <a:off x="6156325" y="5136976"/>
            <a:ext cx="1295400" cy="1676400"/>
          </a:xfrm>
          <a:prstGeom prst="rect">
            <a:avLst/>
          </a:prstGeom>
          <a:noFill/>
          <a:ln w="9525">
            <a:noFill/>
            <a:miter lim="800000"/>
            <a:headEnd/>
            <a:tailEnd/>
          </a:ln>
        </p:spPr>
      </p:pic>
      <p:pic>
        <p:nvPicPr>
          <p:cNvPr id="40967" name="Picture 8" descr="C:\Users\Supernike\Pictures\Misc Pics\MC900449069.JPG"/>
          <p:cNvPicPr>
            <a:picLocks noChangeAspect="1" noChangeArrowheads="1"/>
          </p:cNvPicPr>
          <p:nvPr/>
        </p:nvPicPr>
        <p:blipFill>
          <a:blip r:embed="rId7" cstate="print"/>
          <a:srcRect l="3265" t="29080" r="7848" b="7082"/>
          <a:stretch>
            <a:fillRect/>
          </a:stretch>
        </p:blipFill>
        <p:spPr bwMode="auto">
          <a:xfrm>
            <a:off x="1979613" y="0"/>
            <a:ext cx="5329237" cy="4175125"/>
          </a:xfrm>
          <a:prstGeom prst="rect">
            <a:avLst/>
          </a:prstGeom>
          <a:noFill/>
          <a:ln w="9525">
            <a:noFill/>
            <a:miter lim="800000"/>
            <a:headEnd/>
            <a:tailEnd/>
          </a:ln>
        </p:spPr>
      </p:pic>
      <p:pic>
        <p:nvPicPr>
          <p:cNvPr id="40968" name="Picture 9" descr="C:\Users\Supernike\Downloads\MC900444627.JPG"/>
          <p:cNvPicPr>
            <a:picLocks noChangeAspect="1" noChangeArrowheads="1"/>
          </p:cNvPicPr>
          <p:nvPr/>
        </p:nvPicPr>
        <p:blipFill>
          <a:blip r:embed="rId8" cstate="print"/>
          <a:srcRect/>
          <a:stretch>
            <a:fillRect/>
          </a:stretch>
        </p:blipFill>
        <p:spPr bwMode="auto">
          <a:xfrm>
            <a:off x="7667625" y="5136976"/>
            <a:ext cx="1296988" cy="1676400"/>
          </a:xfrm>
          <a:prstGeom prst="rect">
            <a:avLst/>
          </a:prstGeom>
          <a:noFill/>
          <a:ln w="9525">
            <a:noFill/>
            <a:miter lim="800000"/>
            <a:headEnd/>
            <a:tailEnd/>
          </a:ln>
        </p:spPr>
      </p:pic>
      <p:cxnSp>
        <p:nvCxnSpPr>
          <p:cNvPr id="12" name="Straight Arrow Connector 11"/>
          <p:cNvCxnSpPr/>
          <p:nvPr/>
        </p:nvCxnSpPr>
        <p:spPr>
          <a:xfrm rot="-900000" flipV="1">
            <a:off x="827088" y="4483968"/>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900000" flipV="1">
            <a:off x="219551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900000" flipH="1" flipV="1">
            <a:off x="7956550"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900000" flipH="1" flipV="1">
            <a:off x="6516688"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900000" flipV="1">
            <a:off x="3635375"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900000" flipH="1" flipV="1">
            <a:off x="514826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5" name="Title 1"/>
          <p:cNvSpPr>
            <a:spLocks noGrp="1"/>
          </p:cNvSpPr>
          <p:nvPr>
            <p:ph type="title"/>
          </p:nvPr>
        </p:nvSpPr>
        <p:spPr>
          <a:xfrm>
            <a:off x="5436096" y="2132856"/>
            <a:ext cx="3707904" cy="1143000"/>
          </a:xfrm>
        </p:spPr>
        <p:txBody>
          <a:bodyPr>
            <a:noAutofit/>
          </a:bodyPr>
          <a:lstStyle/>
          <a:p>
            <a:r>
              <a:rPr lang="en-CA" sz="2800" b="1" dirty="0" smtClean="0">
                <a:solidFill>
                  <a:schemeClr val="bg1"/>
                </a:solidFill>
                <a:latin typeface="Calibri" pitchFamily="34" charset="0"/>
              </a:rPr>
              <a:t>“But you are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chosen race,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royal priesthood,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holy nation,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people for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his own possession . . .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Once you were not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people, but now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you are God's people”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1 Pet 2:9-10</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sz="2800" b="1" dirty="0" smtClean="0">
              <a:solidFill>
                <a:schemeClr val="bg1"/>
              </a:solidFill>
              <a:latin typeface="Calibri" pitchFamily="34" charset="0"/>
            </a:endParaRPr>
          </a:p>
        </p:txBody>
      </p:sp>
      <p:sp>
        <p:nvSpPr>
          <p:cNvPr id="23" name="Rectangle 22"/>
          <p:cNvSpPr/>
          <p:nvPr/>
        </p:nvSpPr>
        <p:spPr>
          <a:xfrm>
            <a:off x="5076825" y="836613"/>
            <a:ext cx="142875" cy="10080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4679950" y="989013"/>
            <a:ext cx="936625" cy="1444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TextBox 24"/>
          <p:cNvSpPr txBox="1"/>
          <p:nvPr/>
        </p:nvSpPr>
        <p:spPr>
          <a:xfrm>
            <a:off x="1691680" y="3789040"/>
            <a:ext cx="2160240" cy="338554"/>
          </a:xfrm>
          <a:prstGeom prst="rect">
            <a:avLst/>
          </a:prstGeom>
          <a:noFill/>
        </p:spPr>
        <p:txBody>
          <a:bodyPr wrap="square" rtlCol="0">
            <a:spAutoFit/>
          </a:bodyPr>
          <a:lstStyle/>
          <a:p>
            <a:pPr algn="ctr"/>
            <a:r>
              <a:rPr lang="en-CA" sz="800" dirty="0" smtClean="0">
                <a:solidFill>
                  <a:schemeClr val="tx1">
                    <a:lumMod val="50000"/>
                  </a:schemeClr>
                </a:solidFill>
              </a:rPr>
              <a:t>Microsoft clip art © 2013  </a:t>
            </a:r>
          </a:p>
          <a:p>
            <a:pPr algn="ctr"/>
            <a:r>
              <a:rPr lang="en-CA" sz="800" dirty="0" smtClean="0">
                <a:solidFill>
                  <a:schemeClr val="tx1">
                    <a:lumMod val="50000"/>
                  </a:schemeClr>
                </a:solidFill>
              </a:rPr>
              <a:t>Microsoft Corporation. </a:t>
            </a:r>
            <a:endParaRPr lang="en-CA" sz="800" dirty="0">
              <a:solidFill>
                <a:schemeClr val="tx1">
                  <a:lumMod val="50000"/>
                </a:schemeClr>
              </a:solidFill>
            </a:endParaRPr>
          </a:p>
        </p:txBody>
      </p:sp>
      <p:sp>
        <p:nvSpPr>
          <p:cNvPr id="26" name="TextBox 25"/>
          <p:cNvSpPr txBox="1"/>
          <p:nvPr/>
        </p:nvSpPr>
        <p:spPr>
          <a:xfrm>
            <a:off x="2771800" y="6597932"/>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pic>
        <p:nvPicPr>
          <p:cNvPr id="22" name="Picture 21" descr="angry-face-01s.gif"/>
          <p:cNvPicPr>
            <a:picLocks noChangeAspect="1"/>
          </p:cNvPicPr>
          <p:nvPr/>
        </p:nvPicPr>
        <p:blipFill>
          <a:blip r:embed="rId9" cstate="print"/>
          <a:stretch>
            <a:fillRect/>
          </a:stretch>
        </p:blipFill>
        <p:spPr>
          <a:xfrm>
            <a:off x="251520" y="3356992"/>
            <a:ext cx="864096" cy="864096"/>
          </a:xfrm>
          <a:prstGeom prst="ellipse">
            <a:avLst/>
          </a:prstGeom>
        </p:spPr>
      </p:pic>
      <p:sp>
        <p:nvSpPr>
          <p:cNvPr id="27" name="TextBox 8"/>
          <p:cNvSpPr txBox="1">
            <a:spLocks noChangeArrowheads="1"/>
          </p:cNvSpPr>
          <p:nvPr/>
        </p:nvSpPr>
        <p:spPr bwMode="auto">
          <a:xfrm>
            <a:off x="179512" y="414908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8" name="TextBox 27"/>
          <p:cNvSpPr txBox="1"/>
          <p:nvPr/>
        </p:nvSpPr>
        <p:spPr>
          <a:xfrm>
            <a:off x="251520" y="328498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itle 1"/>
          <p:cNvSpPr txBox="1">
            <a:spLocks/>
          </p:cNvSpPr>
          <p:nvPr/>
        </p:nvSpPr>
        <p:spPr>
          <a:xfrm>
            <a:off x="35496" y="44624"/>
            <a:ext cx="3931920" cy="2194560"/>
          </a:xfrm>
          <a:prstGeom prst="rect">
            <a:avLst/>
          </a:prstGeom>
          <a:solidFill>
            <a:schemeClr val="tx1"/>
          </a:solidFill>
        </p:spPr>
        <p:txBody>
          <a:bodyPr vert="horz" lIns="91440" tIns="45720" rIns="91440" bIns="45720" rtlCol="0" anchor="ctr">
            <a:noAutofit/>
          </a:bodyPr>
          <a:lstStyle/>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75-79. a chosen race, </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a royal priesthood, </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a holy nation, </a:t>
            </a:r>
          </a:p>
          <a:p>
            <a:pPr marL="0" marR="0" lvl="0" indent="0" algn="ctr" defTabSz="914400" rtl="0" eaLnBrk="1" fontAlgn="auto" latinLnBrk="0" hangingPunct="1">
              <a:lnSpc>
                <a:spcPts val="2800"/>
              </a:lnSpc>
              <a:spcBef>
                <a:spcPct val="0"/>
              </a:spcBef>
              <a:spcAft>
                <a:spcPts val="0"/>
              </a:spcAft>
              <a:buClrTx/>
              <a:buSzTx/>
              <a:buFontTx/>
              <a:buNone/>
              <a:tabLst/>
              <a:defRPr/>
            </a:pPr>
            <a:r>
              <a:rPr lang="en-CA" sz="2800" b="1" spc="-20" dirty="0" smtClean="0">
                <a:solidFill>
                  <a:srgbClr val="FF0000"/>
                </a:solidFill>
                <a:latin typeface="Calibri" pitchFamily="34" charset="0"/>
                <a:ea typeface="+mj-ea"/>
                <a:cs typeface="+mj-cs"/>
              </a:rPr>
              <a:t>a </a:t>
            </a: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people for God’s own possession, </a:t>
            </a:r>
            <a:r>
              <a:rPr lang="en-CA" sz="2800" b="1" spc="-20" dirty="0" smtClean="0">
                <a:solidFill>
                  <a:srgbClr val="FF0000"/>
                </a:solidFill>
                <a:latin typeface="Calibri" pitchFamily="34" charset="0"/>
                <a:ea typeface="+mj-ea"/>
                <a:cs typeface="+mj-cs"/>
              </a:rPr>
              <a:t>God’s people.</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Thank you, Lord!</a:t>
            </a: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ame 36"/>
          <p:cNvSpPr/>
          <p:nvPr/>
        </p:nvSpPr>
        <p:spPr>
          <a:xfrm>
            <a:off x="0" y="5589240"/>
            <a:ext cx="1547664" cy="1268760"/>
          </a:xfrm>
          <a:prstGeom prst="frame">
            <a:avLst/>
          </a:prstGeom>
          <a:solidFill>
            <a:schemeClr val="tx1">
              <a:lumMod val="7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37890" name="Picture 2" descr="happy heart DSCN8748.jpg"/>
          <p:cNvPicPr>
            <a:picLocks noChangeAspect="1"/>
          </p:cNvPicPr>
          <p:nvPr/>
        </p:nvPicPr>
        <p:blipFill>
          <a:blip r:embed="rId2" cstate="print"/>
          <a:srcRect l="14915" t="7269" r="14980" b="3275"/>
          <a:stretch>
            <a:fillRect/>
          </a:stretch>
        </p:blipFill>
        <p:spPr bwMode="auto">
          <a:xfrm>
            <a:off x="52388" y="44450"/>
            <a:ext cx="1501775" cy="1368425"/>
          </a:xfrm>
          <a:prstGeom prst="rect">
            <a:avLst/>
          </a:prstGeom>
          <a:noFill/>
          <a:ln w="9525">
            <a:noFill/>
            <a:miter lim="800000"/>
            <a:headEnd/>
            <a:tailEnd/>
          </a:ln>
        </p:spPr>
      </p:pic>
      <p:pic>
        <p:nvPicPr>
          <p:cNvPr id="37891" name="Picture 2" descr="happy heart DSCN8748.jpg"/>
          <p:cNvPicPr>
            <a:picLocks noChangeAspect="1"/>
          </p:cNvPicPr>
          <p:nvPr/>
        </p:nvPicPr>
        <p:blipFill>
          <a:blip r:embed="rId2" cstate="print"/>
          <a:srcRect l="14915" t="7269" r="14980" b="3275"/>
          <a:stretch>
            <a:fillRect/>
          </a:stretch>
        </p:blipFill>
        <p:spPr bwMode="auto">
          <a:xfrm>
            <a:off x="1581150" y="44450"/>
            <a:ext cx="1501775" cy="1368425"/>
          </a:xfrm>
          <a:prstGeom prst="rect">
            <a:avLst/>
          </a:prstGeom>
          <a:noFill/>
          <a:ln w="9525">
            <a:noFill/>
            <a:miter lim="800000"/>
            <a:headEnd/>
            <a:tailEnd/>
          </a:ln>
        </p:spPr>
      </p:pic>
      <p:pic>
        <p:nvPicPr>
          <p:cNvPr id="37892" name="Picture 2" descr="happy heart DSCN8748.jpg"/>
          <p:cNvPicPr>
            <a:picLocks noChangeAspect="1"/>
          </p:cNvPicPr>
          <p:nvPr/>
        </p:nvPicPr>
        <p:blipFill>
          <a:blip r:embed="rId2" cstate="print"/>
          <a:srcRect l="14915" t="7269" r="14980" b="3275"/>
          <a:stretch>
            <a:fillRect/>
          </a:stretch>
        </p:blipFill>
        <p:spPr bwMode="auto">
          <a:xfrm>
            <a:off x="3109913" y="44450"/>
            <a:ext cx="1503362" cy="1368425"/>
          </a:xfrm>
          <a:prstGeom prst="rect">
            <a:avLst/>
          </a:prstGeom>
          <a:noFill/>
          <a:ln w="9525">
            <a:noFill/>
            <a:miter lim="800000"/>
            <a:headEnd/>
            <a:tailEnd/>
          </a:ln>
        </p:spPr>
      </p:pic>
      <p:pic>
        <p:nvPicPr>
          <p:cNvPr id="37893" name="Picture 2" descr="happy heart DSCN8748.jpg"/>
          <p:cNvPicPr>
            <a:picLocks noChangeAspect="1"/>
          </p:cNvPicPr>
          <p:nvPr/>
        </p:nvPicPr>
        <p:blipFill>
          <a:blip r:embed="rId2" cstate="print"/>
          <a:srcRect l="14915" t="7269" r="14980" b="3275"/>
          <a:stretch>
            <a:fillRect/>
          </a:stretch>
        </p:blipFill>
        <p:spPr bwMode="auto">
          <a:xfrm>
            <a:off x="52388" y="1412875"/>
            <a:ext cx="1501775" cy="1368425"/>
          </a:xfrm>
          <a:prstGeom prst="rect">
            <a:avLst/>
          </a:prstGeom>
          <a:noFill/>
          <a:ln w="9525">
            <a:noFill/>
            <a:miter lim="800000"/>
            <a:headEnd/>
            <a:tailEnd/>
          </a:ln>
        </p:spPr>
      </p:pic>
      <p:pic>
        <p:nvPicPr>
          <p:cNvPr id="37894" name="Picture 2" descr="happy heart DSCN8748.jpg"/>
          <p:cNvPicPr>
            <a:picLocks noChangeAspect="1"/>
          </p:cNvPicPr>
          <p:nvPr/>
        </p:nvPicPr>
        <p:blipFill>
          <a:blip r:embed="rId2" cstate="print"/>
          <a:srcRect l="14915" t="7269" r="14980" b="3275"/>
          <a:stretch>
            <a:fillRect/>
          </a:stretch>
        </p:blipFill>
        <p:spPr bwMode="auto">
          <a:xfrm>
            <a:off x="1581150" y="1412875"/>
            <a:ext cx="1501775" cy="1368425"/>
          </a:xfrm>
          <a:prstGeom prst="rect">
            <a:avLst/>
          </a:prstGeom>
          <a:noFill/>
          <a:ln w="9525">
            <a:noFill/>
            <a:miter lim="800000"/>
            <a:headEnd/>
            <a:tailEnd/>
          </a:ln>
        </p:spPr>
      </p:pic>
      <p:pic>
        <p:nvPicPr>
          <p:cNvPr id="37895" name="Picture 2" descr="happy heart DSCN8748.jpg"/>
          <p:cNvPicPr>
            <a:picLocks noChangeAspect="1"/>
          </p:cNvPicPr>
          <p:nvPr/>
        </p:nvPicPr>
        <p:blipFill>
          <a:blip r:embed="rId2" cstate="print"/>
          <a:srcRect l="14915" t="7269" r="14980" b="3275"/>
          <a:stretch>
            <a:fillRect/>
          </a:stretch>
        </p:blipFill>
        <p:spPr bwMode="auto">
          <a:xfrm>
            <a:off x="3135313" y="1412875"/>
            <a:ext cx="1503362" cy="1368425"/>
          </a:xfrm>
          <a:prstGeom prst="rect">
            <a:avLst/>
          </a:prstGeom>
          <a:noFill/>
          <a:ln w="9525">
            <a:noFill/>
            <a:miter lim="800000"/>
            <a:headEnd/>
            <a:tailEnd/>
          </a:ln>
        </p:spPr>
      </p:pic>
      <p:pic>
        <p:nvPicPr>
          <p:cNvPr id="37896" name="Picture 2" descr="happy heart DSCN8748.jpg"/>
          <p:cNvPicPr>
            <a:picLocks noChangeAspect="1"/>
          </p:cNvPicPr>
          <p:nvPr/>
        </p:nvPicPr>
        <p:blipFill>
          <a:blip r:embed="rId2" cstate="print"/>
          <a:srcRect l="14915" t="7269" r="14980" b="3275"/>
          <a:stretch>
            <a:fillRect/>
          </a:stretch>
        </p:blipFill>
        <p:spPr bwMode="auto">
          <a:xfrm>
            <a:off x="4598988" y="1412875"/>
            <a:ext cx="1501775" cy="1368425"/>
          </a:xfrm>
          <a:prstGeom prst="rect">
            <a:avLst/>
          </a:prstGeom>
          <a:noFill/>
          <a:ln w="9525">
            <a:noFill/>
            <a:miter lim="800000"/>
            <a:headEnd/>
            <a:tailEnd/>
          </a:ln>
        </p:spPr>
      </p:pic>
      <p:pic>
        <p:nvPicPr>
          <p:cNvPr id="37897" name="Picture 2" descr="happy heart DSCN8748.jpg"/>
          <p:cNvPicPr>
            <a:picLocks noChangeAspect="1"/>
          </p:cNvPicPr>
          <p:nvPr/>
        </p:nvPicPr>
        <p:blipFill>
          <a:blip r:embed="rId2" cstate="print"/>
          <a:srcRect l="14915" t="7269" r="14980" b="3275"/>
          <a:stretch>
            <a:fillRect/>
          </a:stretch>
        </p:blipFill>
        <p:spPr bwMode="auto">
          <a:xfrm>
            <a:off x="6100763" y="1400175"/>
            <a:ext cx="1503362" cy="1366838"/>
          </a:xfrm>
          <a:prstGeom prst="rect">
            <a:avLst/>
          </a:prstGeom>
          <a:noFill/>
          <a:ln w="9525">
            <a:noFill/>
            <a:miter lim="800000"/>
            <a:headEnd/>
            <a:tailEnd/>
          </a:ln>
        </p:spPr>
      </p:pic>
      <p:pic>
        <p:nvPicPr>
          <p:cNvPr id="37898" name="Picture 2" descr="happy heart DSCN8748.jpg"/>
          <p:cNvPicPr>
            <a:picLocks noChangeAspect="1"/>
          </p:cNvPicPr>
          <p:nvPr/>
        </p:nvPicPr>
        <p:blipFill>
          <a:blip r:embed="rId2" cstate="print"/>
          <a:srcRect l="14915" t="7269" r="14980" b="3275"/>
          <a:stretch>
            <a:fillRect/>
          </a:stretch>
        </p:blipFill>
        <p:spPr bwMode="auto">
          <a:xfrm>
            <a:off x="52388" y="2781300"/>
            <a:ext cx="1501775" cy="1368425"/>
          </a:xfrm>
          <a:prstGeom prst="rect">
            <a:avLst/>
          </a:prstGeom>
          <a:noFill/>
          <a:ln w="9525">
            <a:noFill/>
            <a:miter lim="800000"/>
            <a:headEnd/>
            <a:tailEnd/>
          </a:ln>
        </p:spPr>
      </p:pic>
      <p:pic>
        <p:nvPicPr>
          <p:cNvPr id="37899" name="Picture 2" descr="happy heart DSCN8748.jpg"/>
          <p:cNvPicPr>
            <a:picLocks noChangeAspect="1"/>
          </p:cNvPicPr>
          <p:nvPr/>
        </p:nvPicPr>
        <p:blipFill>
          <a:blip r:embed="rId2" cstate="print"/>
          <a:srcRect l="14915" t="7269" r="14980" b="3275"/>
          <a:stretch>
            <a:fillRect/>
          </a:stretch>
        </p:blipFill>
        <p:spPr bwMode="auto">
          <a:xfrm>
            <a:off x="1581150" y="2781300"/>
            <a:ext cx="1501775" cy="1368425"/>
          </a:xfrm>
          <a:prstGeom prst="rect">
            <a:avLst/>
          </a:prstGeom>
          <a:noFill/>
          <a:ln w="9525">
            <a:noFill/>
            <a:miter lim="800000"/>
            <a:headEnd/>
            <a:tailEnd/>
          </a:ln>
        </p:spPr>
      </p:pic>
      <p:pic>
        <p:nvPicPr>
          <p:cNvPr id="37900" name="Picture 2" descr="happy heart DSCN8748.jpg"/>
          <p:cNvPicPr>
            <a:picLocks noChangeAspect="1"/>
          </p:cNvPicPr>
          <p:nvPr/>
        </p:nvPicPr>
        <p:blipFill>
          <a:blip r:embed="rId2" cstate="print"/>
          <a:srcRect l="14915" t="7269" r="14980" b="3275"/>
          <a:stretch>
            <a:fillRect/>
          </a:stretch>
        </p:blipFill>
        <p:spPr bwMode="auto">
          <a:xfrm>
            <a:off x="3109913" y="2781300"/>
            <a:ext cx="1503362" cy="1368425"/>
          </a:xfrm>
          <a:prstGeom prst="rect">
            <a:avLst/>
          </a:prstGeom>
          <a:noFill/>
          <a:ln w="9525">
            <a:noFill/>
            <a:miter lim="800000"/>
            <a:headEnd/>
            <a:tailEnd/>
          </a:ln>
        </p:spPr>
      </p:pic>
      <p:pic>
        <p:nvPicPr>
          <p:cNvPr id="37901" name="Picture 2" descr="happy heart DSCN8748.jpg"/>
          <p:cNvPicPr>
            <a:picLocks noChangeAspect="1"/>
          </p:cNvPicPr>
          <p:nvPr/>
        </p:nvPicPr>
        <p:blipFill>
          <a:blip r:embed="rId2" cstate="print"/>
          <a:srcRect l="14915" t="7269" r="14980" b="3275"/>
          <a:stretch>
            <a:fillRect/>
          </a:stretch>
        </p:blipFill>
        <p:spPr bwMode="auto">
          <a:xfrm>
            <a:off x="4598988" y="2781300"/>
            <a:ext cx="1501775" cy="1368425"/>
          </a:xfrm>
          <a:prstGeom prst="rect">
            <a:avLst/>
          </a:prstGeom>
          <a:noFill/>
          <a:ln w="9525">
            <a:noFill/>
            <a:miter lim="800000"/>
            <a:headEnd/>
            <a:tailEnd/>
          </a:ln>
        </p:spPr>
      </p:pic>
      <p:pic>
        <p:nvPicPr>
          <p:cNvPr id="37902" name="Picture 2" descr="happy heart DSCN8748.jpg"/>
          <p:cNvPicPr>
            <a:picLocks noChangeAspect="1"/>
          </p:cNvPicPr>
          <p:nvPr/>
        </p:nvPicPr>
        <p:blipFill>
          <a:blip r:embed="rId2" cstate="print"/>
          <a:srcRect l="14915" t="7269" r="14980" b="3275"/>
          <a:stretch>
            <a:fillRect/>
          </a:stretch>
        </p:blipFill>
        <p:spPr bwMode="auto">
          <a:xfrm>
            <a:off x="52388" y="4149725"/>
            <a:ext cx="1501775" cy="1366838"/>
          </a:xfrm>
          <a:prstGeom prst="rect">
            <a:avLst/>
          </a:prstGeom>
          <a:noFill/>
          <a:ln w="9525">
            <a:noFill/>
            <a:miter lim="800000"/>
            <a:headEnd/>
            <a:tailEnd/>
          </a:ln>
        </p:spPr>
      </p:pic>
      <p:pic>
        <p:nvPicPr>
          <p:cNvPr id="37903" name="Picture 2" descr="happy heart DSCN8748.jpg"/>
          <p:cNvPicPr>
            <a:picLocks noChangeAspect="1"/>
          </p:cNvPicPr>
          <p:nvPr/>
        </p:nvPicPr>
        <p:blipFill>
          <a:blip r:embed="rId2" cstate="print"/>
          <a:srcRect l="14915" t="7269" r="14980" b="3275"/>
          <a:stretch>
            <a:fillRect/>
          </a:stretch>
        </p:blipFill>
        <p:spPr bwMode="auto">
          <a:xfrm>
            <a:off x="1581150" y="4149725"/>
            <a:ext cx="1501775" cy="1366838"/>
          </a:xfrm>
          <a:prstGeom prst="rect">
            <a:avLst/>
          </a:prstGeom>
          <a:noFill/>
          <a:ln w="9525">
            <a:noFill/>
            <a:miter lim="800000"/>
            <a:headEnd/>
            <a:tailEnd/>
          </a:ln>
        </p:spPr>
      </p:pic>
      <p:pic>
        <p:nvPicPr>
          <p:cNvPr id="37904" name="Picture 2" descr="happy heart DSCN8748.jpg"/>
          <p:cNvPicPr>
            <a:picLocks noChangeAspect="1"/>
          </p:cNvPicPr>
          <p:nvPr/>
        </p:nvPicPr>
        <p:blipFill>
          <a:blip r:embed="rId2" cstate="print"/>
          <a:srcRect l="14915" t="7269" r="14980" b="3275"/>
          <a:stretch>
            <a:fillRect/>
          </a:stretch>
        </p:blipFill>
        <p:spPr bwMode="auto">
          <a:xfrm>
            <a:off x="3109913" y="4149725"/>
            <a:ext cx="1503362" cy="1366838"/>
          </a:xfrm>
          <a:prstGeom prst="rect">
            <a:avLst/>
          </a:prstGeom>
          <a:noFill/>
          <a:ln w="9525">
            <a:noFill/>
            <a:miter lim="800000"/>
            <a:headEnd/>
            <a:tailEnd/>
          </a:ln>
        </p:spPr>
      </p:pic>
      <p:pic>
        <p:nvPicPr>
          <p:cNvPr id="37905" name="Picture 2" descr="happy heart DSCN8748.jpg"/>
          <p:cNvPicPr>
            <a:picLocks noChangeAspect="1"/>
          </p:cNvPicPr>
          <p:nvPr/>
        </p:nvPicPr>
        <p:blipFill>
          <a:blip r:embed="rId2" cstate="print"/>
          <a:srcRect l="14915" t="7269" r="14980" b="3275"/>
          <a:stretch>
            <a:fillRect/>
          </a:stretch>
        </p:blipFill>
        <p:spPr bwMode="auto">
          <a:xfrm>
            <a:off x="4598988" y="4149725"/>
            <a:ext cx="1501775" cy="1366838"/>
          </a:xfrm>
          <a:prstGeom prst="rect">
            <a:avLst/>
          </a:prstGeom>
          <a:noFill/>
          <a:ln w="9525">
            <a:noFill/>
            <a:miter lim="800000"/>
            <a:headEnd/>
            <a:tailEnd/>
          </a:ln>
        </p:spPr>
      </p:pic>
      <p:pic>
        <p:nvPicPr>
          <p:cNvPr id="37906" name="Picture 2" descr="happy heart DSCN8748.jpg"/>
          <p:cNvPicPr>
            <a:picLocks noChangeAspect="1"/>
          </p:cNvPicPr>
          <p:nvPr/>
        </p:nvPicPr>
        <p:blipFill>
          <a:blip r:embed="rId2" cstate="print"/>
          <a:srcRect l="14915" t="7269" r="14980" b="3275"/>
          <a:stretch>
            <a:fillRect/>
          </a:stretch>
        </p:blipFill>
        <p:spPr bwMode="auto">
          <a:xfrm>
            <a:off x="6100763" y="2771775"/>
            <a:ext cx="1503362" cy="1366838"/>
          </a:xfrm>
          <a:prstGeom prst="rect">
            <a:avLst/>
          </a:prstGeom>
          <a:noFill/>
          <a:ln w="9525">
            <a:noFill/>
            <a:miter lim="800000"/>
            <a:headEnd/>
            <a:tailEnd/>
          </a:ln>
        </p:spPr>
      </p:pic>
      <p:pic>
        <p:nvPicPr>
          <p:cNvPr id="37907" name="Picture 2" descr="happy heart DSCN8748.jpg"/>
          <p:cNvPicPr>
            <a:picLocks noChangeAspect="1"/>
          </p:cNvPicPr>
          <p:nvPr/>
        </p:nvPicPr>
        <p:blipFill>
          <a:blip r:embed="rId2" cstate="print"/>
          <a:srcRect l="14915" t="7269" r="14980" b="3275"/>
          <a:stretch>
            <a:fillRect/>
          </a:stretch>
        </p:blipFill>
        <p:spPr bwMode="auto">
          <a:xfrm>
            <a:off x="6100763" y="4149725"/>
            <a:ext cx="1503362" cy="1366838"/>
          </a:xfrm>
          <a:prstGeom prst="rect">
            <a:avLst/>
          </a:prstGeom>
          <a:noFill/>
          <a:ln w="9525">
            <a:noFill/>
            <a:miter lim="800000"/>
            <a:headEnd/>
            <a:tailEnd/>
          </a:ln>
        </p:spPr>
      </p:pic>
      <p:pic>
        <p:nvPicPr>
          <p:cNvPr id="37908" name="Picture 2" descr="happy heart DSCN8748.jpg"/>
          <p:cNvPicPr>
            <a:picLocks noChangeAspect="1"/>
          </p:cNvPicPr>
          <p:nvPr/>
        </p:nvPicPr>
        <p:blipFill>
          <a:blip r:embed="rId2" cstate="print"/>
          <a:srcRect l="14915" t="7269" r="14980" b="3275"/>
          <a:stretch>
            <a:fillRect/>
          </a:stretch>
        </p:blipFill>
        <p:spPr bwMode="auto">
          <a:xfrm>
            <a:off x="7589838" y="44450"/>
            <a:ext cx="1501775" cy="1368425"/>
          </a:xfrm>
          <a:prstGeom prst="rect">
            <a:avLst/>
          </a:prstGeom>
          <a:noFill/>
          <a:ln w="9525">
            <a:noFill/>
            <a:miter lim="800000"/>
            <a:headEnd/>
            <a:tailEnd/>
          </a:ln>
        </p:spPr>
      </p:pic>
      <p:pic>
        <p:nvPicPr>
          <p:cNvPr id="37909" name="Picture 2" descr="happy heart DSCN8748.jpg"/>
          <p:cNvPicPr>
            <a:picLocks noChangeAspect="1"/>
          </p:cNvPicPr>
          <p:nvPr/>
        </p:nvPicPr>
        <p:blipFill>
          <a:blip r:embed="rId2" cstate="print"/>
          <a:srcRect l="14915" t="7269" r="14980" b="3275"/>
          <a:stretch>
            <a:fillRect/>
          </a:stretch>
        </p:blipFill>
        <p:spPr bwMode="auto">
          <a:xfrm>
            <a:off x="7589838" y="1412875"/>
            <a:ext cx="1501775" cy="1368425"/>
          </a:xfrm>
          <a:prstGeom prst="rect">
            <a:avLst/>
          </a:prstGeom>
          <a:noFill/>
          <a:ln w="9525">
            <a:noFill/>
            <a:miter lim="800000"/>
            <a:headEnd/>
            <a:tailEnd/>
          </a:ln>
        </p:spPr>
      </p:pic>
      <p:pic>
        <p:nvPicPr>
          <p:cNvPr id="37910" name="Picture 2" descr="happy heart DSCN8748.jpg"/>
          <p:cNvPicPr>
            <a:picLocks noChangeAspect="1"/>
          </p:cNvPicPr>
          <p:nvPr/>
        </p:nvPicPr>
        <p:blipFill>
          <a:blip r:embed="rId2" cstate="print"/>
          <a:srcRect l="14915" t="7269" r="14980" b="3275"/>
          <a:stretch>
            <a:fillRect/>
          </a:stretch>
        </p:blipFill>
        <p:spPr bwMode="auto">
          <a:xfrm>
            <a:off x="7589838" y="2781300"/>
            <a:ext cx="1501775" cy="1368425"/>
          </a:xfrm>
          <a:prstGeom prst="rect">
            <a:avLst/>
          </a:prstGeom>
          <a:noFill/>
          <a:ln w="9525">
            <a:noFill/>
            <a:miter lim="800000"/>
            <a:headEnd/>
            <a:tailEnd/>
          </a:ln>
        </p:spPr>
      </p:pic>
      <p:pic>
        <p:nvPicPr>
          <p:cNvPr id="37911" name="Picture 2" descr="happy heart DSCN8748.jpg"/>
          <p:cNvPicPr>
            <a:picLocks noChangeAspect="1"/>
          </p:cNvPicPr>
          <p:nvPr/>
        </p:nvPicPr>
        <p:blipFill>
          <a:blip r:embed="rId2" cstate="print"/>
          <a:srcRect l="14915" t="7269" r="14980" b="3275"/>
          <a:stretch>
            <a:fillRect/>
          </a:stretch>
        </p:blipFill>
        <p:spPr bwMode="auto">
          <a:xfrm>
            <a:off x="7589838" y="4149725"/>
            <a:ext cx="1501775" cy="1366838"/>
          </a:xfrm>
          <a:prstGeom prst="rect">
            <a:avLst/>
          </a:prstGeom>
          <a:noFill/>
          <a:ln w="9525">
            <a:noFill/>
            <a:miter lim="800000"/>
            <a:headEnd/>
            <a:tailEnd/>
          </a:ln>
        </p:spPr>
      </p:pic>
      <p:pic>
        <p:nvPicPr>
          <p:cNvPr id="37913" name="Picture 2" descr="happy heart DSCN8748.jpg"/>
          <p:cNvPicPr>
            <a:picLocks noChangeAspect="1"/>
          </p:cNvPicPr>
          <p:nvPr/>
        </p:nvPicPr>
        <p:blipFill>
          <a:blip r:embed="rId2" cstate="print"/>
          <a:srcRect l="14915" t="7269" r="14980" b="3275"/>
          <a:stretch>
            <a:fillRect/>
          </a:stretch>
        </p:blipFill>
        <p:spPr bwMode="auto">
          <a:xfrm>
            <a:off x="1581150" y="5516563"/>
            <a:ext cx="1501775" cy="1368425"/>
          </a:xfrm>
          <a:prstGeom prst="rect">
            <a:avLst/>
          </a:prstGeom>
          <a:noFill/>
          <a:ln w="9525">
            <a:noFill/>
            <a:miter lim="800000"/>
            <a:headEnd/>
            <a:tailEnd/>
          </a:ln>
        </p:spPr>
      </p:pic>
      <p:pic>
        <p:nvPicPr>
          <p:cNvPr id="37914" name="Picture 2" descr="happy heart DSCN8748.jpg"/>
          <p:cNvPicPr>
            <a:picLocks noChangeAspect="1"/>
          </p:cNvPicPr>
          <p:nvPr/>
        </p:nvPicPr>
        <p:blipFill>
          <a:blip r:embed="rId2" cstate="print"/>
          <a:srcRect l="14915" t="7269" r="14980" b="3275"/>
          <a:stretch>
            <a:fillRect/>
          </a:stretch>
        </p:blipFill>
        <p:spPr bwMode="auto">
          <a:xfrm>
            <a:off x="3109913" y="5516563"/>
            <a:ext cx="1503362" cy="1368425"/>
          </a:xfrm>
          <a:prstGeom prst="rect">
            <a:avLst/>
          </a:prstGeom>
          <a:noFill/>
          <a:ln w="9525">
            <a:noFill/>
            <a:miter lim="800000"/>
            <a:headEnd/>
            <a:tailEnd/>
          </a:ln>
        </p:spPr>
      </p:pic>
      <p:pic>
        <p:nvPicPr>
          <p:cNvPr id="37915" name="Picture 2" descr="happy heart DSCN8748.jpg"/>
          <p:cNvPicPr>
            <a:picLocks noChangeAspect="1"/>
          </p:cNvPicPr>
          <p:nvPr/>
        </p:nvPicPr>
        <p:blipFill>
          <a:blip r:embed="rId2" cstate="print"/>
          <a:srcRect l="14915" t="7269" r="14980" b="3275"/>
          <a:stretch>
            <a:fillRect/>
          </a:stretch>
        </p:blipFill>
        <p:spPr bwMode="auto">
          <a:xfrm>
            <a:off x="4598988" y="5516563"/>
            <a:ext cx="1501775" cy="1368425"/>
          </a:xfrm>
          <a:prstGeom prst="rect">
            <a:avLst/>
          </a:prstGeom>
          <a:noFill/>
          <a:ln w="9525">
            <a:noFill/>
            <a:miter lim="800000"/>
            <a:headEnd/>
            <a:tailEnd/>
          </a:ln>
        </p:spPr>
      </p:pic>
      <p:pic>
        <p:nvPicPr>
          <p:cNvPr id="37916" name="Picture 2" descr="happy heart DSCN8748.jpg"/>
          <p:cNvPicPr>
            <a:picLocks noChangeAspect="1"/>
          </p:cNvPicPr>
          <p:nvPr/>
        </p:nvPicPr>
        <p:blipFill>
          <a:blip r:embed="rId2" cstate="print"/>
          <a:srcRect l="14915" t="7269" r="14980" b="3275"/>
          <a:stretch>
            <a:fillRect/>
          </a:stretch>
        </p:blipFill>
        <p:spPr bwMode="auto">
          <a:xfrm>
            <a:off x="6100763" y="5516563"/>
            <a:ext cx="1503362" cy="1368425"/>
          </a:xfrm>
          <a:prstGeom prst="rect">
            <a:avLst/>
          </a:prstGeom>
          <a:noFill/>
          <a:ln w="9525">
            <a:noFill/>
            <a:miter lim="800000"/>
            <a:headEnd/>
            <a:tailEnd/>
          </a:ln>
        </p:spPr>
      </p:pic>
      <p:pic>
        <p:nvPicPr>
          <p:cNvPr id="37917" name="Picture 2" descr="happy heart DSCN8748.jpg"/>
          <p:cNvPicPr>
            <a:picLocks noChangeAspect="1"/>
          </p:cNvPicPr>
          <p:nvPr/>
        </p:nvPicPr>
        <p:blipFill>
          <a:blip r:embed="rId2" cstate="print"/>
          <a:srcRect l="14915" t="7269" r="14980" b="3275"/>
          <a:stretch>
            <a:fillRect/>
          </a:stretch>
        </p:blipFill>
        <p:spPr bwMode="auto">
          <a:xfrm>
            <a:off x="7589838" y="5516563"/>
            <a:ext cx="1501775" cy="1368425"/>
          </a:xfrm>
          <a:prstGeom prst="rect">
            <a:avLst/>
          </a:prstGeom>
          <a:noFill/>
          <a:ln w="9525">
            <a:noFill/>
            <a:miter lim="800000"/>
            <a:headEnd/>
            <a:tailEnd/>
          </a:ln>
        </p:spPr>
      </p:pic>
      <p:pic>
        <p:nvPicPr>
          <p:cNvPr id="37918" name="Picture 2" descr="happy heart DSCN8748.jpg"/>
          <p:cNvPicPr>
            <a:picLocks noChangeAspect="1"/>
          </p:cNvPicPr>
          <p:nvPr/>
        </p:nvPicPr>
        <p:blipFill>
          <a:blip r:embed="rId2" cstate="print"/>
          <a:srcRect l="14915" t="7269" r="14980" b="3275"/>
          <a:stretch>
            <a:fillRect/>
          </a:stretch>
        </p:blipFill>
        <p:spPr bwMode="auto">
          <a:xfrm>
            <a:off x="4598988" y="44450"/>
            <a:ext cx="1501775" cy="1368425"/>
          </a:xfrm>
          <a:prstGeom prst="rect">
            <a:avLst/>
          </a:prstGeom>
          <a:noFill/>
          <a:ln w="9525">
            <a:noFill/>
            <a:miter lim="800000"/>
            <a:headEnd/>
            <a:tailEnd/>
          </a:ln>
        </p:spPr>
      </p:pic>
      <p:pic>
        <p:nvPicPr>
          <p:cNvPr id="37919" name="Picture 2" descr="happy heart DSCN8748.jpg"/>
          <p:cNvPicPr>
            <a:picLocks noChangeAspect="1"/>
          </p:cNvPicPr>
          <p:nvPr/>
        </p:nvPicPr>
        <p:blipFill>
          <a:blip r:embed="rId2" cstate="print"/>
          <a:srcRect l="14915" t="7269" r="14980" b="3275"/>
          <a:stretch>
            <a:fillRect/>
          </a:stretch>
        </p:blipFill>
        <p:spPr bwMode="auto">
          <a:xfrm>
            <a:off x="6100763" y="44450"/>
            <a:ext cx="1503362" cy="1368425"/>
          </a:xfrm>
          <a:prstGeom prst="rect">
            <a:avLst/>
          </a:prstGeom>
          <a:noFill/>
          <a:ln w="9525">
            <a:noFill/>
            <a:miter lim="800000"/>
            <a:headEnd/>
            <a:tailEnd/>
          </a:ln>
        </p:spPr>
      </p:pic>
      <p:sp>
        <p:nvSpPr>
          <p:cNvPr id="37920" name="Title 4"/>
          <p:cNvSpPr txBox="1">
            <a:spLocks/>
          </p:cNvSpPr>
          <p:nvPr/>
        </p:nvSpPr>
        <p:spPr bwMode="auto">
          <a:xfrm>
            <a:off x="1115616" y="3353544"/>
            <a:ext cx="6984776" cy="1371600"/>
          </a:xfrm>
          <a:prstGeom prst="rect">
            <a:avLst/>
          </a:prstGeom>
          <a:solidFill>
            <a:schemeClr val="bg1"/>
          </a:solidFill>
          <a:ln w="9525">
            <a:noFill/>
            <a:miter lim="800000"/>
            <a:headEnd/>
            <a:tailEnd/>
          </a:ln>
        </p:spPr>
        <p:txBody>
          <a:bodyPr/>
          <a:lstStyle/>
          <a:p>
            <a:pPr algn="ctr"/>
            <a:r>
              <a:rPr lang="en-CA" sz="2800" b="1" dirty="0" smtClean="0">
                <a:latin typeface="Calibri" pitchFamily="34" charset="0"/>
              </a:rPr>
              <a:t>“you are no longer strangers and aliens, </a:t>
            </a:r>
          </a:p>
          <a:p>
            <a:pPr algn="ctr"/>
            <a:r>
              <a:rPr lang="en-CA" sz="2800" b="1" dirty="0" smtClean="0">
                <a:latin typeface="Calibri" pitchFamily="34" charset="0"/>
              </a:rPr>
              <a:t>but you are fellow citizens with the saints and members of the household of God” Eph 2:19</a:t>
            </a:r>
          </a:p>
        </p:txBody>
      </p:sp>
      <p:sp>
        <p:nvSpPr>
          <p:cNvPr id="33" name="Rectangle 32"/>
          <p:cNvSpPr/>
          <p:nvPr/>
        </p:nvSpPr>
        <p:spPr>
          <a:xfrm rot="19811255">
            <a:off x="7796906" y="634177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pic>
        <p:nvPicPr>
          <p:cNvPr id="34" name="Picture 33" descr="angry-face-01s.gif"/>
          <p:cNvPicPr>
            <a:picLocks noChangeAspect="1"/>
          </p:cNvPicPr>
          <p:nvPr/>
        </p:nvPicPr>
        <p:blipFill>
          <a:blip r:embed="rId3" cstate="print"/>
          <a:stretch>
            <a:fillRect/>
          </a:stretch>
        </p:blipFill>
        <p:spPr>
          <a:xfrm>
            <a:off x="323528" y="5805264"/>
            <a:ext cx="864096" cy="864096"/>
          </a:xfrm>
          <a:prstGeom prst="ellipse">
            <a:avLst/>
          </a:prstGeom>
        </p:spPr>
      </p:pic>
      <p:sp>
        <p:nvSpPr>
          <p:cNvPr id="35" name="TextBox 8"/>
          <p:cNvSpPr txBox="1">
            <a:spLocks noChangeArrowheads="1"/>
          </p:cNvSpPr>
          <p:nvPr/>
        </p:nvSpPr>
        <p:spPr bwMode="auto">
          <a:xfrm>
            <a:off x="179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36" name="TextBox 35"/>
          <p:cNvSpPr txBox="1"/>
          <p:nvPr/>
        </p:nvSpPr>
        <p:spPr>
          <a:xfrm>
            <a:off x="323528" y="573325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8" name="Title 4"/>
          <p:cNvSpPr txBox="1">
            <a:spLocks/>
          </p:cNvSpPr>
          <p:nvPr/>
        </p:nvSpPr>
        <p:spPr bwMode="auto">
          <a:xfrm>
            <a:off x="1475656" y="1985392"/>
            <a:ext cx="6217920" cy="1371600"/>
          </a:xfrm>
          <a:prstGeom prst="rect">
            <a:avLst/>
          </a:prstGeom>
          <a:solidFill>
            <a:schemeClr val="tx1"/>
          </a:solidFill>
          <a:ln w="9525">
            <a:noFill/>
            <a:miter lim="800000"/>
            <a:headEnd/>
            <a:tailEnd/>
          </a:ln>
        </p:spPr>
        <p:txBody>
          <a:bodyPr/>
          <a:lstStyle/>
          <a:p>
            <a:pPr algn="ctr"/>
            <a:r>
              <a:rPr lang="en-CA" sz="2800" b="1" dirty="0" smtClean="0">
                <a:solidFill>
                  <a:srgbClr val="FF0000"/>
                </a:solidFill>
                <a:latin typeface="Calibri" pitchFamily="34" charset="0"/>
              </a:rPr>
              <a:t>80-82. fellow citizens with the </a:t>
            </a:r>
            <a:r>
              <a:rPr lang="en-CA" sz="2800" b="1" dirty="0" smtClean="0">
                <a:solidFill>
                  <a:srgbClr val="0000FF"/>
                </a:solidFill>
                <a:latin typeface="Calibri" pitchFamily="34" charset="0"/>
              </a:rPr>
              <a:t>saints</a:t>
            </a:r>
            <a:r>
              <a:rPr lang="en-CA" sz="2800" b="1" dirty="0" smtClean="0">
                <a:latin typeface="Calibri" pitchFamily="34" charset="0"/>
              </a:rPr>
              <a:t> </a:t>
            </a:r>
          </a:p>
          <a:p>
            <a:pPr algn="ctr"/>
            <a:r>
              <a:rPr lang="en-CA" sz="2800" b="1" dirty="0" smtClean="0">
                <a:solidFill>
                  <a:srgbClr val="FF0000"/>
                </a:solidFill>
                <a:latin typeface="Calibri" pitchFamily="34" charset="0"/>
              </a:rPr>
              <a:t>and members of the household of God.</a:t>
            </a:r>
          </a:p>
          <a:p>
            <a:pPr algn="ctr"/>
            <a:r>
              <a:rPr lang="en-CA" sz="2800" b="1" dirty="0" smtClean="0">
                <a:solidFill>
                  <a:srgbClr val="FF0000"/>
                </a:solidFill>
                <a:latin typeface="Calibri" pitchFamily="34" charset="0"/>
              </a:rPr>
              <a:t>Thank you, Lord! </a:t>
            </a: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Oval 1"/>
          <p:cNvSpPr/>
          <p:nvPr/>
        </p:nvSpPr>
        <p:spPr>
          <a:xfrm>
            <a:off x="5220072" y="1196752"/>
            <a:ext cx="3657600" cy="3657600"/>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 name="Title 12"/>
          <p:cNvSpPr txBox="1">
            <a:spLocks/>
          </p:cNvSpPr>
          <p:nvPr/>
        </p:nvSpPr>
        <p:spPr bwMode="auto">
          <a:xfrm>
            <a:off x="5940152" y="1340768"/>
            <a:ext cx="2286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Calibri" pitchFamily="34" charset="0"/>
              </a:rPr>
              <a:t>in Christ</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Calibri" pitchFamily="34" charset="0"/>
            </a:endParaRPr>
          </a:p>
        </p:txBody>
      </p:sp>
      <p:sp>
        <p:nvSpPr>
          <p:cNvPr id="5" name="Freeform 4"/>
          <p:cNvSpPr/>
          <p:nvPr/>
        </p:nvSpPr>
        <p:spPr>
          <a:xfrm flipV="1">
            <a:off x="179512" y="1124744"/>
            <a:ext cx="4023360" cy="3749040"/>
          </a:xfrm>
          <a:custGeom>
            <a:avLst/>
            <a:gdLst>
              <a:gd name="connsiteX0" fmla="*/ 1144423 w 4445683"/>
              <a:gd name="connsiteY0" fmla="*/ 370114 h 4146394"/>
              <a:gd name="connsiteX1" fmla="*/ 1111765 w 4445683"/>
              <a:gd name="connsiteY1" fmla="*/ 359228 h 4146394"/>
              <a:gd name="connsiteX2" fmla="*/ 1068223 w 4445683"/>
              <a:gd name="connsiteY2" fmla="*/ 337457 h 4146394"/>
              <a:gd name="connsiteX3" fmla="*/ 937594 w 4445683"/>
              <a:gd name="connsiteY3" fmla="*/ 326571 h 4146394"/>
              <a:gd name="connsiteX4" fmla="*/ 785194 w 4445683"/>
              <a:gd name="connsiteY4" fmla="*/ 315685 h 4146394"/>
              <a:gd name="connsiteX5" fmla="*/ 752537 w 4445683"/>
              <a:gd name="connsiteY5" fmla="*/ 326571 h 4146394"/>
              <a:gd name="connsiteX6" fmla="*/ 665451 w 4445683"/>
              <a:gd name="connsiteY6" fmla="*/ 348342 h 4146394"/>
              <a:gd name="connsiteX7" fmla="*/ 654565 w 4445683"/>
              <a:gd name="connsiteY7" fmla="*/ 381000 h 4146394"/>
              <a:gd name="connsiteX8" fmla="*/ 556594 w 4445683"/>
              <a:gd name="connsiteY8" fmla="*/ 457200 h 4146394"/>
              <a:gd name="connsiteX9" fmla="*/ 513051 w 4445683"/>
              <a:gd name="connsiteY9" fmla="*/ 522514 h 4146394"/>
              <a:gd name="connsiteX10" fmla="*/ 502165 w 4445683"/>
              <a:gd name="connsiteY10" fmla="*/ 555171 h 4146394"/>
              <a:gd name="connsiteX11" fmla="*/ 458623 w 4445683"/>
              <a:gd name="connsiteY11" fmla="*/ 587828 h 4146394"/>
              <a:gd name="connsiteX12" fmla="*/ 436851 w 4445683"/>
              <a:gd name="connsiteY12" fmla="*/ 609600 h 4146394"/>
              <a:gd name="connsiteX13" fmla="*/ 393308 w 4445683"/>
              <a:gd name="connsiteY13" fmla="*/ 620485 h 4146394"/>
              <a:gd name="connsiteX14" fmla="*/ 371537 w 4445683"/>
              <a:gd name="connsiteY14" fmla="*/ 642257 h 4146394"/>
              <a:gd name="connsiteX15" fmla="*/ 349765 w 4445683"/>
              <a:gd name="connsiteY15" fmla="*/ 707571 h 4146394"/>
              <a:gd name="connsiteX16" fmla="*/ 338880 w 4445683"/>
              <a:gd name="connsiteY16" fmla="*/ 751114 h 4146394"/>
              <a:gd name="connsiteX17" fmla="*/ 284451 w 4445683"/>
              <a:gd name="connsiteY17" fmla="*/ 783771 h 4146394"/>
              <a:gd name="connsiteX18" fmla="*/ 251794 w 4445683"/>
              <a:gd name="connsiteY18" fmla="*/ 805542 h 4146394"/>
              <a:gd name="connsiteX19" fmla="*/ 230023 w 4445683"/>
              <a:gd name="connsiteY19" fmla="*/ 838200 h 4146394"/>
              <a:gd name="connsiteX20" fmla="*/ 208251 w 4445683"/>
              <a:gd name="connsiteY20" fmla="*/ 859971 h 4146394"/>
              <a:gd name="connsiteX21" fmla="*/ 197365 w 4445683"/>
              <a:gd name="connsiteY21" fmla="*/ 1034142 h 4146394"/>
              <a:gd name="connsiteX22" fmla="*/ 186480 w 4445683"/>
              <a:gd name="connsiteY22" fmla="*/ 1066800 h 4146394"/>
              <a:gd name="connsiteX23" fmla="*/ 142937 w 4445683"/>
              <a:gd name="connsiteY23" fmla="*/ 1175657 h 4146394"/>
              <a:gd name="connsiteX24" fmla="*/ 132051 w 4445683"/>
              <a:gd name="connsiteY24" fmla="*/ 1208314 h 4146394"/>
              <a:gd name="connsiteX25" fmla="*/ 153823 w 4445683"/>
              <a:gd name="connsiteY25" fmla="*/ 1328057 h 4146394"/>
              <a:gd name="connsiteX26" fmla="*/ 88508 w 4445683"/>
              <a:gd name="connsiteY26" fmla="*/ 1415142 h 4146394"/>
              <a:gd name="connsiteX27" fmla="*/ 77623 w 4445683"/>
              <a:gd name="connsiteY27" fmla="*/ 1458685 h 4146394"/>
              <a:gd name="connsiteX28" fmla="*/ 55851 w 4445683"/>
              <a:gd name="connsiteY28" fmla="*/ 1534885 h 4146394"/>
              <a:gd name="connsiteX29" fmla="*/ 34080 w 4445683"/>
              <a:gd name="connsiteY29" fmla="*/ 1621971 h 4146394"/>
              <a:gd name="connsiteX30" fmla="*/ 12308 w 4445683"/>
              <a:gd name="connsiteY30" fmla="*/ 1654628 h 4146394"/>
              <a:gd name="connsiteX31" fmla="*/ 1423 w 4445683"/>
              <a:gd name="connsiteY31" fmla="*/ 1687285 h 4146394"/>
              <a:gd name="connsiteX32" fmla="*/ 44965 w 4445683"/>
              <a:gd name="connsiteY32" fmla="*/ 1774371 h 4146394"/>
              <a:gd name="connsiteX33" fmla="*/ 77623 w 4445683"/>
              <a:gd name="connsiteY33" fmla="*/ 1785257 h 4146394"/>
              <a:gd name="connsiteX34" fmla="*/ 44965 w 4445683"/>
              <a:gd name="connsiteY34" fmla="*/ 1872342 h 4146394"/>
              <a:gd name="connsiteX35" fmla="*/ 12308 w 4445683"/>
              <a:gd name="connsiteY35" fmla="*/ 1926771 h 4146394"/>
              <a:gd name="connsiteX36" fmla="*/ 23194 w 4445683"/>
              <a:gd name="connsiteY36" fmla="*/ 2122714 h 4146394"/>
              <a:gd name="connsiteX37" fmla="*/ 34080 w 4445683"/>
              <a:gd name="connsiteY37" fmla="*/ 2155371 h 4146394"/>
              <a:gd name="connsiteX38" fmla="*/ 77623 w 4445683"/>
              <a:gd name="connsiteY38" fmla="*/ 2220685 h 4146394"/>
              <a:gd name="connsiteX39" fmla="*/ 142937 w 4445683"/>
              <a:gd name="connsiteY39" fmla="*/ 2264228 h 4146394"/>
              <a:gd name="connsiteX40" fmla="*/ 110280 w 4445683"/>
              <a:gd name="connsiteY40" fmla="*/ 2351314 h 4146394"/>
              <a:gd name="connsiteX41" fmla="*/ 88508 w 4445683"/>
              <a:gd name="connsiteY41" fmla="*/ 2416628 h 4146394"/>
              <a:gd name="connsiteX42" fmla="*/ 77623 w 4445683"/>
              <a:gd name="connsiteY42" fmla="*/ 2449285 h 4146394"/>
              <a:gd name="connsiteX43" fmla="*/ 44965 w 4445683"/>
              <a:gd name="connsiteY43" fmla="*/ 2471057 h 4146394"/>
              <a:gd name="connsiteX44" fmla="*/ 23194 w 4445683"/>
              <a:gd name="connsiteY44" fmla="*/ 2503714 h 4146394"/>
              <a:gd name="connsiteX45" fmla="*/ 23194 w 4445683"/>
              <a:gd name="connsiteY45" fmla="*/ 2601685 h 4146394"/>
              <a:gd name="connsiteX46" fmla="*/ 55851 w 4445683"/>
              <a:gd name="connsiteY46" fmla="*/ 2634342 h 4146394"/>
              <a:gd name="connsiteX47" fmla="*/ 88508 w 4445683"/>
              <a:gd name="connsiteY47" fmla="*/ 2645228 h 4146394"/>
              <a:gd name="connsiteX48" fmla="*/ 175594 w 4445683"/>
              <a:gd name="connsiteY48" fmla="*/ 2710542 h 4146394"/>
              <a:gd name="connsiteX49" fmla="*/ 197365 w 4445683"/>
              <a:gd name="connsiteY49" fmla="*/ 2732314 h 4146394"/>
              <a:gd name="connsiteX50" fmla="*/ 208251 w 4445683"/>
              <a:gd name="connsiteY50" fmla="*/ 2797628 h 4146394"/>
              <a:gd name="connsiteX51" fmla="*/ 251794 w 4445683"/>
              <a:gd name="connsiteY51" fmla="*/ 2819400 h 4146394"/>
              <a:gd name="connsiteX52" fmla="*/ 219137 w 4445683"/>
              <a:gd name="connsiteY52" fmla="*/ 2841171 h 4146394"/>
              <a:gd name="connsiteX53" fmla="*/ 208251 w 4445683"/>
              <a:gd name="connsiteY53" fmla="*/ 2873828 h 4146394"/>
              <a:gd name="connsiteX54" fmla="*/ 186480 w 4445683"/>
              <a:gd name="connsiteY54" fmla="*/ 2895600 h 4146394"/>
              <a:gd name="connsiteX55" fmla="*/ 219137 w 4445683"/>
              <a:gd name="connsiteY55" fmla="*/ 3178628 h 4146394"/>
              <a:gd name="connsiteX56" fmla="*/ 262680 w 4445683"/>
              <a:gd name="connsiteY56" fmla="*/ 3243942 h 4146394"/>
              <a:gd name="connsiteX57" fmla="*/ 295337 w 4445683"/>
              <a:gd name="connsiteY57" fmla="*/ 3396342 h 4146394"/>
              <a:gd name="connsiteX58" fmla="*/ 327994 w 4445683"/>
              <a:gd name="connsiteY58" fmla="*/ 3407228 h 4146394"/>
              <a:gd name="connsiteX59" fmla="*/ 349765 w 4445683"/>
              <a:gd name="connsiteY59" fmla="*/ 3439885 h 4146394"/>
              <a:gd name="connsiteX60" fmla="*/ 382423 w 4445683"/>
              <a:gd name="connsiteY60" fmla="*/ 3450771 h 4146394"/>
              <a:gd name="connsiteX61" fmla="*/ 393308 w 4445683"/>
              <a:gd name="connsiteY61" fmla="*/ 3483428 h 4146394"/>
              <a:gd name="connsiteX62" fmla="*/ 415080 w 4445683"/>
              <a:gd name="connsiteY62" fmla="*/ 3505200 h 4146394"/>
              <a:gd name="connsiteX63" fmla="*/ 480394 w 4445683"/>
              <a:gd name="connsiteY63" fmla="*/ 3537857 h 4146394"/>
              <a:gd name="connsiteX64" fmla="*/ 502165 w 4445683"/>
              <a:gd name="connsiteY64" fmla="*/ 3570514 h 4146394"/>
              <a:gd name="connsiteX65" fmla="*/ 534823 w 4445683"/>
              <a:gd name="connsiteY65" fmla="*/ 3581400 h 4146394"/>
              <a:gd name="connsiteX66" fmla="*/ 578365 w 4445683"/>
              <a:gd name="connsiteY66" fmla="*/ 3603171 h 4146394"/>
              <a:gd name="connsiteX67" fmla="*/ 611023 w 4445683"/>
              <a:gd name="connsiteY67" fmla="*/ 3614057 h 4146394"/>
              <a:gd name="connsiteX68" fmla="*/ 752537 w 4445683"/>
              <a:gd name="connsiteY68" fmla="*/ 3668485 h 4146394"/>
              <a:gd name="connsiteX69" fmla="*/ 904937 w 4445683"/>
              <a:gd name="connsiteY69" fmla="*/ 3744685 h 4146394"/>
              <a:gd name="connsiteX70" fmla="*/ 948480 w 4445683"/>
              <a:gd name="connsiteY70" fmla="*/ 3788228 h 4146394"/>
              <a:gd name="connsiteX71" fmla="*/ 992023 w 4445683"/>
              <a:gd name="connsiteY71" fmla="*/ 3820885 h 4146394"/>
              <a:gd name="connsiteX72" fmla="*/ 1013794 w 4445683"/>
              <a:gd name="connsiteY72" fmla="*/ 3864428 h 4146394"/>
              <a:gd name="connsiteX73" fmla="*/ 1024680 w 4445683"/>
              <a:gd name="connsiteY73" fmla="*/ 3897085 h 4146394"/>
              <a:gd name="connsiteX74" fmla="*/ 1046451 w 4445683"/>
              <a:gd name="connsiteY74" fmla="*/ 3918857 h 4146394"/>
              <a:gd name="connsiteX75" fmla="*/ 1057337 w 4445683"/>
              <a:gd name="connsiteY75" fmla="*/ 3962400 h 4146394"/>
              <a:gd name="connsiteX76" fmla="*/ 1089994 w 4445683"/>
              <a:gd name="connsiteY76" fmla="*/ 3973285 h 4146394"/>
              <a:gd name="connsiteX77" fmla="*/ 1264165 w 4445683"/>
              <a:gd name="connsiteY77" fmla="*/ 3984171 h 4146394"/>
              <a:gd name="connsiteX78" fmla="*/ 1775794 w 4445683"/>
              <a:gd name="connsiteY78" fmla="*/ 4049485 h 4146394"/>
              <a:gd name="connsiteX79" fmla="*/ 1862880 w 4445683"/>
              <a:gd name="connsiteY79" fmla="*/ 4060371 h 4146394"/>
              <a:gd name="connsiteX80" fmla="*/ 2407165 w 4445683"/>
              <a:gd name="connsiteY80" fmla="*/ 4049485 h 4146394"/>
              <a:gd name="connsiteX81" fmla="*/ 2581337 w 4445683"/>
              <a:gd name="connsiteY81" fmla="*/ 4027714 h 4146394"/>
              <a:gd name="connsiteX82" fmla="*/ 2646651 w 4445683"/>
              <a:gd name="connsiteY82" fmla="*/ 4005942 h 4146394"/>
              <a:gd name="connsiteX83" fmla="*/ 2657537 w 4445683"/>
              <a:gd name="connsiteY83" fmla="*/ 3973285 h 4146394"/>
              <a:gd name="connsiteX84" fmla="*/ 2711965 w 4445683"/>
              <a:gd name="connsiteY84" fmla="*/ 3907971 h 4146394"/>
              <a:gd name="connsiteX85" fmla="*/ 2744623 w 4445683"/>
              <a:gd name="connsiteY85" fmla="*/ 3842657 h 4146394"/>
              <a:gd name="connsiteX86" fmla="*/ 2733737 w 4445683"/>
              <a:gd name="connsiteY86" fmla="*/ 3810000 h 4146394"/>
              <a:gd name="connsiteX87" fmla="*/ 2711965 w 4445683"/>
              <a:gd name="connsiteY87" fmla="*/ 3777342 h 4146394"/>
              <a:gd name="connsiteX88" fmla="*/ 2722851 w 4445683"/>
              <a:gd name="connsiteY88" fmla="*/ 3722914 h 4146394"/>
              <a:gd name="connsiteX89" fmla="*/ 3430423 w 4445683"/>
              <a:gd name="connsiteY89" fmla="*/ 3712028 h 4146394"/>
              <a:gd name="connsiteX90" fmla="*/ 3452194 w 4445683"/>
              <a:gd name="connsiteY90" fmla="*/ 3679371 h 4146394"/>
              <a:gd name="connsiteX91" fmla="*/ 3463080 w 4445683"/>
              <a:gd name="connsiteY91" fmla="*/ 3646714 h 4146394"/>
              <a:gd name="connsiteX92" fmla="*/ 3495737 w 4445683"/>
              <a:gd name="connsiteY92" fmla="*/ 3624942 h 4146394"/>
              <a:gd name="connsiteX93" fmla="*/ 3713451 w 4445683"/>
              <a:gd name="connsiteY93" fmla="*/ 3603171 h 4146394"/>
              <a:gd name="connsiteX94" fmla="*/ 3756994 w 4445683"/>
              <a:gd name="connsiteY94" fmla="*/ 3592285 h 4146394"/>
              <a:gd name="connsiteX95" fmla="*/ 3800537 w 4445683"/>
              <a:gd name="connsiteY95" fmla="*/ 3516085 h 4146394"/>
              <a:gd name="connsiteX96" fmla="*/ 3811423 w 4445683"/>
              <a:gd name="connsiteY96" fmla="*/ 3483428 h 4146394"/>
              <a:gd name="connsiteX97" fmla="*/ 3789651 w 4445683"/>
              <a:gd name="connsiteY97" fmla="*/ 3450771 h 4146394"/>
              <a:gd name="connsiteX98" fmla="*/ 3724337 w 4445683"/>
              <a:gd name="connsiteY98" fmla="*/ 3429000 h 4146394"/>
              <a:gd name="connsiteX99" fmla="*/ 3615480 w 4445683"/>
              <a:gd name="connsiteY99" fmla="*/ 3352800 h 4146394"/>
              <a:gd name="connsiteX100" fmla="*/ 3550165 w 4445683"/>
              <a:gd name="connsiteY100" fmla="*/ 3287485 h 4146394"/>
              <a:gd name="connsiteX101" fmla="*/ 3473965 w 4445683"/>
              <a:gd name="connsiteY101" fmla="*/ 3222171 h 4146394"/>
              <a:gd name="connsiteX102" fmla="*/ 3430423 w 4445683"/>
              <a:gd name="connsiteY102" fmla="*/ 3211285 h 4146394"/>
              <a:gd name="connsiteX103" fmla="*/ 3397765 w 4445683"/>
              <a:gd name="connsiteY103" fmla="*/ 3200400 h 4146394"/>
              <a:gd name="connsiteX104" fmla="*/ 3310680 w 4445683"/>
              <a:gd name="connsiteY104" fmla="*/ 3178628 h 4146394"/>
              <a:gd name="connsiteX105" fmla="*/ 3201823 w 4445683"/>
              <a:gd name="connsiteY105" fmla="*/ 3145971 h 4146394"/>
              <a:gd name="connsiteX106" fmla="*/ 3180051 w 4445683"/>
              <a:gd name="connsiteY106" fmla="*/ 3124200 h 4146394"/>
              <a:gd name="connsiteX107" fmla="*/ 3288908 w 4445683"/>
              <a:gd name="connsiteY107" fmla="*/ 3026228 h 4146394"/>
              <a:gd name="connsiteX108" fmla="*/ 3310680 w 4445683"/>
              <a:gd name="connsiteY108" fmla="*/ 2993571 h 4146394"/>
              <a:gd name="connsiteX109" fmla="*/ 3343337 w 4445683"/>
              <a:gd name="connsiteY109" fmla="*/ 2895600 h 4146394"/>
              <a:gd name="connsiteX110" fmla="*/ 3365108 w 4445683"/>
              <a:gd name="connsiteY110" fmla="*/ 2862942 h 4146394"/>
              <a:gd name="connsiteX111" fmla="*/ 3386880 w 4445683"/>
              <a:gd name="connsiteY111" fmla="*/ 2764971 h 4146394"/>
              <a:gd name="connsiteX112" fmla="*/ 3452194 w 4445683"/>
              <a:gd name="connsiteY112" fmla="*/ 2688771 h 4146394"/>
              <a:gd name="connsiteX113" fmla="*/ 3517508 w 4445683"/>
              <a:gd name="connsiteY113" fmla="*/ 2656114 h 4146394"/>
              <a:gd name="connsiteX114" fmla="*/ 3571937 w 4445683"/>
              <a:gd name="connsiteY114" fmla="*/ 2590800 h 4146394"/>
              <a:gd name="connsiteX115" fmla="*/ 3582823 w 4445683"/>
              <a:gd name="connsiteY115" fmla="*/ 2405742 h 4146394"/>
              <a:gd name="connsiteX116" fmla="*/ 3713451 w 4445683"/>
              <a:gd name="connsiteY116" fmla="*/ 2340428 h 4146394"/>
              <a:gd name="connsiteX117" fmla="*/ 3844080 w 4445683"/>
              <a:gd name="connsiteY117" fmla="*/ 2286000 h 4146394"/>
              <a:gd name="connsiteX118" fmla="*/ 3963823 w 4445683"/>
              <a:gd name="connsiteY118" fmla="*/ 2209800 h 4146394"/>
              <a:gd name="connsiteX119" fmla="*/ 3996480 w 4445683"/>
              <a:gd name="connsiteY119" fmla="*/ 2188028 h 4146394"/>
              <a:gd name="connsiteX120" fmla="*/ 4040023 w 4445683"/>
              <a:gd name="connsiteY120" fmla="*/ 2122714 h 4146394"/>
              <a:gd name="connsiteX121" fmla="*/ 4061794 w 4445683"/>
              <a:gd name="connsiteY121" fmla="*/ 2090057 h 4146394"/>
              <a:gd name="connsiteX122" fmla="*/ 4159765 w 4445683"/>
              <a:gd name="connsiteY122" fmla="*/ 2035628 h 4146394"/>
              <a:gd name="connsiteX123" fmla="*/ 4225080 w 4445683"/>
              <a:gd name="connsiteY123" fmla="*/ 1992085 h 4146394"/>
              <a:gd name="connsiteX124" fmla="*/ 4257737 w 4445683"/>
              <a:gd name="connsiteY124" fmla="*/ 1959428 h 4146394"/>
              <a:gd name="connsiteX125" fmla="*/ 4290394 w 4445683"/>
              <a:gd name="connsiteY125" fmla="*/ 1937657 h 4146394"/>
              <a:gd name="connsiteX126" fmla="*/ 4312165 w 4445683"/>
              <a:gd name="connsiteY126" fmla="*/ 1905000 h 4146394"/>
              <a:gd name="connsiteX127" fmla="*/ 4323051 w 4445683"/>
              <a:gd name="connsiteY127" fmla="*/ 1872342 h 4146394"/>
              <a:gd name="connsiteX128" fmla="*/ 4377480 w 4445683"/>
              <a:gd name="connsiteY128" fmla="*/ 1817914 h 4146394"/>
              <a:gd name="connsiteX129" fmla="*/ 4399251 w 4445683"/>
              <a:gd name="connsiteY129" fmla="*/ 1796142 h 4146394"/>
              <a:gd name="connsiteX130" fmla="*/ 4442794 w 4445683"/>
              <a:gd name="connsiteY130" fmla="*/ 1709057 h 4146394"/>
              <a:gd name="connsiteX131" fmla="*/ 4431908 w 4445683"/>
              <a:gd name="connsiteY131" fmla="*/ 1632857 h 4146394"/>
              <a:gd name="connsiteX132" fmla="*/ 4366594 w 4445683"/>
              <a:gd name="connsiteY132" fmla="*/ 1589314 h 4146394"/>
              <a:gd name="connsiteX133" fmla="*/ 4301280 w 4445683"/>
              <a:gd name="connsiteY133" fmla="*/ 1534885 h 4146394"/>
              <a:gd name="connsiteX134" fmla="*/ 4235965 w 4445683"/>
              <a:gd name="connsiteY134" fmla="*/ 1436914 h 4146394"/>
              <a:gd name="connsiteX135" fmla="*/ 4127108 w 4445683"/>
              <a:gd name="connsiteY135" fmla="*/ 1338942 h 4146394"/>
              <a:gd name="connsiteX136" fmla="*/ 4018251 w 4445683"/>
              <a:gd name="connsiteY136" fmla="*/ 1273628 h 4146394"/>
              <a:gd name="connsiteX137" fmla="*/ 3931165 w 4445683"/>
              <a:gd name="connsiteY137" fmla="*/ 1262742 h 4146394"/>
              <a:gd name="connsiteX138" fmla="*/ 3691680 w 4445683"/>
              <a:gd name="connsiteY138" fmla="*/ 1186542 h 4146394"/>
              <a:gd name="connsiteX139" fmla="*/ 3571937 w 4445683"/>
              <a:gd name="connsiteY139" fmla="*/ 1153885 h 4146394"/>
              <a:gd name="connsiteX140" fmla="*/ 3473965 w 4445683"/>
              <a:gd name="connsiteY140" fmla="*/ 1099457 h 4146394"/>
              <a:gd name="connsiteX141" fmla="*/ 3386880 w 4445683"/>
              <a:gd name="connsiteY141" fmla="*/ 1012371 h 4146394"/>
              <a:gd name="connsiteX142" fmla="*/ 3375994 w 4445683"/>
              <a:gd name="connsiteY142" fmla="*/ 968828 h 4146394"/>
              <a:gd name="connsiteX143" fmla="*/ 3365108 w 4445683"/>
              <a:gd name="connsiteY143" fmla="*/ 337457 h 4146394"/>
              <a:gd name="connsiteX144" fmla="*/ 3299794 w 4445683"/>
              <a:gd name="connsiteY144" fmla="*/ 326571 h 4146394"/>
              <a:gd name="connsiteX145" fmla="*/ 3288908 w 4445683"/>
              <a:gd name="connsiteY145" fmla="*/ 250371 h 4146394"/>
              <a:gd name="connsiteX146" fmla="*/ 3267137 w 4445683"/>
              <a:gd name="connsiteY146" fmla="*/ 217714 h 4146394"/>
              <a:gd name="connsiteX147" fmla="*/ 3180051 w 4445683"/>
              <a:gd name="connsiteY147" fmla="*/ 141514 h 4146394"/>
              <a:gd name="connsiteX148" fmla="*/ 3038537 w 4445683"/>
              <a:gd name="connsiteY148" fmla="*/ 119742 h 4146394"/>
              <a:gd name="connsiteX149" fmla="*/ 3016765 w 4445683"/>
              <a:gd name="connsiteY149" fmla="*/ 54428 h 4146394"/>
              <a:gd name="connsiteX150" fmla="*/ 2962337 w 4445683"/>
              <a:gd name="connsiteY150" fmla="*/ 65314 h 4146394"/>
              <a:gd name="connsiteX151" fmla="*/ 2918794 w 4445683"/>
              <a:gd name="connsiteY151" fmla="*/ 119742 h 4146394"/>
              <a:gd name="connsiteX152" fmla="*/ 2886137 w 4445683"/>
              <a:gd name="connsiteY152" fmla="*/ 130628 h 4146394"/>
              <a:gd name="connsiteX153" fmla="*/ 2842594 w 4445683"/>
              <a:gd name="connsiteY153" fmla="*/ 152400 h 4146394"/>
              <a:gd name="connsiteX154" fmla="*/ 2788165 w 4445683"/>
              <a:gd name="connsiteY154" fmla="*/ 250371 h 4146394"/>
              <a:gd name="connsiteX155" fmla="*/ 2668423 w 4445683"/>
              <a:gd name="connsiteY155" fmla="*/ 446314 h 4146394"/>
              <a:gd name="connsiteX156" fmla="*/ 2635765 w 4445683"/>
              <a:gd name="connsiteY156" fmla="*/ 478971 h 4146394"/>
              <a:gd name="connsiteX157" fmla="*/ 2548680 w 4445683"/>
              <a:gd name="connsiteY157" fmla="*/ 609600 h 4146394"/>
              <a:gd name="connsiteX158" fmla="*/ 2494251 w 4445683"/>
              <a:gd name="connsiteY158" fmla="*/ 696685 h 4146394"/>
              <a:gd name="connsiteX159" fmla="*/ 2483365 w 4445683"/>
              <a:gd name="connsiteY159" fmla="*/ 631371 h 4146394"/>
              <a:gd name="connsiteX160" fmla="*/ 2450708 w 4445683"/>
              <a:gd name="connsiteY160" fmla="*/ 620485 h 4146394"/>
              <a:gd name="connsiteX161" fmla="*/ 2396280 w 4445683"/>
              <a:gd name="connsiteY161" fmla="*/ 609600 h 4146394"/>
              <a:gd name="connsiteX162" fmla="*/ 2145908 w 4445683"/>
              <a:gd name="connsiteY162" fmla="*/ 576942 h 4146394"/>
              <a:gd name="connsiteX163" fmla="*/ 2080594 w 4445683"/>
              <a:gd name="connsiteY163" fmla="*/ 555171 h 4146394"/>
              <a:gd name="connsiteX164" fmla="*/ 2047937 w 4445683"/>
              <a:gd name="connsiteY164" fmla="*/ 544285 h 4146394"/>
              <a:gd name="connsiteX165" fmla="*/ 2015280 w 4445683"/>
              <a:gd name="connsiteY165" fmla="*/ 522514 h 4146394"/>
              <a:gd name="connsiteX166" fmla="*/ 1993508 w 4445683"/>
              <a:gd name="connsiteY166" fmla="*/ 489857 h 4146394"/>
              <a:gd name="connsiteX167" fmla="*/ 1949965 w 4445683"/>
              <a:gd name="connsiteY167" fmla="*/ 402771 h 4146394"/>
              <a:gd name="connsiteX168" fmla="*/ 1917308 w 4445683"/>
              <a:gd name="connsiteY168" fmla="*/ 337457 h 4146394"/>
              <a:gd name="connsiteX169" fmla="*/ 1754023 w 4445683"/>
              <a:gd name="connsiteY169" fmla="*/ 304800 h 4146394"/>
              <a:gd name="connsiteX170" fmla="*/ 1666937 w 4445683"/>
              <a:gd name="connsiteY170" fmla="*/ 228600 h 4146394"/>
              <a:gd name="connsiteX171" fmla="*/ 1612508 w 4445683"/>
              <a:gd name="connsiteY171" fmla="*/ 174171 h 4146394"/>
              <a:gd name="connsiteX172" fmla="*/ 1601623 w 4445683"/>
              <a:gd name="connsiteY172" fmla="*/ 141514 h 4146394"/>
              <a:gd name="connsiteX173" fmla="*/ 1579851 w 4445683"/>
              <a:gd name="connsiteY173" fmla="*/ 119742 h 4146394"/>
              <a:gd name="connsiteX174" fmla="*/ 1536308 w 4445683"/>
              <a:gd name="connsiteY174" fmla="*/ 32657 h 4146394"/>
              <a:gd name="connsiteX175" fmla="*/ 1525423 w 4445683"/>
              <a:gd name="connsiteY175" fmla="*/ 0 h 4146394"/>
              <a:gd name="connsiteX176" fmla="*/ 1503651 w 4445683"/>
              <a:gd name="connsiteY176" fmla="*/ 32657 h 4146394"/>
              <a:gd name="connsiteX177" fmla="*/ 1460108 w 4445683"/>
              <a:gd name="connsiteY177" fmla="*/ 119742 h 4146394"/>
              <a:gd name="connsiteX178" fmla="*/ 1449223 w 4445683"/>
              <a:gd name="connsiteY178" fmla="*/ 152400 h 4146394"/>
              <a:gd name="connsiteX179" fmla="*/ 1373023 w 4445683"/>
              <a:gd name="connsiteY179" fmla="*/ 261257 h 4146394"/>
              <a:gd name="connsiteX180" fmla="*/ 1351251 w 4445683"/>
              <a:gd name="connsiteY180" fmla="*/ 283028 h 4146394"/>
              <a:gd name="connsiteX181" fmla="*/ 1318594 w 4445683"/>
              <a:gd name="connsiteY181" fmla="*/ 293914 h 4146394"/>
              <a:gd name="connsiteX182" fmla="*/ 1285937 w 4445683"/>
              <a:gd name="connsiteY182" fmla="*/ 315685 h 4146394"/>
              <a:gd name="connsiteX183" fmla="*/ 1220623 w 4445683"/>
              <a:gd name="connsiteY183" fmla="*/ 337457 h 4146394"/>
              <a:gd name="connsiteX184" fmla="*/ 1198851 w 4445683"/>
              <a:gd name="connsiteY184" fmla="*/ 359228 h 4146394"/>
              <a:gd name="connsiteX185" fmla="*/ 1144423 w 4445683"/>
              <a:gd name="connsiteY185" fmla="*/ 370114 h 414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45683" h="4146394">
                <a:moveTo>
                  <a:pt x="1144423" y="370114"/>
                </a:moveTo>
                <a:cubicBezTo>
                  <a:pt x="1129909" y="370114"/>
                  <a:pt x="1122312" y="363748"/>
                  <a:pt x="1111765" y="359228"/>
                </a:cubicBezTo>
                <a:cubicBezTo>
                  <a:pt x="1096850" y="352836"/>
                  <a:pt x="1084172" y="340447"/>
                  <a:pt x="1068223" y="337457"/>
                </a:cubicBezTo>
                <a:cubicBezTo>
                  <a:pt x="1025277" y="329405"/>
                  <a:pt x="981137" y="330200"/>
                  <a:pt x="937594" y="326571"/>
                </a:cubicBezTo>
                <a:cubicBezTo>
                  <a:pt x="844527" y="295549"/>
                  <a:pt x="895052" y="301954"/>
                  <a:pt x="785194" y="315685"/>
                </a:cubicBezTo>
                <a:cubicBezTo>
                  <a:pt x="774308" y="319314"/>
                  <a:pt x="763607" y="323552"/>
                  <a:pt x="752537" y="326571"/>
                </a:cubicBezTo>
                <a:cubicBezTo>
                  <a:pt x="723669" y="334444"/>
                  <a:pt x="691608" y="333811"/>
                  <a:pt x="665451" y="348342"/>
                </a:cubicBezTo>
                <a:cubicBezTo>
                  <a:pt x="655420" y="353915"/>
                  <a:pt x="661610" y="371942"/>
                  <a:pt x="654565" y="381000"/>
                </a:cubicBezTo>
                <a:cubicBezTo>
                  <a:pt x="603166" y="447085"/>
                  <a:pt x="610250" y="439314"/>
                  <a:pt x="556594" y="457200"/>
                </a:cubicBezTo>
                <a:cubicBezTo>
                  <a:pt x="542080" y="478971"/>
                  <a:pt x="521326" y="497691"/>
                  <a:pt x="513051" y="522514"/>
                </a:cubicBezTo>
                <a:cubicBezTo>
                  <a:pt x="509422" y="533400"/>
                  <a:pt x="509511" y="546356"/>
                  <a:pt x="502165" y="555171"/>
                </a:cubicBezTo>
                <a:cubicBezTo>
                  <a:pt x="490550" y="569109"/>
                  <a:pt x="472560" y="576213"/>
                  <a:pt x="458623" y="587828"/>
                </a:cubicBezTo>
                <a:cubicBezTo>
                  <a:pt x="450738" y="594399"/>
                  <a:pt x="446031" y="605010"/>
                  <a:pt x="436851" y="609600"/>
                </a:cubicBezTo>
                <a:cubicBezTo>
                  <a:pt x="423469" y="616291"/>
                  <a:pt x="407822" y="616857"/>
                  <a:pt x="393308" y="620485"/>
                </a:cubicBezTo>
                <a:cubicBezTo>
                  <a:pt x="386051" y="627742"/>
                  <a:pt x="376127" y="633077"/>
                  <a:pt x="371537" y="642257"/>
                </a:cubicBezTo>
                <a:cubicBezTo>
                  <a:pt x="361274" y="662783"/>
                  <a:pt x="355331" y="685307"/>
                  <a:pt x="349765" y="707571"/>
                </a:cubicBezTo>
                <a:cubicBezTo>
                  <a:pt x="346137" y="722085"/>
                  <a:pt x="345571" y="737733"/>
                  <a:pt x="338880" y="751114"/>
                </a:cubicBezTo>
                <a:cubicBezTo>
                  <a:pt x="324706" y="779462"/>
                  <a:pt x="309278" y="771357"/>
                  <a:pt x="284451" y="783771"/>
                </a:cubicBezTo>
                <a:cubicBezTo>
                  <a:pt x="272749" y="789622"/>
                  <a:pt x="262680" y="798285"/>
                  <a:pt x="251794" y="805542"/>
                </a:cubicBezTo>
                <a:cubicBezTo>
                  <a:pt x="244537" y="816428"/>
                  <a:pt x="238196" y="827984"/>
                  <a:pt x="230023" y="838200"/>
                </a:cubicBezTo>
                <a:cubicBezTo>
                  <a:pt x="223612" y="846214"/>
                  <a:pt x="209938" y="849847"/>
                  <a:pt x="208251" y="859971"/>
                </a:cubicBezTo>
                <a:cubicBezTo>
                  <a:pt x="198688" y="917350"/>
                  <a:pt x="203454" y="976291"/>
                  <a:pt x="197365" y="1034142"/>
                </a:cubicBezTo>
                <a:cubicBezTo>
                  <a:pt x="196164" y="1045554"/>
                  <a:pt x="189499" y="1055730"/>
                  <a:pt x="186480" y="1066800"/>
                </a:cubicBezTo>
                <a:cubicBezTo>
                  <a:pt x="159187" y="1166873"/>
                  <a:pt x="186905" y="1131687"/>
                  <a:pt x="142937" y="1175657"/>
                </a:cubicBezTo>
                <a:cubicBezTo>
                  <a:pt x="139308" y="1186543"/>
                  <a:pt x="132051" y="1196839"/>
                  <a:pt x="132051" y="1208314"/>
                </a:cubicBezTo>
                <a:cubicBezTo>
                  <a:pt x="132051" y="1269859"/>
                  <a:pt x="138514" y="1282131"/>
                  <a:pt x="153823" y="1328057"/>
                </a:cubicBezTo>
                <a:cubicBezTo>
                  <a:pt x="119983" y="1361896"/>
                  <a:pt x="110149" y="1366449"/>
                  <a:pt x="88508" y="1415142"/>
                </a:cubicBezTo>
                <a:cubicBezTo>
                  <a:pt x="82432" y="1428814"/>
                  <a:pt x="81733" y="1444300"/>
                  <a:pt x="77623" y="1458685"/>
                </a:cubicBezTo>
                <a:cubicBezTo>
                  <a:pt x="59436" y="1522341"/>
                  <a:pt x="72871" y="1458298"/>
                  <a:pt x="55851" y="1534885"/>
                </a:cubicBezTo>
                <a:cubicBezTo>
                  <a:pt x="50884" y="1557236"/>
                  <a:pt x="45749" y="1598632"/>
                  <a:pt x="34080" y="1621971"/>
                </a:cubicBezTo>
                <a:cubicBezTo>
                  <a:pt x="28229" y="1633673"/>
                  <a:pt x="19565" y="1643742"/>
                  <a:pt x="12308" y="1654628"/>
                </a:cubicBezTo>
                <a:cubicBezTo>
                  <a:pt x="8680" y="1665514"/>
                  <a:pt x="0" y="1675899"/>
                  <a:pt x="1423" y="1687285"/>
                </a:cubicBezTo>
                <a:cubicBezTo>
                  <a:pt x="2975" y="1699704"/>
                  <a:pt x="29145" y="1761715"/>
                  <a:pt x="44965" y="1774371"/>
                </a:cubicBezTo>
                <a:cubicBezTo>
                  <a:pt x="53925" y="1781539"/>
                  <a:pt x="66737" y="1781628"/>
                  <a:pt x="77623" y="1785257"/>
                </a:cubicBezTo>
                <a:cubicBezTo>
                  <a:pt x="52681" y="1934906"/>
                  <a:pt x="88096" y="1800456"/>
                  <a:pt x="44965" y="1872342"/>
                </a:cubicBezTo>
                <a:cubicBezTo>
                  <a:pt x="2572" y="1942998"/>
                  <a:pt x="67473" y="1871609"/>
                  <a:pt x="12308" y="1926771"/>
                </a:cubicBezTo>
                <a:cubicBezTo>
                  <a:pt x="15937" y="1992085"/>
                  <a:pt x="16992" y="2057594"/>
                  <a:pt x="23194" y="2122714"/>
                </a:cubicBezTo>
                <a:cubicBezTo>
                  <a:pt x="24282" y="2134137"/>
                  <a:pt x="28507" y="2145340"/>
                  <a:pt x="34080" y="2155371"/>
                </a:cubicBezTo>
                <a:cubicBezTo>
                  <a:pt x="46787" y="2178244"/>
                  <a:pt x="55852" y="2206171"/>
                  <a:pt x="77623" y="2220685"/>
                </a:cubicBezTo>
                <a:lnTo>
                  <a:pt x="142937" y="2264228"/>
                </a:lnTo>
                <a:cubicBezTo>
                  <a:pt x="119369" y="2358498"/>
                  <a:pt x="148228" y="2256444"/>
                  <a:pt x="110280" y="2351314"/>
                </a:cubicBezTo>
                <a:cubicBezTo>
                  <a:pt x="101757" y="2372622"/>
                  <a:pt x="95765" y="2394857"/>
                  <a:pt x="88508" y="2416628"/>
                </a:cubicBezTo>
                <a:cubicBezTo>
                  <a:pt x="84879" y="2427514"/>
                  <a:pt x="87170" y="2442920"/>
                  <a:pt x="77623" y="2449285"/>
                </a:cubicBezTo>
                <a:lnTo>
                  <a:pt x="44965" y="2471057"/>
                </a:lnTo>
                <a:cubicBezTo>
                  <a:pt x="37708" y="2481943"/>
                  <a:pt x="29045" y="2492012"/>
                  <a:pt x="23194" y="2503714"/>
                </a:cubicBezTo>
                <a:cubicBezTo>
                  <a:pt x="6983" y="2536135"/>
                  <a:pt x="7237" y="2565783"/>
                  <a:pt x="23194" y="2601685"/>
                </a:cubicBezTo>
                <a:cubicBezTo>
                  <a:pt x="29446" y="2615753"/>
                  <a:pt x="43042" y="2625803"/>
                  <a:pt x="55851" y="2634342"/>
                </a:cubicBezTo>
                <a:cubicBezTo>
                  <a:pt x="65398" y="2640707"/>
                  <a:pt x="77622" y="2641599"/>
                  <a:pt x="88508" y="2645228"/>
                </a:cubicBezTo>
                <a:cubicBezTo>
                  <a:pt x="151051" y="2707771"/>
                  <a:pt x="118595" y="2691544"/>
                  <a:pt x="175594" y="2710542"/>
                </a:cubicBezTo>
                <a:cubicBezTo>
                  <a:pt x="182851" y="2717799"/>
                  <a:pt x="193761" y="2722704"/>
                  <a:pt x="197365" y="2732314"/>
                </a:cubicBezTo>
                <a:cubicBezTo>
                  <a:pt x="205115" y="2752980"/>
                  <a:pt x="196553" y="2778911"/>
                  <a:pt x="208251" y="2797628"/>
                </a:cubicBezTo>
                <a:cubicBezTo>
                  <a:pt x="216852" y="2811389"/>
                  <a:pt x="237280" y="2812143"/>
                  <a:pt x="251794" y="2819400"/>
                </a:cubicBezTo>
                <a:cubicBezTo>
                  <a:pt x="240908" y="2826657"/>
                  <a:pt x="227310" y="2830955"/>
                  <a:pt x="219137" y="2841171"/>
                </a:cubicBezTo>
                <a:cubicBezTo>
                  <a:pt x="211969" y="2850131"/>
                  <a:pt x="214155" y="2863989"/>
                  <a:pt x="208251" y="2873828"/>
                </a:cubicBezTo>
                <a:cubicBezTo>
                  <a:pt x="202971" y="2882629"/>
                  <a:pt x="193737" y="2888343"/>
                  <a:pt x="186480" y="2895600"/>
                </a:cubicBezTo>
                <a:cubicBezTo>
                  <a:pt x="187991" y="2916753"/>
                  <a:pt x="199843" y="3149687"/>
                  <a:pt x="219137" y="3178628"/>
                </a:cubicBezTo>
                <a:lnTo>
                  <a:pt x="262680" y="3243942"/>
                </a:lnTo>
                <a:cubicBezTo>
                  <a:pt x="266551" y="3290396"/>
                  <a:pt x="244516" y="3365850"/>
                  <a:pt x="295337" y="3396342"/>
                </a:cubicBezTo>
                <a:cubicBezTo>
                  <a:pt x="305176" y="3402246"/>
                  <a:pt x="317108" y="3403599"/>
                  <a:pt x="327994" y="3407228"/>
                </a:cubicBezTo>
                <a:cubicBezTo>
                  <a:pt x="335251" y="3418114"/>
                  <a:pt x="339549" y="3431712"/>
                  <a:pt x="349765" y="3439885"/>
                </a:cubicBezTo>
                <a:cubicBezTo>
                  <a:pt x="358725" y="3447053"/>
                  <a:pt x="374309" y="3442657"/>
                  <a:pt x="382423" y="3450771"/>
                </a:cubicBezTo>
                <a:cubicBezTo>
                  <a:pt x="390537" y="3458885"/>
                  <a:pt x="387405" y="3473589"/>
                  <a:pt x="393308" y="3483428"/>
                </a:cubicBezTo>
                <a:cubicBezTo>
                  <a:pt x="398588" y="3492229"/>
                  <a:pt x="407066" y="3498789"/>
                  <a:pt x="415080" y="3505200"/>
                </a:cubicBezTo>
                <a:cubicBezTo>
                  <a:pt x="445225" y="3529316"/>
                  <a:pt x="445902" y="3526359"/>
                  <a:pt x="480394" y="3537857"/>
                </a:cubicBezTo>
                <a:cubicBezTo>
                  <a:pt x="487651" y="3548743"/>
                  <a:pt x="491949" y="3562341"/>
                  <a:pt x="502165" y="3570514"/>
                </a:cubicBezTo>
                <a:cubicBezTo>
                  <a:pt x="511125" y="3577682"/>
                  <a:pt x="524276" y="3576880"/>
                  <a:pt x="534823" y="3581400"/>
                </a:cubicBezTo>
                <a:cubicBezTo>
                  <a:pt x="549738" y="3587792"/>
                  <a:pt x="563450" y="3596779"/>
                  <a:pt x="578365" y="3603171"/>
                </a:cubicBezTo>
                <a:cubicBezTo>
                  <a:pt x="588912" y="3607691"/>
                  <a:pt x="600537" y="3609397"/>
                  <a:pt x="611023" y="3614057"/>
                </a:cubicBezTo>
                <a:cubicBezTo>
                  <a:pt x="831655" y="3712116"/>
                  <a:pt x="510014" y="3581871"/>
                  <a:pt x="752537" y="3668485"/>
                </a:cubicBezTo>
                <a:cubicBezTo>
                  <a:pt x="795882" y="3683965"/>
                  <a:pt x="867991" y="3717815"/>
                  <a:pt x="904937" y="3744685"/>
                </a:cubicBezTo>
                <a:cubicBezTo>
                  <a:pt x="921537" y="3756758"/>
                  <a:pt x="933032" y="3774711"/>
                  <a:pt x="948480" y="3788228"/>
                </a:cubicBezTo>
                <a:cubicBezTo>
                  <a:pt x="962134" y="3800175"/>
                  <a:pt x="977509" y="3809999"/>
                  <a:pt x="992023" y="3820885"/>
                </a:cubicBezTo>
                <a:cubicBezTo>
                  <a:pt x="999280" y="3835399"/>
                  <a:pt x="1007402" y="3849513"/>
                  <a:pt x="1013794" y="3864428"/>
                </a:cubicBezTo>
                <a:cubicBezTo>
                  <a:pt x="1018314" y="3874975"/>
                  <a:pt x="1018776" y="3887246"/>
                  <a:pt x="1024680" y="3897085"/>
                </a:cubicBezTo>
                <a:cubicBezTo>
                  <a:pt x="1029960" y="3905886"/>
                  <a:pt x="1039194" y="3911600"/>
                  <a:pt x="1046451" y="3918857"/>
                </a:cubicBezTo>
                <a:cubicBezTo>
                  <a:pt x="1050080" y="3933371"/>
                  <a:pt x="1047991" y="3950717"/>
                  <a:pt x="1057337" y="3962400"/>
                </a:cubicBezTo>
                <a:cubicBezTo>
                  <a:pt x="1064505" y="3971360"/>
                  <a:pt x="1078583" y="3972084"/>
                  <a:pt x="1089994" y="3973285"/>
                </a:cubicBezTo>
                <a:cubicBezTo>
                  <a:pt x="1147845" y="3979374"/>
                  <a:pt x="1206108" y="3980542"/>
                  <a:pt x="1264165" y="3984171"/>
                </a:cubicBezTo>
                <a:cubicBezTo>
                  <a:pt x="1426388" y="4146394"/>
                  <a:pt x="1292943" y="4037989"/>
                  <a:pt x="1775794" y="4049485"/>
                </a:cubicBezTo>
                <a:cubicBezTo>
                  <a:pt x="1858219" y="4090698"/>
                  <a:pt x="1780084" y="4063438"/>
                  <a:pt x="1862880" y="4060371"/>
                </a:cubicBezTo>
                <a:cubicBezTo>
                  <a:pt x="2044220" y="4053655"/>
                  <a:pt x="2225737" y="4053114"/>
                  <a:pt x="2407165" y="4049485"/>
                </a:cubicBezTo>
                <a:cubicBezTo>
                  <a:pt x="2501832" y="4017932"/>
                  <a:pt x="2357771" y="4063015"/>
                  <a:pt x="2581337" y="4027714"/>
                </a:cubicBezTo>
                <a:cubicBezTo>
                  <a:pt x="2604005" y="4024135"/>
                  <a:pt x="2646651" y="4005942"/>
                  <a:pt x="2646651" y="4005942"/>
                </a:cubicBezTo>
                <a:cubicBezTo>
                  <a:pt x="2650280" y="3995056"/>
                  <a:pt x="2651172" y="3982832"/>
                  <a:pt x="2657537" y="3973285"/>
                </a:cubicBezTo>
                <a:cubicBezTo>
                  <a:pt x="2705687" y="3901060"/>
                  <a:pt x="2676350" y="3979201"/>
                  <a:pt x="2711965" y="3907971"/>
                </a:cubicBezTo>
                <a:cubicBezTo>
                  <a:pt x="2757030" y="3817842"/>
                  <a:pt x="2682234" y="3936238"/>
                  <a:pt x="2744623" y="3842657"/>
                </a:cubicBezTo>
                <a:cubicBezTo>
                  <a:pt x="2740994" y="3831771"/>
                  <a:pt x="2738869" y="3820263"/>
                  <a:pt x="2733737" y="3810000"/>
                </a:cubicBezTo>
                <a:cubicBezTo>
                  <a:pt x="2727886" y="3798298"/>
                  <a:pt x="2713588" y="3790324"/>
                  <a:pt x="2711965" y="3777342"/>
                </a:cubicBezTo>
                <a:cubicBezTo>
                  <a:pt x="2709670" y="3758983"/>
                  <a:pt x="2704425" y="3724589"/>
                  <a:pt x="2722851" y="3722914"/>
                </a:cubicBezTo>
                <a:cubicBezTo>
                  <a:pt x="2957768" y="3701558"/>
                  <a:pt x="3194566" y="3715657"/>
                  <a:pt x="3430423" y="3712028"/>
                </a:cubicBezTo>
                <a:cubicBezTo>
                  <a:pt x="3437680" y="3701142"/>
                  <a:pt x="3446343" y="3691073"/>
                  <a:pt x="3452194" y="3679371"/>
                </a:cubicBezTo>
                <a:cubicBezTo>
                  <a:pt x="3457326" y="3669108"/>
                  <a:pt x="3455912" y="3655674"/>
                  <a:pt x="3463080" y="3646714"/>
                </a:cubicBezTo>
                <a:cubicBezTo>
                  <a:pt x="3471253" y="3636498"/>
                  <a:pt x="3484035" y="3630793"/>
                  <a:pt x="3495737" y="3624942"/>
                </a:cubicBezTo>
                <a:cubicBezTo>
                  <a:pt x="3552528" y="3596546"/>
                  <a:pt x="3702662" y="3603806"/>
                  <a:pt x="3713451" y="3603171"/>
                </a:cubicBezTo>
                <a:cubicBezTo>
                  <a:pt x="3727965" y="3599542"/>
                  <a:pt x="3744004" y="3599708"/>
                  <a:pt x="3756994" y="3592285"/>
                </a:cubicBezTo>
                <a:cubicBezTo>
                  <a:pt x="3796471" y="3569727"/>
                  <a:pt x="3789570" y="3554468"/>
                  <a:pt x="3800537" y="3516085"/>
                </a:cubicBezTo>
                <a:cubicBezTo>
                  <a:pt x="3803689" y="3505052"/>
                  <a:pt x="3807794" y="3494314"/>
                  <a:pt x="3811423" y="3483428"/>
                </a:cubicBezTo>
                <a:cubicBezTo>
                  <a:pt x="3804166" y="3472542"/>
                  <a:pt x="3800745" y="3457705"/>
                  <a:pt x="3789651" y="3450771"/>
                </a:cubicBezTo>
                <a:cubicBezTo>
                  <a:pt x="3770190" y="3438608"/>
                  <a:pt x="3724337" y="3429000"/>
                  <a:pt x="3724337" y="3429000"/>
                </a:cubicBezTo>
                <a:cubicBezTo>
                  <a:pt x="3703709" y="3415248"/>
                  <a:pt x="3638505" y="3373522"/>
                  <a:pt x="3615480" y="3352800"/>
                </a:cubicBezTo>
                <a:cubicBezTo>
                  <a:pt x="3592594" y="3332203"/>
                  <a:pt x="3571937" y="3309257"/>
                  <a:pt x="3550165" y="3287485"/>
                </a:cubicBezTo>
                <a:cubicBezTo>
                  <a:pt x="3528377" y="3265697"/>
                  <a:pt x="3501895" y="3236136"/>
                  <a:pt x="3473965" y="3222171"/>
                </a:cubicBezTo>
                <a:cubicBezTo>
                  <a:pt x="3460584" y="3215480"/>
                  <a:pt x="3444808" y="3215395"/>
                  <a:pt x="3430423" y="3211285"/>
                </a:cubicBezTo>
                <a:cubicBezTo>
                  <a:pt x="3419390" y="3208133"/>
                  <a:pt x="3408835" y="3203419"/>
                  <a:pt x="3397765" y="3200400"/>
                </a:cubicBezTo>
                <a:cubicBezTo>
                  <a:pt x="3368898" y="3192527"/>
                  <a:pt x="3339451" y="3186848"/>
                  <a:pt x="3310680" y="3178628"/>
                </a:cubicBezTo>
                <a:cubicBezTo>
                  <a:pt x="3125155" y="3125621"/>
                  <a:pt x="3336742" y="3179702"/>
                  <a:pt x="3201823" y="3145971"/>
                </a:cubicBezTo>
                <a:cubicBezTo>
                  <a:pt x="3194566" y="3138714"/>
                  <a:pt x="3175461" y="3133380"/>
                  <a:pt x="3180051" y="3124200"/>
                </a:cubicBezTo>
                <a:cubicBezTo>
                  <a:pt x="3208975" y="3066351"/>
                  <a:pt x="3249736" y="3065400"/>
                  <a:pt x="3288908" y="3026228"/>
                </a:cubicBezTo>
                <a:cubicBezTo>
                  <a:pt x="3298159" y="3016977"/>
                  <a:pt x="3303423" y="3004457"/>
                  <a:pt x="3310680" y="2993571"/>
                </a:cubicBezTo>
                <a:cubicBezTo>
                  <a:pt x="3321075" y="2951990"/>
                  <a:pt x="3322838" y="2936597"/>
                  <a:pt x="3343337" y="2895600"/>
                </a:cubicBezTo>
                <a:cubicBezTo>
                  <a:pt x="3349188" y="2883898"/>
                  <a:pt x="3357851" y="2873828"/>
                  <a:pt x="3365108" y="2862942"/>
                </a:cubicBezTo>
                <a:cubicBezTo>
                  <a:pt x="3366253" y="2857216"/>
                  <a:pt x="3381756" y="2775220"/>
                  <a:pt x="3386880" y="2764971"/>
                </a:cubicBezTo>
                <a:cubicBezTo>
                  <a:pt x="3394426" y="2749879"/>
                  <a:pt x="3435853" y="2699665"/>
                  <a:pt x="3452194" y="2688771"/>
                </a:cubicBezTo>
                <a:cubicBezTo>
                  <a:pt x="3550384" y="2623310"/>
                  <a:pt x="3414736" y="2741757"/>
                  <a:pt x="3517508" y="2656114"/>
                </a:cubicBezTo>
                <a:cubicBezTo>
                  <a:pt x="3548938" y="2629922"/>
                  <a:pt x="3550530" y="2622909"/>
                  <a:pt x="3571937" y="2590800"/>
                </a:cubicBezTo>
                <a:cubicBezTo>
                  <a:pt x="3575566" y="2529114"/>
                  <a:pt x="3552418" y="2459536"/>
                  <a:pt x="3582823" y="2405742"/>
                </a:cubicBezTo>
                <a:cubicBezTo>
                  <a:pt x="3606777" y="2363361"/>
                  <a:pt x="3671706" y="2365475"/>
                  <a:pt x="3713451" y="2340428"/>
                </a:cubicBezTo>
                <a:cubicBezTo>
                  <a:pt x="3816027" y="2278883"/>
                  <a:pt x="3715705" y="2332682"/>
                  <a:pt x="3844080" y="2286000"/>
                </a:cubicBezTo>
                <a:cubicBezTo>
                  <a:pt x="3889262" y="2269570"/>
                  <a:pt x="3925440" y="2237216"/>
                  <a:pt x="3963823" y="2209800"/>
                </a:cubicBezTo>
                <a:cubicBezTo>
                  <a:pt x="3974469" y="2202196"/>
                  <a:pt x="3985594" y="2195285"/>
                  <a:pt x="3996480" y="2188028"/>
                </a:cubicBezTo>
                <a:cubicBezTo>
                  <a:pt x="4016269" y="2108868"/>
                  <a:pt x="3989905" y="2172831"/>
                  <a:pt x="4040023" y="2122714"/>
                </a:cubicBezTo>
                <a:cubicBezTo>
                  <a:pt x="4049274" y="2113463"/>
                  <a:pt x="4051948" y="2098672"/>
                  <a:pt x="4061794" y="2090057"/>
                </a:cubicBezTo>
                <a:cubicBezTo>
                  <a:pt x="4107862" y="2049747"/>
                  <a:pt x="4114912" y="2050580"/>
                  <a:pt x="4159765" y="2035628"/>
                </a:cubicBezTo>
                <a:cubicBezTo>
                  <a:pt x="4218024" y="1977372"/>
                  <a:pt x="4132809" y="2057993"/>
                  <a:pt x="4225080" y="1992085"/>
                </a:cubicBezTo>
                <a:cubicBezTo>
                  <a:pt x="4237607" y="1983137"/>
                  <a:pt x="4245910" y="1969283"/>
                  <a:pt x="4257737" y="1959428"/>
                </a:cubicBezTo>
                <a:cubicBezTo>
                  <a:pt x="4267788" y="1951053"/>
                  <a:pt x="4279508" y="1944914"/>
                  <a:pt x="4290394" y="1937657"/>
                </a:cubicBezTo>
                <a:cubicBezTo>
                  <a:pt x="4297651" y="1926771"/>
                  <a:pt x="4306314" y="1916702"/>
                  <a:pt x="4312165" y="1905000"/>
                </a:cubicBezTo>
                <a:cubicBezTo>
                  <a:pt x="4317297" y="1894737"/>
                  <a:pt x="4316166" y="1881522"/>
                  <a:pt x="4323051" y="1872342"/>
                </a:cubicBezTo>
                <a:cubicBezTo>
                  <a:pt x="4338446" y="1851816"/>
                  <a:pt x="4359337" y="1836057"/>
                  <a:pt x="4377480" y="1817914"/>
                </a:cubicBezTo>
                <a:cubicBezTo>
                  <a:pt x="4384737" y="1810657"/>
                  <a:pt x="4394661" y="1805322"/>
                  <a:pt x="4399251" y="1796142"/>
                </a:cubicBezTo>
                <a:lnTo>
                  <a:pt x="4442794" y="1709057"/>
                </a:lnTo>
                <a:cubicBezTo>
                  <a:pt x="4439165" y="1683657"/>
                  <a:pt x="4445683" y="1654504"/>
                  <a:pt x="4431908" y="1632857"/>
                </a:cubicBezTo>
                <a:cubicBezTo>
                  <a:pt x="4417860" y="1610782"/>
                  <a:pt x="4387527" y="1605014"/>
                  <a:pt x="4366594" y="1589314"/>
                </a:cubicBezTo>
                <a:cubicBezTo>
                  <a:pt x="4343922" y="1572310"/>
                  <a:pt x="4321319" y="1554925"/>
                  <a:pt x="4301280" y="1534885"/>
                </a:cubicBezTo>
                <a:cubicBezTo>
                  <a:pt x="4247502" y="1481107"/>
                  <a:pt x="4287784" y="1499096"/>
                  <a:pt x="4235965" y="1436914"/>
                </a:cubicBezTo>
                <a:cubicBezTo>
                  <a:pt x="4156696" y="1341792"/>
                  <a:pt x="4187401" y="1384162"/>
                  <a:pt x="4127108" y="1338942"/>
                </a:cubicBezTo>
                <a:cubicBezTo>
                  <a:pt x="4080165" y="1303735"/>
                  <a:pt x="4075124" y="1286753"/>
                  <a:pt x="4018251" y="1273628"/>
                </a:cubicBezTo>
                <a:cubicBezTo>
                  <a:pt x="3989746" y="1267050"/>
                  <a:pt x="3960194" y="1266371"/>
                  <a:pt x="3931165" y="1262742"/>
                </a:cubicBezTo>
                <a:cubicBezTo>
                  <a:pt x="3821592" y="1218913"/>
                  <a:pt x="3880494" y="1240489"/>
                  <a:pt x="3691680" y="1186542"/>
                </a:cubicBezTo>
                <a:cubicBezTo>
                  <a:pt x="3651900" y="1175176"/>
                  <a:pt x="3571937" y="1153885"/>
                  <a:pt x="3571937" y="1153885"/>
                </a:cubicBezTo>
                <a:cubicBezTo>
                  <a:pt x="3539280" y="1135742"/>
                  <a:pt x="3503641" y="1122150"/>
                  <a:pt x="3473965" y="1099457"/>
                </a:cubicBezTo>
                <a:cubicBezTo>
                  <a:pt x="3441355" y="1074520"/>
                  <a:pt x="3386880" y="1012371"/>
                  <a:pt x="3386880" y="1012371"/>
                </a:cubicBezTo>
                <a:cubicBezTo>
                  <a:pt x="3383251" y="997857"/>
                  <a:pt x="3376476" y="983781"/>
                  <a:pt x="3375994" y="968828"/>
                </a:cubicBezTo>
                <a:cubicBezTo>
                  <a:pt x="3369207" y="758449"/>
                  <a:pt x="3389907" y="546479"/>
                  <a:pt x="3365108" y="337457"/>
                </a:cubicBezTo>
                <a:cubicBezTo>
                  <a:pt x="3362508" y="315539"/>
                  <a:pt x="3321565" y="330200"/>
                  <a:pt x="3299794" y="326571"/>
                </a:cubicBezTo>
                <a:cubicBezTo>
                  <a:pt x="3296165" y="301171"/>
                  <a:pt x="3296281" y="274947"/>
                  <a:pt x="3288908" y="250371"/>
                </a:cubicBezTo>
                <a:cubicBezTo>
                  <a:pt x="3285149" y="237840"/>
                  <a:pt x="3275752" y="227560"/>
                  <a:pt x="3267137" y="217714"/>
                </a:cubicBezTo>
                <a:cubicBezTo>
                  <a:pt x="3263072" y="213068"/>
                  <a:pt x="3203660" y="147416"/>
                  <a:pt x="3180051" y="141514"/>
                </a:cubicBezTo>
                <a:cubicBezTo>
                  <a:pt x="3133750" y="129939"/>
                  <a:pt x="3085708" y="126999"/>
                  <a:pt x="3038537" y="119742"/>
                </a:cubicBezTo>
                <a:cubicBezTo>
                  <a:pt x="3031280" y="97971"/>
                  <a:pt x="3035439" y="67767"/>
                  <a:pt x="3016765" y="54428"/>
                </a:cubicBezTo>
                <a:cubicBezTo>
                  <a:pt x="3001709" y="43674"/>
                  <a:pt x="2979343" y="58026"/>
                  <a:pt x="2962337" y="65314"/>
                </a:cubicBezTo>
                <a:cubicBezTo>
                  <a:pt x="2938434" y="75558"/>
                  <a:pt x="2937182" y="105031"/>
                  <a:pt x="2918794" y="119742"/>
                </a:cubicBezTo>
                <a:cubicBezTo>
                  <a:pt x="2909834" y="126910"/>
                  <a:pt x="2896684" y="126108"/>
                  <a:pt x="2886137" y="130628"/>
                </a:cubicBezTo>
                <a:cubicBezTo>
                  <a:pt x="2871222" y="137021"/>
                  <a:pt x="2857108" y="145143"/>
                  <a:pt x="2842594" y="152400"/>
                </a:cubicBezTo>
                <a:cubicBezTo>
                  <a:pt x="2779727" y="246702"/>
                  <a:pt x="2878014" y="96344"/>
                  <a:pt x="2788165" y="250371"/>
                </a:cubicBezTo>
                <a:cubicBezTo>
                  <a:pt x="2749596" y="316489"/>
                  <a:pt x="2708337" y="381000"/>
                  <a:pt x="2668423" y="446314"/>
                </a:cubicBezTo>
                <a:cubicBezTo>
                  <a:pt x="2660395" y="459450"/>
                  <a:pt x="2644869" y="466556"/>
                  <a:pt x="2635765" y="478971"/>
                </a:cubicBezTo>
                <a:cubicBezTo>
                  <a:pt x="2604818" y="521172"/>
                  <a:pt x="2572084" y="562793"/>
                  <a:pt x="2548680" y="609600"/>
                </a:cubicBezTo>
                <a:cubicBezTo>
                  <a:pt x="2518794" y="669369"/>
                  <a:pt x="2536644" y="640160"/>
                  <a:pt x="2494251" y="696685"/>
                </a:cubicBezTo>
                <a:cubicBezTo>
                  <a:pt x="2490622" y="674914"/>
                  <a:pt x="2494316" y="650535"/>
                  <a:pt x="2483365" y="631371"/>
                </a:cubicBezTo>
                <a:cubicBezTo>
                  <a:pt x="2477672" y="621408"/>
                  <a:pt x="2461840" y="623268"/>
                  <a:pt x="2450708" y="620485"/>
                </a:cubicBezTo>
                <a:cubicBezTo>
                  <a:pt x="2432758" y="615998"/>
                  <a:pt x="2414308" y="613760"/>
                  <a:pt x="2396280" y="609600"/>
                </a:cubicBezTo>
                <a:cubicBezTo>
                  <a:pt x="2239861" y="573503"/>
                  <a:pt x="2368971" y="591813"/>
                  <a:pt x="2145908" y="576942"/>
                </a:cubicBezTo>
                <a:lnTo>
                  <a:pt x="2080594" y="555171"/>
                </a:lnTo>
                <a:cubicBezTo>
                  <a:pt x="2069708" y="551542"/>
                  <a:pt x="2057484" y="550650"/>
                  <a:pt x="2047937" y="544285"/>
                </a:cubicBezTo>
                <a:lnTo>
                  <a:pt x="2015280" y="522514"/>
                </a:lnTo>
                <a:cubicBezTo>
                  <a:pt x="2008023" y="511628"/>
                  <a:pt x="1998822" y="501812"/>
                  <a:pt x="1993508" y="489857"/>
                </a:cubicBezTo>
                <a:cubicBezTo>
                  <a:pt x="1953481" y="399795"/>
                  <a:pt x="1994678" y="447482"/>
                  <a:pt x="1949965" y="402771"/>
                </a:cubicBezTo>
                <a:cubicBezTo>
                  <a:pt x="1944813" y="387313"/>
                  <a:pt x="1934192" y="345899"/>
                  <a:pt x="1917308" y="337457"/>
                </a:cubicBezTo>
                <a:cubicBezTo>
                  <a:pt x="1883711" y="320658"/>
                  <a:pt x="1792634" y="310315"/>
                  <a:pt x="1754023" y="304800"/>
                </a:cubicBezTo>
                <a:cubicBezTo>
                  <a:pt x="1623392" y="217713"/>
                  <a:pt x="1730437" y="301172"/>
                  <a:pt x="1666937" y="228600"/>
                </a:cubicBezTo>
                <a:cubicBezTo>
                  <a:pt x="1650041" y="209290"/>
                  <a:pt x="1612508" y="174171"/>
                  <a:pt x="1612508" y="174171"/>
                </a:cubicBezTo>
                <a:cubicBezTo>
                  <a:pt x="1608880" y="163285"/>
                  <a:pt x="1607526" y="151353"/>
                  <a:pt x="1601623" y="141514"/>
                </a:cubicBezTo>
                <a:cubicBezTo>
                  <a:pt x="1596343" y="132713"/>
                  <a:pt x="1584441" y="128922"/>
                  <a:pt x="1579851" y="119742"/>
                </a:cubicBezTo>
                <a:cubicBezTo>
                  <a:pt x="1529818" y="19676"/>
                  <a:pt x="1585496" y="81842"/>
                  <a:pt x="1536308" y="32657"/>
                </a:cubicBezTo>
                <a:cubicBezTo>
                  <a:pt x="1532680" y="21771"/>
                  <a:pt x="1536897" y="0"/>
                  <a:pt x="1525423" y="0"/>
                </a:cubicBezTo>
                <a:cubicBezTo>
                  <a:pt x="1512340" y="0"/>
                  <a:pt x="1508965" y="20702"/>
                  <a:pt x="1503651" y="32657"/>
                </a:cubicBezTo>
                <a:cubicBezTo>
                  <a:pt x="1463624" y="122718"/>
                  <a:pt x="1504821" y="75031"/>
                  <a:pt x="1460108" y="119742"/>
                </a:cubicBezTo>
                <a:cubicBezTo>
                  <a:pt x="1456480" y="130628"/>
                  <a:pt x="1454796" y="142369"/>
                  <a:pt x="1449223" y="152400"/>
                </a:cubicBezTo>
                <a:cubicBezTo>
                  <a:pt x="1437921" y="172744"/>
                  <a:pt x="1392046" y="238429"/>
                  <a:pt x="1373023" y="261257"/>
                </a:cubicBezTo>
                <a:cubicBezTo>
                  <a:pt x="1366453" y="269141"/>
                  <a:pt x="1360052" y="277748"/>
                  <a:pt x="1351251" y="283028"/>
                </a:cubicBezTo>
                <a:cubicBezTo>
                  <a:pt x="1341412" y="288932"/>
                  <a:pt x="1328857" y="288782"/>
                  <a:pt x="1318594" y="293914"/>
                </a:cubicBezTo>
                <a:cubicBezTo>
                  <a:pt x="1306892" y="299765"/>
                  <a:pt x="1297892" y="310372"/>
                  <a:pt x="1285937" y="315685"/>
                </a:cubicBezTo>
                <a:cubicBezTo>
                  <a:pt x="1264966" y="325006"/>
                  <a:pt x="1220623" y="337457"/>
                  <a:pt x="1220623" y="337457"/>
                </a:cubicBezTo>
                <a:cubicBezTo>
                  <a:pt x="1213366" y="344714"/>
                  <a:pt x="1207652" y="353948"/>
                  <a:pt x="1198851" y="359228"/>
                </a:cubicBezTo>
                <a:cubicBezTo>
                  <a:pt x="1174970" y="373556"/>
                  <a:pt x="1158937" y="370114"/>
                  <a:pt x="1144423" y="370114"/>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2"/>
          <p:cNvSpPr txBox="1">
            <a:spLocks/>
          </p:cNvSpPr>
          <p:nvPr/>
        </p:nvSpPr>
        <p:spPr bwMode="auto">
          <a:xfrm>
            <a:off x="755576" y="1412776"/>
            <a:ext cx="2286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err="1" smtClean="0">
                <a:solidFill>
                  <a:schemeClr val="bg1">
                    <a:lumMod val="50000"/>
                    <a:lumOff val="50000"/>
                  </a:schemeClr>
                </a:solidFill>
                <a:latin typeface="Calibri" pitchFamily="34" charset="0"/>
                <a:ea typeface="+mj-ea"/>
                <a:cs typeface="Calibri" pitchFamily="34" charset="0"/>
              </a:rPr>
              <a:t>i</a:t>
            </a:r>
            <a:r>
              <a:rPr lang="en-CA" sz="2800" b="1" kern="0" noProof="0" dirty="0" smtClean="0">
                <a:solidFill>
                  <a:schemeClr val="bg1">
                    <a:lumMod val="50000"/>
                    <a:lumOff val="50000"/>
                  </a:schemeClr>
                </a:solidFill>
                <a:latin typeface="Calibri" pitchFamily="34" charset="0"/>
                <a:ea typeface="+mj-ea"/>
                <a:cs typeface="Calibri" pitchFamily="34" charset="0"/>
              </a:rPr>
              <a:t>n sin</a:t>
            </a:r>
            <a:endParaRPr kumimoji="0" lang="en-CA" sz="2800" b="1" i="0" u="none" strike="noStrike" kern="0" cap="none" spc="0" normalizeH="0" baseline="0" noProof="0" dirty="0">
              <a:ln>
                <a:noFill/>
              </a:ln>
              <a:solidFill>
                <a:schemeClr val="bg1">
                  <a:lumMod val="50000"/>
                  <a:lumOff val="50000"/>
                </a:schemeClr>
              </a:solidFill>
              <a:effectLst/>
              <a:uLnTx/>
              <a:uFillTx/>
              <a:latin typeface="Calibri" pitchFamily="34" charset="0"/>
              <a:ea typeface="+mj-ea"/>
              <a:cs typeface="Calibri" pitchFamily="34" charset="0"/>
            </a:endParaRPr>
          </a:p>
        </p:txBody>
      </p:sp>
      <p:pic>
        <p:nvPicPr>
          <p:cNvPr id="7" name="Picture 6" descr="red-angry-face-smiley-emoticon sherv.net.gif"/>
          <p:cNvPicPr>
            <a:picLocks noChangeAspect="1"/>
          </p:cNvPicPr>
          <p:nvPr/>
        </p:nvPicPr>
        <p:blipFill>
          <a:blip r:embed="rId2" cstate="print"/>
          <a:stretch>
            <a:fillRect/>
          </a:stretch>
        </p:blipFill>
        <p:spPr>
          <a:xfrm>
            <a:off x="539552" y="1916832"/>
            <a:ext cx="632368" cy="640080"/>
          </a:xfrm>
          <a:prstGeom prst="rect">
            <a:avLst/>
          </a:prstGeom>
        </p:spPr>
      </p:pic>
      <p:pic>
        <p:nvPicPr>
          <p:cNvPr id="8" name="Picture 7" descr="red-angry-face-smiley-emoticon sherv.net.gif"/>
          <p:cNvPicPr>
            <a:picLocks noChangeAspect="1"/>
          </p:cNvPicPr>
          <p:nvPr/>
        </p:nvPicPr>
        <p:blipFill>
          <a:blip r:embed="rId2" cstate="print"/>
          <a:stretch>
            <a:fillRect/>
          </a:stretch>
        </p:blipFill>
        <p:spPr>
          <a:xfrm>
            <a:off x="1475656" y="2132856"/>
            <a:ext cx="632368" cy="640080"/>
          </a:xfrm>
          <a:prstGeom prst="rect">
            <a:avLst/>
          </a:prstGeom>
        </p:spPr>
      </p:pic>
      <p:pic>
        <p:nvPicPr>
          <p:cNvPr id="9" name="Picture 8" descr="red-angry-face-smiley-emoticon sherv.net.gif"/>
          <p:cNvPicPr>
            <a:picLocks noChangeAspect="1"/>
          </p:cNvPicPr>
          <p:nvPr/>
        </p:nvPicPr>
        <p:blipFill>
          <a:blip r:embed="rId2" cstate="print"/>
          <a:stretch>
            <a:fillRect/>
          </a:stretch>
        </p:blipFill>
        <p:spPr>
          <a:xfrm>
            <a:off x="2427463" y="1988840"/>
            <a:ext cx="632369" cy="640080"/>
          </a:xfrm>
          <a:prstGeom prst="rect">
            <a:avLst/>
          </a:prstGeom>
        </p:spPr>
      </p:pic>
      <p:pic>
        <p:nvPicPr>
          <p:cNvPr id="10" name="Picture 9" descr="red-angry-face-smiley-emoticon sherv.net.gif"/>
          <p:cNvPicPr>
            <a:picLocks noChangeAspect="1"/>
          </p:cNvPicPr>
          <p:nvPr/>
        </p:nvPicPr>
        <p:blipFill>
          <a:blip r:embed="rId2" cstate="print"/>
          <a:stretch>
            <a:fillRect/>
          </a:stretch>
        </p:blipFill>
        <p:spPr>
          <a:xfrm>
            <a:off x="683568" y="3645024"/>
            <a:ext cx="632368" cy="640080"/>
          </a:xfrm>
          <a:prstGeom prst="rect">
            <a:avLst/>
          </a:prstGeom>
        </p:spPr>
      </p:pic>
      <p:pic>
        <p:nvPicPr>
          <p:cNvPr id="12" name="Picture 11" descr="red-angry-face-smiley-emoticon sherv.net.gif"/>
          <p:cNvPicPr>
            <a:picLocks noChangeAspect="1"/>
          </p:cNvPicPr>
          <p:nvPr/>
        </p:nvPicPr>
        <p:blipFill>
          <a:blip r:embed="rId2" cstate="print"/>
          <a:stretch>
            <a:fillRect/>
          </a:stretch>
        </p:blipFill>
        <p:spPr>
          <a:xfrm>
            <a:off x="2499472" y="3717032"/>
            <a:ext cx="632368" cy="640080"/>
          </a:xfrm>
          <a:prstGeom prst="rect">
            <a:avLst/>
          </a:prstGeom>
        </p:spPr>
      </p:pic>
      <p:pic>
        <p:nvPicPr>
          <p:cNvPr id="13" name="Picture 12" descr="red-angry-face-smiley-emoticon sherv.net.gif"/>
          <p:cNvPicPr>
            <a:picLocks noChangeAspect="1"/>
          </p:cNvPicPr>
          <p:nvPr/>
        </p:nvPicPr>
        <p:blipFill>
          <a:blip r:embed="rId2" cstate="print"/>
          <a:stretch>
            <a:fillRect/>
          </a:stretch>
        </p:blipFill>
        <p:spPr>
          <a:xfrm>
            <a:off x="3275856" y="2996952"/>
            <a:ext cx="632368" cy="640080"/>
          </a:xfrm>
          <a:prstGeom prst="rect">
            <a:avLst/>
          </a:prstGeom>
        </p:spPr>
      </p:pic>
      <p:pic>
        <p:nvPicPr>
          <p:cNvPr id="14" name="Picture 13" descr="red-angry-face-smiley-emoticon sherv.net.gif"/>
          <p:cNvPicPr>
            <a:picLocks noChangeAspect="1"/>
          </p:cNvPicPr>
          <p:nvPr/>
        </p:nvPicPr>
        <p:blipFill>
          <a:blip r:embed="rId2" cstate="print"/>
          <a:stretch>
            <a:fillRect/>
          </a:stretch>
        </p:blipFill>
        <p:spPr>
          <a:xfrm>
            <a:off x="771280" y="2780928"/>
            <a:ext cx="632368" cy="640080"/>
          </a:xfrm>
          <a:prstGeom prst="rect">
            <a:avLst/>
          </a:prstGeom>
        </p:spPr>
      </p:pic>
      <p:pic>
        <p:nvPicPr>
          <p:cNvPr id="15" name="Picture 14" descr="red-angry-face-smiley-emoticon sherv.net.gif"/>
          <p:cNvPicPr>
            <a:picLocks noChangeAspect="1"/>
          </p:cNvPicPr>
          <p:nvPr/>
        </p:nvPicPr>
        <p:blipFill>
          <a:blip r:embed="rId2" cstate="print"/>
          <a:stretch>
            <a:fillRect/>
          </a:stretch>
        </p:blipFill>
        <p:spPr>
          <a:xfrm>
            <a:off x="2195736" y="2852936"/>
            <a:ext cx="632368" cy="640080"/>
          </a:xfrm>
          <a:prstGeom prst="rect">
            <a:avLst/>
          </a:prstGeom>
        </p:spPr>
      </p:pic>
      <p:pic>
        <p:nvPicPr>
          <p:cNvPr id="16" name="Picture 15" descr="red-angry-face-smiley-emoticon sherv.net.gif"/>
          <p:cNvPicPr>
            <a:picLocks noChangeAspect="1"/>
          </p:cNvPicPr>
          <p:nvPr/>
        </p:nvPicPr>
        <p:blipFill>
          <a:blip r:embed="rId2" cstate="print"/>
          <a:stretch>
            <a:fillRect/>
          </a:stretch>
        </p:blipFill>
        <p:spPr>
          <a:xfrm>
            <a:off x="1635376" y="3509000"/>
            <a:ext cx="632368" cy="640080"/>
          </a:xfrm>
          <a:prstGeom prst="rect">
            <a:avLst/>
          </a:prstGeom>
        </p:spPr>
      </p:pic>
      <p:pic>
        <p:nvPicPr>
          <p:cNvPr id="17" name="Picture 16" descr="www.fg-a.com valentine 2-jumping-heart.gif"/>
          <p:cNvPicPr>
            <a:picLocks noChangeAspect="1"/>
          </p:cNvPicPr>
          <p:nvPr/>
        </p:nvPicPr>
        <p:blipFill>
          <a:blip r:embed="rId3" cstate="print"/>
          <a:stretch>
            <a:fillRect/>
          </a:stretch>
        </p:blipFill>
        <p:spPr>
          <a:xfrm>
            <a:off x="6444208" y="1484784"/>
            <a:ext cx="1143000" cy="1333500"/>
          </a:xfrm>
          <a:prstGeom prst="rect">
            <a:avLst/>
          </a:prstGeom>
        </p:spPr>
      </p:pic>
      <p:pic>
        <p:nvPicPr>
          <p:cNvPr id="18" name="Picture 17" descr="www.fg-a.com valentine 2-jumping-heart.gif"/>
          <p:cNvPicPr>
            <a:picLocks noChangeAspect="1"/>
          </p:cNvPicPr>
          <p:nvPr/>
        </p:nvPicPr>
        <p:blipFill>
          <a:blip r:embed="rId3" cstate="print"/>
          <a:stretch>
            <a:fillRect/>
          </a:stretch>
        </p:blipFill>
        <p:spPr>
          <a:xfrm>
            <a:off x="6876256" y="2492896"/>
            <a:ext cx="1143000" cy="1333500"/>
          </a:xfrm>
          <a:prstGeom prst="rect">
            <a:avLst/>
          </a:prstGeom>
        </p:spPr>
      </p:pic>
      <p:pic>
        <p:nvPicPr>
          <p:cNvPr id="19" name="Picture 18" descr="www.fg-a.com valentine 2-jumping-heart.gif"/>
          <p:cNvPicPr>
            <a:picLocks noChangeAspect="1"/>
          </p:cNvPicPr>
          <p:nvPr/>
        </p:nvPicPr>
        <p:blipFill>
          <a:blip r:embed="rId3" cstate="print"/>
          <a:stretch>
            <a:fillRect/>
          </a:stretch>
        </p:blipFill>
        <p:spPr>
          <a:xfrm>
            <a:off x="7740352" y="2492896"/>
            <a:ext cx="1143000" cy="1333500"/>
          </a:xfrm>
          <a:prstGeom prst="rect">
            <a:avLst/>
          </a:prstGeom>
        </p:spPr>
      </p:pic>
      <p:pic>
        <p:nvPicPr>
          <p:cNvPr id="21" name="Picture 20" descr="www.fg-a.com valentine 2-jumping-heart.gif"/>
          <p:cNvPicPr>
            <a:picLocks noChangeAspect="1"/>
          </p:cNvPicPr>
          <p:nvPr/>
        </p:nvPicPr>
        <p:blipFill>
          <a:blip r:embed="rId3" cstate="print"/>
          <a:stretch>
            <a:fillRect/>
          </a:stretch>
        </p:blipFill>
        <p:spPr>
          <a:xfrm>
            <a:off x="6876256" y="3429000"/>
            <a:ext cx="1143000" cy="1333500"/>
          </a:xfrm>
          <a:prstGeom prst="rect">
            <a:avLst/>
          </a:prstGeom>
        </p:spPr>
      </p:pic>
      <p:pic>
        <p:nvPicPr>
          <p:cNvPr id="22" name="Picture 21" descr="www.fg-a.com valentine 2-jumping-heart.gif"/>
          <p:cNvPicPr>
            <a:picLocks noChangeAspect="1"/>
          </p:cNvPicPr>
          <p:nvPr/>
        </p:nvPicPr>
        <p:blipFill>
          <a:blip r:embed="rId3" cstate="print"/>
          <a:stretch>
            <a:fillRect/>
          </a:stretch>
        </p:blipFill>
        <p:spPr>
          <a:xfrm>
            <a:off x="7308304" y="1484784"/>
            <a:ext cx="1143000" cy="1333500"/>
          </a:xfrm>
          <a:prstGeom prst="rect">
            <a:avLst/>
          </a:prstGeom>
        </p:spPr>
      </p:pic>
      <p:pic>
        <p:nvPicPr>
          <p:cNvPr id="23" name="Picture 22" descr="www.fg-a.com valentine 2-jumping-heart.gif"/>
          <p:cNvPicPr>
            <a:picLocks noChangeAspect="1"/>
          </p:cNvPicPr>
          <p:nvPr/>
        </p:nvPicPr>
        <p:blipFill>
          <a:blip r:embed="rId3" cstate="print"/>
          <a:stretch>
            <a:fillRect/>
          </a:stretch>
        </p:blipFill>
        <p:spPr>
          <a:xfrm>
            <a:off x="5148064" y="2492896"/>
            <a:ext cx="1143000" cy="1333500"/>
          </a:xfrm>
          <a:prstGeom prst="rect">
            <a:avLst/>
          </a:prstGeom>
        </p:spPr>
      </p:pic>
      <p:pic>
        <p:nvPicPr>
          <p:cNvPr id="24" name="Picture 23" descr="www.fg-a.com valentine 2-jumping-heart.gif"/>
          <p:cNvPicPr>
            <a:picLocks noChangeAspect="1"/>
          </p:cNvPicPr>
          <p:nvPr/>
        </p:nvPicPr>
        <p:blipFill>
          <a:blip r:embed="rId3" cstate="print"/>
          <a:stretch>
            <a:fillRect/>
          </a:stretch>
        </p:blipFill>
        <p:spPr>
          <a:xfrm>
            <a:off x="6012160" y="3429000"/>
            <a:ext cx="1143000" cy="1333500"/>
          </a:xfrm>
          <a:prstGeom prst="rect">
            <a:avLst/>
          </a:prstGeom>
        </p:spPr>
      </p:pic>
      <p:pic>
        <p:nvPicPr>
          <p:cNvPr id="25" name="Picture 24" descr="www.fg-a.com valentine 2-jumping-heart.gif"/>
          <p:cNvPicPr>
            <a:picLocks noChangeAspect="1"/>
          </p:cNvPicPr>
          <p:nvPr/>
        </p:nvPicPr>
        <p:blipFill>
          <a:blip r:embed="rId3" cstate="print"/>
          <a:stretch>
            <a:fillRect/>
          </a:stretch>
        </p:blipFill>
        <p:spPr>
          <a:xfrm>
            <a:off x="5580112" y="1484784"/>
            <a:ext cx="1143000" cy="1333500"/>
          </a:xfrm>
          <a:prstGeom prst="rect">
            <a:avLst/>
          </a:prstGeom>
        </p:spPr>
      </p:pic>
      <p:pic>
        <p:nvPicPr>
          <p:cNvPr id="26" name="Picture 25" descr="www.fg-a.com valentine 2-jumping-heart.gif"/>
          <p:cNvPicPr>
            <a:picLocks noChangeAspect="1"/>
          </p:cNvPicPr>
          <p:nvPr/>
        </p:nvPicPr>
        <p:blipFill>
          <a:blip r:embed="rId3" cstate="print"/>
          <a:stretch>
            <a:fillRect/>
          </a:stretch>
        </p:blipFill>
        <p:spPr>
          <a:xfrm>
            <a:off x="6012160" y="2492896"/>
            <a:ext cx="1143000" cy="1333500"/>
          </a:xfrm>
          <a:prstGeom prst="rect">
            <a:avLst/>
          </a:prstGeom>
        </p:spPr>
      </p:pic>
      <p:sp>
        <p:nvSpPr>
          <p:cNvPr id="32" name="Rectangle 31"/>
          <p:cNvSpPr/>
          <p:nvPr/>
        </p:nvSpPr>
        <p:spPr>
          <a:xfrm>
            <a:off x="4283968" y="2132856"/>
            <a:ext cx="27432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16200000">
            <a:off x="4298816" y="19899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3419872" y="4293096"/>
            <a:ext cx="2088232" cy="369332"/>
          </a:xfrm>
          <a:prstGeom prst="rect">
            <a:avLst/>
          </a:prstGeom>
          <a:noFill/>
        </p:spPr>
        <p:txBody>
          <a:bodyPr wrap="square" rtlCol="0">
            <a:spAutoFit/>
          </a:bodyPr>
          <a:lstStyle/>
          <a:p>
            <a:pPr algn="ctr"/>
            <a:r>
              <a:rPr lang="en-CA" sz="900" dirty="0" smtClean="0">
                <a:solidFill>
                  <a:schemeClr val="tx1">
                    <a:lumMod val="85000"/>
                  </a:schemeClr>
                </a:solidFill>
              </a:rPr>
              <a:t>angry smiley © sherv.net</a:t>
            </a:r>
          </a:p>
          <a:p>
            <a:pPr algn="ctr"/>
            <a:r>
              <a:rPr lang="en-CA" sz="900" dirty="0" smtClean="0">
                <a:solidFill>
                  <a:schemeClr val="tx1">
                    <a:lumMod val="85000"/>
                  </a:schemeClr>
                </a:solidFill>
              </a:rPr>
              <a:t>Jumping heart © www.fg-a.com</a:t>
            </a:r>
          </a:p>
        </p:txBody>
      </p:sp>
      <p:sp>
        <p:nvSpPr>
          <p:cNvPr id="30" name="TextBox 29"/>
          <p:cNvSpPr txBox="1"/>
          <p:nvPr/>
        </p:nvSpPr>
        <p:spPr>
          <a:xfrm>
            <a:off x="323528" y="44624"/>
            <a:ext cx="8496944"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Are you a saint, set apart from sin and Satan, </a:t>
            </a:r>
          </a:p>
          <a:p>
            <a:pPr algn="ctr"/>
            <a:r>
              <a:rPr lang="en-US" sz="2800" b="1" dirty="0" smtClean="0">
                <a:solidFill>
                  <a:srgbClr val="FF0000"/>
                </a:solidFill>
                <a:latin typeface="Calibri" pitchFamily="34" charset="0"/>
                <a:cs typeface="Calibri" pitchFamily="34" charset="0"/>
              </a:rPr>
              <a:t>made holy to the LORD in Christ in the Holy Spirit?</a:t>
            </a:r>
            <a:endParaRPr lang="en-US" sz="2800" b="1" dirty="0">
              <a:solidFill>
                <a:srgbClr val="FF0000"/>
              </a:solidFill>
              <a:latin typeface="Calibri" pitchFamily="34" charset="0"/>
              <a:cs typeface="Calibri" pitchFamily="34" charset="0"/>
            </a:endParaRPr>
          </a:p>
        </p:txBody>
      </p:sp>
      <p:sp>
        <p:nvSpPr>
          <p:cNvPr id="29" name="TextBox 28"/>
          <p:cNvSpPr txBox="1"/>
          <p:nvPr/>
        </p:nvSpPr>
        <p:spPr>
          <a:xfrm>
            <a:off x="0" y="4869448"/>
            <a:ext cx="9108504" cy="2015936"/>
          </a:xfrm>
          <a:prstGeom prst="rect">
            <a:avLst/>
          </a:prstGeom>
          <a:noFill/>
        </p:spPr>
        <p:txBody>
          <a:bodyPr wrap="square" rtlCol="0">
            <a:spAutoFit/>
          </a:bodyPr>
          <a:lstStyle/>
          <a:p>
            <a:pPr algn="ctr">
              <a:lnSpc>
                <a:spcPts val="3000"/>
              </a:lnSpc>
            </a:pPr>
            <a:r>
              <a:rPr lang="en-CA" sz="2800" b="1" spc="-10" dirty="0" smtClean="0">
                <a:solidFill>
                  <a:schemeClr val="bg1"/>
                </a:solidFill>
                <a:latin typeface="Calibri" pitchFamily="34" charset="0"/>
                <a:cs typeface="Calibri" pitchFamily="34" charset="0"/>
              </a:rPr>
              <a:t>“called to be saints . . . the Spirit intercedes for the saints . . .  </a:t>
            </a:r>
          </a:p>
          <a:p>
            <a:pPr algn="ctr">
              <a:lnSpc>
                <a:spcPts val="3000"/>
              </a:lnSpc>
            </a:pPr>
            <a:r>
              <a:rPr lang="en-CA" sz="2800" b="1" dirty="0" smtClean="0">
                <a:solidFill>
                  <a:schemeClr val="bg1"/>
                </a:solidFill>
                <a:latin typeface="Calibri" pitchFamily="34" charset="0"/>
                <a:cs typeface="Calibri" pitchFamily="34" charset="0"/>
              </a:rPr>
              <a:t>sanctified by the Holy Spirit . . . worthy of the saints” </a:t>
            </a:r>
          </a:p>
          <a:p>
            <a:pPr algn="ctr">
              <a:lnSpc>
                <a:spcPts val="3000"/>
              </a:lnSpc>
            </a:pPr>
            <a:r>
              <a:rPr lang="en-CA" sz="2800" b="1" dirty="0" smtClean="0">
                <a:solidFill>
                  <a:schemeClr val="bg1"/>
                </a:solidFill>
                <a:latin typeface="Calibri" pitchFamily="34" charset="0"/>
                <a:cs typeface="Calibri" pitchFamily="34" charset="0"/>
              </a:rPr>
              <a:t>Rom 1:7; 8:27; 15:16; 16:2</a:t>
            </a:r>
          </a:p>
          <a:p>
            <a:pPr algn="ctr">
              <a:lnSpc>
                <a:spcPts val="3000"/>
              </a:lnSpc>
            </a:pPr>
            <a:r>
              <a:rPr lang="en-CA" sz="2800" b="1" dirty="0" smtClean="0">
                <a:latin typeface="Calibri" pitchFamily="34" charset="0"/>
                <a:cs typeface="Calibri" pitchFamily="34" charset="0"/>
              </a:rPr>
              <a:t>“the church of God . . . sanctified in Christ Jesus, </a:t>
            </a:r>
          </a:p>
          <a:p>
            <a:pPr algn="ctr">
              <a:lnSpc>
                <a:spcPts val="3000"/>
              </a:lnSpc>
            </a:pPr>
            <a:r>
              <a:rPr lang="en-CA" sz="2800" b="1" dirty="0" smtClean="0">
                <a:latin typeface="Calibri" pitchFamily="34" charset="0"/>
                <a:cs typeface="Calibri" pitchFamily="34" charset="0"/>
              </a:rPr>
              <a:t>called to be saints” 1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1:2</a:t>
            </a:r>
            <a:endParaRPr lang="en-US" sz="2800" b="1" dirty="0"/>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algn="ctr" eaLnBrk="0" hangingPunct="0"/>
            <a:r>
              <a:rPr lang="en-US" sz="2800" kern="0" dirty="0" smtClean="0">
                <a:latin typeface="Calibri" pitchFamily="34" charset="0"/>
                <a:ea typeface="+mj-ea"/>
                <a:cs typeface="Calibri" pitchFamily="34" charset="0"/>
              </a:rPr>
              <a:t>Believe and receive all.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7164288" y="0"/>
            <a:ext cx="2011680" cy="6858000"/>
          </a:xfrm>
          <a:prstGeom prst="rect">
            <a:avLst/>
          </a:prstGeom>
          <a:solidFill>
            <a:schemeClr val="bg1"/>
          </a:solidFill>
        </p:spPr>
        <p:txBody>
          <a:bodyPr/>
          <a:lstStyle/>
          <a:p>
            <a:pPr marL="0" marR="0" lvl="0" indent="0" algn="ctr" defTabSz="914400" rtl="0" eaLnBrk="0" fontAlgn="base" latinLnBrk="0" hangingPunct="0">
              <a:lnSpc>
                <a:spcPts val="3600"/>
              </a:lnSpc>
              <a:spcBef>
                <a:spcPct val="0"/>
              </a:spcBef>
              <a:spcAft>
                <a:spcPct val="0"/>
              </a:spcAft>
              <a:buClrTx/>
              <a:buSzTx/>
              <a:buFontTx/>
              <a:buNone/>
              <a:tabLst/>
              <a:defRPr/>
            </a:pPr>
            <a:endPar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ts val="36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Will you joyfully draw on 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 given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in Christ?</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816977"/>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Sunday – Section 7       </a:t>
            </a:r>
            <a:r>
              <a:rPr lang="en-US" sz="2400" b="1" dirty="0" smtClean="0">
                <a:solidFill>
                  <a:srgbClr val="FF0000"/>
                </a:solidFill>
                <a:latin typeface="Calibri" pitchFamily="34" charset="0"/>
                <a:cs typeface="Calibri" pitchFamily="34" charset="0"/>
              </a:rPr>
              <a:t>Gifts of future glory </a:t>
            </a:r>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a:xfrm>
            <a:off x="519113" y="4929206"/>
            <a:ext cx="8013700" cy="1143000"/>
          </a:xfrm>
        </p:spPr>
        <p:txBody>
          <a:bodyPr/>
          <a:lstStyle/>
          <a:p>
            <a:r>
              <a:rPr lang="en-US" sz="2800" b="1" baseline="30000" dirty="0" smtClean="0">
                <a:solidFill>
                  <a:schemeClr val="bg1"/>
                </a:solidFill>
                <a:latin typeface="Calibri" pitchFamily="34" charset="0"/>
              </a:rPr>
              <a:t>“</a:t>
            </a:r>
            <a:r>
              <a:rPr lang="en-US" sz="2800" b="1" dirty="0" smtClean="0">
                <a:solidFill>
                  <a:schemeClr val="bg1"/>
                </a:solidFill>
                <a:latin typeface="Calibri" pitchFamily="34" charset="0"/>
              </a:rPr>
              <a:t>Their end is destruction, . . . But our citizenship is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heaven, and from it we await a Savior,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the Lord Jesus Christ”  Phil 3:19-20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1400" b="1" dirty="0" smtClean="0">
                <a:solidFill>
                  <a:schemeClr val="bg1"/>
                </a:solidFill>
                <a:latin typeface="Calibri" pitchFamily="34" charset="0"/>
              </a:rPr>
              <a:t>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2800" b="1" dirty="0" smtClean="0">
                <a:solidFill>
                  <a:schemeClr val="bg1"/>
                </a:solidFill>
                <a:latin typeface="Calibri" pitchFamily="34" charset="0"/>
              </a:rPr>
              <a:t>“the assembly of the firstborn who are enrolled in heaven”  Heb 12:23</a:t>
            </a:r>
            <a:endParaRPr lang="en-CA" sz="2800" dirty="0" smtClean="0">
              <a:solidFill>
                <a:schemeClr val="bg1"/>
              </a:solidFill>
              <a:latin typeface="Calibri" pitchFamily="34" charset="0"/>
            </a:endParaRPr>
          </a:p>
        </p:txBody>
      </p:sp>
      <p:pic>
        <p:nvPicPr>
          <p:cNvPr id="9219" name="Picture 2" descr="abroad,atlases,destinations,documents,Fotolia,geography,holidays,international,maps,overseas,passports,Photographs,planning,travels,vacations,worlds"/>
          <p:cNvPicPr>
            <a:picLocks noChangeAspect="1" noChangeArrowheads="1"/>
          </p:cNvPicPr>
          <p:nvPr/>
        </p:nvPicPr>
        <p:blipFill>
          <a:blip r:embed="rId2" cstate="print"/>
          <a:srcRect t="23260" b="18587"/>
          <a:stretch>
            <a:fillRect/>
          </a:stretch>
        </p:blipFill>
        <p:spPr bwMode="auto">
          <a:xfrm>
            <a:off x="-17783" y="-285776"/>
            <a:ext cx="5741911" cy="3566160"/>
          </a:xfrm>
          <a:prstGeom prst="rect">
            <a:avLst/>
          </a:prstGeom>
          <a:noFill/>
          <a:ln w="9525">
            <a:noFill/>
            <a:miter lim="800000"/>
            <a:headEnd/>
            <a:tailEnd/>
          </a:ln>
        </p:spPr>
      </p:pic>
      <p:sp>
        <p:nvSpPr>
          <p:cNvPr id="4" name="TextBox 3"/>
          <p:cNvSpPr txBox="1"/>
          <p:nvPr/>
        </p:nvSpPr>
        <p:spPr>
          <a:xfrm rot="19560000">
            <a:off x="2479050" y="1164683"/>
            <a:ext cx="2313432" cy="1463040"/>
          </a:xfrm>
          <a:prstGeom prst="rect">
            <a:avLst/>
          </a:prstGeom>
          <a:solidFill>
            <a:schemeClr val="bg1"/>
          </a:solidFill>
        </p:spPr>
        <p:txBody>
          <a:bodyPr wrap="square">
            <a:spAutoFit/>
          </a:bodyPr>
          <a:lstStyle/>
          <a:p>
            <a:pPr algn="ctr">
              <a:defRPr/>
            </a:pPr>
            <a:r>
              <a:rPr lang="en-CA" sz="2400" b="1" cap="all" dirty="0"/>
              <a:t>Citizens of heaven</a:t>
            </a:r>
          </a:p>
          <a:p>
            <a:pPr algn="ctr">
              <a:defRPr/>
            </a:pPr>
            <a:endParaRPr lang="en-CA" sz="2000" b="1" cap="all" dirty="0"/>
          </a:p>
          <a:p>
            <a:pPr algn="ctr">
              <a:defRPr/>
            </a:pPr>
            <a:r>
              <a:rPr lang="en-CA" sz="2400" b="1" cap="all" dirty="0"/>
              <a:t>  </a:t>
            </a:r>
            <a:r>
              <a:rPr lang="en-CA" sz="2400" b="1" cap="all" dirty="0" smtClean="0"/>
              <a:t> Passport </a:t>
            </a:r>
            <a:r>
              <a:rPr lang="en-CA" sz="2400" b="1" i="1" cap="all" dirty="0" smtClean="0"/>
              <a:t>  </a:t>
            </a:r>
            <a:endParaRPr lang="en-CA" sz="2400" b="1" i="1" cap="all" dirty="0"/>
          </a:p>
        </p:txBody>
      </p:sp>
      <p:sp>
        <p:nvSpPr>
          <p:cNvPr id="9222" name="TextBox 5"/>
          <p:cNvSpPr txBox="1">
            <a:spLocks noChangeArrowheads="1"/>
          </p:cNvSpPr>
          <p:nvPr/>
        </p:nvSpPr>
        <p:spPr bwMode="auto">
          <a:xfrm>
            <a:off x="2484438" y="3500438"/>
            <a:ext cx="2808287" cy="646112"/>
          </a:xfrm>
          <a:prstGeom prst="rect">
            <a:avLst/>
          </a:prstGeom>
          <a:solidFill>
            <a:srgbClr val="FFFF00"/>
          </a:solidFill>
          <a:ln w="9525">
            <a:noFill/>
            <a:miter lim="800000"/>
            <a:headEnd/>
            <a:tailEnd/>
          </a:ln>
        </p:spPr>
        <p:txBody>
          <a:bodyPr>
            <a:spAutoFit/>
          </a:bodyPr>
          <a:lstStyle/>
          <a:p>
            <a:r>
              <a:rPr lang="en-CA"/>
              <a:t>                                         </a:t>
            </a:r>
          </a:p>
          <a:p>
            <a:endParaRPr lang="en-CA"/>
          </a:p>
        </p:txBody>
      </p:sp>
      <p:sp>
        <p:nvSpPr>
          <p:cNvPr id="7" name="TextBox 6"/>
          <p:cNvSpPr txBox="1"/>
          <p:nvPr/>
        </p:nvSpPr>
        <p:spPr>
          <a:xfrm>
            <a:off x="2627784" y="-99392"/>
            <a:ext cx="3456384" cy="215444"/>
          </a:xfrm>
          <a:prstGeom prst="rect">
            <a:avLst/>
          </a:prstGeom>
          <a:noFill/>
        </p:spPr>
        <p:txBody>
          <a:bodyPr wrap="square" rtlCol="0">
            <a:spAutoFit/>
          </a:bodyPr>
          <a:lstStyle/>
          <a:p>
            <a:pPr algn="ctr"/>
            <a:r>
              <a:rPr lang="en-CA" sz="800" dirty="0" smtClean="0">
                <a:solidFill>
                  <a:schemeClr val="accent1">
                    <a:lumMod val="60000"/>
                    <a:lumOff val="40000"/>
                  </a:schemeClr>
                </a:solidFill>
              </a:rPr>
              <a:t>Microsoft clip art © 2013   Microsoft Corporation. </a:t>
            </a:r>
            <a:endParaRPr lang="en-CA" sz="800" dirty="0">
              <a:solidFill>
                <a:schemeClr val="accent1">
                  <a:lumMod val="60000"/>
                  <a:lumOff val="40000"/>
                </a:schemeClr>
              </a:solidFill>
            </a:endParaRPr>
          </a:p>
        </p:txBody>
      </p:sp>
      <p:sp>
        <p:nvSpPr>
          <p:cNvPr id="13" name="TextBox 12"/>
          <p:cNvSpPr txBox="1"/>
          <p:nvPr/>
        </p:nvSpPr>
        <p:spPr>
          <a:xfrm>
            <a:off x="5999544" y="3471391"/>
            <a:ext cx="3108960" cy="461665"/>
          </a:xfrm>
          <a:prstGeom prst="rect">
            <a:avLst/>
          </a:prstGeom>
          <a:noFill/>
        </p:spPr>
        <p:txBody>
          <a:bodyPr wrap="square" rtlCol="0">
            <a:spAutoFit/>
          </a:bodyPr>
          <a:lstStyle/>
          <a:p>
            <a:pPr algn="ctr"/>
            <a:r>
              <a:rPr lang="en-CA" sz="2400" b="1" spc="-30" dirty="0" smtClean="0">
                <a:solidFill>
                  <a:schemeClr val="bg1"/>
                </a:solidFill>
                <a:latin typeface="Calibri" pitchFamily="34" charset="0"/>
                <a:cs typeface="Calibri" pitchFamily="34" charset="0"/>
              </a:rPr>
              <a:t>citizenship</a:t>
            </a:r>
            <a:endParaRPr lang="en-CA" sz="2400" b="1" spc="-30" dirty="0">
              <a:solidFill>
                <a:schemeClr val="bg1"/>
              </a:solidFill>
              <a:latin typeface="Calibri" pitchFamily="34" charset="0"/>
              <a:cs typeface="Calibri" pitchFamily="34" charset="0"/>
            </a:endParaRPr>
          </a:p>
        </p:txBody>
      </p:sp>
      <p:sp>
        <p:nvSpPr>
          <p:cNvPr id="15" name="TextBox 14"/>
          <p:cNvSpPr txBox="1"/>
          <p:nvPr/>
        </p:nvSpPr>
        <p:spPr>
          <a:xfrm>
            <a:off x="6948264" y="128826"/>
            <a:ext cx="1152128" cy="707886"/>
          </a:xfrm>
          <a:prstGeom prst="rect">
            <a:avLst/>
          </a:prstGeom>
          <a:noFill/>
        </p:spPr>
        <p:txBody>
          <a:bodyPr wrap="square" rtlCol="0">
            <a:spAutoFit/>
          </a:bodyPr>
          <a:lstStyle/>
          <a:p>
            <a:pPr algn="ctr"/>
            <a:r>
              <a:rPr lang="en-CA" sz="2000" b="1" dirty="0" smtClean="0">
                <a:solidFill>
                  <a:schemeClr val="bg1"/>
                </a:solidFill>
              </a:rPr>
              <a:t>ME, ME,ME!</a:t>
            </a:r>
            <a:endParaRPr lang="en-CA" sz="2000" b="1" dirty="0">
              <a:solidFill>
                <a:schemeClr val="bg1"/>
              </a:solidFill>
            </a:endParaRPr>
          </a:p>
        </p:txBody>
      </p:sp>
      <p:sp>
        <p:nvSpPr>
          <p:cNvPr id="22" name="Rectangle 21"/>
          <p:cNvSpPr/>
          <p:nvPr/>
        </p:nvSpPr>
        <p:spPr>
          <a:xfrm>
            <a:off x="7452320" y="2276872"/>
            <a:ext cx="182880" cy="10972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flipH="1">
            <a:off x="7133416" y="252604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6084168" y="1484784"/>
            <a:ext cx="2880320"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No citizenship</a:t>
            </a:r>
            <a:endParaRPr lang="en-CA" sz="2400" b="1" dirty="0">
              <a:solidFill>
                <a:schemeClr val="bg1"/>
              </a:solidFill>
              <a:latin typeface="Calibri" pitchFamily="34" charset="0"/>
              <a:cs typeface="Calibri" pitchFamily="34" charset="0"/>
            </a:endParaRPr>
          </a:p>
        </p:txBody>
      </p:sp>
      <p:pic>
        <p:nvPicPr>
          <p:cNvPr id="20" name="Picture 19" descr="www.fg-a.com valentine 2-jumping-heart.gif"/>
          <p:cNvPicPr>
            <a:picLocks noChangeAspect="1"/>
          </p:cNvPicPr>
          <p:nvPr/>
        </p:nvPicPr>
        <p:blipFill>
          <a:blip r:embed="rId3" cstate="print"/>
          <a:stretch>
            <a:fillRect/>
          </a:stretch>
        </p:blipFill>
        <p:spPr>
          <a:xfrm>
            <a:off x="6957392" y="2132856"/>
            <a:ext cx="1143000" cy="1333500"/>
          </a:xfrm>
          <a:prstGeom prst="rect">
            <a:avLst/>
          </a:prstGeom>
        </p:spPr>
      </p:pic>
      <p:sp>
        <p:nvSpPr>
          <p:cNvPr id="29" name="TextBox 28"/>
          <p:cNvSpPr txBox="1"/>
          <p:nvPr/>
        </p:nvSpPr>
        <p:spPr>
          <a:xfrm>
            <a:off x="6588224" y="3933056"/>
            <a:ext cx="2088232" cy="369332"/>
          </a:xfrm>
          <a:prstGeom prst="rect">
            <a:avLst/>
          </a:prstGeom>
          <a:noFill/>
        </p:spPr>
        <p:txBody>
          <a:bodyPr wrap="square" rtlCol="0">
            <a:spAutoFit/>
          </a:bodyPr>
          <a:lstStyle/>
          <a:p>
            <a:pPr algn="ctr"/>
            <a:r>
              <a:rPr lang="en-CA" sz="900" dirty="0" smtClean="0">
                <a:solidFill>
                  <a:schemeClr val="tx1">
                    <a:lumMod val="50000"/>
                  </a:schemeClr>
                </a:solidFill>
              </a:rPr>
              <a:t>angry smiley © sherv.net</a:t>
            </a:r>
          </a:p>
          <a:p>
            <a:pPr algn="ctr"/>
            <a:r>
              <a:rPr lang="en-CA" sz="900" dirty="0" smtClean="0">
                <a:solidFill>
                  <a:schemeClr val="tx1">
                    <a:lumMod val="50000"/>
                  </a:schemeClr>
                </a:solidFill>
              </a:rPr>
              <a:t>Jumping heart © www.fg-a.com</a:t>
            </a:r>
          </a:p>
        </p:txBody>
      </p:sp>
      <p:pic>
        <p:nvPicPr>
          <p:cNvPr id="30" name="Picture 29" descr="red-angry-face-smiley-emoticon sherv.net.gif"/>
          <p:cNvPicPr>
            <a:picLocks noChangeAspect="1"/>
          </p:cNvPicPr>
          <p:nvPr/>
        </p:nvPicPr>
        <p:blipFill>
          <a:blip r:embed="rId4" cstate="print"/>
          <a:stretch>
            <a:fillRect/>
          </a:stretch>
        </p:blipFill>
        <p:spPr>
          <a:xfrm>
            <a:off x="7161659" y="772696"/>
            <a:ext cx="722709" cy="731520"/>
          </a:xfrm>
          <a:prstGeom prst="rect">
            <a:avLst/>
          </a:prstGeom>
        </p:spPr>
      </p:pic>
      <p:sp>
        <p:nvSpPr>
          <p:cNvPr id="16" name="TextBox 4"/>
          <p:cNvSpPr txBox="1">
            <a:spLocks noChangeArrowheads="1"/>
          </p:cNvSpPr>
          <p:nvPr/>
        </p:nvSpPr>
        <p:spPr bwMode="auto">
          <a:xfrm>
            <a:off x="6012160" y="6218148"/>
            <a:ext cx="3312368" cy="523220"/>
          </a:xfrm>
          <a:prstGeom prst="rect">
            <a:avLst/>
          </a:prstGeom>
          <a:noFill/>
          <a:ln w="9525">
            <a:noFill/>
            <a:miter lim="800000"/>
            <a:headEnd/>
            <a:tailEnd/>
          </a:ln>
        </p:spPr>
        <p:txBody>
          <a:bodyPr wrap="square">
            <a:spAutoFit/>
          </a:bodyPr>
          <a:lstStyle/>
          <a:p>
            <a:pPr algn="ctr"/>
            <a:r>
              <a:rPr lang="en-CA" sz="2800" b="1" spc="-20" dirty="0" smtClean="0">
                <a:solidFill>
                  <a:srgbClr val="FF0000"/>
                </a:solidFill>
                <a:latin typeface="Calibri" pitchFamily="34" charset="0"/>
              </a:rPr>
              <a:t>Praise you, Lord!</a:t>
            </a:r>
          </a:p>
        </p:txBody>
      </p:sp>
      <p:sp>
        <p:nvSpPr>
          <p:cNvPr id="17" name="TextBox 4"/>
          <p:cNvSpPr txBox="1">
            <a:spLocks noChangeArrowheads="1"/>
          </p:cNvSpPr>
          <p:nvPr/>
        </p:nvSpPr>
        <p:spPr bwMode="auto">
          <a:xfrm>
            <a:off x="467544" y="3260711"/>
            <a:ext cx="4846320" cy="954107"/>
          </a:xfrm>
          <a:prstGeom prst="rect">
            <a:avLst/>
          </a:prstGeom>
          <a:solidFill>
            <a:schemeClr val="tx1"/>
          </a:solidFill>
          <a:ln w="9525">
            <a:noFill/>
            <a:miter lim="800000"/>
            <a:headEnd/>
            <a:tailEnd/>
          </a:ln>
        </p:spPr>
        <p:txBody>
          <a:bodyPr wrap="square">
            <a:spAutoFit/>
          </a:bodyPr>
          <a:lstStyle/>
          <a:p>
            <a:pPr algn="ctr"/>
            <a:r>
              <a:rPr lang="en-CA" sz="2800" b="1" spc="-20" dirty="0" smtClean="0">
                <a:solidFill>
                  <a:srgbClr val="FF0000"/>
                </a:solidFill>
                <a:latin typeface="Calibri" pitchFamily="34" charset="0"/>
              </a:rPr>
              <a:t>83. citizenship in heaven!</a:t>
            </a:r>
          </a:p>
          <a:p>
            <a:pPr algn="ctr"/>
            <a:r>
              <a:rPr lang="en-CA" sz="2800" b="1" spc="-20" dirty="0" smtClean="0">
                <a:solidFill>
                  <a:srgbClr val="FF0000"/>
                </a:solidFill>
                <a:latin typeface="Calibri" pitchFamily="34" charset="0"/>
              </a:rPr>
              <a:t>Thank you, Lord!</a:t>
            </a:r>
            <a:endParaRPr lang="en-CA" sz="2800" b="1" spc="-2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pic>
        <p:nvPicPr>
          <p:cNvPr id="8" name="Picture 7"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9" name="TextBox 8"/>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11"/>
          <p:cNvSpPr txBox="1"/>
          <p:nvPr/>
        </p:nvSpPr>
        <p:spPr>
          <a:xfrm>
            <a:off x="3203848" y="5735578"/>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sp>
        <p:nvSpPr>
          <p:cNvPr id="13" name="Title 1"/>
          <p:cNvSpPr txBox="1">
            <a:spLocks/>
          </p:cNvSpPr>
          <p:nvPr/>
        </p:nvSpPr>
        <p:spPr bwMode="auto">
          <a:xfrm>
            <a:off x="4929190" y="3006080"/>
            <a:ext cx="3959225" cy="1143000"/>
          </a:xfrm>
          <a:prstGeom prst="rect">
            <a:avLst/>
          </a:prstGeom>
          <a:noFill/>
          <a:ln w="9525">
            <a:noFill/>
            <a:miter lim="800000"/>
            <a:headEnd/>
            <a:tailEnd/>
          </a:ln>
        </p:spPr>
        <p:txBody>
          <a:bodyPr anchor="ctr"/>
          <a:lstStyle/>
          <a:p>
            <a:pPr algn="ctr"/>
            <a:endParaRPr lang="en-CA" sz="2800" b="1" dirty="0">
              <a:latin typeface="Calibri" pitchFamily="34" charset="0"/>
            </a:endParaRPr>
          </a:p>
          <a:p>
            <a:pPr algn="ctr"/>
            <a:r>
              <a:rPr lang="en-CA" sz="2800" b="1" dirty="0">
                <a:latin typeface="Calibri" pitchFamily="34" charset="0"/>
              </a:rPr>
              <a:t>“We rejoice in hope of the glory of God”  </a:t>
            </a:r>
          </a:p>
          <a:p>
            <a:pPr algn="ctr"/>
            <a:r>
              <a:rPr lang="en-CA" sz="2800" b="1" dirty="0">
                <a:latin typeface="Calibri" pitchFamily="34" charset="0"/>
              </a:rPr>
              <a:t>Rom </a:t>
            </a:r>
            <a:r>
              <a:rPr lang="en-CA" sz="2800" b="1" dirty="0" smtClean="0">
                <a:latin typeface="Calibri" pitchFamily="34" charset="0"/>
              </a:rPr>
              <a:t>5:5</a:t>
            </a:r>
            <a:endParaRPr lang="en-CA" sz="2800" dirty="0">
              <a:latin typeface="Calibri" pitchFamily="34" charset="0"/>
            </a:endParaRPr>
          </a:p>
          <a:p>
            <a:pPr algn="ctr"/>
            <a:r>
              <a:rPr lang="en-CA" sz="2800" b="1" dirty="0">
                <a:latin typeface="Calibri" pitchFamily="34" charset="0"/>
              </a:rPr>
              <a:t> </a:t>
            </a:r>
            <a:endParaRPr lang="en-CA" sz="2800" dirty="0">
              <a:latin typeface="Calibri" pitchFamily="34" charset="0"/>
            </a:endParaRPr>
          </a:p>
          <a:p>
            <a:pPr algn="ctr"/>
            <a:r>
              <a:rPr lang="en-US" sz="2800" b="1" dirty="0">
                <a:latin typeface="Calibri" pitchFamily="34" charset="0"/>
              </a:rPr>
              <a:t>“Christ in you, </a:t>
            </a:r>
          </a:p>
          <a:p>
            <a:pPr algn="ctr"/>
            <a:r>
              <a:rPr lang="en-US" sz="2800" b="1" dirty="0">
                <a:latin typeface="Calibri" pitchFamily="34" charset="0"/>
              </a:rPr>
              <a:t>the hope of glory”</a:t>
            </a:r>
          </a:p>
          <a:p>
            <a:pPr algn="ctr"/>
            <a:r>
              <a:rPr lang="en-US" sz="2800" b="1" dirty="0">
                <a:latin typeface="Calibri" pitchFamily="34" charset="0"/>
              </a:rPr>
              <a:t>Col </a:t>
            </a:r>
            <a:r>
              <a:rPr lang="en-US" sz="2800" b="1" dirty="0" smtClean="0">
                <a:latin typeface="Calibri" pitchFamily="34" charset="0"/>
              </a:rPr>
              <a:t>1:27</a:t>
            </a:r>
            <a:endParaRPr lang="en-CA" sz="2800" dirty="0">
              <a:latin typeface="Calibri" pitchFamily="34" charset="0"/>
            </a:endParaRPr>
          </a:p>
          <a:p>
            <a:pPr algn="ctr"/>
            <a:r>
              <a:rPr lang="en-US" sz="2800" b="1" dirty="0">
                <a:latin typeface="Calibri" pitchFamily="34" charset="0"/>
              </a:rPr>
              <a:t> </a:t>
            </a:r>
            <a:endParaRPr lang="en-CA" sz="2800" dirty="0">
              <a:latin typeface="Calibri" pitchFamily="34" charset="0"/>
            </a:endParaRPr>
          </a:p>
        </p:txBody>
      </p:sp>
      <p:sp>
        <p:nvSpPr>
          <p:cNvPr id="11" name="TextBox 10"/>
          <p:cNvSpPr txBox="1"/>
          <p:nvPr/>
        </p:nvSpPr>
        <p:spPr>
          <a:xfrm>
            <a:off x="5148064" y="692696"/>
            <a:ext cx="3435856"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84. the hope of glory!</a:t>
            </a:r>
          </a:p>
          <a:p>
            <a:pPr algn="ctr"/>
            <a:r>
              <a:rPr lang="en-CA" sz="2800" b="1" dirty="0" smtClean="0">
                <a:solidFill>
                  <a:srgbClr val="FF0000"/>
                </a:solidFill>
                <a:latin typeface="Calibri" pitchFamily="34" charset="0"/>
              </a:rPr>
              <a:t>Wonderful Lord!</a:t>
            </a:r>
            <a:endParaRPr lang="en-CA" dirty="0"/>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pic>
        <p:nvPicPr>
          <p:cNvPr id="6" name="Picture 5"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7" name="TextBox 6"/>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8" name="TextBox 7"/>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1" name="TextBox 4"/>
          <p:cNvSpPr txBox="1">
            <a:spLocks noChangeArrowheads="1"/>
          </p:cNvSpPr>
          <p:nvPr/>
        </p:nvSpPr>
        <p:spPr bwMode="auto">
          <a:xfrm>
            <a:off x="251792" y="4365625"/>
            <a:ext cx="7848600" cy="2400657"/>
          </a:xfrm>
          <a:prstGeom prst="rect">
            <a:avLst/>
          </a:prstGeom>
          <a:noFill/>
          <a:ln w="9525">
            <a:noFill/>
            <a:miter lim="800000"/>
            <a:headEnd/>
            <a:tailEnd/>
          </a:ln>
        </p:spPr>
        <p:txBody>
          <a:bodyPr>
            <a:spAutoFit/>
          </a:bodyPr>
          <a:lstStyle/>
          <a:p>
            <a:pPr algn="ctr"/>
            <a:r>
              <a:rPr lang="en-US" sz="2800" b="1" dirty="0">
                <a:solidFill>
                  <a:schemeClr val="bg1"/>
                </a:solidFill>
                <a:latin typeface="Calibri" pitchFamily="34" charset="0"/>
              </a:rPr>
              <a:t>“We are children of God . . . heirs of God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and </a:t>
            </a:r>
            <a:r>
              <a:rPr lang="en-US" sz="2800" b="1" dirty="0">
                <a:solidFill>
                  <a:schemeClr val="bg1"/>
                </a:solidFill>
                <a:latin typeface="Calibri" pitchFamily="34" charset="0"/>
              </a:rPr>
              <a:t>fellow heirs with Christ”  Rom </a:t>
            </a:r>
            <a:r>
              <a:rPr lang="en-US" sz="2800" b="1" dirty="0" smtClean="0">
                <a:solidFill>
                  <a:schemeClr val="bg1"/>
                </a:solidFill>
                <a:latin typeface="Calibri" pitchFamily="34" charset="0"/>
              </a:rPr>
              <a:t>8:16-17 </a:t>
            </a:r>
            <a:endParaRPr lang="en-CA" sz="2800" dirty="0">
              <a:solidFill>
                <a:schemeClr val="bg1"/>
              </a:solidFill>
              <a:latin typeface="Calibri" pitchFamily="34" charset="0"/>
            </a:endParaRPr>
          </a:p>
          <a:p>
            <a:pPr algn="ctr"/>
            <a:endParaRPr lang="en-US" sz="1000" b="1" dirty="0">
              <a:solidFill>
                <a:schemeClr val="bg1"/>
              </a:solidFill>
              <a:latin typeface="Calibri" pitchFamily="34" charset="0"/>
            </a:endParaRPr>
          </a:p>
          <a:p>
            <a:pPr algn="ctr"/>
            <a:r>
              <a:rPr lang="en-US" sz="2800" b="1" dirty="0">
                <a:solidFill>
                  <a:schemeClr val="bg1"/>
                </a:solidFill>
                <a:latin typeface="Calibri" pitchFamily="34" charset="0"/>
              </a:rPr>
              <a:t>“Come, you who are blessed by my Father,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inherit </a:t>
            </a:r>
            <a:r>
              <a:rPr lang="en-US" sz="2800" b="1" dirty="0">
                <a:solidFill>
                  <a:schemeClr val="bg1"/>
                </a:solidFill>
                <a:latin typeface="Calibri" pitchFamily="34" charset="0"/>
              </a:rPr>
              <a:t>the kingdom prepared for you from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the </a:t>
            </a:r>
            <a:r>
              <a:rPr lang="en-US" sz="2800" b="1" dirty="0">
                <a:solidFill>
                  <a:schemeClr val="bg1"/>
                </a:solidFill>
                <a:latin typeface="Calibri" pitchFamily="34" charset="0"/>
              </a:rPr>
              <a:t>foundation of the world”  Matt </a:t>
            </a:r>
            <a:r>
              <a:rPr lang="en-US" sz="2800" b="1" dirty="0" smtClean="0">
                <a:solidFill>
                  <a:schemeClr val="bg1"/>
                </a:solidFill>
                <a:latin typeface="Calibri" pitchFamily="34" charset="0"/>
              </a:rPr>
              <a:t>25:34</a:t>
            </a:r>
            <a:endParaRPr lang="en-CA" sz="2800" dirty="0">
              <a:solidFill>
                <a:schemeClr val="bg1"/>
              </a:solidFill>
              <a:latin typeface="Calibri" pitchFamily="34" charset="0"/>
            </a:endParaRPr>
          </a:p>
        </p:txBody>
      </p:sp>
      <p:sp>
        <p:nvSpPr>
          <p:cNvPr id="13" name="Title 1"/>
          <p:cNvSpPr txBox="1">
            <a:spLocks/>
          </p:cNvSpPr>
          <p:nvPr/>
        </p:nvSpPr>
        <p:spPr bwMode="auto">
          <a:xfrm>
            <a:off x="6011738" y="1196752"/>
            <a:ext cx="2952750" cy="21602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85. inheritance,</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heirs of God </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and fellow heirs with Christ!</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Thank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876032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76032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76032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760327" name="Object 7"/>
          <p:cNvGraphicFramePr>
            <a:graphicFrameLocks noChangeAspect="1"/>
          </p:cNvGraphicFramePr>
          <p:nvPr/>
        </p:nvGraphicFramePr>
        <p:xfrm>
          <a:off x="0" y="0"/>
          <a:ext cx="5824192" cy="4365104"/>
        </p:xfrm>
        <a:graphic>
          <a:graphicData uri="http://schemas.openxmlformats.org/presentationml/2006/ole">
            <p:oleObj spid="_x0000_s8760327" name="Slide" r:id="rId4" imgW="4570378" imgH="3427559" progId="">
              <p:embed/>
            </p:oleObj>
          </a:graphicData>
        </a:graphic>
      </p:graphicFrame>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657049.jpg"/>
          <p:cNvPicPr>
            <a:picLocks noChangeAspect="1"/>
          </p:cNvPicPr>
          <p:nvPr/>
        </p:nvPicPr>
        <p:blipFill>
          <a:blip r:embed="rId2" cstate="print"/>
          <a:srcRect b="4716"/>
          <a:stretch>
            <a:fillRect/>
          </a:stretch>
        </p:blipFill>
        <p:spPr>
          <a:xfrm>
            <a:off x="611560" y="0"/>
            <a:ext cx="7848873" cy="4449052"/>
          </a:xfrm>
          <a:prstGeom prst="rect">
            <a:avLst/>
          </a:prstGeom>
        </p:spPr>
      </p:pic>
      <p:sp>
        <p:nvSpPr>
          <p:cNvPr id="13316" name="TextBox 3"/>
          <p:cNvSpPr txBox="1">
            <a:spLocks noChangeArrowheads="1"/>
          </p:cNvSpPr>
          <p:nvPr/>
        </p:nvSpPr>
        <p:spPr bwMode="auto">
          <a:xfrm>
            <a:off x="35496" y="115888"/>
            <a:ext cx="2664296" cy="1384995"/>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 86. with Christ </a:t>
            </a:r>
            <a:r>
              <a:rPr lang="en-CA" sz="2800" b="1" dirty="0">
                <a:solidFill>
                  <a:srgbClr val="FF0000"/>
                </a:solidFill>
                <a:latin typeface="Calibri" pitchFamily="34" charset="0"/>
              </a:rPr>
              <a:t>when </a:t>
            </a:r>
            <a:endParaRPr lang="en-CA" sz="2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we die!</a:t>
            </a:r>
            <a:endParaRPr lang="en-CA" sz="2800" b="1" dirty="0">
              <a:solidFill>
                <a:srgbClr val="FF0000"/>
              </a:solidFill>
              <a:latin typeface="Calibri" pitchFamily="34" charset="0"/>
            </a:endParaRPr>
          </a:p>
        </p:txBody>
      </p:sp>
      <p:sp>
        <p:nvSpPr>
          <p:cNvPr id="8" name="TextBox 7"/>
          <p:cNvSpPr txBox="1"/>
          <p:nvPr/>
        </p:nvSpPr>
        <p:spPr>
          <a:xfrm>
            <a:off x="1043608" y="4334907"/>
            <a:ext cx="7056784" cy="246221"/>
          </a:xfrm>
          <a:prstGeom prst="rect">
            <a:avLst/>
          </a:prstGeom>
          <a:noFill/>
        </p:spPr>
        <p:txBody>
          <a:bodyPr wrap="square" rtlCol="0">
            <a:spAutoFit/>
          </a:bodyPr>
          <a:lstStyle/>
          <a:p>
            <a:pPr algn="ctr"/>
            <a:r>
              <a:rPr lang="en-CA" sz="1000" dirty="0" smtClean="0">
                <a:solidFill>
                  <a:schemeClr val="tx1">
                    <a:lumMod val="50000"/>
                  </a:schemeClr>
                </a:solidFill>
              </a:rPr>
              <a:t>© iclickart.co.kr with permission  from </a:t>
            </a:r>
            <a:r>
              <a:rPr lang="en-CA" sz="1000" dirty="0" err="1" smtClean="0">
                <a:solidFill>
                  <a:schemeClr val="tx1">
                    <a:lumMod val="50000"/>
                  </a:schemeClr>
                </a:solidFill>
              </a:rPr>
              <a:t>Iregihwek</a:t>
            </a:r>
            <a:r>
              <a:rPr lang="ko-KR" altLang="en-US" sz="1000" dirty="0" smtClean="0">
                <a:solidFill>
                  <a:schemeClr val="tx1">
                    <a:lumMod val="50000"/>
                  </a:schemeClr>
                </a:solidFill>
              </a:rPr>
              <a:t> </a:t>
            </a:r>
            <a:r>
              <a:rPr lang="en-CA" sz="1000" dirty="0" smtClean="0">
                <a:solidFill>
                  <a:schemeClr val="tx1">
                    <a:lumMod val="50000"/>
                  </a:schemeClr>
                </a:solidFill>
              </a:rPr>
              <a:t>print shop in </a:t>
            </a:r>
            <a:r>
              <a:rPr lang="en-CA" sz="1000" dirty="0" err="1" smtClean="0">
                <a:solidFill>
                  <a:schemeClr val="tx1">
                    <a:lumMod val="50000"/>
                  </a:schemeClr>
                </a:solidFill>
              </a:rPr>
              <a:t>Yeosu</a:t>
            </a:r>
            <a:r>
              <a:rPr lang="en-CA" sz="1000" dirty="0" smtClean="0">
                <a:solidFill>
                  <a:schemeClr val="tx1">
                    <a:lumMod val="50000"/>
                  </a:schemeClr>
                </a:solidFill>
              </a:rPr>
              <a:t>, South Korea</a:t>
            </a:r>
            <a:endParaRPr lang="en-CA" sz="1000" dirty="0">
              <a:solidFill>
                <a:schemeClr val="tx1">
                  <a:lumMod val="50000"/>
                </a:schemeClr>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9" name="TextBox 8"/>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3"/>
          <p:cNvSpPr txBox="1">
            <a:spLocks noChangeArrowheads="1"/>
          </p:cNvSpPr>
          <p:nvPr/>
        </p:nvSpPr>
        <p:spPr bwMode="auto">
          <a:xfrm>
            <a:off x="6300192" y="116632"/>
            <a:ext cx="2664296" cy="1384995"/>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 All praise</a:t>
            </a:r>
          </a:p>
          <a:p>
            <a:pPr algn="ctr"/>
            <a:r>
              <a:rPr lang="en-CA" sz="2800" b="1" dirty="0" smtClean="0">
                <a:solidFill>
                  <a:srgbClr val="FF0000"/>
                </a:solidFill>
                <a:latin typeface="Calibri" pitchFamily="34" charset="0"/>
              </a:rPr>
              <a:t> to you, </a:t>
            </a:r>
          </a:p>
          <a:p>
            <a:pPr algn="ctr"/>
            <a:r>
              <a:rPr lang="en-CA" sz="2800" b="1" dirty="0" smtClean="0">
                <a:solidFill>
                  <a:srgbClr val="FF0000"/>
                </a:solidFill>
                <a:latin typeface="Calibri" pitchFamily="34" charset="0"/>
              </a:rPr>
              <a:t>Lord!</a:t>
            </a:r>
            <a:endParaRPr lang="en-CA" sz="2800" b="1" dirty="0">
              <a:solidFill>
                <a:srgbClr val="FF0000"/>
              </a:solidFill>
              <a:latin typeface="Calibri" pitchFamily="34" charset="0"/>
            </a:endParaRPr>
          </a:p>
        </p:txBody>
      </p:sp>
      <p:sp>
        <p:nvSpPr>
          <p:cNvPr id="13" name="Rectangle 3"/>
          <p:cNvSpPr>
            <a:spLocks noChangeArrowheads="1"/>
          </p:cNvSpPr>
          <p:nvPr/>
        </p:nvSpPr>
        <p:spPr bwMode="auto">
          <a:xfrm>
            <a:off x="97745" y="4574290"/>
            <a:ext cx="8926512" cy="1970087"/>
          </a:xfrm>
          <a:prstGeom prst="rect">
            <a:avLst/>
          </a:prstGeom>
          <a:noFill/>
          <a:ln w="9525">
            <a:noFill/>
            <a:miter lim="800000"/>
            <a:headEnd/>
            <a:tailEnd/>
          </a:ln>
        </p:spPr>
        <p:txBody>
          <a:bodyPr wrap="square" anchor="ctr">
            <a:spAutoFit/>
          </a:bodyPr>
          <a:lstStyle/>
          <a:p>
            <a:pPr eaLnBrk="0" hangingPunct="0"/>
            <a:r>
              <a:rPr lang="en-US" sz="2800" b="1" dirty="0" smtClean="0">
                <a:solidFill>
                  <a:schemeClr val="bg1"/>
                </a:solidFill>
                <a:latin typeface="Calibri" pitchFamily="34" charset="0"/>
              </a:rPr>
              <a:t>“My </a:t>
            </a:r>
            <a:r>
              <a:rPr lang="en-US" sz="2800" b="1" dirty="0">
                <a:solidFill>
                  <a:schemeClr val="bg1"/>
                </a:solidFill>
                <a:latin typeface="Calibri" pitchFamily="34" charset="0"/>
              </a:rPr>
              <a:t>desire is to depart and be with Christ”  Phil </a:t>
            </a:r>
            <a:r>
              <a:rPr lang="en-US" sz="2800" b="1" dirty="0" smtClean="0">
                <a:solidFill>
                  <a:schemeClr val="bg1"/>
                </a:solidFill>
                <a:latin typeface="Calibri" pitchFamily="34" charset="0"/>
              </a:rPr>
              <a:t>1:23 </a:t>
            </a:r>
            <a:endParaRPr lang="en-US" sz="2800" b="1" dirty="0">
              <a:solidFill>
                <a:schemeClr val="bg1"/>
              </a:solidFill>
              <a:latin typeface="Calibri" pitchFamily="34" charset="0"/>
            </a:endParaRPr>
          </a:p>
          <a:p>
            <a:endParaRPr lang="en-US" sz="1000" b="1" dirty="0">
              <a:solidFill>
                <a:schemeClr val="bg1"/>
              </a:solidFill>
              <a:latin typeface="Calibri" pitchFamily="34" charset="0"/>
            </a:endParaRPr>
          </a:p>
          <a:p>
            <a:r>
              <a:rPr lang="en-US" sz="2800" b="1" dirty="0">
                <a:solidFill>
                  <a:schemeClr val="bg1"/>
                </a:solidFill>
                <a:latin typeface="Calibri" pitchFamily="34" charset="0"/>
              </a:rPr>
              <a:t>“We know that while we are at home in the body we are away from the Lord . . . we would rather be away </a:t>
            </a:r>
            <a:r>
              <a:rPr lang="en-US" sz="2800" b="1" dirty="0" smtClean="0">
                <a:solidFill>
                  <a:schemeClr val="bg1"/>
                </a:solidFill>
                <a:latin typeface="Calibri" pitchFamily="34" charset="0"/>
              </a:rPr>
              <a:t>from</a:t>
            </a:r>
          </a:p>
          <a:p>
            <a:r>
              <a:rPr lang="en-US" sz="2800" b="1" dirty="0" smtClean="0">
                <a:solidFill>
                  <a:schemeClr val="bg1"/>
                </a:solidFill>
                <a:latin typeface="Calibri" pitchFamily="34" charset="0"/>
              </a:rPr>
              <a:t>the </a:t>
            </a:r>
            <a:r>
              <a:rPr lang="en-US" sz="2800" b="1" dirty="0">
                <a:solidFill>
                  <a:schemeClr val="bg1"/>
                </a:solidFill>
                <a:latin typeface="Calibri" pitchFamily="34" charset="0"/>
              </a:rPr>
              <a:t>body and at home with the Lord”  2 </a:t>
            </a:r>
            <a:r>
              <a:rPr lang="en-US" sz="2800" b="1" dirty="0" err="1">
                <a:solidFill>
                  <a:schemeClr val="bg1"/>
                </a:solidFill>
                <a:latin typeface="Calibri" pitchFamily="34" charset="0"/>
              </a:rPr>
              <a:t>Cor</a:t>
            </a:r>
            <a:r>
              <a:rPr lang="en-US" sz="2800" b="1" dirty="0">
                <a:solidFill>
                  <a:schemeClr val="bg1"/>
                </a:solidFill>
                <a:latin typeface="Calibri" pitchFamily="34" charset="0"/>
              </a:rPr>
              <a:t> 5:6, </a:t>
            </a:r>
            <a:r>
              <a:rPr lang="en-US" sz="2800" b="1" dirty="0" smtClean="0">
                <a:solidFill>
                  <a:schemeClr val="bg1"/>
                </a:solidFill>
                <a:latin typeface="Calibri" pitchFamily="34" charset="0"/>
              </a:rPr>
              <a:t>8</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Heart 1"/>
          <p:cNvSpPr/>
          <p:nvPr/>
        </p:nvSpPr>
        <p:spPr>
          <a:xfrm>
            <a:off x="5292080" y="1340768"/>
            <a:ext cx="3456384" cy="302433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reeform 2"/>
          <p:cNvSpPr/>
          <p:nvPr/>
        </p:nvSpPr>
        <p:spPr>
          <a:xfrm>
            <a:off x="899592" y="1345246"/>
            <a:ext cx="1339641" cy="1723714"/>
          </a:xfrm>
          <a:custGeom>
            <a:avLst/>
            <a:gdLst>
              <a:gd name="connsiteX0" fmla="*/ 1107413 w 1339641"/>
              <a:gd name="connsiteY0" fmla="*/ 738341 h 1723714"/>
              <a:gd name="connsiteX1" fmla="*/ 1092899 w 1339641"/>
              <a:gd name="connsiteY1" fmla="*/ 694798 h 1723714"/>
              <a:gd name="connsiteX2" fmla="*/ 1063870 w 1339641"/>
              <a:gd name="connsiteY2" fmla="*/ 578683 h 1723714"/>
              <a:gd name="connsiteX3" fmla="*/ 1034841 w 1339641"/>
              <a:gd name="connsiteY3" fmla="*/ 535141 h 1723714"/>
              <a:gd name="connsiteX4" fmla="*/ 991299 w 1339641"/>
              <a:gd name="connsiteY4" fmla="*/ 520626 h 1723714"/>
              <a:gd name="connsiteX5" fmla="*/ 918727 w 1339641"/>
              <a:gd name="connsiteY5" fmla="*/ 404512 h 1723714"/>
              <a:gd name="connsiteX6" fmla="*/ 889699 w 1339641"/>
              <a:gd name="connsiteY6" fmla="*/ 360969 h 1723714"/>
              <a:gd name="connsiteX7" fmla="*/ 846156 w 1339641"/>
              <a:gd name="connsiteY7" fmla="*/ 331941 h 1723714"/>
              <a:gd name="connsiteX8" fmla="*/ 802613 w 1339641"/>
              <a:gd name="connsiteY8" fmla="*/ 244855 h 1723714"/>
              <a:gd name="connsiteX9" fmla="*/ 671984 w 1339641"/>
              <a:gd name="connsiteY9" fmla="*/ 172283 h 1723714"/>
              <a:gd name="connsiteX10" fmla="*/ 628441 w 1339641"/>
              <a:gd name="connsiteY10" fmla="*/ 143255 h 1723714"/>
              <a:gd name="connsiteX11" fmla="*/ 584899 w 1339641"/>
              <a:gd name="connsiteY11" fmla="*/ 99712 h 1723714"/>
              <a:gd name="connsiteX12" fmla="*/ 497813 w 1339641"/>
              <a:gd name="connsiteY12" fmla="*/ 70683 h 1723714"/>
              <a:gd name="connsiteX13" fmla="*/ 396213 w 1339641"/>
              <a:gd name="connsiteY13" fmla="*/ 41655 h 1723714"/>
              <a:gd name="connsiteX14" fmla="*/ 294613 w 1339641"/>
              <a:gd name="connsiteY14" fmla="*/ 12626 h 1723714"/>
              <a:gd name="connsiteX15" fmla="*/ 47870 w 1339641"/>
              <a:gd name="connsiteY15" fmla="*/ 27141 h 1723714"/>
              <a:gd name="connsiteX16" fmla="*/ 4327 w 1339641"/>
              <a:gd name="connsiteY16" fmla="*/ 41655 h 1723714"/>
              <a:gd name="connsiteX17" fmla="*/ 33356 w 1339641"/>
              <a:gd name="connsiteY17" fmla="*/ 128741 h 1723714"/>
              <a:gd name="connsiteX18" fmla="*/ 62384 w 1339641"/>
              <a:gd name="connsiteY18" fmla="*/ 404512 h 1723714"/>
              <a:gd name="connsiteX19" fmla="*/ 91413 w 1339641"/>
              <a:gd name="connsiteY19" fmla="*/ 491598 h 1723714"/>
              <a:gd name="connsiteX20" fmla="*/ 105927 w 1339641"/>
              <a:gd name="connsiteY20" fmla="*/ 535141 h 1723714"/>
              <a:gd name="connsiteX21" fmla="*/ 120441 w 1339641"/>
              <a:gd name="connsiteY21" fmla="*/ 622226 h 1723714"/>
              <a:gd name="connsiteX22" fmla="*/ 193013 w 1339641"/>
              <a:gd name="connsiteY22" fmla="*/ 752855 h 1723714"/>
              <a:gd name="connsiteX23" fmla="*/ 251070 w 1339641"/>
              <a:gd name="connsiteY23" fmla="*/ 839941 h 1723714"/>
              <a:gd name="connsiteX24" fmla="*/ 280099 w 1339641"/>
              <a:gd name="connsiteY24" fmla="*/ 985083 h 1723714"/>
              <a:gd name="connsiteX25" fmla="*/ 338156 w 1339641"/>
              <a:gd name="connsiteY25" fmla="*/ 1159255 h 1723714"/>
              <a:gd name="connsiteX26" fmla="*/ 352670 w 1339641"/>
              <a:gd name="connsiteY26" fmla="*/ 1202798 h 1723714"/>
              <a:gd name="connsiteX27" fmla="*/ 367184 w 1339641"/>
              <a:gd name="connsiteY27" fmla="*/ 1246341 h 1723714"/>
              <a:gd name="connsiteX28" fmla="*/ 381699 w 1339641"/>
              <a:gd name="connsiteY28" fmla="*/ 1318912 h 1723714"/>
              <a:gd name="connsiteX29" fmla="*/ 425241 w 1339641"/>
              <a:gd name="connsiteY29" fmla="*/ 1391483 h 1723714"/>
              <a:gd name="connsiteX30" fmla="*/ 468784 w 1339641"/>
              <a:gd name="connsiteY30" fmla="*/ 1507598 h 1723714"/>
              <a:gd name="connsiteX31" fmla="*/ 497813 w 1339641"/>
              <a:gd name="connsiteY31" fmla="*/ 1565655 h 1723714"/>
              <a:gd name="connsiteX32" fmla="*/ 570384 w 1339641"/>
              <a:gd name="connsiteY32" fmla="*/ 1667255 h 1723714"/>
              <a:gd name="connsiteX33" fmla="*/ 584899 w 1339641"/>
              <a:gd name="connsiteY33" fmla="*/ 1710798 h 1723714"/>
              <a:gd name="connsiteX34" fmla="*/ 686499 w 1339641"/>
              <a:gd name="connsiteY34" fmla="*/ 1565655 h 1723714"/>
              <a:gd name="connsiteX35" fmla="*/ 744556 w 1339641"/>
              <a:gd name="connsiteY35" fmla="*/ 1478569 h 1723714"/>
              <a:gd name="connsiteX36" fmla="*/ 846156 w 1339641"/>
              <a:gd name="connsiteY36" fmla="*/ 1435026 h 1723714"/>
              <a:gd name="connsiteX37" fmla="*/ 889699 w 1339641"/>
              <a:gd name="connsiteY37" fmla="*/ 1405998 h 1723714"/>
              <a:gd name="connsiteX38" fmla="*/ 947756 w 1339641"/>
              <a:gd name="connsiteY38" fmla="*/ 1391483 h 1723714"/>
              <a:gd name="connsiteX39" fmla="*/ 1034841 w 1339641"/>
              <a:gd name="connsiteY39" fmla="*/ 1333426 h 1723714"/>
              <a:gd name="connsiteX40" fmla="*/ 1121927 w 1339641"/>
              <a:gd name="connsiteY40" fmla="*/ 1304398 h 1723714"/>
              <a:gd name="connsiteX41" fmla="*/ 1165470 w 1339641"/>
              <a:gd name="connsiteY41" fmla="*/ 1260855 h 1723714"/>
              <a:gd name="connsiteX42" fmla="*/ 1209013 w 1339641"/>
              <a:gd name="connsiteY42" fmla="*/ 1246341 h 1723714"/>
              <a:gd name="connsiteX43" fmla="*/ 1296099 w 1339641"/>
              <a:gd name="connsiteY43" fmla="*/ 1188283 h 1723714"/>
              <a:gd name="connsiteX44" fmla="*/ 1339641 w 1339641"/>
              <a:gd name="connsiteY44" fmla="*/ 1159255 h 1723714"/>
              <a:gd name="connsiteX45" fmla="*/ 1310613 w 1339641"/>
              <a:gd name="connsiteY45" fmla="*/ 1028626 h 1723714"/>
              <a:gd name="connsiteX46" fmla="*/ 1252556 w 1339641"/>
              <a:gd name="connsiteY46" fmla="*/ 941541 h 1723714"/>
              <a:gd name="connsiteX47" fmla="*/ 1179984 w 1339641"/>
              <a:gd name="connsiteY47" fmla="*/ 854455 h 1723714"/>
              <a:gd name="connsiteX48" fmla="*/ 1165470 w 1339641"/>
              <a:gd name="connsiteY48" fmla="*/ 810912 h 1723714"/>
              <a:gd name="connsiteX49" fmla="*/ 1107413 w 1339641"/>
              <a:gd name="connsiteY49" fmla="*/ 738341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39641" h="1723714">
                <a:moveTo>
                  <a:pt x="1107413" y="738341"/>
                </a:moveTo>
                <a:cubicBezTo>
                  <a:pt x="1095318" y="718989"/>
                  <a:pt x="1096610" y="709641"/>
                  <a:pt x="1092899" y="694798"/>
                </a:cubicBezTo>
                <a:cubicBezTo>
                  <a:pt x="1084620" y="661682"/>
                  <a:pt x="1080457" y="611856"/>
                  <a:pt x="1063870" y="578683"/>
                </a:cubicBezTo>
                <a:cubicBezTo>
                  <a:pt x="1056069" y="563081"/>
                  <a:pt x="1048462" y="546038"/>
                  <a:pt x="1034841" y="535141"/>
                </a:cubicBezTo>
                <a:cubicBezTo>
                  <a:pt x="1022894" y="525584"/>
                  <a:pt x="1005813" y="525464"/>
                  <a:pt x="991299" y="520626"/>
                </a:cubicBezTo>
                <a:cubicBezTo>
                  <a:pt x="956754" y="416992"/>
                  <a:pt x="987730" y="450514"/>
                  <a:pt x="918727" y="404512"/>
                </a:cubicBezTo>
                <a:cubicBezTo>
                  <a:pt x="909051" y="389998"/>
                  <a:pt x="902034" y="373304"/>
                  <a:pt x="889699" y="360969"/>
                </a:cubicBezTo>
                <a:cubicBezTo>
                  <a:pt x="877364" y="348634"/>
                  <a:pt x="857053" y="345562"/>
                  <a:pt x="846156" y="331941"/>
                </a:cubicBezTo>
                <a:cubicBezTo>
                  <a:pt x="787488" y="258608"/>
                  <a:pt x="884179" y="316226"/>
                  <a:pt x="802613" y="244855"/>
                </a:cubicBezTo>
                <a:cubicBezTo>
                  <a:pt x="680585" y="138080"/>
                  <a:pt x="758365" y="215474"/>
                  <a:pt x="671984" y="172283"/>
                </a:cubicBezTo>
                <a:cubicBezTo>
                  <a:pt x="656382" y="164482"/>
                  <a:pt x="641842" y="154422"/>
                  <a:pt x="628441" y="143255"/>
                </a:cubicBezTo>
                <a:cubicBezTo>
                  <a:pt x="612672" y="130114"/>
                  <a:pt x="602842" y="109680"/>
                  <a:pt x="584899" y="99712"/>
                </a:cubicBezTo>
                <a:cubicBezTo>
                  <a:pt x="558151" y="84852"/>
                  <a:pt x="526842" y="80359"/>
                  <a:pt x="497813" y="70683"/>
                </a:cubicBezTo>
                <a:cubicBezTo>
                  <a:pt x="393428" y="35888"/>
                  <a:pt x="523766" y="78098"/>
                  <a:pt x="396213" y="41655"/>
                </a:cubicBezTo>
                <a:cubicBezTo>
                  <a:pt x="250416" y="0"/>
                  <a:pt x="476161" y="58015"/>
                  <a:pt x="294613" y="12626"/>
                </a:cubicBezTo>
                <a:cubicBezTo>
                  <a:pt x="212365" y="17464"/>
                  <a:pt x="129851" y="18943"/>
                  <a:pt x="47870" y="27141"/>
                </a:cubicBezTo>
                <a:cubicBezTo>
                  <a:pt x="32647" y="28663"/>
                  <a:pt x="6491" y="26509"/>
                  <a:pt x="4327" y="41655"/>
                </a:cubicBezTo>
                <a:cubicBezTo>
                  <a:pt x="0" y="71946"/>
                  <a:pt x="33356" y="128741"/>
                  <a:pt x="33356" y="128741"/>
                </a:cubicBezTo>
                <a:cubicBezTo>
                  <a:pt x="37234" y="175273"/>
                  <a:pt x="47545" y="340212"/>
                  <a:pt x="62384" y="404512"/>
                </a:cubicBezTo>
                <a:cubicBezTo>
                  <a:pt x="69264" y="434327"/>
                  <a:pt x="81737" y="462569"/>
                  <a:pt x="91413" y="491598"/>
                </a:cubicBezTo>
                <a:cubicBezTo>
                  <a:pt x="96251" y="506112"/>
                  <a:pt x="103412" y="520050"/>
                  <a:pt x="105927" y="535141"/>
                </a:cubicBezTo>
                <a:cubicBezTo>
                  <a:pt x="110765" y="564169"/>
                  <a:pt x="113303" y="593676"/>
                  <a:pt x="120441" y="622226"/>
                </a:cubicBezTo>
                <a:cubicBezTo>
                  <a:pt x="153103" y="752871"/>
                  <a:pt x="129751" y="671518"/>
                  <a:pt x="193013" y="752855"/>
                </a:cubicBezTo>
                <a:cubicBezTo>
                  <a:pt x="214432" y="780394"/>
                  <a:pt x="251070" y="839941"/>
                  <a:pt x="251070" y="839941"/>
                </a:cubicBezTo>
                <a:cubicBezTo>
                  <a:pt x="260746" y="888322"/>
                  <a:pt x="264497" y="938276"/>
                  <a:pt x="280099" y="985083"/>
                </a:cubicBezTo>
                <a:lnTo>
                  <a:pt x="338156" y="1159255"/>
                </a:lnTo>
                <a:lnTo>
                  <a:pt x="352670" y="1202798"/>
                </a:lnTo>
                <a:cubicBezTo>
                  <a:pt x="357508" y="1217312"/>
                  <a:pt x="364183" y="1231339"/>
                  <a:pt x="367184" y="1246341"/>
                </a:cubicBezTo>
                <a:cubicBezTo>
                  <a:pt x="372022" y="1270531"/>
                  <a:pt x="372537" y="1296007"/>
                  <a:pt x="381699" y="1318912"/>
                </a:cubicBezTo>
                <a:cubicBezTo>
                  <a:pt x="392176" y="1345105"/>
                  <a:pt x="412625" y="1366251"/>
                  <a:pt x="425241" y="1391483"/>
                </a:cubicBezTo>
                <a:cubicBezTo>
                  <a:pt x="485393" y="1511789"/>
                  <a:pt x="431092" y="1419649"/>
                  <a:pt x="468784" y="1507598"/>
                </a:cubicBezTo>
                <a:cubicBezTo>
                  <a:pt x="477307" y="1527485"/>
                  <a:pt x="486346" y="1547307"/>
                  <a:pt x="497813" y="1565655"/>
                </a:cubicBezTo>
                <a:cubicBezTo>
                  <a:pt x="514256" y="1591963"/>
                  <a:pt x="555027" y="1636542"/>
                  <a:pt x="570384" y="1667255"/>
                </a:cubicBezTo>
                <a:cubicBezTo>
                  <a:pt x="577226" y="1680939"/>
                  <a:pt x="580061" y="1696284"/>
                  <a:pt x="584899" y="1710798"/>
                </a:cubicBezTo>
                <a:cubicBezTo>
                  <a:pt x="680374" y="1647146"/>
                  <a:pt x="581127" y="1723714"/>
                  <a:pt x="686499" y="1565655"/>
                </a:cubicBezTo>
                <a:cubicBezTo>
                  <a:pt x="705851" y="1536626"/>
                  <a:pt x="711458" y="1489601"/>
                  <a:pt x="744556" y="1478569"/>
                </a:cubicBezTo>
                <a:cubicBezTo>
                  <a:pt x="793409" y="1462285"/>
                  <a:pt x="795934" y="1463724"/>
                  <a:pt x="846156" y="1435026"/>
                </a:cubicBezTo>
                <a:cubicBezTo>
                  <a:pt x="861302" y="1426371"/>
                  <a:pt x="873666" y="1412870"/>
                  <a:pt x="889699" y="1405998"/>
                </a:cubicBezTo>
                <a:cubicBezTo>
                  <a:pt x="908034" y="1398140"/>
                  <a:pt x="928404" y="1396321"/>
                  <a:pt x="947756" y="1391483"/>
                </a:cubicBezTo>
                <a:cubicBezTo>
                  <a:pt x="976784" y="1372131"/>
                  <a:pt x="1001743" y="1344458"/>
                  <a:pt x="1034841" y="1333426"/>
                </a:cubicBezTo>
                <a:lnTo>
                  <a:pt x="1121927" y="1304398"/>
                </a:lnTo>
                <a:cubicBezTo>
                  <a:pt x="1136441" y="1289884"/>
                  <a:pt x="1148391" y="1272241"/>
                  <a:pt x="1165470" y="1260855"/>
                </a:cubicBezTo>
                <a:cubicBezTo>
                  <a:pt x="1178200" y="1252368"/>
                  <a:pt x="1195639" y="1253771"/>
                  <a:pt x="1209013" y="1246341"/>
                </a:cubicBezTo>
                <a:cubicBezTo>
                  <a:pt x="1239511" y="1229398"/>
                  <a:pt x="1267070" y="1207636"/>
                  <a:pt x="1296099" y="1188283"/>
                </a:cubicBezTo>
                <a:lnTo>
                  <a:pt x="1339641" y="1159255"/>
                </a:lnTo>
                <a:cubicBezTo>
                  <a:pt x="1335703" y="1135628"/>
                  <a:pt x="1327627" y="1059252"/>
                  <a:pt x="1310613" y="1028626"/>
                </a:cubicBezTo>
                <a:cubicBezTo>
                  <a:pt x="1293670" y="998129"/>
                  <a:pt x="1277225" y="966210"/>
                  <a:pt x="1252556" y="941541"/>
                </a:cubicBezTo>
                <a:cubicBezTo>
                  <a:pt x="1196678" y="885663"/>
                  <a:pt x="1220399" y="915077"/>
                  <a:pt x="1179984" y="854455"/>
                </a:cubicBezTo>
                <a:cubicBezTo>
                  <a:pt x="1175146" y="839941"/>
                  <a:pt x="1172900" y="824286"/>
                  <a:pt x="1165470" y="810912"/>
                </a:cubicBezTo>
                <a:cubicBezTo>
                  <a:pt x="1148527" y="780414"/>
                  <a:pt x="1119508" y="757693"/>
                  <a:pt x="1107413" y="738341"/>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3"/>
          <p:cNvSpPr/>
          <p:nvPr/>
        </p:nvSpPr>
        <p:spPr>
          <a:xfrm>
            <a:off x="251520" y="1412776"/>
            <a:ext cx="2017485" cy="2948819"/>
          </a:xfrm>
          <a:custGeom>
            <a:avLst/>
            <a:gdLst>
              <a:gd name="connsiteX0" fmla="*/ 624114 w 2017485"/>
              <a:gd name="connsiteY0" fmla="*/ 2419 h 2948819"/>
              <a:gd name="connsiteX1" fmla="*/ 508000 w 2017485"/>
              <a:gd name="connsiteY1" fmla="*/ 45961 h 2948819"/>
              <a:gd name="connsiteX2" fmla="*/ 420914 w 2017485"/>
              <a:gd name="connsiteY2" fmla="*/ 89504 h 2948819"/>
              <a:gd name="connsiteX3" fmla="*/ 377371 w 2017485"/>
              <a:gd name="connsiteY3" fmla="*/ 104019 h 2948819"/>
              <a:gd name="connsiteX4" fmla="*/ 290285 w 2017485"/>
              <a:gd name="connsiteY4" fmla="*/ 162076 h 2948819"/>
              <a:gd name="connsiteX5" fmla="*/ 217714 w 2017485"/>
              <a:gd name="connsiteY5" fmla="*/ 292704 h 2948819"/>
              <a:gd name="connsiteX6" fmla="*/ 174171 w 2017485"/>
              <a:gd name="connsiteY6" fmla="*/ 307219 h 2948819"/>
              <a:gd name="connsiteX7" fmla="*/ 145142 w 2017485"/>
              <a:gd name="connsiteY7" fmla="*/ 350761 h 2948819"/>
              <a:gd name="connsiteX8" fmla="*/ 130628 w 2017485"/>
              <a:gd name="connsiteY8" fmla="*/ 394304 h 2948819"/>
              <a:gd name="connsiteX9" fmla="*/ 72571 w 2017485"/>
              <a:gd name="connsiteY9" fmla="*/ 481390 h 2948819"/>
              <a:gd name="connsiteX10" fmla="*/ 14514 w 2017485"/>
              <a:gd name="connsiteY10" fmla="*/ 612019 h 2948819"/>
              <a:gd name="connsiteX11" fmla="*/ 0 w 2017485"/>
              <a:gd name="connsiteY11" fmla="*/ 757161 h 2948819"/>
              <a:gd name="connsiteX12" fmla="*/ 29028 w 2017485"/>
              <a:gd name="connsiteY12" fmla="*/ 974876 h 2948819"/>
              <a:gd name="connsiteX13" fmla="*/ 72571 w 2017485"/>
              <a:gd name="connsiteY13" fmla="*/ 1192590 h 2948819"/>
              <a:gd name="connsiteX14" fmla="*/ 101600 w 2017485"/>
              <a:gd name="connsiteY14" fmla="*/ 1279676 h 2948819"/>
              <a:gd name="connsiteX15" fmla="*/ 130628 w 2017485"/>
              <a:gd name="connsiteY15" fmla="*/ 1323219 h 2948819"/>
              <a:gd name="connsiteX16" fmla="*/ 159657 w 2017485"/>
              <a:gd name="connsiteY16" fmla="*/ 1468361 h 2948819"/>
              <a:gd name="connsiteX17" fmla="*/ 188685 w 2017485"/>
              <a:gd name="connsiteY17" fmla="*/ 1511904 h 2948819"/>
              <a:gd name="connsiteX18" fmla="*/ 232228 w 2017485"/>
              <a:gd name="connsiteY18" fmla="*/ 1598990 h 2948819"/>
              <a:gd name="connsiteX19" fmla="*/ 275771 w 2017485"/>
              <a:gd name="connsiteY19" fmla="*/ 1628019 h 2948819"/>
              <a:gd name="connsiteX20" fmla="*/ 290285 w 2017485"/>
              <a:gd name="connsiteY20" fmla="*/ 1671561 h 2948819"/>
              <a:gd name="connsiteX21" fmla="*/ 333828 w 2017485"/>
              <a:gd name="connsiteY21" fmla="*/ 1700590 h 2948819"/>
              <a:gd name="connsiteX22" fmla="*/ 362857 w 2017485"/>
              <a:gd name="connsiteY22" fmla="*/ 1744133 h 2948819"/>
              <a:gd name="connsiteX23" fmla="*/ 391885 w 2017485"/>
              <a:gd name="connsiteY23" fmla="*/ 1831219 h 2948819"/>
              <a:gd name="connsiteX24" fmla="*/ 478971 w 2017485"/>
              <a:gd name="connsiteY24" fmla="*/ 1889276 h 2948819"/>
              <a:gd name="connsiteX25" fmla="*/ 522514 w 2017485"/>
              <a:gd name="connsiteY25" fmla="*/ 1990876 h 2948819"/>
              <a:gd name="connsiteX26" fmla="*/ 566057 w 2017485"/>
              <a:gd name="connsiteY26" fmla="*/ 2005390 h 2948819"/>
              <a:gd name="connsiteX27" fmla="*/ 624114 w 2017485"/>
              <a:gd name="connsiteY27" fmla="*/ 2077961 h 2948819"/>
              <a:gd name="connsiteX28" fmla="*/ 725714 w 2017485"/>
              <a:gd name="connsiteY28" fmla="*/ 2194076 h 2948819"/>
              <a:gd name="connsiteX29" fmla="*/ 769257 w 2017485"/>
              <a:gd name="connsiteY29" fmla="*/ 2208590 h 2948819"/>
              <a:gd name="connsiteX30" fmla="*/ 885371 w 2017485"/>
              <a:gd name="connsiteY30" fmla="*/ 2310190 h 2948819"/>
              <a:gd name="connsiteX31" fmla="*/ 928914 w 2017485"/>
              <a:gd name="connsiteY31" fmla="*/ 2339219 h 2948819"/>
              <a:gd name="connsiteX32" fmla="*/ 943428 w 2017485"/>
              <a:gd name="connsiteY32" fmla="*/ 2382761 h 2948819"/>
              <a:gd name="connsiteX33" fmla="*/ 1030514 w 2017485"/>
              <a:gd name="connsiteY33" fmla="*/ 2411790 h 2948819"/>
              <a:gd name="connsiteX34" fmla="*/ 1059542 w 2017485"/>
              <a:gd name="connsiteY34" fmla="*/ 2455333 h 2948819"/>
              <a:gd name="connsiteX35" fmla="*/ 1103085 w 2017485"/>
              <a:gd name="connsiteY35" fmla="*/ 2484361 h 2948819"/>
              <a:gd name="connsiteX36" fmla="*/ 1204685 w 2017485"/>
              <a:gd name="connsiteY36" fmla="*/ 2600476 h 2948819"/>
              <a:gd name="connsiteX37" fmla="*/ 1277257 w 2017485"/>
              <a:gd name="connsiteY37" fmla="*/ 2658533 h 2948819"/>
              <a:gd name="connsiteX38" fmla="*/ 1364342 w 2017485"/>
              <a:gd name="connsiteY38" fmla="*/ 2716590 h 2948819"/>
              <a:gd name="connsiteX39" fmla="*/ 1407885 w 2017485"/>
              <a:gd name="connsiteY39" fmla="*/ 2745619 h 2948819"/>
              <a:gd name="connsiteX40" fmla="*/ 1451428 w 2017485"/>
              <a:gd name="connsiteY40" fmla="*/ 2760133 h 2948819"/>
              <a:gd name="connsiteX41" fmla="*/ 1494971 w 2017485"/>
              <a:gd name="connsiteY41" fmla="*/ 2803676 h 2948819"/>
              <a:gd name="connsiteX42" fmla="*/ 1582057 w 2017485"/>
              <a:gd name="connsiteY42" fmla="*/ 2832704 h 2948819"/>
              <a:gd name="connsiteX43" fmla="*/ 1698171 w 2017485"/>
              <a:gd name="connsiteY43" fmla="*/ 2934304 h 2948819"/>
              <a:gd name="connsiteX44" fmla="*/ 1741714 w 2017485"/>
              <a:gd name="connsiteY44" fmla="*/ 2948819 h 2948819"/>
              <a:gd name="connsiteX45" fmla="*/ 1756228 w 2017485"/>
              <a:gd name="connsiteY45" fmla="*/ 2905276 h 2948819"/>
              <a:gd name="connsiteX46" fmla="*/ 1785257 w 2017485"/>
              <a:gd name="connsiteY46" fmla="*/ 2644019 h 2948819"/>
              <a:gd name="connsiteX47" fmla="*/ 1770742 w 2017485"/>
              <a:gd name="connsiteY47" fmla="*/ 1918304 h 2948819"/>
              <a:gd name="connsiteX48" fmla="*/ 1654628 w 2017485"/>
              <a:gd name="connsiteY48" fmla="*/ 1903790 h 2948819"/>
              <a:gd name="connsiteX49" fmla="*/ 1625600 w 2017485"/>
              <a:gd name="connsiteY49" fmla="*/ 1860247 h 2948819"/>
              <a:gd name="connsiteX50" fmla="*/ 1640114 w 2017485"/>
              <a:gd name="connsiteY50" fmla="*/ 1729619 h 2948819"/>
              <a:gd name="connsiteX51" fmla="*/ 1683657 w 2017485"/>
              <a:gd name="connsiteY51" fmla="*/ 1700590 h 2948819"/>
              <a:gd name="connsiteX52" fmla="*/ 1741714 w 2017485"/>
              <a:gd name="connsiteY52" fmla="*/ 1671561 h 2948819"/>
              <a:gd name="connsiteX53" fmla="*/ 1785257 w 2017485"/>
              <a:gd name="connsiteY53" fmla="*/ 1657047 h 2948819"/>
              <a:gd name="connsiteX54" fmla="*/ 1872342 w 2017485"/>
              <a:gd name="connsiteY54" fmla="*/ 1598990 h 2948819"/>
              <a:gd name="connsiteX55" fmla="*/ 1915885 w 2017485"/>
              <a:gd name="connsiteY55" fmla="*/ 1569961 h 2948819"/>
              <a:gd name="connsiteX56" fmla="*/ 1959428 w 2017485"/>
              <a:gd name="connsiteY56" fmla="*/ 1526419 h 2948819"/>
              <a:gd name="connsiteX57" fmla="*/ 2002971 w 2017485"/>
              <a:gd name="connsiteY57" fmla="*/ 1439333 h 2948819"/>
              <a:gd name="connsiteX58" fmla="*/ 2017485 w 2017485"/>
              <a:gd name="connsiteY58" fmla="*/ 1395790 h 2948819"/>
              <a:gd name="connsiteX59" fmla="*/ 2002971 w 2017485"/>
              <a:gd name="connsiteY59" fmla="*/ 1265161 h 2948819"/>
              <a:gd name="connsiteX60" fmla="*/ 1973942 w 2017485"/>
              <a:gd name="connsiteY60" fmla="*/ 1178076 h 2948819"/>
              <a:gd name="connsiteX61" fmla="*/ 1930400 w 2017485"/>
              <a:gd name="connsiteY61" fmla="*/ 1163561 h 2948819"/>
              <a:gd name="connsiteX62" fmla="*/ 1886857 w 2017485"/>
              <a:gd name="connsiteY62" fmla="*/ 1192590 h 2948819"/>
              <a:gd name="connsiteX63" fmla="*/ 1857828 w 2017485"/>
              <a:gd name="connsiteY63" fmla="*/ 1236133 h 2948819"/>
              <a:gd name="connsiteX64" fmla="*/ 1814285 w 2017485"/>
              <a:gd name="connsiteY64" fmla="*/ 1250647 h 2948819"/>
              <a:gd name="connsiteX65" fmla="*/ 1785257 w 2017485"/>
              <a:gd name="connsiteY65" fmla="*/ 1294190 h 2948819"/>
              <a:gd name="connsiteX66" fmla="*/ 1698171 w 2017485"/>
              <a:gd name="connsiteY66" fmla="*/ 1323219 h 2948819"/>
              <a:gd name="connsiteX67" fmla="*/ 1654628 w 2017485"/>
              <a:gd name="connsiteY67" fmla="*/ 1337733 h 2948819"/>
              <a:gd name="connsiteX68" fmla="*/ 1611085 w 2017485"/>
              <a:gd name="connsiteY68" fmla="*/ 1366761 h 2948819"/>
              <a:gd name="connsiteX69" fmla="*/ 1524000 w 2017485"/>
              <a:gd name="connsiteY69" fmla="*/ 1439333 h 2948819"/>
              <a:gd name="connsiteX70" fmla="*/ 1436914 w 2017485"/>
              <a:gd name="connsiteY70" fmla="*/ 1468361 h 2948819"/>
              <a:gd name="connsiteX71" fmla="*/ 1393371 w 2017485"/>
              <a:gd name="connsiteY71" fmla="*/ 1482876 h 2948819"/>
              <a:gd name="connsiteX72" fmla="*/ 1378857 w 2017485"/>
              <a:gd name="connsiteY72" fmla="*/ 1526419 h 2948819"/>
              <a:gd name="connsiteX73" fmla="*/ 1320800 w 2017485"/>
              <a:gd name="connsiteY73" fmla="*/ 1613504 h 2948819"/>
              <a:gd name="connsiteX74" fmla="*/ 1277257 w 2017485"/>
              <a:gd name="connsiteY74" fmla="*/ 1700590 h 2948819"/>
              <a:gd name="connsiteX75" fmla="*/ 1219200 w 2017485"/>
              <a:gd name="connsiteY75" fmla="*/ 1686076 h 2948819"/>
              <a:gd name="connsiteX76" fmla="*/ 1175657 w 2017485"/>
              <a:gd name="connsiteY76" fmla="*/ 1598990 h 2948819"/>
              <a:gd name="connsiteX77" fmla="*/ 1103085 w 2017485"/>
              <a:gd name="connsiteY77" fmla="*/ 1526419 h 2948819"/>
              <a:gd name="connsiteX78" fmla="*/ 1088571 w 2017485"/>
              <a:gd name="connsiteY78" fmla="*/ 1482876 h 2948819"/>
              <a:gd name="connsiteX79" fmla="*/ 1016000 w 2017485"/>
              <a:gd name="connsiteY79" fmla="*/ 1395790 h 2948819"/>
              <a:gd name="connsiteX80" fmla="*/ 1001485 w 2017485"/>
              <a:gd name="connsiteY80" fmla="*/ 1352247 h 2948819"/>
              <a:gd name="connsiteX81" fmla="*/ 986971 w 2017485"/>
              <a:gd name="connsiteY81" fmla="*/ 1120019 h 2948819"/>
              <a:gd name="connsiteX82" fmla="*/ 943428 w 2017485"/>
              <a:gd name="connsiteY82" fmla="*/ 1105504 h 2948819"/>
              <a:gd name="connsiteX83" fmla="*/ 899885 w 2017485"/>
              <a:gd name="connsiteY83" fmla="*/ 1076476 h 2948819"/>
              <a:gd name="connsiteX84" fmla="*/ 885371 w 2017485"/>
              <a:gd name="connsiteY84" fmla="*/ 902304 h 2948819"/>
              <a:gd name="connsiteX85" fmla="*/ 841828 w 2017485"/>
              <a:gd name="connsiteY85" fmla="*/ 858761 h 2948819"/>
              <a:gd name="connsiteX86" fmla="*/ 798285 w 2017485"/>
              <a:gd name="connsiteY86" fmla="*/ 771676 h 2948819"/>
              <a:gd name="connsiteX87" fmla="*/ 769257 w 2017485"/>
              <a:gd name="connsiteY87" fmla="*/ 626533 h 2948819"/>
              <a:gd name="connsiteX88" fmla="*/ 740228 w 2017485"/>
              <a:gd name="connsiteY88" fmla="*/ 582990 h 2948819"/>
              <a:gd name="connsiteX89" fmla="*/ 711200 w 2017485"/>
              <a:gd name="connsiteY89" fmla="*/ 292704 h 2948819"/>
              <a:gd name="connsiteX90" fmla="*/ 696685 w 2017485"/>
              <a:gd name="connsiteY90" fmla="*/ 249161 h 2948819"/>
              <a:gd name="connsiteX91" fmla="*/ 653142 w 2017485"/>
              <a:gd name="connsiteY91" fmla="*/ 220133 h 2948819"/>
              <a:gd name="connsiteX92" fmla="*/ 638628 w 2017485"/>
              <a:gd name="connsiteY92" fmla="*/ 176590 h 2948819"/>
              <a:gd name="connsiteX93" fmla="*/ 609600 w 2017485"/>
              <a:gd name="connsiteY93" fmla="*/ 31447 h 2948819"/>
              <a:gd name="connsiteX94" fmla="*/ 624114 w 2017485"/>
              <a:gd name="connsiteY94" fmla="*/ 2419 h 294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017485" h="2948819">
                <a:moveTo>
                  <a:pt x="624114" y="2419"/>
                </a:moveTo>
                <a:cubicBezTo>
                  <a:pt x="607181" y="4838"/>
                  <a:pt x="608439" y="20851"/>
                  <a:pt x="508000" y="45961"/>
                </a:cubicBezTo>
                <a:cubicBezTo>
                  <a:pt x="435041" y="64201"/>
                  <a:pt x="491858" y="54032"/>
                  <a:pt x="420914" y="89504"/>
                </a:cubicBezTo>
                <a:cubicBezTo>
                  <a:pt x="407230" y="96346"/>
                  <a:pt x="390745" y="96589"/>
                  <a:pt x="377371" y="104019"/>
                </a:cubicBezTo>
                <a:cubicBezTo>
                  <a:pt x="346873" y="120962"/>
                  <a:pt x="290285" y="162076"/>
                  <a:pt x="290285" y="162076"/>
                </a:cubicBezTo>
                <a:cubicBezTo>
                  <a:pt x="277505" y="200416"/>
                  <a:pt x="255146" y="280226"/>
                  <a:pt x="217714" y="292704"/>
                </a:cubicBezTo>
                <a:lnTo>
                  <a:pt x="174171" y="307219"/>
                </a:lnTo>
                <a:cubicBezTo>
                  <a:pt x="164495" y="321733"/>
                  <a:pt x="152943" y="335159"/>
                  <a:pt x="145142" y="350761"/>
                </a:cubicBezTo>
                <a:cubicBezTo>
                  <a:pt x="138300" y="364445"/>
                  <a:pt x="138058" y="380930"/>
                  <a:pt x="130628" y="394304"/>
                </a:cubicBezTo>
                <a:cubicBezTo>
                  <a:pt x="113685" y="424802"/>
                  <a:pt x="72571" y="481390"/>
                  <a:pt x="72571" y="481390"/>
                </a:cubicBezTo>
                <a:cubicBezTo>
                  <a:pt x="38026" y="585025"/>
                  <a:pt x="60515" y="543016"/>
                  <a:pt x="14514" y="612019"/>
                </a:cubicBezTo>
                <a:cubicBezTo>
                  <a:pt x="9676" y="660400"/>
                  <a:pt x="0" y="708539"/>
                  <a:pt x="0" y="757161"/>
                </a:cubicBezTo>
                <a:cubicBezTo>
                  <a:pt x="0" y="899225"/>
                  <a:pt x="237" y="888500"/>
                  <a:pt x="29028" y="974876"/>
                </a:cubicBezTo>
                <a:cubicBezTo>
                  <a:pt x="41183" y="1059962"/>
                  <a:pt x="44575" y="1108604"/>
                  <a:pt x="72571" y="1192590"/>
                </a:cubicBezTo>
                <a:cubicBezTo>
                  <a:pt x="82247" y="1221619"/>
                  <a:pt x="84627" y="1254216"/>
                  <a:pt x="101600" y="1279676"/>
                </a:cubicBezTo>
                <a:lnTo>
                  <a:pt x="130628" y="1323219"/>
                </a:lnTo>
                <a:cubicBezTo>
                  <a:pt x="135978" y="1360671"/>
                  <a:pt x="139389" y="1427825"/>
                  <a:pt x="159657" y="1468361"/>
                </a:cubicBezTo>
                <a:cubicBezTo>
                  <a:pt x="167458" y="1483963"/>
                  <a:pt x="180884" y="1496302"/>
                  <a:pt x="188685" y="1511904"/>
                </a:cubicBezTo>
                <a:cubicBezTo>
                  <a:pt x="212293" y="1559120"/>
                  <a:pt x="190635" y="1557397"/>
                  <a:pt x="232228" y="1598990"/>
                </a:cubicBezTo>
                <a:cubicBezTo>
                  <a:pt x="244563" y="1611325"/>
                  <a:pt x="261257" y="1618343"/>
                  <a:pt x="275771" y="1628019"/>
                </a:cubicBezTo>
                <a:cubicBezTo>
                  <a:pt x="280609" y="1642533"/>
                  <a:pt x="280728" y="1659614"/>
                  <a:pt x="290285" y="1671561"/>
                </a:cubicBezTo>
                <a:cubicBezTo>
                  <a:pt x="301182" y="1685183"/>
                  <a:pt x="321493" y="1688255"/>
                  <a:pt x="333828" y="1700590"/>
                </a:cubicBezTo>
                <a:cubicBezTo>
                  <a:pt x="346163" y="1712925"/>
                  <a:pt x="353181" y="1729619"/>
                  <a:pt x="362857" y="1744133"/>
                </a:cubicBezTo>
                <a:cubicBezTo>
                  <a:pt x="372533" y="1773162"/>
                  <a:pt x="366425" y="1814246"/>
                  <a:pt x="391885" y="1831219"/>
                </a:cubicBezTo>
                <a:lnTo>
                  <a:pt x="478971" y="1889276"/>
                </a:lnTo>
                <a:cubicBezTo>
                  <a:pt x="487687" y="1924139"/>
                  <a:pt x="491190" y="1965817"/>
                  <a:pt x="522514" y="1990876"/>
                </a:cubicBezTo>
                <a:cubicBezTo>
                  <a:pt x="534461" y="2000433"/>
                  <a:pt x="551543" y="2000552"/>
                  <a:pt x="566057" y="2005390"/>
                </a:cubicBezTo>
                <a:cubicBezTo>
                  <a:pt x="598742" y="2103448"/>
                  <a:pt x="553412" y="1997159"/>
                  <a:pt x="624114" y="2077961"/>
                </a:cubicBezTo>
                <a:cubicBezTo>
                  <a:pt x="691847" y="2155370"/>
                  <a:pt x="653143" y="2157790"/>
                  <a:pt x="725714" y="2194076"/>
                </a:cubicBezTo>
                <a:cubicBezTo>
                  <a:pt x="739398" y="2200918"/>
                  <a:pt x="754743" y="2203752"/>
                  <a:pt x="769257" y="2208590"/>
                </a:cubicBezTo>
                <a:cubicBezTo>
                  <a:pt x="817637" y="2281162"/>
                  <a:pt x="783770" y="2242456"/>
                  <a:pt x="885371" y="2310190"/>
                </a:cubicBezTo>
                <a:lnTo>
                  <a:pt x="928914" y="2339219"/>
                </a:lnTo>
                <a:cubicBezTo>
                  <a:pt x="933752" y="2353733"/>
                  <a:pt x="930979" y="2373869"/>
                  <a:pt x="943428" y="2382761"/>
                </a:cubicBezTo>
                <a:cubicBezTo>
                  <a:pt x="968327" y="2400546"/>
                  <a:pt x="1030514" y="2411790"/>
                  <a:pt x="1030514" y="2411790"/>
                </a:cubicBezTo>
                <a:cubicBezTo>
                  <a:pt x="1040190" y="2426304"/>
                  <a:pt x="1047207" y="2442998"/>
                  <a:pt x="1059542" y="2455333"/>
                </a:cubicBezTo>
                <a:cubicBezTo>
                  <a:pt x="1071877" y="2467668"/>
                  <a:pt x="1091598" y="2471233"/>
                  <a:pt x="1103085" y="2484361"/>
                </a:cubicBezTo>
                <a:cubicBezTo>
                  <a:pt x="1221621" y="2619830"/>
                  <a:pt x="1106712" y="2535160"/>
                  <a:pt x="1204685" y="2600476"/>
                </a:cubicBezTo>
                <a:cubicBezTo>
                  <a:pt x="1258323" y="2680932"/>
                  <a:pt x="1203025" y="2617293"/>
                  <a:pt x="1277257" y="2658533"/>
                </a:cubicBezTo>
                <a:cubicBezTo>
                  <a:pt x="1307754" y="2675476"/>
                  <a:pt x="1335314" y="2697238"/>
                  <a:pt x="1364342" y="2716590"/>
                </a:cubicBezTo>
                <a:cubicBezTo>
                  <a:pt x="1378856" y="2726266"/>
                  <a:pt x="1391336" y="2740103"/>
                  <a:pt x="1407885" y="2745619"/>
                </a:cubicBezTo>
                <a:lnTo>
                  <a:pt x="1451428" y="2760133"/>
                </a:lnTo>
                <a:cubicBezTo>
                  <a:pt x="1465942" y="2774647"/>
                  <a:pt x="1477028" y="2793708"/>
                  <a:pt x="1494971" y="2803676"/>
                </a:cubicBezTo>
                <a:cubicBezTo>
                  <a:pt x="1521719" y="2818536"/>
                  <a:pt x="1582057" y="2832704"/>
                  <a:pt x="1582057" y="2832704"/>
                </a:cubicBezTo>
                <a:cubicBezTo>
                  <a:pt x="1655908" y="2943481"/>
                  <a:pt x="1603564" y="2907273"/>
                  <a:pt x="1698171" y="2934304"/>
                </a:cubicBezTo>
                <a:cubicBezTo>
                  <a:pt x="1712882" y="2938507"/>
                  <a:pt x="1727200" y="2943981"/>
                  <a:pt x="1741714" y="2948819"/>
                </a:cubicBezTo>
                <a:cubicBezTo>
                  <a:pt x="1746552" y="2934305"/>
                  <a:pt x="1754064" y="2920422"/>
                  <a:pt x="1756228" y="2905276"/>
                </a:cubicBezTo>
                <a:cubicBezTo>
                  <a:pt x="1768620" y="2818535"/>
                  <a:pt x="1785257" y="2644019"/>
                  <a:pt x="1785257" y="2644019"/>
                </a:cubicBezTo>
                <a:cubicBezTo>
                  <a:pt x="1780419" y="2402114"/>
                  <a:pt x="1812790" y="2156576"/>
                  <a:pt x="1770742" y="1918304"/>
                </a:cubicBezTo>
                <a:cubicBezTo>
                  <a:pt x="1763963" y="1879892"/>
                  <a:pt x="1690844" y="1918276"/>
                  <a:pt x="1654628" y="1903790"/>
                </a:cubicBezTo>
                <a:cubicBezTo>
                  <a:pt x="1638432" y="1897311"/>
                  <a:pt x="1635276" y="1874761"/>
                  <a:pt x="1625600" y="1860247"/>
                </a:cubicBezTo>
                <a:cubicBezTo>
                  <a:pt x="1630438" y="1816704"/>
                  <a:pt x="1625142" y="1770792"/>
                  <a:pt x="1640114" y="1729619"/>
                </a:cubicBezTo>
                <a:cubicBezTo>
                  <a:pt x="1646075" y="1713225"/>
                  <a:pt x="1668511" y="1709245"/>
                  <a:pt x="1683657" y="1700590"/>
                </a:cubicBezTo>
                <a:cubicBezTo>
                  <a:pt x="1702443" y="1689855"/>
                  <a:pt x="1721827" y="1680084"/>
                  <a:pt x="1741714" y="1671561"/>
                </a:cubicBezTo>
                <a:cubicBezTo>
                  <a:pt x="1755776" y="1665534"/>
                  <a:pt x="1771883" y="1664477"/>
                  <a:pt x="1785257" y="1657047"/>
                </a:cubicBezTo>
                <a:cubicBezTo>
                  <a:pt x="1815754" y="1640104"/>
                  <a:pt x="1843314" y="1618342"/>
                  <a:pt x="1872342" y="1598990"/>
                </a:cubicBezTo>
                <a:cubicBezTo>
                  <a:pt x="1886856" y="1589314"/>
                  <a:pt x="1903550" y="1582296"/>
                  <a:pt x="1915885" y="1569961"/>
                </a:cubicBezTo>
                <a:lnTo>
                  <a:pt x="1959428" y="1526419"/>
                </a:lnTo>
                <a:cubicBezTo>
                  <a:pt x="1995909" y="1416973"/>
                  <a:pt x="1946698" y="1551879"/>
                  <a:pt x="2002971" y="1439333"/>
                </a:cubicBezTo>
                <a:cubicBezTo>
                  <a:pt x="2009813" y="1425649"/>
                  <a:pt x="2012647" y="1410304"/>
                  <a:pt x="2017485" y="1395790"/>
                </a:cubicBezTo>
                <a:cubicBezTo>
                  <a:pt x="2012647" y="1352247"/>
                  <a:pt x="2011563" y="1308121"/>
                  <a:pt x="2002971" y="1265161"/>
                </a:cubicBezTo>
                <a:cubicBezTo>
                  <a:pt x="1996970" y="1235157"/>
                  <a:pt x="2002970" y="1187753"/>
                  <a:pt x="1973942" y="1178076"/>
                </a:cubicBezTo>
                <a:lnTo>
                  <a:pt x="1930400" y="1163561"/>
                </a:lnTo>
                <a:cubicBezTo>
                  <a:pt x="1915886" y="1173237"/>
                  <a:pt x="1899192" y="1180255"/>
                  <a:pt x="1886857" y="1192590"/>
                </a:cubicBezTo>
                <a:cubicBezTo>
                  <a:pt x="1874522" y="1204925"/>
                  <a:pt x="1871450" y="1225236"/>
                  <a:pt x="1857828" y="1236133"/>
                </a:cubicBezTo>
                <a:cubicBezTo>
                  <a:pt x="1845881" y="1245690"/>
                  <a:pt x="1828799" y="1245809"/>
                  <a:pt x="1814285" y="1250647"/>
                </a:cubicBezTo>
                <a:cubicBezTo>
                  <a:pt x="1804609" y="1265161"/>
                  <a:pt x="1800049" y="1284945"/>
                  <a:pt x="1785257" y="1294190"/>
                </a:cubicBezTo>
                <a:cubicBezTo>
                  <a:pt x="1759309" y="1310408"/>
                  <a:pt x="1727200" y="1313543"/>
                  <a:pt x="1698171" y="1323219"/>
                </a:cubicBezTo>
                <a:cubicBezTo>
                  <a:pt x="1683657" y="1328057"/>
                  <a:pt x="1667358" y="1329247"/>
                  <a:pt x="1654628" y="1337733"/>
                </a:cubicBezTo>
                <a:cubicBezTo>
                  <a:pt x="1640114" y="1347409"/>
                  <a:pt x="1624486" y="1355594"/>
                  <a:pt x="1611085" y="1366761"/>
                </a:cubicBezTo>
                <a:cubicBezTo>
                  <a:pt x="1572025" y="1399311"/>
                  <a:pt x="1570329" y="1418742"/>
                  <a:pt x="1524000" y="1439333"/>
                </a:cubicBezTo>
                <a:cubicBezTo>
                  <a:pt x="1496038" y="1451760"/>
                  <a:pt x="1465943" y="1458685"/>
                  <a:pt x="1436914" y="1468361"/>
                </a:cubicBezTo>
                <a:lnTo>
                  <a:pt x="1393371" y="1482876"/>
                </a:lnTo>
                <a:cubicBezTo>
                  <a:pt x="1388533" y="1497390"/>
                  <a:pt x="1386287" y="1513045"/>
                  <a:pt x="1378857" y="1526419"/>
                </a:cubicBezTo>
                <a:cubicBezTo>
                  <a:pt x="1361914" y="1556916"/>
                  <a:pt x="1331833" y="1580407"/>
                  <a:pt x="1320800" y="1613504"/>
                </a:cubicBezTo>
                <a:cubicBezTo>
                  <a:pt x="1300769" y="1673596"/>
                  <a:pt x="1314772" y="1644317"/>
                  <a:pt x="1277257" y="1700590"/>
                </a:cubicBezTo>
                <a:cubicBezTo>
                  <a:pt x="1257905" y="1695752"/>
                  <a:pt x="1235798" y="1697141"/>
                  <a:pt x="1219200" y="1686076"/>
                </a:cubicBezTo>
                <a:cubicBezTo>
                  <a:pt x="1188001" y="1665277"/>
                  <a:pt x="1190147" y="1627969"/>
                  <a:pt x="1175657" y="1598990"/>
                </a:cubicBezTo>
                <a:cubicBezTo>
                  <a:pt x="1151467" y="1550609"/>
                  <a:pt x="1146628" y="1555447"/>
                  <a:pt x="1103085" y="1526419"/>
                </a:cubicBezTo>
                <a:cubicBezTo>
                  <a:pt x="1098247" y="1511905"/>
                  <a:pt x="1095413" y="1496560"/>
                  <a:pt x="1088571" y="1482876"/>
                </a:cubicBezTo>
                <a:cubicBezTo>
                  <a:pt x="1068365" y="1442463"/>
                  <a:pt x="1048098" y="1427888"/>
                  <a:pt x="1016000" y="1395790"/>
                </a:cubicBezTo>
                <a:cubicBezTo>
                  <a:pt x="1011162" y="1381276"/>
                  <a:pt x="1003087" y="1367462"/>
                  <a:pt x="1001485" y="1352247"/>
                </a:cubicBezTo>
                <a:cubicBezTo>
                  <a:pt x="993365" y="1275113"/>
                  <a:pt x="1004735" y="1195518"/>
                  <a:pt x="986971" y="1120019"/>
                </a:cubicBezTo>
                <a:cubicBezTo>
                  <a:pt x="983467" y="1105126"/>
                  <a:pt x="957112" y="1112346"/>
                  <a:pt x="943428" y="1105504"/>
                </a:cubicBezTo>
                <a:cubicBezTo>
                  <a:pt x="927826" y="1097703"/>
                  <a:pt x="914399" y="1086152"/>
                  <a:pt x="899885" y="1076476"/>
                </a:cubicBezTo>
                <a:cubicBezTo>
                  <a:pt x="895047" y="1018419"/>
                  <a:pt x="900382" y="958595"/>
                  <a:pt x="885371" y="902304"/>
                </a:cubicBezTo>
                <a:cubicBezTo>
                  <a:pt x="880082" y="882471"/>
                  <a:pt x="854969" y="874530"/>
                  <a:pt x="841828" y="858761"/>
                </a:cubicBezTo>
                <a:cubicBezTo>
                  <a:pt x="810566" y="821247"/>
                  <a:pt x="812832" y="815315"/>
                  <a:pt x="798285" y="771676"/>
                </a:cubicBezTo>
                <a:cubicBezTo>
                  <a:pt x="792937" y="734237"/>
                  <a:pt x="789522" y="667064"/>
                  <a:pt x="769257" y="626533"/>
                </a:cubicBezTo>
                <a:cubicBezTo>
                  <a:pt x="761456" y="610931"/>
                  <a:pt x="749904" y="597504"/>
                  <a:pt x="740228" y="582990"/>
                </a:cubicBezTo>
                <a:cubicBezTo>
                  <a:pt x="696798" y="452698"/>
                  <a:pt x="742026" y="600963"/>
                  <a:pt x="711200" y="292704"/>
                </a:cubicBezTo>
                <a:cubicBezTo>
                  <a:pt x="709678" y="277480"/>
                  <a:pt x="706243" y="261108"/>
                  <a:pt x="696685" y="249161"/>
                </a:cubicBezTo>
                <a:cubicBezTo>
                  <a:pt x="685788" y="235540"/>
                  <a:pt x="667656" y="229809"/>
                  <a:pt x="653142" y="220133"/>
                </a:cubicBezTo>
                <a:cubicBezTo>
                  <a:pt x="648304" y="205619"/>
                  <a:pt x="641628" y="191592"/>
                  <a:pt x="638628" y="176590"/>
                </a:cubicBezTo>
                <a:cubicBezTo>
                  <a:pt x="629715" y="132023"/>
                  <a:pt x="631460" y="75166"/>
                  <a:pt x="609600" y="31447"/>
                </a:cubicBezTo>
                <a:cubicBezTo>
                  <a:pt x="606540" y="25327"/>
                  <a:pt x="641047" y="0"/>
                  <a:pt x="624114" y="2419"/>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2123728" y="1430008"/>
            <a:ext cx="1727200" cy="1638952"/>
          </a:xfrm>
          <a:custGeom>
            <a:avLst/>
            <a:gdLst>
              <a:gd name="connsiteX0" fmla="*/ 1596572 w 1727200"/>
              <a:gd name="connsiteY0" fmla="*/ 1378857 h 1638952"/>
              <a:gd name="connsiteX1" fmla="*/ 1683657 w 1727200"/>
              <a:gd name="connsiteY1" fmla="*/ 1117600 h 1638952"/>
              <a:gd name="connsiteX2" fmla="*/ 1712686 w 1727200"/>
              <a:gd name="connsiteY2" fmla="*/ 1030515 h 1638952"/>
              <a:gd name="connsiteX3" fmla="*/ 1727200 w 1727200"/>
              <a:gd name="connsiteY3" fmla="*/ 986972 h 1638952"/>
              <a:gd name="connsiteX4" fmla="*/ 1712686 w 1727200"/>
              <a:gd name="connsiteY4" fmla="*/ 841829 h 1638952"/>
              <a:gd name="connsiteX5" fmla="*/ 1698172 w 1727200"/>
              <a:gd name="connsiteY5" fmla="*/ 551543 h 1638952"/>
              <a:gd name="connsiteX6" fmla="*/ 1683657 w 1727200"/>
              <a:gd name="connsiteY6" fmla="*/ 508000 h 1638952"/>
              <a:gd name="connsiteX7" fmla="*/ 1640114 w 1727200"/>
              <a:gd name="connsiteY7" fmla="*/ 493486 h 1638952"/>
              <a:gd name="connsiteX8" fmla="*/ 1625600 w 1727200"/>
              <a:gd name="connsiteY8" fmla="*/ 362857 h 1638952"/>
              <a:gd name="connsiteX9" fmla="*/ 1538514 w 1727200"/>
              <a:gd name="connsiteY9" fmla="*/ 333829 h 1638952"/>
              <a:gd name="connsiteX10" fmla="*/ 1509486 w 1727200"/>
              <a:gd name="connsiteY10" fmla="*/ 290286 h 1638952"/>
              <a:gd name="connsiteX11" fmla="*/ 1524000 w 1727200"/>
              <a:gd name="connsiteY11" fmla="*/ 246743 h 1638952"/>
              <a:gd name="connsiteX12" fmla="*/ 1451429 w 1727200"/>
              <a:gd name="connsiteY12" fmla="*/ 188686 h 1638952"/>
              <a:gd name="connsiteX13" fmla="*/ 1407886 w 1727200"/>
              <a:gd name="connsiteY13" fmla="*/ 159657 h 1638952"/>
              <a:gd name="connsiteX14" fmla="*/ 1277257 w 1727200"/>
              <a:gd name="connsiteY14" fmla="*/ 116115 h 1638952"/>
              <a:gd name="connsiteX15" fmla="*/ 1233714 w 1727200"/>
              <a:gd name="connsiteY15" fmla="*/ 101600 h 1638952"/>
              <a:gd name="connsiteX16" fmla="*/ 1190172 w 1727200"/>
              <a:gd name="connsiteY16" fmla="*/ 87086 h 1638952"/>
              <a:gd name="connsiteX17" fmla="*/ 1161143 w 1727200"/>
              <a:gd name="connsiteY17" fmla="*/ 43543 h 1638952"/>
              <a:gd name="connsiteX18" fmla="*/ 1074057 w 1727200"/>
              <a:gd name="connsiteY18" fmla="*/ 0 h 1638952"/>
              <a:gd name="connsiteX19" fmla="*/ 870857 w 1727200"/>
              <a:gd name="connsiteY19" fmla="*/ 14515 h 1638952"/>
              <a:gd name="connsiteX20" fmla="*/ 783772 w 1727200"/>
              <a:gd name="connsiteY20" fmla="*/ 43543 h 1638952"/>
              <a:gd name="connsiteX21" fmla="*/ 638629 w 1727200"/>
              <a:gd name="connsiteY21" fmla="*/ 87086 h 1638952"/>
              <a:gd name="connsiteX22" fmla="*/ 508000 w 1727200"/>
              <a:gd name="connsiteY22" fmla="*/ 130629 h 1638952"/>
              <a:gd name="connsiteX23" fmla="*/ 464457 w 1727200"/>
              <a:gd name="connsiteY23" fmla="*/ 145143 h 1638952"/>
              <a:gd name="connsiteX24" fmla="*/ 377372 w 1727200"/>
              <a:gd name="connsiteY24" fmla="*/ 217715 h 1638952"/>
              <a:gd name="connsiteX25" fmla="*/ 348343 w 1727200"/>
              <a:gd name="connsiteY25" fmla="*/ 261257 h 1638952"/>
              <a:gd name="connsiteX26" fmla="*/ 261257 w 1727200"/>
              <a:gd name="connsiteY26" fmla="*/ 319315 h 1638952"/>
              <a:gd name="connsiteX27" fmla="*/ 217714 w 1727200"/>
              <a:gd name="connsiteY27" fmla="*/ 348343 h 1638952"/>
              <a:gd name="connsiteX28" fmla="*/ 116114 w 1727200"/>
              <a:gd name="connsiteY28" fmla="*/ 464457 h 1638952"/>
              <a:gd name="connsiteX29" fmla="*/ 43543 w 1727200"/>
              <a:gd name="connsiteY29" fmla="*/ 595086 h 1638952"/>
              <a:gd name="connsiteX30" fmla="*/ 14514 w 1727200"/>
              <a:gd name="connsiteY30" fmla="*/ 638629 h 1638952"/>
              <a:gd name="connsiteX31" fmla="*/ 0 w 1727200"/>
              <a:gd name="connsiteY31" fmla="*/ 682172 h 1638952"/>
              <a:gd name="connsiteX32" fmla="*/ 72572 w 1727200"/>
              <a:gd name="connsiteY32" fmla="*/ 841829 h 1638952"/>
              <a:gd name="connsiteX33" fmla="*/ 101600 w 1727200"/>
              <a:gd name="connsiteY33" fmla="*/ 885372 h 1638952"/>
              <a:gd name="connsiteX34" fmla="*/ 145143 w 1727200"/>
              <a:gd name="connsiteY34" fmla="*/ 972457 h 1638952"/>
              <a:gd name="connsiteX35" fmla="*/ 188686 w 1727200"/>
              <a:gd name="connsiteY35" fmla="*/ 1059543 h 1638952"/>
              <a:gd name="connsiteX36" fmla="*/ 232229 w 1727200"/>
              <a:gd name="connsiteY36" fmla="*/ 1219200 h 1638952"/>
              <a:gd name="connsiteX37" fmla="*/ 261257 w 1727200"/>
              <a:gd name="connsiteY37" fmla="*/ 1306286 h 1638952"/>
              <a:gd name="connsiteX38" fmla="*/ 246743 w 1727200"/>
              <a:gd name="connsiteY38" fmla="*/ 1393372 h 1638952"/>
              <a:gd name="connsiteX39" fmla="*/ 217714 w 1727200"/>
              <a:gd name="connsiteY39" fmla="*/ 1436915 h 1638952"/>
              <a:gd name="connsiteX40" fmla="*/ 232229 w 1727200"/>
              <a:gd name="connsiteY40" fmla="*/ 1509486 h 1638952"/>
              <a:gd name="connsiteX41" fmla="*/ 435429 w 1727200"/>
              <a:gd name="connsiteY41" fmla="*/ 1524000 h 1638952"/>
              <a:gd name="connsiteX42" fmla="*/ 537029 w 1727200"/>
              <a:gd name="connsiteY42" fmla="*/ 1538515 h 1638952"/>
              <a:gd name="connsiteX43" fmla="*/ 580572 w 1727200"/>
              <a:gd name="connsiteY43" fmla="*/ 1553029 h 1638952"/>
              <a:gd name="connsiteX44" fmla="*/ 609600 w 1727200"/>
              <a:gd name="connsiteY44" fmla="*/ 1596572 h 1638952"/>
              <a:gd name="connsiteX45" fmla="*/ 653143 w 1727200"/>
              <a:gd name="connsiteY45" fmla="*/ 1625600 h 1638952"/>
              <a:gd name="connsiteX46" fmla="*/ 856343 w 1727200"/>
              <a:gd name="connsiteY46" fmla="*/ 1611086 h 1638952"/>
              <a:gd name="connsiteX47" fmla="*/ 943429 w 1727200"/>
              <a:gd name="connsiteY47" fmla="*/ 1494972 h 1638952"/>
              <a:gd name="connsiteX48" fmla="*/ 972457 w 1727200"/>
              <a:gd name="connsiteY48" fmla="*/ 1451429 h 1638952"/>
              <a:gd name="connsiteX49" fmla="*/ 1059543 w 1727200"/>
              <a:gd name="connsiteY49" fmla="*/ 1378857 h 1638952"/>
              <a:gd name="connsiteX50" fmla="*/ 1132114 w 1727200"/>
              <a:gd name="connsiteY50" fmla="*/ 1233715 h 1638952"/>
              <a:gd name="connsiteX51" fmla="*/ 1407886 w 1727200"/>
              <a:gd name="connsiteY51" fmla="*/ 1262743 h 1638952"/>
              <a:gd name="connsiteX52" fmla="*/ 1451429 w 1727200"/>
              <a:gd name="connsiteY52" fmla="*/ 1291772 h 1638952"/>
              <a:gd name="connsiteX53" fmla="*/ 1494972 w 1727200"/>
              <a:gd name="connsiteY53" fmla="*/ 1306286 h 1638952"/>
              <a:gd name="connsiteX54" fmla="*/ 1538514 w 1727200"/>
              <a:gd name="connsiteY54" fmla="*/ 1335315 h 1638952"/>
              <a:gd name="connsiteX55" fmla="*/ 1582057 w 1727200"/>
              <a:gd name="connsiteY55" fmla="*/ 1349829 h 1638952"/>
              <a:gd name="connsiteX56" fmla="*/ 1596572 w 1727200"/>
              <a:gd name="connsiteY56" fmla="*/ 1378857 h 163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727200" h="1638952">
                <a:moveTo>
                  <a:pt x="1596572" y="1378857"/>
                </a:moveTo>
                <a:lnTo>
                  <a:pt x="1683657" y="1117600"/>
                </a:lnTo>
                <a:lnTo>
                  <a:pt x="1712686" y="1030515"/>
                </a:lnTo>
                <a:lnTo>
                  <a:pt x="1727200" y="986972"/>
                </a:lnTo>
                <a:cubicBezTo>
                  <a:pt x="1722362" y="938591"/>
                  <a:pt x="1715920" y="890344"/>
                  <a:pt x="1712686" y="841829"/>
                </a:cubicBezTo>
                <a:cubicBezTo>
                  <a:pt x="1706242" y="745161"/>
                  <a:pt x="1706565" y="648062"/>
                  <a:pt x="1698172" y="551543"/>
                </a:cubicBezTo>
                <a:cubicBezTo>
                  <a:pt x="1696847" y="536301"/>
                  <a:pt x="1694475" y="518818"/>
                  <a:pt x="1683657" y="508000"/>
                </a:cubicBezTo>
                <a:cubicBezTo>
                  <a:pt x="1672839" y="497182"/>
                  <a:pt x="1654628" y="498324"/>
                  <a:pt x="1640114" y="493486"/>
                </a:cubicBezTo>
                <a:cubicBezTo>
                  <a:pt x="1635276" y="449943"/>
                  <a:pt x="1649121" y="399819"/>
                  <a:pt x="1625600" y="362857"/>
                </a:cubicBezTo>
                <a:cubicBezTo>
                  <a:pt x="1609172" y="337042"/>
                  <a:pt x="1538514" y="333829"/>
                  <a:pt x="1538514" y="333829"/>
                </a:cubicBezTo>
                <a:cubicBezTo>
                  <a:pt x="1528838" y="319315"/>
                  <a:pt x="1512354" y="307493"/>
                  <a:pt x="1509486" y="290286"/>
                </a:cubicBezTo>
                <a:cubicBezTo>
                  <a:pt x="1506971" y="275195"/>
                  <a:pt x="1526515" y="261834"/>
                  <a:pt x="1524000" y="246743"/>
                </a:cubicBezTo>
                <a:cubicBezTo>
                  <a:pt x="1516276" y="200400"/>
                  <a:pt x="1485392" y="200007"/>
                  <a:pt x="1451429" y="188686"/>
                </a:cubicBezTo>
                <a:cubicBezTo>
                  <a:pt x="1436915" y="179010"/>
                  <a:pt x="1423827" y="166742"/>
                  <a:pt x="1407886" y="159657"/>
                </a:cubicBezTo>
                <a:cubicBezTo>
                  <a:pt x="1407881" y="159655"/>
                  <a:pt x="1299031" y="123373"/>
                  <a:pt x="1277257" y="116115"/>
                </a:cubicBezTo>
                <a:lnTo>
                  <a:pt x="1233714" y="101600"/>
                </a:lnTo>
                <a:lnTo>
                  <a:pt x="1190172" y="87086"/>
                </a:lnTo>
                <a:cubicBezTo>
                  <a:pt x="1180496" y="72572"/>
                  <a:pt x="1173478" y="55878"/>
                  <a:pt x="1161143" y="43543"/>
                </a:cubicBezTo>
                <a:cubicBezTo>
                  <a:pt x="1133008" y="15408"/>
                  <a:pt x="1109470" y="11805"/>
                  <a:pt x="1074057" y="0"/>
                </a:cubicBezTo>
                <a:cubicBezTo>
                  <a:pt x="1006324" y="4838"/>
                  <a:pt x="938012" y="4442"/>
                  <a:pt x="870857" y="14515"/>
                </a:cubicBezTo>
                <a:cubicBezTo>
                  <a:pt x="840597" y="19054"/>
                  <a:pt x="813457" y="36122"/>
                  <a:pt x="783772" y="43543"/>
                </a:cubicBezTo>
                <a:cubicBezTo>
                  <a:pt x="696025" y="65479"/>
                  <a:pt x="744645" y="51747"/>
                  <a:pt x="638629" y="87086"/>
                </a:cubicBezTo>
                <a:lnTo>
                  <a:pt x="508000" y="130629"/>
                </a:lnTo>
                <a:lnTo>
                  <a:pt x="464457" y="145143"/>
                </a:lnTo>
                <a:cubicBezTo>
                  <a:pt x="421641" y="173687"/>
                  <a:pt x="412297" y="175805"/>
                  <a:pt x="377372" y="217715"/>
                </a:cubicBezTo>
                <a:cubicBezTo>
                  <a:pt x="366205" y="231116"/>
                  <a:pt x="361471" y="249770"/>
                  <a:pt x="348343" y="261257"/>
                </a:cubicBezTo>
                <a:cubicBezTo>
                  <a:pt x="322087" y="284231"/>
                  <a:pt x="290286" y="299962"/>
                  <a:pt x="261257" y="319315"/>
                </a:cubicBezTo>
                <a:lnTo>
                  <a:pt x="217714" y="348343"/>
                </a:lnTo>
                <a:cubicBezTo>
                  <a:pt x="149981" y="449943"/>
                  <a:pt x="188686" y="416077"/>
                  <a:pt x="116114" y="464457"/>
                </a:cubicBezTo>
                <a:cubicBezTo>
                  <a:pt x="90568" y="541097"/>
                  <a:pt x="110086" y="495271"/>
                  <a:pt x="43543" y="595086"/>
                </a:cubicBezTo>
                <a:lnTo>
                  <a:pt x="14514" y="638629"/>
                </a:lnTo>
                <a:cubicBezTo>
                  <a:pt x="9676" y="653143"/>
                  <a:pt x="0" y="666873"/>
                  <a:pt x="0" y="682172"/>
                </a:cubicBezTo>
                <a:cubicBezTo>
                  <a:pt x="0" y="756921"/>
                  <a:pt x="31032" y="779519"/>
                  <a:pt x="72572" y="841829"/>
                </a:cubicBezTo>
                <a:cubicBezTo>
                  <a:pt x="82248" y="856343"/>
                  <a:pt x="96084" y="868823"/>
                  <a:pt x="101600" y="885372"/>
                </a:cubicBezTo>
                <a:cubicBezTo>
                  <a:pt x="121630" y="945464"/>
                  <a:pt x="107627" y="916185"/>
                  <a:pt x="145143" y="972457"/>
                </a:cubicBezTo>
                <a:cubicBezTo>
                  <a:pt x="198075" y="1131257"/>
                  <a:pt x="113656" y="890724"/>
                  <a:pt x="188686" y="1059543"/>
                </a:cubicBezTo>
                <a:cubicBezTo>
                  <a:pt x="229962" y="1152414"/>
                  <a:pt x="208128" y="1130829"/>
                  <a:pt x="232229" y="1219200"/>
                </a:cubicBezTo>
                <a:cubicBezTo>
                  <a:pt x="240280" y="1248721"/>
                  <a:pt x="261257" y="1306286"/>
                  <a:pt x="261257" y="1306286"/>
                </a:cubicBezTo>
                <a:cubicBezTo>
                  <a:pt x="256419" y="1335315"/>
                  <a:pt x="256049" y="1365453"/>
                  <a:pt x="246743" y="1393372"/>
                </a:cubicBezTo>
                <a:cubicBezTo>
                  <a:pt x="241227" y="1409921"/>
                  <a:pt x="219878" y="1419606"/>
                  <a:pt x="217714" y="1436915"/>
                </a:cubicBezTo>
                <a:cubicBezTo>
                  <a:pt x="214654" y="1461394"/>
                  <a:pt x="209324" y="1500324"/>
                  <a:pt x="232229" y="1509486"/>
                </a:cubicBezTo>
                <a:cubicBezTo>
                  <a:pt x="295278" y="1534705"/>
                  <a:pt x="367696" y="1519162"/>
                  <a:pt x="435429" y="1524000"/>
                </a:cubicBezTo>
                <a:cubicBezTo>
                  <a:pt x="469296" y="1528838"/>
                  <a:pt x="503483" y="1531806"/>
                  <a:pt x="537029" y="1538515"/>
                </a:cubicBezTo>
                <a:cubicBezTo>
                  <a:pt x="552031" y="1541516"/>
                  <a:pt x="568625" y="1543472"/>
                  <a:pt x="580572" y="1553029"/>
                </a:cubicBezTo>
                <a:cubicBezTo>
                  <a:pt x="594193" y="1563926"/>
                  <a:pt x="597265" y="1584237"/>
                  <a:pt x="609600" y="1596572"/>
                </a:cubicBezTo>
                <a:cubicBezTo>
                  <a:pt x="621935" y="1608907"/>
                  <a:pt x="638629" y="1615924"/>
                  <a:pt x="653143" y="1625600"/>
                </a:cubicBezTo>
                <a:cubicBezTo>
                  <a:pt x="720876" y="1620762"/>
                  <a:pt x="794418" y="1638952"/>
                  <a:pt x="856343" y="1611086"/>
                </a:cubicBezTo>
                <a:cubicBezTo>
                  <a:pt x="900463" y="1591232"/>
                  <a:pt x="916593" y="1535228"/>
                  <a:pt x="943429" y="1494972"/>
                </a:cubicBezTo>
                <a:cubicBezTo>
                  <a:pt x="953105" y="1480458"/>
                  <a:pt x="961290" y="1464830"/>
                  <a:pt x="972457" y="1451429"/>
                </a:cubicBezTo>
                <a:cubicBezTo>
                  <a:pt x="1007380" y="1409521"/>
                  <a:pt x="1016730" y="1407400"/>
                  <a:pt x="1059543" y="1378857"/>
                </a:cubicBezTo>
                <a:cubicBezTo>
                  <a:pt x="1092803" y="1245820"/>
                  <a:pt x="1055377" y="1284873"/>
                  <a:pt x="1132114" y="1233715"/>
                </a:cubicBezTo>
                <a:cubicBezTo>
                  <a:pt x="1142111" y="1234484"/>
                  <a:pt x="1355630" y="1245324"/>
                  <a:pt x="1407886" y="1262743"/>
                </a:cubicBezTo>
                <a:cubicBezTo>
                  <a:pt x="1424435" y="1268259"/>
                  <a:pt x="1435827" y="1283971"/>
                  <a:pt x="1451429" y="1291772"/>
                </a:cubicBezTo>
                <a:cubicBezTo>
                  <a:pt x="1465113" y="1298614"/>
                  <a:pt x="1480458" y="1301448"/>
                  <a:pt x="1494972" y="1306286"/>
                </a:cubicBezTo>
                <a:cubicBezTo>
                  <a:pt x="1509486" y="1315962"/>
                  <a:pt x="1522912" y="1327514"/>
                  <a:pt x="1538514" y="1335315"/>
                </a:cubicBezTo>
                <a:cubicBezTo>
                  <a:pt x="1552198" y="1342157"/>
                  <a:pt x="1569817" y="1340650"/>
                  <a:pt x="1582057" y="1349829"/>
                </a:cubicBezTo>
                <a:cubicBezTo>
                  <a:pt x="1590712" y="1356320"/>
                  <a:pt x="1591734" y="1369181"/>
                  <a:pt x="1596572" y="1378857"/>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1923843" y="2717374"/>
            <a:ext cx="1712053" cy="1791746"/>
          </a:xfrm>
          <a:custGeom>
            <a:avLst/>
            <a:gdLst>
              <a:gd name="connsiteX0" fmla="*/ 1712053 w 1712053"/>
              <a:gd name="connsiteY0" fmla="*/ 166146 h 1791746"/>
              <a:gd name="connsiteX1" fmla="*/ 1668510 w 1712053"/>
              <a:gd name="connsiteY1" fmla="*/ 122603 h 1791746"/>
              <a:gd name="connsiteX2" fmla="*/ 1624968 w 1712053"/>
              <a:gd name="connsiteY2" fmla="*/ 108089 h 1791746"/>
              <a:gd name="connsiteX3" fmla="*/ 1595939 w 1712053"/>
              <a:gd name="connsiteY3" fmla="*/ 64546 h 1791746"/>
              <a:gd name="connsiteX4" fmla="*/ 1407253 w 1712053"/>
              <a:gd name="connsiteY4" fmla="*/ 21003 h 1791746"/>
              <a:gd name="connsiteX5" fmla="*/ 1334682 w 1712053"/>
              <a:gd name="connsiteY5" fmla="*/ 6489 h 1791746"/>
              <a:gd name="connsiteX6" fmla="*/ 1233082 w 1712053"/>
              <a:gd name="connsiteY6" fmla="*/ 21003 h 1791746"/>
              <a:gd name="connsiteX7" fmla="*/ 1204053 w 1712053"/>
              <a:gd name="connsiteY7" fmla="*/ 108089 h 1791746"/>
              <a:gd name="connsiteX8" fmla="*/ 1116968 w 1712053"/>
              <a:gd name="connsiteY8" fmla="*/ 180660 h 1791746"/>
              <a:gd name="connsiteX9" fmla="*/ 1058910 w 1712053"/>
              <a:gd name="connsiteY9" fmla="*/ 311289 h 1791746"/>
              <a:gd name="connsiteX10" fmla="*/ 1015368 w 1712053"/>
              <a:gd name="connsiteY10" fmla="*/ 398375 h 1791746"/>
              <a:gd name="connsiteX11" fmla="*/ 971825 w 1712053"/>
              <a:gd name="connsiteY11" fmla="*/ 412889 h 1791746"/>
              <a:gd name="connsiteX12" fmla="*/ 739596 w 1712053"/>
              <a:gd name="connsiteY12" fmla="*/ 398375 h 1791746"/>
              <a:gd name="connsiteX13" fmla="*/ 681539 w 1712053"/>
              <a:gd name="connsiteY13" fmla="*/ 311289 h 1791746"/>
              <a:gd name="connsiteX14" fmla="*/ 275139 w 1712053"/>
              <a:gd name="connsiteY14" fmla="*/ 325803 h 1791746"/>
              <a:gd name="connsiteX15" fmla="*/ 260625 w 1712053"/>
              <a:gd name="connsiteY15" fmla="*/ 369346 h 1791746"/>
              <a:gd name="connsiteX16" fmla="*/ 217082 w 1712053"/>
              <a:gd name="connsiteY16" fmla="*/ 412889 h 1791746"/>
              <a:gd name="connsiteX17" fmla="*/ 129996 w 1712053"/>
              <a:gd name="connsiteY17" fmla="*/ 470946 h 1791746"/>
              <a:gd name="connsiteX18" fmla="*/ 100968 w 1712053"/>
              <a:gd name="connsiteY18" fmla="*/ 514489 h 1791746"/>
              <a:gd name="connsiteX19" fmla="*/ 13882 w 1712053"/>
              <a:gd name="connsiteY19" fmla="*/ 572546 h 1791746"/>
              <a:gd name="connsiteX20" fmla="*/ 28396 w 1712053"/>
              <a:gd name="connsiteY20" fmla="*/ 645117 h 1791746"/>
              <a:gd name="connsiteX21" fmla="*/ 115482 w 1712053"/>
              <a:gd name="connsiteY21" fmla="*/ 674146 h 1791746"/>
              <a:gd name="connsiteX22" fmla="*/ 129996 w 1712053"/>
              <a:gd name="connsiteY22" fmla="*/ 877346 h 1791746"/>
              <a:gd name="connsiteX23" fmla="*/ 159025 w 1712053"/>
              <a:gd name="connsiteY23" fmla="*/ 964432 h 1791746"/>
              <a:gd name="connsiteX24" fmla="*/ 173539 w 1712053"/>
              <a:gd name="connsiteY24" fmla="*/ 1022489 h 1791746"/>
              <a:gd name="connsiteX25" fmla="*/ 159025 w 1712053"/>
              <a:gd name="connsiteY25" fmla="*/ 1182146 h 1791746"/>
              <a:gd name="connsiteX26" fmla="*/ 173539 w 1712053"/>
              <a:gd name="connsiteY26" fmla="*/ 1283746 h 1791746"/>
              <a:gd name="connsiteX27" fmla="*/ 188053 w 1712053"/>
              <a:gd name="connsiteY27" fmla="*/ 1399860 h 1791746"/>
              <a:gd name="connsiteX28" fmla="*/ 173539 w 1712053"/>
              <a:gd name="connsiteY28" fmla="*/ 1530489 h 1791746"/>
              <a:gd name="connsiteX29" fmla="*/ 159025 w 1712053"/>
              <a:gd name="connsiteY29" fmla="*/ 1574032 h 1791746"/>
              <a:gd name="connsiteX30" fmla="*/ 173539 w 1712053"/>
              <a:gd name="connsiteY30" fmla="*/ 1791746 h 1791746"/>
              <a:gd name="connsiteX31" fmla="*/ 217082 w 1712053"/>
              <a:gd name="connsiteY31" fmla="*/ 1777232 h 1791746"/>
              <a:gd name="connsiteX32" fmla="*/ 304168 w 1712053"/>
              <a:gd name="connsiteY32" fmla="*/ 1719175 h 1791746"/>
              <a:gd name="connsiteX33" fmla="*/ 376739 w 1712053"/>
              <a:gd name="connsiteY33" fmla="*/ 1661117 h 1791746"/>
              <a:gd name="connsiteX34" fmla="*/ 405768 w 1712053"/>
              <a:gd name="connsiteY34" fmla="*/ 1617575 h 1791746"/>
              <a:gd name="connsiteX35" fmla="*/ 449310 w 1712053"/>
              <a:gd name="connsiteY35" fmla="*/ 1603060 h 1791746"/>
              <a:gd name="connsiteX36" fmla="*/ 536396 w 1712053"/>
              <a:gd name="connsiteY36" fmla="*/ 1545003 h 1791746"/>
              <a:gd name="connsiteX37" fmla="*/ 579939 w 1712053"/>
              <a:gd name="connsiteY37" fmla="*/ 1515975 h 1791746"/>
              <a:gd name="connsiteX38" fmla="*/ 608968 w 1712053"/>
              <a:gd name="connsiteY38" fmla="*/ 1472432 h 1791746"/>
              <a:gd name="connsiteX39" fmla="*/ 696053 w 1712053"/>
              <a:gd name="connsiteY39" fmla="*/ 1414375 h 1791746"/>
              <a:gd name="connsiteX40" fmla="*/ 826682 w 1712053"/>
              <a:gd name="connsiteY40" fmla="*/ 1269232 h 1791746"/>
              <a:gd name="connsiteX41" fmla="*/ 870225 w 1712053"/>
              <a:gd name="connsiteY41" fmla="*/ 1225689 h 1791746"/>
              <a:gd name="connsiteX42" fmla="*/ 957310 w 1712053"/>
              <a:gd name="connsiteY42" fmla="*/ 1182146 h 1791746"/>
              <a:gd name="connsiteX43" fmla="*/ 986339 w 1712053"/>
              <a:gd name="connsiteY43" fmla="*/ 1138603 h 1791746"/>
              <a:gd name="connsiteX44" fmla="*/ 1029882 w 1712053"/>
              <a:gd name="connsiteY44" fmla="*/ 1124089 h 1791746"/>
              <a:gd name="connsiteX45" fmla="*/ 1131482 w 1712053"/>
              <a:gd name="connsiteY45" fmla="*/ 1051517 h 1791746"/>
              <a:gd name="connsiteX46" fmla="*/ 1204053 w 1712053"/>
              <a:gd name="connsiteY46" fmla="*/ 964432 h 1791746"/>
              <a:gd name="connsiteX47" fmla="*/ 1276625 w 1712053"/>
              <a:gd name="connsiteY47" fmla="*/ 877346 h 1791746"/>
              <a:gd name="connsiteX48" fmla="*/ 1334682 w 1712053"/>
              <a:gd name="connsiteY48" fmla="*/ 804775 h 1791746"/>
              <a:gd name="connsiteX49" fmla="*/ 1392739 w 1712053"/>
              <a:gd name="connsiteY49" fmla="*/ 717689 h 1791746"/>
              <a:gd name="connsiteX50" fmla="*/ 1421768 w 1712053"/>
              <a:gd name="connsiteY50" fmla="*/ 674146 h 1791746"/>
              <a:gd name="connsiteX51" fmla="*/ 1508853 w 1712053"/>
              <a:gd name="connsiteY51" fmla="*/ 587060 h 1791746"/>
              <a:gd name="connsiteX52" fmla="*/ 1581425 w 1712053"/>
              <a:gd name="connsiteY52" fmla="*/ 456432 h 1791746"/>
              <a:gd name="connsiteX53" fmla="*/ 1639482 w 1712053"/>
              <a:gd name="connsiteY53" fmla="*/ 325803 h 1791746"/>
              <a:gd name="connsiteX54" fmla="*/ 1683025 w 1712053"/>
              <a:gd name="connsiteY54" fmla="*/ 209689 h 179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712053" h="1791746">
                <a:moveTo>
                  <a:pt x="1712053" y="166146"/>
                </a:moveTo>
                <a:cubicBezTo>
                  <a:pt x="1697539" y="151632"/>
                  <a:pt x="1685589" y="133989"/>
                  <a:pt x="1668510" y="122603"/>
                </a:cubicBezTo>
                <a:cubicBezTo>
                  <a:pt x="1655780" y="114117"/>
                  <a:pt x="1636915" y="117646"/>
                  <a:pt x="1624968" y="108089"/>
                </a:cubicBezTo>
                <a:cubicBezTo>
                  <a:pt x="1611346" y="97192"/>
                  <a:pt x="1610732" y="73791"/>
                  <a:pt x="1595939" y="64546"/>
                </a:cubicBezTo>
                <a:cubicBezTo>
                  <a:pt x="1546340" y="33547"/>
                  <a:pt x="1460947" y="29952"/>
                  <a:pt x="1407253" y="21003"/>
                </a:cubicBezTo>
                <a:cubicBezTo>
                  <a:pt x="1382919" y="16947"/>
                  <a:pt x="1358872" y="11327"/>
                  <a:pt x="1334682" y="6489"/>
                </a:cubicBezTo>
                <a:cubicBezTo>
                  <a:pt x="1300815" y="11327"/>
                  <a:pt x="1260086" y="0"/>
                  <a:pt x="1233082" y="21003"/>
                </a:cubicBezTo>
                <a:cubicBezTo>
                  <a:pt x="1208929" y="39789"/>
                  <a:pt x="1229513" y="91116"/>
                  <a:pt x="1204053" y="108089"/>
                </a:cubicBezTo>
                <a:cubicBezTo>
                  <a:pt x="1143431" y="148503"/>
                  <a:pt x="1172845" y="124782"/>
                  <a:pt x="1116968" y="180660"/>
                </a:cubicBezTo>
                <a:cubicBezTo>
                  <a:pt x="1082423" y="284295"/>
                  <a:pt x="1104912" y="242286"/>
                  <a:pt x="1058910" y="311289"/>
                </a:cubicBezTo>
                <a:cubicBezTo>
                  <a:pt x="1049349" y="339973"/>
                  <a:pt x="1040946" y="377913"/>
                  <a:pt x="1015368" y="398375"/>
                </a:cubicBezTo>
                <a:cubicBezTo>
                  <a:pt x="1003421" y="407932"/>
                  <a:pt x="986339" y="408051"/>
                  <a:pt x="971825" y="412889"/>
                </a:cubicBezTo>
                <a:lnTo>
                  <a:pt x="739596" y="398375"/>
                </a:lnTo>
                <a:cubicBezTo>
                  <a:pt x="706667" y="386850"/>
                  <a:pt x="681539" y="311289"/>
                  <a:pt x="681539" y="311289"/>
                </a:cubicBezTo>
                <a:cubicBezTo>
                  <a:pt x="546072" y="316127"/>
                  <a:pt x="409421" y="307281"/>
                  <a:pt x="275139" y="325803"/>
                </a:cubicBezTo>
                <a:cubicBezTo>
                  <a:pt x="259983" y="327893"/>
                  <a:pt x="269112" y="356616"/>
                  <a:pt x="260625" y="369346"/>
                </a:cubicBezTo>
                <a:cubicBezTo>
                  <a:pt x="249239" y="386425"/>
                  <a:pt x="233285" y="400287"/>
                  <a:pt x="217082" y="412889"/>
                </a:cubicBezTo>
                <a:cubicBezTo>
                  <a:pt x="189543" y="434308"/>
                  <a:pt x="129996" y="470946"/>
                  <a:pt x="129996" y="470946"/>
                </a:cubicBezTo>
                <a:cubicBezTo>
                  <a:pt x="120320" y="485460"/>
                  <a:pt x="116114" y="505834"/>
                  <a:pt x="100968" y="514489"/>
                </a:cubicBezTo>
                <a:cubicBezTo>
                  <a:pt x="0" y="572185"/>
                  <a:pt x="44503" y="480680"/>
                  <a:pt x="13882" y="572546"/>
                </a:cubicBezTo>
                <a:cubicBezTo>
                  <a:pt x="18720" y="596736"/>
                  <a:pt x="10952" y="627673"/>
                  <a:pt x="28396" y="645117"/>
                </a:cubicBezTo>
                <a:cubicBezTo>
                  <a:pt x="50033" y="666754"/>
                  <a:pt x="115482" y="674146"/>
                  <a:pt x="115482" y="674146"/>
                </a:cubicBezTo>
                <a:cubicBezTo>
                  <a:pt x="120320" y="741879"/>
                  <a:pt x="119923" y="810191"/>
                  <a:pt x="129996" y="877346"/>
                </a:cubicBezTo>
                <a:cubicBezTo>
                  <a:pt x="134535" y="907606"/>
                  <a:pt x="151604" y="934747"/>
                  <a:pt x="159025" y="964432"/>
                </a:cubicBezTo>
                <a:lnTo>
                  <a:pt x="173539" y="1022489"/>
                </a:lnTo>
                <a:cubicBezTo>
                  <a:pt x="168701" y="1075708"/>
                  <a:pt x="159025" y="1128708"/>
                  <a:pt x="159025" y="1182146"/>
                </a:cubicBezTo>
                <a:cubicBezTo>
                  <a:pt x="159025" y="1216356"/>
                  <a:pt x="169018" y="1249836"/>
                  <a:pt x="173539" y="1283746"/>
                </a:cubicBezTo>
                <a:cubicBezTo>
                  <a:pt x="178694" y="1322410"/>
                  <a:pt x="183215" y="1361155"/>
                  <a:pt x="188053" y="1399860"/>
                </a:cubicBezTo>
                <a:cubicBezTo>
                  <a:pt x="183215" y="1443403"/>
                  <a:pt x="180741" y="1487274"/>
                  <a:pt x="173539" y="1530489"/>
                </a:cubicBezTo>
                <a:cubicBezTo>
                  <a:pt x="171024" y="1545580"/>
                  <a:pt x="159025" y="1558733"/>
                  <a:pt x="159025" y="1574032"/>
                </a:cubicBezTo>
                <a:cubicBezTo>
                  <a:pt x="159025" y="1646764"/>
                  <a:pt x="168701" y="1719175"/>
                  <a:pt x="173539" y="1791746"/>
                </a:cubicBezTo>
                <a:cubicBezTo>
                  <a:pt x="188053" y="1786908"/>
                  <a:pt x="203708" y="1784662"/>
                  <a:pt x="217082" y="1777232"/>
                </a:cubicBezTo>
                <a:cubicBezTo>
                  <a:pt x="247580" y="1760289"/>
                  <a:pt x="304168" y="1719175"/>
                  <a:pt x="304168" y="1719175"/>
                </a:cubicBezTo>
                <a:cubicBezTo>
                  <a:pt x="387354" y="1594394"/>
                  <a:pt x="276591" y="1741235"/>
                  <a:pt x="376739" y="1661117"/>
                </a:cubicBezTo>
                <a:cubicBezTo>
                  <a:pt x="390360" y="1650220"/>
                  <a:pt x="392147" y="1628472"/>
                  <a:pt x="405768" y="1617575"/>
                </a:cubicBezTo>
                <a:cubicBezTo>
                  <a:pt x="417715" y="1608018"/>
                  <a:pt x="435936" y="1610490"/>
                  <a:pt x="449310" y="1603060"/>
                </a:cubicBezTo>
                <a:cubicBezTo>
                  <a:pt x="479808" y="1586117"/>
                  <a:pt x="507367" y="1564355"/>
                  <a:pt x="536396" y="1545003"/>
                </a:cubicBezTo>
                <a:lnTo>
                  <a:pt x="579939" y="1515975"/>
                </a:lnTo>
                <a:cubicBezTo>
                  <a:pt x="589615" y="1501461"/>
                  <a:pt x="595840" y="1483919"/>
                  <a:pt x="608968" y="1472432"/>
                </a:cubicBezTo>
                <a:cubicBezTo>
                  <a:pt x="635224" y="1449458"/>
                  <a:pt x="696053" y="1414375"/>
                  <a:pt x="696053" y="1414375"/>
                </a:cubicBezTo>
                <a:cubicBezTo>
                  <a:pt x="871080" y="1181005"/>
                  <a:pt x="714950" y="1362342"/>
                  <a:pt x="826682" y="1269232"/>
                </a:cubicBezTo>
                <a:cubicBezTo>
                  <a:pt x="842451" y="1256091"/>
                  <a:pt x="854456" y="1238830"/>
                  <a:pt x="870225" y="1225689"/>
                </a:cubicBezTo>
                <a:cubicBezTo>
                  <a:pt x="907741" y="1194426"/>
                  <a:pt x="913670" y="1196693"/>
                  <a:pt x="957310" y="1182146"/>
                </a:cubicBezTo>
                <a:cubicBezTo>
                  <a:pt x="966986" y="1167632"/>
                  <a:pt x="972717" y="1149500"/>
                  <a:pt x="986339" y="1138603"/>
                </a:cubicBezTo>
                <a:cubicBezTo>
                  <a:pt x="998286" y="1129046"/>
                  <a:pt x="1016198" y="1130931"/>
                  <a:pt x="1029882" y="1124089"/>
                </a:cubicBezTo>
                <a:cubicBezTo>
                  <a:pt x="1048260" y="1114900"/>
                  <a:pt x="1122278" y="1059406"/>
                  <a:pt x="1131482" y="1051517"/>
                </a:cubicBezTo>
                <a:cubicBezTo>
                  <a:pt x="1205692" y="987909"/>
                  <a:pt x="1148060" y="1031625"/>
                  <a:pt x="1204053" y="964432"/>
                </a:cubicBezTo>
                <a:cubicBezTo>
                  <a:pt x="1297188" y="852669"/>
                  <a:pt x="1204547" y="985462"/>
                  <a:pt x="1276625" y="877346"/>
                </a:cubicBezTo>
                <a:cubicBezTo>
                  <a:pt x="1309310" y="779288"/>
                  <a:pt x="1263980" y="885577"/>
                  <a:pt x="1334682" y="804775"/>
                </a:cubicBezTo>
                <a:cubicBezTo>
                  <a:pt x="1357656" y="778519"/>
                  <a:pt x="1373387" y="746718"/>
                  <a:pt x="1392739" y="717689"/>
                </a:cubicBezTo>
                <a:cubicBezTo>
                  <a:pt x="1402415" y="703175"/>
                  <a:pt x="1409433" y="686481"/>
                  <a:pt x="1421768" y="674146"/>
                </a:cubicBezTo>
                <a:lnTo>
                  <a:pt x="1508853" y="587060"/>
                </a:lnTo>
                <a:cubicBezTo>
                  <a:pt x="1544373" y="480502"/>
                  <a:pt x="1516246" y="521611"/>
                  <a:pt x="1581425" y="456432"/>
                </a:cubicBezTo>
                <a:cubicBezTo>
                  <a:pt x="1615969" y="352797"/>
                  <a:pt x="1593480" y="394806"/>
                  <a:pt x="1639482" y="325803"/>
                </a:cubicBezTo>
                <a:cubicBezTo>
                  <a:pt x="1671931" y="228454"/>
                  <a:pt x="1654825" y="266085"/>
                  <a:pt x="1683025" y="209689"/>
                </a:cubicBezTo>
              </a:path>
            </a:pathLst>
          </a:custGeom>
          <a:solidFill>
            <a:srgbClr val="FF0000"/>
          </a:solid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1" name="Straight Arrow Connector 10"/>
          <p:cNvCxnSpPr/>
          <p:nvPr/>
        </p:nvCxnSpPr>
        <p:spPr>
          <a:xfrm>
            <a:off x="4139952" y="3212976"/>
            <a:ext cx="108012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95536" y="1973158"/>
            <a:ext cx="3384376" cy="1815882"/>
          </a:xfrm>
          <a:prstGeom prst="rect">
            <a:avLst/>
          </a:prstGeom>
          <a:noFill/>
        </p:spPr>
        <p:txBody>
          <a:bodyPr wrap="square" rtlCol="0">
            <a:spAutoFit/>
          </a:bodyPr>
          <a:lstStyle/>
          <a:p>
            <a:pPr algn="ctr"/>
            <a:r>
              <a:rPr lang="en-CA" sz="2800" b="1" dirty="0" smtClean="0"/>
              <a:t>Righteous souls </a:t>
            </a:r>
          </a:p>
          <a:p>
            <a:pPr algn="ctr"/>
            <a:r>
              <a:rPr lang="en-CA" sz="2800" b="1" dirty="0" smtClean="0"/>
              <a:t>in the </a:t>
            </a:r>
          </a:p>
          <a:p>
            <a:pPr algn="ctr"/>
            <a:r>
              <a:rPr lang="en-CA" sz="2800" b="1" dirty="0" smtClean="0"/>
              <a:t>blood of </a:t>
            </a:r>
          </a:p>
          <a:p>
            <a:pPr algn="ctr"/>
            <a:r>
              <a:rPr lang="en-CA" sz="2800" b="1" dirty="0" smtClean="0"/>
              <a:t>Christ</a:t>
            </a:r>
            <a:endParaRPr lang="en-CA" sz="2800" b="1" dirty="0"/>
          </a:p>
        </p:txBody>
      </p:sp>
      <p:sp>
        <p:nvSpPr>
          <p:cNvPr id="14" name="TextBox 13"/>
          <p:cNvSpPr txBox="1"/>
          <p:nvPr/>
        </p:nvSpPr>
        <p:spPr>
          <a:xfrm>
            <a:off x="5796136" y="1988840"/>
            <a:ext cx="2448272" cy="1815882"/>
          </a:xfrm>
          <a:prstGeom prst="rect">
            <a:avLst/>
          </a:prstGeom>
          <a:noFill/>
        </p:spPr>
        <p:txBody>
          <a:bodyPr wrap="square" rtlCol="0">
            <a:spAutoFit/>
          </a:bodyPr>
          <a:lstStyle/>
          <a:p>
            <a:pPr algn="ctr"/>
            <a:r>
              <a:rPr lang="en-CA" sz="2800" b="1" dirty="0" smtClean="0"/>
              <a:t>Made perfect in the presence of Christ</a:t>
            </a:r>
            <a:endParaRPr lang="en-CA" sz="2800" b="1" dirty="0"/>
          </a:p>
        </p:txBody>
      </p:sp>
      <p:sp>
        <p:nvSpPr>
          <p:cNvPr id="15" name="Title 14"/>
          <p:cNvSpPr txBox="1">
            <a:spLocks/>
          </p:cNvSpPr>
          <p:nvPr/>
        </p:nvSpPr>
        <p:spPr bwMode="auto">
          <a:xfrm>
            <a:off x="1691680" y="116632"/>
            <a:ext cx="5899016"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87. made perfect in God’s presence!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All glory to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pic>
        <p:nvPicPr>
          <p:cNvPr id="16" name="Picture 15"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7" name="TextBox 16"/>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TextBox 17"/>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20" name="TextBox 19"/>
          <p:cNvSpPr txBox="1"/>
          <p:nvPr/>
        </p:nvSpPr>
        <p:spPr>
          <a:xfrm>
            <a:off x="179512" y="4565446"/>
            <a:ext cx="8568952" cy="2246769"/>
          </a:xfrm>
          <a:prstGeom prst="rect">
            <a:avLst/>
          </a:prstGeom>
          <a:noFill/>
        </p:spPr>
        <p:txBody>
          <a:bodyPr wrap="square" rtlCol="0">
            <a:spAutoFit/>
          </a:bodyPr>
          <a:lstStyle/>
          <a:p>
            <a:pPr algn="r"/>
            <a:r>
              <a:rPr lang="en-CA" sz="2800" b="1" dirty="0" smtClean="0">
                <a:solidFill>
                  <a:schemeClr val="bg1"/>
                </a:solidFill>
                <a:latin typeface="Calibri" pitchFamily="34" charset="0"/>
              </a:rPr>
              <a:t>“But you have come to . . . the city of the living God, </a:t>
            </a:r>
          </a:p>
          <a:p>
            <a:pPr algn="r"/>
            <a:r>
              <a:rPr lang="en-CA" sz="2800" b="1" dirty="0" smtClean="0">
                <a:solidFill>
                  <a:schemeClr val="bg1"/>
                </a:solidFill>
                <a:latin typeface="Calibri" pitchFamily="34" charset="0"/>
              </a:rPr>
              <a:t>the heavenly Jerusalem, . . . and to God, the judge of all, and to the spirits of the righteous made perfect, </a:t>
            </a:r>
          </a:p>
          <a:p>
            <a:pPr algn="r"/>
            <a:r>
              <a:rPr lang="en-CA" sz="2800" b="1" dirty="0" smtClean="0">
                <a:solidFill>
                  <a:schemeClr val="bg1"/>
                </a:solidFill>
                <a:latin typeface="Calibri" pitchFamily="34" charset="0"/>
              </a:rPr>
              <a:t>and to Jesus, the mediator of a new covenant”  </a:t>
            </a:r>
          </a:p>
          <a:p>
            <a:pPr algn="r"/>
            <a:r>
              <a:rPr lang="en-CA" sz="2800" b="1" dirty="0" smtClean="0">
                <a:solidFill>
                  <a:schemeClr val="bg1"/>
                </a:solidFill>
                <a:latin typeface="Calibri" pitchFamily="34" charset="0"/>
              </a:rPr>
              <a:t>Heb 12:22-24    </a:t>
            </a:r>
            <a:endParaRPr lang="en-CA" dirty="0"/>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 name="Picture 2" descr="lord-jesus-christ-coming-293608.gif"/>
          <p:cNvPicPr>
            <a:picLocks noChangeAspect="1"/>
          </p:cNvPicPr>
          <p:nvPr/>
        </p:nvPicPr>
        <p:blipFill>
          <a:blip r:embed="rId2" cstate="print"/>
          <a:srcRect b="27742"/>
          <a:stretch>
            <a:fillRect/>
          </a:stretch>
        </p:blipFill>
        <p:spPr bwMode="auto">
          <a:xfrm>
            <a:off x="395536" y="-27384"/>
            <a:ext cx="8352928" cy="4032448"/>
          </a:xfrm>
          <a:prstGeom prst="rect">
            <a:avLst/>
          </a:prstGeom>
          <a:noFill/>
          <a:ln w="9525">
            <a:noFill/>
            <a:miter lim="800000"/>
            <a:headEnd/>
            <a:tailEnd/>
          </a:ln>
        </p:spPr>
      </p:pic>
      <p:sp>
        <p:nvSpPr>
          <p:cNvPr id="6" name="Title 1"/>
          <p:cNvSpPr txBox="1">
            <a:spLocks/>
          </p:cNvSpPr>
          <p:nvPr/>
        </p:nvSpPr>
        <p:spPr bwMode="auto">
          <a:xfrm>
            <a:off x="468313" y="-99392"/>
            <a:ext cx="8229600" cy="1143000"/>
          </a:xfrm>
          <a:prstGeom prst="rect">
            <a:avLst/>
          </a:prstGeom>
          <a:noFill/>
          <a:ln w="9525">
            <a:noFill/>
            <a:miter lim="800000"/>
            <a:headEnd/>
            <a:tailEnd/>
          </a:ln>
        </p:spPr>
        <p:txBody>
          <a:bodyPr anchor="ctr"/>
          <a:lstStyle/>
          <a:p>
            <a:pPr algn="ctr" eaLnBrk="0" hangingPunct="0">
              <a:defRPr/>
            </a:pPr>
            <a:r>
              <a:rPr lang="en-CA" sz="2400" b="1" kern="0" dirty="0">
                <a:solidFill>
                  <a:srgbClr val="0000FF"/>
                </a:solidFill>
                <a:latin typeface="Calibri" pitchFamily="34" charset="0"/>
                <a:ea typeface="+mj-ea"/>
                <a:cs typeface="+mj-cs"/>
              </a:rPr>
              <a:t>We will think and act like Jesus, love like Jesus, </a:t>
            </a:r>
          </a:p>
          <a:p>
            <a:pPr algn="ctr" eaLnBrk="0" hangingPunct="0">
              <a:defRPr/>
            </a:pPr>
            <a:r>
              <a:rPr lang="en-CA" sz="2400" b="1" kern="0" dirty="0">
                <a:solidFill>
                  <a:srgbClr val="0000FF"/>
                </a:solidFill>
                <a:latin typeface="Calibri" pitchFamily="34" charset="0"/>
                <a:ea typeface="+mj-ea"/>
                <a:cs typeface="+mj-cs"/>
              </a:rPr>
              <a:t>hate evil like Jesus, be zealous for God’s glory like Jesus . . .</a:t>
            </a:r>
          </a:p>
        </p:txBody>
      </p:sp>
      <p:sp>
        <p:nvSpPr>
          <p:cNvPr id="8" name="TextBox 8"/>
          <p:cNvSpPr txBox="1">
            <a:spLocks noChangeArrowheads="1"/>
          </p:cNvSpPr>
          <p:nvPr/>
        </p:nvSpPr>
        <p:spPr bwMode="auto">
          <a:xfrm>
            <a:off x="1403648" y="3038763"/>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
        <p:nvSpPr>
          <p:cNvPr id="9" name="Title 1"/>
          <p:cNvSpPr txBox="1">
            <a:spLocks/>
          </p:cNvSpPr>
          <p:nvPr/>
        </p:nvSpPr>
        <p:spPr bwMode="auto">
          <a:xfrm>
            <a:off x="-36512" y="4878288"/>
            <a:ext cx="889248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“We know that when he appears we shall be like him, because we shall see him as he is”  1 John 3:2</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those whom he foreknew he also predestined to be conformed to the image of his Son, in order that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he might be the firstborn among many brothers”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8:29</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pic>
        <p:nvPicPr>
          <p:cNvPr id="11" name="Picture 10"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2" name="TextBox 11"/>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12"/>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5" name="TextBox 3"/>
          <p:cNvSpPr txBox="1">
            <a:spLocks noChangeArrowheads="1"/>
          </p:cNvSpPr>
          <p:nvPr/>
        </p:nvSpPr>
        <p:spPr bwMode="auto">
          <a:xfrm>
            <a:off x="251520" y="3500438"/>
            <a:ext cx="864096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88. like Jesus, conformed to his image!  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5362" name="Picture 2" descr="http://randalrauser.com/wp-content/uploads/2011/11/heaven....jpg"/>
          <p:cNvPicPr>
            <a:picLocks noChangeAspect="1" noChangeArrowheads="1"/>
          </p:cNvPicPr>
          <p:nvPr/>
        </p:nvPicPr>
        <p:blipFill>
          <a:blip r:embed="rId2" cstate="print"/>
          <a:srcRect b="18516"/>
          <a:stretch>
            <a:fillRect/>
          </a:stretch>
        </p:blipFill>
        <p:spPr bwMode="auto">
          <a:xfrm>
            <a:off x="683568" y="44624"/>
            <a:ext cx="7776864" cy="4752528"/>
          </a:xfrm>
          <a:prstGeom prst="rect">
            <a:avLst/>
          </a:prstGeom>
          <a:noFill/>
          <a:ln w="9525">
            <a:noFill/>
            <a:miter lim="800000"/>
            <a:headEnd/>
            <a:tailEnd/>
          </a:ln>
        </p:spPr>
      </p:pic>
      <p:sp>
        <p:nvSpPr>
          <p:cNvPr id="15365" name="TextBox 6"/>
          <p:cNvSpPr txBox="1">
            <a:spLocks noChangeArrowheads="1"/>
          </p:cNvSpPr>
          <p:nvPr/>
        </p:nvSpPr>
        <p:spPr bwMode="auto">
          <a:xfrm>
            <a:off x="6012160" y="4365104"/>
            <a:ext cx="3095625" cy="400050"/>
          </a:xfrm>
          <a:prstGeom prst="rect">
            <a:avLst/>
          </a:prstGeom>
          <a:noFill/>
          <a:ln w="9525">
            <a:noFill/>
            <a:miter lim="800000"/>
            <a:headEnd/>
            <a:tailEnd/>
          </a:ln>
        </p:spPr>
        <p:txBody>
          <a:bodyPr>
            <a:spAutoFit/>
          </a:bodyPr>
          <a:lstStyle/>
          <a:p>
            <a:pPr algn="ctr"/>
            <a:r>
              <a:rPr lang="en-CA" sz="1000" dirty="0">
                <a:solidFill>
                  <a:schemeClr val="tx1">
                    <a:lumMod val="75000"/>
                  </a:schemeClr>
                </a:solidFill>
              </a:rPr>
              <a:t>various copies on internet, </a:t>
            </a:r>
          </a:p>
          <a:p>
            <a:pPr algn="ctr"/>
            <a:r>
              <a:rPr lang="en-CA" sz="1000" dirty="0">
                <a:solidFill>
                  <a:schemeClr val="tx1">
                    <a:lumMod val="75000"/>
                  </a:schemeClr>
                </a:solidFill>
              </a:rPr>
              <a:t>original source unknown</a:t>
            </a:r>
          </a:p>
        </p:txBody>
      </p:sp>
      <p:pic>
        <p:nvPicPr>
          <p:cNvPr id="6" name="Picture 5" descr="www.sherv.net big-tears.gif"/>
          <p:cNvPicPr>
            <a:picLocks noChangeAspect="1"/>
          </p:cNvPicPr>
          <p:nvPr/>
        </p:nvPicPr>
        <p:blipFill>
          <a:blip r:embed="rId3" cstate="print"/>
          <a:stretch>
            <a:fillRect/>
          </a:stretch>
        </p:blipFill>
        <p:spPr>
          <a:xfrm>
            <a:off x="0" y="5796559"/>
            <a:ext cx="1619672" cy="944809"/>
          </a:xfrm>
          <a:prstGeom prst="rect">
            <a:avLst/>
          </a:prstGeom>
        </p:spPr>
      </p:pic>
      <p:pic>
        <p:nvPicPr>
          <p:cNvPr id="14" name="Picture 13" descr="www.fg-a.com valentine 2-jumping-heart.gif"/>
          <p:cNvPicPr>
            <a:picLocks noChangeAspect="1"/>
          </p:cNvPicPr>
          <p:nvPr/>
        </p:nvPicPr>
        <p:blipFill>
          <a:blip r:embed="rId4" cstate="print"/>
          <a:stretch>
            <a:fillRect/>
          </a:stretch>
        </p:blipFill>
        <p:spPr>
          <a:xfrm>
            <a:off x="6372200" y="0"/>
            <a:ext cx="1143000" cy="1333500"/>
          </a:xfrm>
          <a:prstGeom prst="rect">
            <a:avLst/>
          </a:prstGeom>
        </p:spPr>
      </p:pic>
      <p:pic>
        <p:nvPicPr>
          <p:cNvPr id="15" name="Picture 14" descr="www.fg-a.com valentine 2-jumping-heart.gif"/>
          <p:cNvPicPr>
            <a:picLocks noChangeAspect="1"/>
          </p:cNvPicPr>
          <p:nvPr/>
        </p:nvPicPr>
        <p:blipFill>
          <a:blip r:embed="rId4" cstate="print"/>
          <a:stretch>
            <a:fillRect/>
          </a:stretch>
        </p:blipFill>
        <p:spPr>
          <a:xfrm>
            <a:off x="5580112" y="0"/>
            <a:ext cx="1143000" cy="1333500"/>
          </a:xfrm>
          <a:prstGeom prst="rect">
            <a:avLst/>
          </a:prstGeom>
        </p:spPr>
      </p:pic>
      <p:pic>
        <p:nvPicPr>
          <p:cNvPr id="16" name="Picture 15" descr="www.fg-a.com valentine 2-jumping-heart.gif"/>
          <p:cNvPicPr>
            <a:picLocks noChangeAspect="1"/>
          </p:cNvPicPr>
          <p:nvPr/>
        </p:nvPicPr>
        <p:blipFill>
          <a:blip r:embed="rId4" cstate="print"/>
          <a:stretch>
            <a:fillRect/>
          </a:stretch>
        </p:blipFill>
        <p:spPr>
          <a:xfrm>
            <a:off x="4716016" y="-27384"/>
            <a:ext cx="1143000" cy="1333500"/>
          </a:xfrm>
          <a:prstGeom prst="rect">
            <a:avLst/>
          </a:prstGeom>
        </p:spPr>
      </p:pic>
      <p:pic>
        <p:nvPicPr>
          <p:cNvPr id="17" name="Picture 16" descr="www.fg-a.com valentine 2-jumping-heart.gif"/>
          <p:cNvPicPr>
            <a:picLocks noChangeAspect="1"/>
          </p:cNvPicPr>
          <p:nvPr/>
        </p:nvPicPr>
        <p:blipFill>
          <a:blip r:embed="rId4" cstate="print"/>
          <a:stretch>
            <a:fillRect/>
          </a:stretch>
        </p:blipFill>
        <p:spPr>
          <a:xfrm>
            <a:off x="2483768" y="0"/>
            <a:ext cx="1143000" cy="133350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1763688" y="-27384"/>
            <a:ext cx="1143000" cy="1333500"/>
          </a:xfrm>
          <a:prstGeom prst="rect">
            <a:avLst/>
          </a:prstGeom>
        </p:spPr>
      </p:pic>
      <p:pic>
        <p:nvPicPr>
          <p:cNvPr id="20" name="Picture 19" descr="www.fg-a.com valentine 2-jumping-heart.gif"/>
          <p:cNvPicPr>
            <a:picLocks noChangeAspect="1"/>
          </p:cNvPicPr>
          <p:nvPr/>
        </p:nvPicPr>
        <p:blipFill>
          <a:blip r:embed="rId4" cstate="print"/>
          <a:stretch>
            <a:fillRect/>
          </a:stretch>
        </p:blipFill>
        <p:spPr>
          <a:xfrm>
            <a:off x="1043608" y="-27384"/>
            <a:ext cx="1143000" cy="1333500"/>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7308304" y="0"/>
            <a:ext cx="1143000" cy="1333500"/>
          </a:xfrm>
          <a:prstGeom prst="rect">
            <a:avLst/>
          </a:prstGeom>
        </p:spPr>
      </p:pic>
      <p:sp>
        <p:nvSpPr>
          <p:cNvPr id="22" name="TextBox 21"/>
          <p:cNvSpPr txBox="1"/>
          <p:nvPr/>
        </p:nvSpPr>
        <p:spPr>
          <a:xfrm rot="16200000">
            <a:off x="-815575" y="4773127"/>
            <a:ext cx="2088232" cy="400110"/>
          </a:xfrm>
          <a:prstGeom prst="rect">
            <a:avLst/>
          </a:prstGeom>
          <a:noFill/>
        </p:spPr>
        <p:txBody>
          <a:bodyPr wrap="square" rtlCol="0">
            <a:spAutoFit/>
          </a:bodyPr>
          <a:lstStyle/>
          <a:p>
            <a:pPr algn="ctr"/>
            <a:r>
              <a:rPr lang="en-CA" sz="1000" dirty="0" smtClean="0">
                <a:solidFill>
                  <a:schemeClr val="tx1">
                    <a:lumMod val="50000"/>
                  </a:schemeClr>
                </a:solidFill>
              </a:rPr>
              <a:t>Big tears smiley © sherv.net</a:t>
            </a:r>
          </a:p>
          <a:p>
            <a:pPr algn="ctr"/>
            <a:r>
              <a:rPr lang="en-CA" sz="1000" dirty="0" smtClean="0">
                <a:solidFill>
                  <a:schemeClr val="tx1">
                    <a:lumMod val="50000"/>
                  </a:schemeClr>
                </a:solidFill>
              </a:rPr>
              <a:t>Jumping heart © www.fg-a.com</a:t>
            </a:r>
          </a:p>
        </p:txBody>
      </p:sp>
      <p:sp>
        <p:nvSpPr>
          <p:cNvPr id="23" name="TextBox 3"/>
          <p:cNvSpPr txBox="1">
            <a:spLocks noChangeArrowheads="1"/>
          </p:cNvSpPr>
          <p:nvPr/>
        </p:nvSpPr>
        <p:spPr bwMode="auto">
          <a:xfrm>
            <a:off x="1115616" y="3356992"/>
            <a:ext cx="6984776"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89. brought safely into his heavenly kingdom!</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24" name="Title 1"/>
          <p:cNvSpPr txBox="1">
            <a:spLocks/>
          </p:cNvSpPr>
          <p:nvPr/>
        </p:nvSpPr>
        <p:spPr bwMode="auto">
          <a:xfrm>
            <a:off x="457200" y="4985467"/>
            <a:ext cx="8229600" cy="17296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“The Lord will rescue me from every evil deed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and bring me safely into his heavenly kingdom.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To him be the glory forever and ever”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2 Tim 4:18</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171400"/>
            <a:ext cx="6120680" cy="4590510"/>
          </a:xfrm>
          <a:prstGeom prst="rect">
            <a:avLst/>
          </a:prstGeom>
        </p:spPr>
      </p:pic>
      <p:sp>
        <p:nvSpPr>
          <p:cNvPr id="10" name="Rectangle 9"/>
          <p:cNvSpPr/>
          <p:nvPr/>
        </p:nvSpPr>
        <p:spPr>
          <a:xfrm>
            <a:off x="4499992" y="198884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516"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3" name="Title 1"/>
          <p:cNvSpPr txBox="1">
            <a:spLocks/>
          </p:cNvSpPr>
          <p:nvPr/>
        </p:nvSpPr>
        <p:spPr bwMode="auto">
          <a:xfrm>
            <a:off x="0" y="-243408"/>
            <a:ext cx="9144000" cy="12255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90. Enter the joy of the Lord! Thank you!</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18" name="Subtitle 2"/>
          <p:cNvSpPr txBox="1">
            <a:spLocks/>
          </p:cNvSpPr>
          <p:nvPr/>
        </p:nvSpPr>
        <p:spPr bwMode="auto">
          <a:xfrm>
            <a:off x="179512" y="5492824"/>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“Well done, good and faithful servant. . . . Enter into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the joy of your master (Greek </a:t>
            </a:r>
            <a:r>
              <a:rPr kumimoji="0" lang="en-CA" sz="2800" b="1" i="0" u="none" strike="noStrike" kern="0" cap="none" spc="0" normalizeH="0" baseline="0" noProof="0" dirty="0" err="1" smtClean="0">
                <a:ln>
                  <a:noFill/>
                </a:ln>
                <a:effectLst/>
                <a:uLnTx/>
                <a:uFillTx/>
                <a:latin typeface="Calibri" pitchFamily="34" charset="0"/>
                <a:ea typeface="+mn-ea"/>
                <a:cs typeface="+mn-cs"/>
              </a:rPr>
              <a:t>kurios</a:t>
            </a:r>
            <a:r>
              <a:rPr kumimoji="0" lang="en-CA" sz="2800" b="1" i="0" u="none" strike="noStrike" kern="0" cap="none" spc="0" normalizeH="0" baseline="0" noProof="0" dirty="0" smtClean="0">
                <a:ln>
                  <a:noFill/>
                </a:ln>
                <a:effectLst/>
                <a:uLnTx/>
                <a:uFillTx/>
                <a:latin typeface="Calibri" pitchFamily="34" charset="0"/>
                <a:ea typeface="+mn-ea"/>
                <a:cs typeface="+mn-cs"/>
              </a:rPr>
              <a:t>, Lord)”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Matt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9" name="TextBox 18"/>
          <p:cNvSpPr txBox="1"/>
          <p:nvPr/>
        </p:nvSpPr>
        <p:spPr>
          <a:xfrm rot="5400000">
            <a:off x="7715381" y="2179893"/>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0" name="TextBox 6"/>
          <p:cNvSpPr txBox="1">
            <a:spLocks noChangeArrowheads="1"/>
          </p:cNvSpPr>
          <p:nvPr/>
        </p:nvSpPr>
        <p:spPr bwMode="auto">
          <a:xfrm rot="5400000">
            <a:off x="6757589" y="2328441"/>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pic>
        <p:nvPicPr>
          <p:cNvPr id="21" name="Picture 20" descr="www.sherv.net big-tears.gif"/>
          <p:cNvPicPr>
            <a:picLocks noChangeAspect="1"/>
          </p:cNvPicPr>
          <p:nvPr/>
        </p:nvPicPr>
        <p:blipFill>
          <a:blip r:embed="rId6" cstate="print"/>
          <a:stretch>
            <a:fillRect/>
          </a:stretch>
        </p:blipFill>
        <p:spPr>
          <a:xfrm>
            <a:off x="7668344" y="5901274"/>
            <a:ext cx="1440160" cy="840094"/>
          </a:xfrm>
          <a:prstGeom prst="rect">
            <a:avLst/>
          </a:prstGeom>
        </p:spPr>
      </p:pic>
      <p:sp>
        <p:nvSpPr>
          <p:cNvPr id="22" name="TextBox 21"/>
          <p:cNvSpPr txBox="1"/>
          <p:nvPr/>
        </p:nvSpPr>
        <p:spPr>
          <a:xfrm>
            <a:off x="0" y="4141529"/>
            <a:ext cx="9144000" cy="1107996"/>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is to be in the Lord’s presence delighting and </a:t>
            </a:r>
          </a:p>
          <a:p>
            <a:pPr algn="ctr"/>
            <a:r>
              <a:rPr lang="en-CA" sz="2200" b="1" dirty="0" smtClean="0">
                <a:solidFill>
                  <a:srgbClr val="7030A0"/>
                </a:solidFill>
                <a:latin typeface="Calibri" pitchFamily="34" charset="0"/>
              </a:rPr>
              <a:t>rejoicing in God as God delights and rejoices in all God’s infinite perfections,</a:t>
            </a:r>
          </a:p>
          <a:p>
            <a:pPr algn="ctr"/>
            <a:r>
              <a:rPr lang="en-CA" sz="2200" b="1" dirty="0" smtClean="0">
                <a:solidFill>
                  <a:srgbClr val="7030A0"/>
                </a:solidFill>
                <a:latin typeface="Calibri" pitchFamily="34" charset="0"/>
              </a:rPr>
              <a:t>the love and fellowship of the Father, Son and Spirit, and his grace in Christ.</a:t>
            </a:r>
            <a:endParaRPr lang="en-CA" sz="2200" b="1" dirty="0">
              <a:solidFill>
                <a:srgbClr val="7030A0"/>
              </a:solidFill>
              <a:latin typeface="Calibri" pitchFamily="34" charset="0"/>
            </a:endParaRPr>
          </a:p>
        </p:txBody>
      </p:sp>
      <p:pic>
        <p:nvPicPr>
          <p:cNvPr id="17" name="Picture 16" descr="egyptian.gif"/>
          <p:cNvPicPr>
            <a:picLocks noChangeAspect="1"/>
          </p:cNvPicPr>
          <p:nvPr/>
        </p:nvPicPr>
        <p:blipFill>
          <a:blip r:embed="rId4" cstate="print"/>
          <a:stretch>
            <a:fillRect/>
          </a:stretch>
        </p:blipFill>
        <p:spPr>
          <a:xfrm rot="14400000" flipH="1">
            <a:off x="3712664" y="2307493"/>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712664" y="2667533"/>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712664"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4024770" y="2528563"/>
            <a:ext cx="614478" cy="36576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376698" y="2523517"/>
            <a:ext cx="614478" cy="36576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3376698" y="2888603"/>
            <a:ext cx="614478" cy="36576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4024770" y="2888603"/>
            <a:ext cx="614478" cy="365760"/>
          </a:xfrm>
          <a:prstGeom prst="rect">
            <a:avLst/>
          </a:prstGeom>
        </p:spPr>
      </p:pic>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171400"/>
            <a:ext cx="6120680" cy="4590510"/>
          </a:xfrm>
          <a:prstGeom prst="rect">
            <a:avLst/>
          </a:prstGeom>
        </p:spPr>
      </p:pic>
      <p:sp>
        <p:nvSpPr>
          <p:cNvPr id="10" name="Rectangle 9"/>
          <p:cNvSpPr/>
          <p:nvPr/>
        </p:nvSpPr>
        <p:spPr>
          <a:xfrm>
            <a:off x="4499992" y="198884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516"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8" name="Subtitle 2"/>
          <p:cNvSpPr txBox="1">
            <a:spLocks/>
          </p:cNvSpPr>
          <p:nvPr/>
        </p:nvSpPr>
        <p:spPr bwMode="auto">
          <a:xfrm>
            <a:off x="179512" y="5492824"/>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“Well done, good and faithful servant. . . . Enter into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the joy of your master (Greek </a:t>
            </a:r>
            <a:r>
              <a:rPr kumimoji="0" lang="en-CA" sz="2800" b="1" i="0" u="none" strike="noStrike" kern="0" cap="none" spc="0" normalizeH="0" baseline="0" noProof="0" dirty="0" err="1" smtClean="0">
                <a:ln>
                  <a:noFill/>
                </a:ln>
                <a:effectLst/>
                <a:uLnTx/>
                <a:uFillTx/>
                <a:latin typeface="Calibri" pitchFamily="34" charset="0"/>
                <a:ea typeface="+mn-ea"/>
                <a:cs typeface="+mn-cs"/>
              </a:rPr>
              <a:t>kurios</a:t>
            </a:r>
            <a:r>
              <a:rPr kumimoji="0" lang="en-CA" sz="2800" b="1" i="0" u="none" strike="noStrike" kern="0" cap="none" spc="0" normalizeH="0" baseline="0" noProof="0" dirty="0" smtClean="0">
                <a:ln>
                  <a:noFill/>
                </a:ln>
                <a:effectLst/>
                <a:uLnTx/>
                <a:uFillTx/>
                <a:latin typeface="Calibri" pitchFamily="34" charset="0"/>
                <a:ea typeface="+mn-ea"/>
                <a:cs typeface="+mn-cs"/>
              </a:rPr>
              <a:t>, Lord)”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Matt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9" name="TextBox 18"/>
          <p:cNvSpPr txBox="1"/>
          <p:nvPr/>
        </p:nvSpPr>
        <p:spPr>
          <a:xfrm rot="5400000">
            <a:off x="7715381" y="2179893"/>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0" name="TextBox 6"/>
          <p:cNvSpPr txBox="1">
            <a:spLocks noChangeArrowheads="1"/>
          </p:cNvSpPr>
          <p:nvPr/>
        </p:nvSpPr>
        <p:spPr bwMode="auto">
          <a:xfrm rot="5400000">
            <a:off x="6757589" y="2328441"/>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pic>
        <p:nvPicPr>
          <p:cNvPr id="21" name="Picture 20" descr="www.sherv.net big-tears.gif"/>
          <p:cNvPicPr>
            <a:picLocks noChangeAspect="1"/>
          </p:cNvPicPr>
          <p:nvPr/>
        </p:nvPicPr>
        <p:blipFill>
          <a:blip r:embed="rId6" cstate="print"/>
          <a:stretch>
            <a:fillRect/>
          </a:stretch>
        </p:blipFill>
        <p:spPr>
          <a:xfrm>
            <a:off x="7668344" y="5901274"/>
            <a:ext cx="1440160" cy="840094"/>
          </a:xfrm>
          <a:prstGeom prst="rect">
            <a:avLst/>
          </a:prstGeom>
        </p:spPr>
      </p:pic>
      <p:pic>
        <p:nvPicPr>
          <p:cNvPr id="17" name="Picture 16" descr="egyptian.gif"/>
          <p:cNvPicPr>
            <a:picLocks noChangeAspect="1"/>
          </p:cNvPicPr>
          <p:nvPr/>
        </p:nvPicPr>
        <p:blipFill>
          <a:blip r:embed="rId4" cstate="print"/>
          <a:stretch>
            <a:fillRect/>
          </a:stretch>
        </p:blipFill>
        <p:spPr>
          <a:xfrm rot="14400000" flipH="1">
            <a:off x="3712664" y="2307493"/>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712664" y="2667533"/>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712664"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4024770" y="2528563"/>
            <a:ext cx="614478" cy="36576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376698" y="2523517"/>
            <a:ext cx="614478" cy="36576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3376698" y="2888603"/>
            <a:ext cx="614478" cy="36576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4024770" y="2888603"/>
            <a:ext cx="614478" cy="365760"/>
          </a:xfrm>
          <a:prstGeom prst="rect">
            <a:avLst/>
          </a:prstGeom>
        </p:spPr>
      </p:pic>
      <p:sp>
        <p:nvSpPr>
          <p:cNvPr id="29" name="TextBox 28"/>
          <p:cNvSpPr txBox="1"/>
          <p:nvPr/>
        </p:nvSpPr>
        <p:spPr>
          <a:xfrm>
            <a:off x="0" y="4005064"/>
            <a:ext cx="9144000" cy="1446550"/>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in the Lord’s presence is </a:t>
            </a:r>
          </a:p>
          <a:p>
            <a:pPr algn="ctr"/>
            <a:r>
              <a:rPr lang="en-CA" sz="2200" b="1" dirty="0" smtClean="0">
                <a:solidFill>
                  <a:srgbClr val="7030A0"/>
                </a:solidFill>
                <a:latin typeface="Calibri" pitchFamily="34" charset="0"/>
              </a:rPr>
              <a:t>to delight and rejoice in the Father as Jesus and the Spirit do,</a:t>
            </a:r>
          </a:p>
          <a:p>
            <a:pPr algn="ctr"/>
            <a:r>
              <a:rPr lang="en-CA" sz="2200" b="1" dirty="0" smtClean="0">
                <a:solidFill>
                  <a:srgbClr val="7030A0"/>
                </a:solidFill>
                <a:latin typeface="Calibri" pitchFamily="34" charset="0"/>
              </a:rPr>
              <a:t>to delight in and rejoice in the Son as the Father and Spirit do,</a:t>
            </a:r>
          </a:p>
          <a:p>
            <a:pPr algn="ctr"/>
            <a:r>
              <a:rPr lang="en-CA" sz="2200" b="1" dirty="0" smtClean="0">
                <a:solidFill>
                  <a:srgbClr val="7030A0"/>
                </a:solidFill>
                <a:latin typeface="Calibri" pitchFamily="34" charset="0"/>
              </a:rPr>
              <a:t>and to delight in and rejoice in the Spirit as Jesus and the Father do!</a:t>
            </a:r>
            <a:endParaRPr lang="en-CA" sz="2200" b="1" dirty="0">
              <a:solidFill>
                <a:srgbClr val="7030A0"/>
              </a:solidFill>
              <a:latin typeface="Calibri" pitchFamily="34" charset="0"/>
            </a:endParaRPr>
          </a:p>
        </p:txBody>
      </p:sp>
      <p:sp>
        <p:nvSpPr>
          <p:cNvPr id="30" name="WordArt 2"/>
          <p:cNvSpPr>
            <a:spLocks noChangeArrowheads="1" noChangeShapeType="1" noTextEdit="1"/>
          </p:cNvSpPr>
          <p:nvPr/>
        </p:nvSpPr>
        <p:spPr bwMode="auto">
          <a:xfrm>
            <a:off x="2747744" y="476672"/>
            <a:ext cx="3840480" cy="237744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852936"/>
            <a:ext cx="8363272" cy="1143000"/>
          </a:xfrm>
        </p:spPr>
        <p:txBody>
          <a:bodyPr>
            <a:normAutofit fontScale="90000"/>
          </a:bodyPr>
          <a:lstStyle/>
          <a:p>
            <a:r>
              <a:rPr lang="en-US" sz="3100" b="1" dirty="0" smtClean="0">
                <a:solidFill>
                  <a:srgbClr val="FFFF00"/>
                </a:solidFill>
                <a:latin typeface="Calibri" pitchFamily="34" charset="0"/>
              </a:rPr>
              <a:t>“The most satisfying and joy-filled love, communion, and cooperation in the universe flow between the Father, Son, and Spirit.”</a:t>
            </a:r>
            <a:br>
              <a:rPr lang="en-US" sz="3100" b="1" dirty="0" smtClean="0">
                <a:solidFill>
                  <a:srgbClr val="FFFF00"/>
                </a:solidFill>
                <a:latin typeface="Calibri" pitchFamily="34" charset="0"/>
              </a:rPr>
            </a:br>
            <a:r>
              <a:rPr lang="en-US" sz="1800" b="1" dirty="0" smtClean="0">
                <a:solidFill>
                  <a:schemeClr val="bg1"/>
                </a:solidFill>
                <a:latin typeface="Calibri" pitchFamily="34" charset="0"/>
              </a:rPr>
              <a:t> </a:t>
            </a:r>
            <a:r>
              <a:rPr lang="en-US" sz="3100" b="1" dirty="0" smtClean="0">
                <a:solidFill>
                  <a:schemeClr val="bg1"/>
                </a:solidFill>
                <a:latin typeface="Calibri" pitchFamily="34" charset="0"/>
              </a:rPr>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a:t>
            </a:r>
            <a:br>
              <a:rPr lang="en-US" sz="3100" b="1" dirty="0" smtClean="0">
                <a:solidFill>
                  <a:schemeClr val="bg1"/>
                </a:solidFill>
                <a:latin typeface="Calibri" pitchFamily="34" charset="0"/>
              </a:rPr>
            </a:br>
            <a:r>
              <a:rPr lang="en-US" sz="1800" b="1" dirty="0" smtClean="0">
                <a:solidFill>
                  <a:schemeClr val="bg1"/>
                </a:solidFill>
                <a:latin typeface="Calibri" pitchFamily="34" charset="0"/>
              </a:rPr>
              <a:t/>
            </a:r>
            <a:br>
              <a:rPr lang="en-US" sz="1800" b="1" dirty="0" smtClean="0">
                <a:solidFill>
                  <a:schemeClr val="bg1"/>
                </a:solidFill>
                <a:latin typeface="Calibri" pitchFamily="34" charset="0"/>
              </a:rPr>
            </a:br>
            <a:r>
              <a:rPr lang="en-US" sz="3100" b="1" dirty="0" smtClean="0">
                <a:solidFill>
                  <a:srgbClr val="FFFF00"/>
                </a:solidFill>
                <a:latin typeface="Calibri" pitchFamily="34" charset="0"/>
              </a:rPr>
              <a:t>Thank you, Lord, that we can rejoice in and serve you now, eager for entering your eternal joy in the future, the eternal joy of the triune Lord!</a:t>
            </a:r>
            <a:br>
              <a:rPr lang="en-US" sz="3100" b="1" dirty="0" smtClean="0">
                <a:solidFill>
                  <a:srgbClr val="FFFF00"/>
                </a:solidFill>
                <a:latin typeface="Calibri" pitchFamily="34" charset="0"/>
              </a:rPr>
            </a:br>
            <a:r>
              <a:rPr lang="en-US" sz="1800" b="1" dirty="0" smtClean="0">
                <a:solidFill>
                  <a:srgbClr val="FFFF00"/>
                </a:solidFill>
                <a:latin typeface="Calibri" pitchFamily="34" charset="0"/>
              </a:rPr>
              <a:t/>
            </a:r>
            <a:br>
              <a:rPr lang="en-US" sz="1800" b="1" dirty="0" smtClean="0">
                <a:solidFill>
                  <a:srgbClr val="FFFF00"/>
                </a:solidFill>
                <a:latin typeface="Calibri" pitchFamily="34" charset="0"/>
              </a:rPr>
            </a:br>
            <a:r>
              <a:rPr lang="en-US" sz="1800" dirty="0" smtClean="0">
                <a:solidFill>
                  <a:schemeClr val="tx1"/>
                </a:solidFill>
                <a:latin typeface="Calibri" pitchFamily="34" charset="0"/>
              </a:rPr>
              <a:t> 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59,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endParaRPr lang="en-CA" sz="1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4" name="Picture 33" descr="www.clipartbest.com dc6XLjAMi.gif"/>
          <p:cNvPicPr>
            <a:picLocks noChangeAspect="1"/>
          </p:cNvPicPr>
          <p:nvPr/>
        </p:nvPicPr>
        <p:blipFill>
          <a:blip r:embed="rId2" cstate="print"/>
          <a:stretch>
            <a:fillRect/>
          </a:stretch>
        </p:blipFill>
        <p:spPr>
          <a:xfrm>
            <a:off x="6660232" y="1222915"/>
            <a:ext cx="2194560" cy="1542542"/>
          </a:xfrm>
          <a:prstGeom prst="rect">
            <a:avLst/>
          </a:prstGeom>
        </p:spPr>
      </p:pic>
      <p:pic>
        <p:nvPicPr>
          <p:cNvPr id="9" name="Picture 2" descr="bright,burning,fire,engulfing,fotolia,hot,oranges,inferno"/>
          <p:cNvPicPr>
            <a:picLocks noChangeAspect="1" noChangeArrowheads="1"/>
          </p:cNvPicPr>
          <p:nvPr/>
        </p:nvPicPr>
        <p:blipFill>
          <a:blip r:embed="rId3" cstate="print"/>
          <a:srcRect t="12492" b="13072"/>
          <a:stretch>
            <a:fillRect/>
          </a:stretch>
        </p:blipFill>
        <p:spPr bwMode="auto">
          <a:xfrm>
            <a:off x="107504" y="4275778"/>
            <a:ext cx="3312368" cy="2465590"/>
          </a:xfrm>
          <a:prstGeom prst="rect">
            <a:avLst/>
          </a:prstGeom>
          <a:noFill/>
        </p:spPr>
      </p:pic>
      <p:sp>
        <p:nvSpPr>
          <p:cNvPr id="8" name="Rectangle 7"/>
          <p:cNvSpPr/>
          <p:nvPr/>
        </p:nvSpPr>
        <p:spPr>
          <a:xfrm>
            <a:off x="4427984" y="2996952"/>
            <a:ext cx="288925" cy="20116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Rectangle 9"/>
          <p:cNvSpPr/>
          <p:nvPr/>
        </p:nvSpPr>
        <p:spPr>
          <a:xfrm>
            <a:off x="3923928" y="3429000"/>
            <a:ext cx="1280160" cy="28733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463" name="TextBox 6"/>
          <p:cNvSpPr txBox="1">
            <a:spLocks noChangeArrowheads="1"/>
          </p:cNvSpPr>
          <p:nvPr/>
        </p:nvSpPr>
        <p:spPr bwMode="auto">
          <a:xfrm>
            <a:off x="395461" y="260648"/>
            <a:ext cx="5400675" cy="3109912"/>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“You turned to God from idols to serve the living and true God, </a:t>
            </a:r>
          </a:p>
          <a:p>
            <a:r>
              <a:rPr lang="en-US" sz="2800" b="1" dirty="0">
                <a:solidFill>
                  <a:schemeClr val="bg1"/>
                </a:solidFill>
                <a:latin typeface="Calibri" pitchFamily="34" charset="0"/>
              </a:rPr>
              <a:t>and to wait for his Son from heaven, whom he raised from </a:t>
            </a:r>
          </a:p>
          <a:p>
            <a:r>
              <a:rPr lang="en-US" sz="2800" b="1" dirty="0">
                <a:solidFill>
                  <a:schemeClr val="bg1"/>
                </a:solidFill>
                <a:latin typeface="Calibri" pitchFamily="34" charset="0"/>
              </a:rPr>
              <a:t>the dead, Jesus who delivers us from the wrath to come”  </a:t>
            </a:r>
          </a:p>
          <a:p>
            <a:r>
              <a:rPr lang="en-US" sz="2800" b="1" dirty="0">
                <a:solidFill>
                  <a:schemeClr val="bg1"/>
                </a:solidFill>
                <a:latin typeface="Calibri" pitchFamily="34" charset="0"/>
              </a:rPr>
              <a:t>1 </a:t>
            </a:r>
            <a:r>
              <a:rPr lang="en-US" sz="2800" b="1" dirty="0" err="1">
                <a:solidFill>
                  <a:schemeClr val="bg1"/>
                </a:solidFill>
                <a:latin typeface="Calibri" pitchFamily="34" charset="0"/>
              </a:rPr>
              <a:t>Thess</a:t>
            </a:r>
            <a:r>
              <a:rPr lang="en-US" sz="2800" b="1" dirty="0">
                <a:solidFill>
                  <a:schemeClr val="bg1"/>
                </a:solidFill>
                <a:latin typeface="Calibri" pitchFamily="34" charset="0"/>
              </a:rPr>
              <a:t> </a:t>
            </a:r>
            <a:r>
              <a:rPr lang="en-US" sz="2800" b="1" dirty="0" smtClean="0">
                <a:solidFill>
                  <a:schemeClr val="bg1"/>
                </a:solidFill>
                <a:latin typeface="Calibri" pitchFamily="34" charset="0"/>
              </a:rPr>
              <a:t>1:9-10</a:t>
            </a:r>
            <a:endParaRPr lang="en-CA" dirty="0">
              <a:solidFill>
                <a:schemeClr val="bg1"/>
              </a:solidFill>
            </a:endParaRPr>
          </a:p>
        </p:txBody>
      </p:sp>
      <p:sp>
        <p:nvSpPr>
          <p:cNvPr id="15" name="TextBox 14"/>
          <p:cNvSpPr txBox="1"/>
          <p:nvPr/>
        </p:nvSpPr>
        <p:spPr>
          <a:xfrm>
            <a:off x="539552" y="5621178"/>
            <a:ext cx="2520280" cy="400110"/>
          </a:xfrm>
          <a:prstGeom prst="rect">
            <a:avLst/>
          </a:prstGeom>
          <a:noFill/>
        </p:spPr>
        <p:txBody>
          <a:bodyPr wrap="square" rtlCol="0">
            <a:spAutoFit/>
          </a:bodyPr>
          <a:lstStyle/>
          <a:p>
            <a:pPr algn="ctr"/>
            <a:r>
              <a:rPr lang="en-CA" sz="2000" b="1" dirty="0" smtClean="0">
                <a:solidFill>
                  <a:schemeClr val="bg1"/>
                </a:solidFill>
              </a:rPr>
              <a:t>eternity of wrath</a:t>
            </a:r>
            <a:endParaRPr lang="en-CA" sz="2000" b="1" dirty="0">
              <a:solidFill>
                <a:schemeClr val="bg1"/>
              </a:solidFill>
            </a:endParaRPr>
          </a:p>
        </p:txBody>
      </p:sp>
      <p:cxnSp>
        <p:nvCxnSpPr>
          <p:cNvPr id="16" name="Straight Arrow Connector 15"/>
          <p:cNvCxnSpPr/>
          <p:nvPr/>
        </p:nvCxnSpPr>
        <p:spPr>
          <a:xfrm rot="-840000" flipV="1">
            <a:off x="3597859" y="4078059"/>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840000" flipV="1">
            <a:off x="4821995" y="2853923"/>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436096" y="2773377"/>
            <a:ext cx="3456384" cy="1015663"/>
          </a:xfrm>
          <a:prstGeom prst="rect">
            <a:avLst/>
          </a:prstGeom>
          <a:noFill/>
        </p:spPr>
        <p:txBody>
          <a:bodyPr wrap="square" rtlCol="0">
            <a:spAutoFit/>
          </a:bodyPr>
          <a:lstStyle/>
          <a:p>
            <a:pPr algn="ctr"/>
            <a:r>
              <a:rPr lang="en-CA" sz="2000" b="1" dirty="0" smtClean="0"/>
              <a:t>Sharing in the love of God the Father, Son and Spirit</a:t>
            </a:r>
          </a:p>
          <a:p>
            <a:pPr algn="ctr"/>
            <a:r>
              <a:rPr lang="en-CA" sz="2000" b="1" dirty="0" smtClean="0"/>
              <a:t>for eternity</a:t>
            </a:r>
            <a:endParaRPr lang="en-CA" sz="2000" b="1" dirty="0"/>
          </a:p>
        </p:txBody>
      </p:sp>
      <p:pic>
        <p:nvPicPr>
          <p:cNvPr id="29" name="Picture 28" descr="www.sherv.net big-tears.gif"/>
          <p:cNvPicPr>
            <a:picLocks noChangeAspect="1"/>
          </p:cNvPicPr>
          <p:nvPr/>
        </p:nvPicPr>
        <p:blipFill>
          <a:blip r:embed="rId4" cstate="print"/>
          <a:stretch>
            <a:fillRect/>
          </a:stretch>
        </p:blipFill>
        <p:spPr>
          <a:xfrm>
            <a:off x="1043608" y="4797152"/>
            <a:ext cx="1440160" cy="840094"/>
          </a:xfrm>
          <a:prstGeom prst="rect">
            <a:avLst/>
          </a:prstGeom>
        </p:spPr>
      </p:pic>
      <p:sp>
        <p:nvSpPr>
          <p:cNvPr id="27" name="Title 1"/>
          <p:cNvSpPr txBox="1">
            <a:spLocks/>
          </p:cNvSpPr>
          <p:nvPr/>
        </p:nvSpPr>
        <p:spPr bwMode="auto">
          <a:xfrm>
            <a:off x="5143504" y="4221088"/>
            <a:ext cx="3714776" cy="1415008"/>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91. </a:t>
            </a:r>
            <a:r>
              <a:rPr lang="en-US" sz="2800" b="1" kern="0" dirty="0" smtClean="0">
                <a:solidFill>
                  <a:srgbClr val="FF0000"/>
                </a:solidFill>
                <a:latin typeface="Calibri" pitchFamily="34" charset="0"/>
                <a:ea typeface="+mj-ea"/>
                <a:cs typeface="+mj-cs"/>
              </a:rPr>
              <a:t>d</a:t>
            </a:r>
            <a:r>
              <a:rPr kumimoji="0" lang="en-US" sz="2800" b="1" i="0" u="none" strike="noStrike" kern="0" cap="none" spc="0" normalizeH="0" baseline="0" noProof="0" dirty="0" err="1" smtClean="0">
                <a:ln>
                  <a:noFill/>
                </a:ln>
                <a:solidFill>
                  <a:srgbClr val="FF0000"/>
                </a:solidFill>
                <a:effectLst/>
                <a:uLnTx/>
                <a:uFillTx/>
                <a:latin typeface="Calibri" pitchFamily="34" charset="0"/>
                <a:ea typeface="+mj-ea"/>
                <a:cs typeface="+mj-cs"/>
              </a:rPr>
              <a:t>elivered</a:t>
            </a:r>
            <a:r>
              <a:rPr kumimoji="0" lang="en-US" sz="2800" b="1" i="0" u="none" strike="noStrike" kern="0" cap="none" spc="0" normalizeH="0" noProof="0" dirty="0" smtClean="0">
                <a:ln>
                  <a:noFill/>
                </a:ln>
                <a:solidFill>
                  <a:srgbClr val="FF0000"/>
                </a:solidFill>
                <a:effectLst/>
                <a:uLnTx/>
                <a:uFillTx/>
                <a:latin typeface="Calibri" pitchFamily="34" charset="0"/>
                <a:ea typeface="+mj-ea"/>
                <a:cs typeface="+mj-cs"/>
              </a:rPr>
              <a:t> from the wrath to come!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baseline="0" dirty="0" smtClean="0">
                <a:solidFill>
                  <a:srgbClr val="FF0000"/>
                </a:solidFill>
                <a:latin typeface="Calibri" pitchFamily="34" charset="0"/>
                <a:ea typeface="+mj-ea"/>
                <a:cs typeface="+mj-cs"/>
              </a:rPr>
              <a:t>All praise to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28" name="Rectangle 9"/>
          <p:cNvSpPr>
            <a:spLocks noChangeArrowheads="1"/>
          </p:cNvSpPr>
          <p:nvPr/>
        </p:nvSpPr>
        <p:spPr bwMode="auto">
          <a:xfrm>
            <a:off x="107504" y="6321251"/>
            <a:ext cx="3312368" cy="215444"/>
          </a:xfrm>
          <a:prstGeom prst="rect">
            <a:avLst/>
          </a:prstGeom>
          <a:noFill/>
          <a:ln w="9525">
            <a:noFill/>
            <a:miter lim="800000"/>
            <a:headEnd/>
            <a:tailEnd/>
          </a:ln>
        </p:spPr>
        <p:txBody>
          <a:bodyPr wrap="square">
            <a:spAutoFit/>
          </a:bodyPr>
          <a:lstStyle/>
          <a:p>
            <a:pPr algn="ctr"/>
            <a:r>
              <a:rPr lang="en-CA" sz="800" dirty="0" smtClean="0"/>
              <a:t>Fire Microsoft </a:t>
            </a:r>
            <a:r>
              <a:rPr lang="en-CA" sz="800" dirty="0"/>
              <a:t>clip art © </a:t>
            </a:r>
            <a:r>
              <a:rPr lang="en-CA" sz="800" dirty="0" smtClean="0"/>
              <a:t>2013  Microsoft </a:t>
            </a:r>
            <a:r>
              <a:rPr lang="en-CA" sz="800" dirty="0"/>
              <a:t>Corporation. </a:t>
            </a:r>
          </a:p>
        </p:txBody>
      </p:sp>
      <p:sp>
        <p:nvSpPr>
          <p:cNvPr id="31" name="TextBox 6"/>
          <p:cNvSpPr txBox="1">
            <a:spLocks noChangeArrowheads="1"/>
          </p:cNvSpPr>
          <p:nvPr/>
        </p:nvSpPr>
        <p:spPr bwMode="auto">
          <a:xfrm>
            <a:off x="108223" y="6453336"/>
            <a:ext cx="3311649" cy="216024"/>
          </a:xfrm>
          <a:prstGeom prst="rect">
            <a:avLst/>
          </a:prstGeom>
          <a:noFill/>
          <a:ln w="9525">
            <a:noFill/>
            <a:miter lim="800000"/>
            <a:headEnd/>
            <a:tailEnd/>
          </a:ln>
        </p:spPr>
        <p:txBody>
          <a:bodyPr wrap="square">
            <a:spAutoFit/>
          </a:bodyPr>
          <a:lstStyle/>
          <a:p>
            <a:pPr algn="ctr"/>
            <a:r>
              <a:rPr lang="en-CA" sz="800" dirty="0" smtClean="0"/>
              <a:t>big tears smiley © sherv.net</a:t>
            </a:r>
          </a:p>
        </p:txBody>
      </p:sp>
      <p:pic>
        <p:nvPicPr>
          <p:cNvPr id="33" name="Picture 32" descr="www.clipartbest.com dc6XLjAMi.gif"/>
          <p:cNvPicPr>
            <a:picLocks noChangeAspect="1"/>
          </p:cNvPicPr>
          <p:nvPr/>
        </p:nvPicPr>
        <p:blipFill>
          <a:blip r:embed="rId2" cstate="print"/>
          <a:stretch>
            <a:fillRect/>
          </a:stretch>
        </p:blipFill>
        <p:spPr>
          <a:xfrm>
            <a:off x="5656664" y="1222915"/>
            <a:ext cx="2194560" cy="1542542"/>
          </a:xfrm>
          <a:prstGeom prst="rect">
            <a:avLst/>
          </a:prstGeom>
        </p:spPr>
      </p:pic>
      <p:pic>
        <p:nvPicPr>
          <p:cNvPr id="32" name="Picture 31" descr="www.clipartbest.com dc6XLjAMi.gif"/>
          <p:cNvPicPr>
            <a:picLocks noChangeAspect="1"/>
          </p:cNvPicPr>
          <p:nvPr/>
        </p:nvPicPr>
        <p:blipFill>
          <a:blip r:embed="rId2" cstate="print"/>
          <a:stretch>
            <a:fillRect/>
          </a:stretch>
        </p:blipFill>
        <p:spPr>
          <a:xfrm>
            <a:off x="6156176" y="476672"/>
            <a:ext cx="2194560" cy="1542542"/>
          </a:xfrm>
          <a:prstGeom prst="rect">
            <a:avLst/>
          </a:prstGeom>
        </p:spPr>
      </p:pic>
      <p:pic>
        <p:nvPicPr>
          <p:cNvPr id="35" name="Picture 34" descr="egyptian.gif"/>
          <p:cNvPicPr>
            <a:picLocks noChangeAspect="1"/>
          </p:cNvPicPr>
          <p:nvPr/>
        </p:nvPicPr>
        <p:blipFill>
          <a:blip r:embed="rId5" cstate="print"/>
          <a:stretch>
            <a:fillRect/>
          </a:stretch>
        </p:blipFill>
        <p:spPr>
          <a:xfrm>
            <a:off x="6084168" y="412102"/>
            <a:ext cx="2286000" cy="1360714"/>
          </a:xfrm>
          <a:prstGeom prst="rect">
            <a:avLst/>
          </a:prstGeom>
        </p:spPr>
      </p:pic>
      <p:pic>
        <p:nvPicPr>
          <p:cNvPr id="36" name="Picture 35" descr="egyptian.gif"/>
          <p:cNvPicPr>
            <a:picLocks noChangeAspect="1"/>
          </p:cNvPicPr>
          <p:nvPr/>
        </p:nvPicPr>
        <p:blipFill>
          <a:blip r:embed="rId5" cstate="print"/>
          <a:stretch>
            <a:fillRect/>
          </a:stretch>
        </p:blipFill>
        <p:spPr>
          <a:xfrm rot="14400000" flipH="1">
            <a:off x="5508653" y="1346589"/>
            <a:ext cx="2286000" cy="1360714"/>
          </a:xfrm>
          <a:prstGeom prst="rect">
            <a:avLst/>
          </a:prstGeom>
        </p:spPr>
      </p:pic>
      <p:pic>
        <p:nvPicPr>
          <p:cNvPr id="37" name="Picture 36" descr="egyptian.gif"/>
          <p:cNvPicPr>
            <a:picLocks noChangeAspect="1"/>
          </p:cNvPicPr>
          <p:nvPr/>
        </p:nvPicPr>
        <p:blipFill>
          <a:blip r:embed="rId5" cstate="print"/>
          <a:stretch>
            <a:fillRect/>
          </a:stretch>
        </p:blipFill>
        <p:spPr>
          <a:xfrm rot="7200000">
            <a:off x="6732789" y="1342385"/>
            <a:ext cx="2286000" cy="1360714"/>
          </a:xfrm>
          <a:prstGeom prst="rect">
            <a:avLst/>
          </a:prstGeom>
        </p:spPr>
      </p:pic>
      <p:pic>
        <p:nvPicPr>
          <p:cNvPr id="30" name="Picture 29" descr="www.fg-a.com valentine 2-jumping-heart.gif"/>
          <p:cNvPicPr>
            <a:picLocks noChangeAspect="1"/>
          </p:cNvPicPr>
          <p:nvPr/>
        </p:nvPicPr>
        <p:blipFill>
          <a:blip r:embed="rId6" cstate="print"/>
          <a:stretch>
            <a:fillRect/>
          </a:stretch>
        </p:blipFill>
        <p:spPr>
          <a:xfrm>
            <a:off x="6669360" y="943372"/>
            <a:ext cx="1143000" cy="1333500"/>
          </a:xfrm>
          <a:prstGeom prst="rect">
            <a:avLst/>
          </a:prstGeom>
        </p:spPr>
      </p:pic>
      <p:sp>
        <p:nvSpPr>
          <p:cNvPr id="39" name="TextBox 38"/>
          <p:cNvSpPr txBox="1"/>
          <p:nvPr/>
        </p:nvSpPr>
        <p:spPr>
          <a:xfrm>
            <a:off x="6084168" y="6021288"/>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heart © clipartbest.com</a:t>
            </a:r>
            <a:endParaRPr lang="en-CA" sz="1000" dirty="0">
              <a:solidFill>
                <a:schemeClr val="tx1">
                  <a:lumMod val="85000"/>
                </a:schemeClr>
              </a:solidFill>
            </a:endParaRPr>
          </a:p>
        </p:txBody>
      </p:sp>
      <p:sp>
        <p:nvSpPr>
          <p:cNvPr id="40" name="WordArt 2"/>
          <p:cNvSpPr>
            <a:spLocks noChangeArrowheads="1" noChangeShapeType="1" noTextEdit="1"/>
          </p:cNvSpPr>
          <p:nvPr/>
        </p:nvSpPr>
        <p:spPr bwMode="auto">
          <a:xfrm>
            <a:off x="6084168" y="404664"/>
            <a:ext cx="237626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3" name="Picture 22" descr="egyptian.gif"/>
          <p:cNvPicPr>
            <a:picLocks noChangeAspect="1"/>
          </p:cNvPicPr>
          <p:nvPr/>
        </p:nvPicPr>
        <p:blipFill>
          <a:blip r:embed="rId5" cstate="print"/>
          <a:stretch>
            <a:fillRect/>
          </a:stretch>
        </p:blipFill>
        <p:spPr>
          <a:xfrm rot="14400000" flipH="1">
            <a:off x="6376960" y="1515405"/>
            <a:ext cx="614477" cy="365760"/>
          </a:xfrm>
          <a:prstGeom prst="rect">
            <a:avLst/>
          </a:prstGeom>
        </p:spPr>
      </p:pic>
      <p:pic>
        <p:nvPicPr>
          <p:cNvPr id="24" name="Picture 23" descr="egyptian.gif"/>
          <p:cNvPicPr>
            <a:picLocks noChangeAspect="1"/>
          </p:cNvPicPr>
          <p:nvPr/>
        </p:nvPicPr>
        <p:blipFill>
          <a:blip r:embed="rId5" cstate="print"/>
          <a:stretch>
            <a:fillRect/>
          </a:stretch>
        </p:blipFill>
        <p:spPr>
          <a:xfrm rot="14400000" flipH="1">
            <a:off x="6376960" y="1808483"/>
            <a:ext cx="614477" cy="365760"/>
          </a:xfrm>
          <a:prstGeom prst="rect">
            <a:avLst/>
          </a:prstGeom>
        </p:spPr>
      </p:pic>
      <p:pic>
        <p:nvPicPr>
          <p:cNvPr id="25" name="Picture 24" descr="egyptian.gif"/>
          <p:cNvPicPr>
            <a:picLocks noChangeAspect="1"/>
          </p:cNvPicPr>
          <p:nvPr/>
        </p:nvPicPr>
        <p:blipFill>
          <a:blip r:embed="rId5" cstate="print"/>
          <a:stretch>
            <a:fillRect/>
          </a:stretch>
        </p:blipFill>
        <p:spPr>
          <a:xfrm rot="14400000" flipH="1">
            <a:off x="6376960" y="2096515"/>
            <a:ext cx="614477" cy="365760"/>
          </a:xfrm>
          <a:prstGeom prst="rect">
            <a:avLst/>
          </a:prstGeom>
        </p:spPr>
      </p:pic>
      <p:pic>
        <p:nvPicPr>
          <p:cNvPr id="26" name="Picture 25" descr="egyptian.gif"/>
          <p:cNvPicPr>
            <a:picLocks noChangeAspect="1"/>
          </p:cNvPicPr>
          <p:nvPr/>
        </p:nvPicPr>
        <p:blipFill>
          <a:blip r:embed="rId5" cstate="print"/>
          <a:stretch>
            <a:fillRect/>
          </a:stretch>
        </p:blipFill>
        <p:spPr>
          <a:xfrm rot="14400000" flipH="1">
            <a:off x="6617059" y="1667805"/>
            <a:ext cx="614477" cy="365760"/>
          </a:xfrm>
          <a:prstGeom prst="rect">
            <a:avLst/>
          </a:prstGeom>
        </p:spPr>
      </p:pic>
      <p:pic>
        <p:nvPicPr>
          <p:cNvPr id="38" name="Picture 37" descr="egyptian.gif"/>
          <p:cNvPicPr>
            <a:picLocks noChangeAspect="1"/>
          </p:cNvPicPr>
          <p:nvPr/>
        </p:nvPicPr>
        <p:blipFill>
          <a:blip r:embed="rId5" cstate="print"/>
          <a:stretch>
            <a:fillRect/>
          </a:stretch>
        </p:blipFill>
        <p:spPr>
          <a:xfrm rot="14400000" flipH="1">
            <a:off x="6617059" y="1952499"/>
            <a:ext cx="614477" cy="365760"/>
          </a:xfrm>
          <a:prstGeom prst="rect">
            <a:avLst/>
          </a:prstGeom>
        </p:spPr>
      </p:pic>
      <p:pic>
        <p:nvPicPr>
          <p:cNvPr id="41" name="Picture 40" descr="egyptian.gif"/>
          <p:cNvPicPr>
            <a:picLocks noChangeAspect="1"/>
          </p:cNvPicPr>
          <p:nvPr/>
        </p:nvPicPr>
        <p:blipFill>
          <a:blip r:embed="rId5" cstate="print"/>
          <a:stretch>
            <a:fillRect/>
          </a:stretch>
        </p:blipFill>
        <p:spPr>
          <a:xfrm rot="14400000" flipH="1">
            <a:off x="6113003" y="1664467"/>
            <a:ext cx="614477" cy="365760"/>
          </a:xfrm>
          <a:prstGeom prst="rect">
            <a:avLst/>
          </a:prstGeom>
        </p:spPr>
      </p:pic>
      <p:pic>
        <p:nvPicPr>
          <p:cNvPr id="42" name="Picture 41" descr="egyptian.gif"/>
          <p:cNvPicPr>
            <a:picLocks noChangeAspect="1"/>
          </p:cNvPicPr>
          <p:nvPr/>
        </p:nvPicPr>
        <p:blipFill>
          <a:blip r:embed="rId5" cstate="print"/>
          <a:stretch>
            <a:fillRect/>
          </a:stretch>
        </p:blipFill>
        <p:spPr>
          <a:xfrm rot="14400000" flipH="1">
            <a:off x="6113003" y="1952499"/>
            <a:ext cx="614477" cy="365760"/>
          </a:xfrm>
          <a:prstGeom prst="rect">
            <a:avLst/>
          </a:prstGeom>
        </p:spPr>
      </p:pic>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411" name="Picture 2" descr="potter and pot MP900409431.JPG"/>
          <p:cNvPicPr>
            <a:picLocks noChangeAspect="1"/>
          </p:cNvPicPr>
          <p:nvPr/>
        </p:nvPicPr>
        <p:blipFill>
          <a:blip r:embed="rId2" cstate="print"/>
          <a:srcRect/>
          <a:stretch>
            <a:fillRect/>
          </a:stretch>
        </p:blipFill>
        <p:spPr bwMode="auto">
          <a:xfrm>
            <a:off x="250825" y="2960688"/>
            <a:ext cx="2736850" cy="3841750"/>
          </a:xfrm>
          <a:prstGeom prst="rect">
            <a:avLst/>
          </a:prstGeom>
          <a:noFill/>
          <a:ln w="9525">
            <a:noFill/>
            <a:miter lim="800000"/>
            <a:headEnd/>
            <a:tailEnd/>
          </a:ln>
        </p:spPr>
      </p:pic>
      <p:sp>
        <p:nvSpPr>
          <p:cNvPr id="5" name="Up Arrow 4"/>
          <p:cNvSpPr/>
          <p:nvPr/>
        </p:nvSpPr>
        <p:spPr>
          <a:xfrm rot="3543788">
            <a:off x="3906286" y="2902744"/>
            <a:ext cx="481013" cy="1374775"/>
          </a:xfrm>
          <a:prstGeom prst="up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414" name="TextBox 7"/>
          <p:cNvSpPr txBox="1">
            <a:spLocks noChangeArrowheads="1"/>
          </p:cNvSpPr>
          <p:nvPr/>
        </p:nvSpPr>
        <p:spPr bwMode="auto">
          <a:xfrm>
            <a:off x="323850" y="404813"/>
            <a:ext cx="4679950" cy="2524125"/>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“And I am sure of this, that he who began a good work in you will bring it to completion at the day of Jesus Christ”  Phil </a:t>
            </a:r>
            <a:r>
              <a:rPr lang="en-US" sz="2800" b="1" dirty="0" smtClean="0">
                <a:solidFill>
                  <a:schemeClr val="bg1"/>
                </a:solidFill>
                <a:latin typeface="Calibri" pitchFamily="34" charset="0"/>
              </a:rPr>
              <a:t>1:6 </a:t>
            </a:r>
            <a:endParaRPr lang="en-CA" sz="2800" dirty="0">
              <a:solidFill>
                <a:schemeClr val="bg1"/>
              </a:solidFill>
              <a:latin typeface="Calibri" pitchFamily="34" charset="0"/>
            </a:endParaRPr>
          </a:p>
          <a:p>
            <a:endParaRPr lang="en-CA" dirty="0"/>
          </a:p>
        </p:txBody>
      </p:sp>
      <p:sp>
        <p:nvSpPr>
          <p:cNvPr id="17416" name="Rectangle 9"/>
          <p:cNvSpPr>
            <a:spLocks noChangeArrowheads="1"/>
          </p:cNvSpPr>
          <p:nvPr/>
        </p:nvSpPr>
        <p:spPr bwMode="auto">
          <a:xfrm>
            <a:off x="251520" y="6392863"/>
            <a:ext cx="2736304" cy="492125"/>
          </a:xfrm>
          <a:prstGeom prst="rect">
            <a:avLst/>
          </a:prstGeom>
          <a:noFill/>
          <a:ln w="9525">
            <a:noFill/>
            <a:miter lim="800000"/>
            <a:headEnd/>
            <a:tailEnd/>
          </a:ln>
        </p:spPr>
        <p:txBody>
          <a:bodyPr wrap="square">
            <a:spAutoFit/>
          </a:bodyPr>
          <a:lstStyle/>
          <a:p>
            <a:pPr algn="ctr"/>
            <a:r>
              <a:rPr lang="en-CA" sz="800" dirty="0"/>
              <a:t>Microsoft clip art © 2013 </a:t>
            </a:r>
          </a:p>
          <a:p>
            <a:pPr algn="ctr"/>
            <a:r>
              <a:rPr lang="en-CA" sz="800" dirty="0"/>
              <a:t>Microsoft Corporation. </a:t>
            </a:r>
          </a:p>
          <a:p>
            <a:pPr algn="ctr"/>
            <a:endParaRPr lang="en-CA" sz="1000" dirty="0"/>
          </a:p>
        </p:txBody>
      </p:sp>
      <p:pic>
        <p:nvPicPr>
          <p:cNvPr id="10" name="Picture 9" descr="joy of Lord pixgood.com 2.jpg"/>
          <p:cNvPicPr>
            <a:picLocks noChangeAspect="1"/>
          </p:cNvPicPr>
          <p:nvPr/>
        </p:nvPicPr>
        <p:blipFill>
          <a:blip r:embed="rId3" cstate="print"/>
          <a:srcRect l="33098" b="10052"/>
          <a:stretch>
            <a:fillRect/>
          </a:stretch>
        </p:blipFill>
        <p:spPr>
          <a:xfrm>
            <a:off x="5211196" y="116632"/>
            <a:ext cx="3825300" cy="4219100"/>
          </a:xfrm>
          <a:prstGeom prst="rect">
            <a:avLst/>
          </a:prstGeom>
        </p:spPr>
      </p:pic>
      <p:sp>
        <p:nvSpPr>
          <p:cNvPr id="11" name="TextBox 10"/>
          <p:cNvSpPr txBox="1"/>
          <p:nvPr/>
        </p:nvSpPr>
        <p:spPr>
          <a:xfrm>
            <a:off x="5148064" y="4293096"/>
            <a:ext cx="3960440" cy="400110"/>
          </a:xfrm>
          <a:prstGeom prst="rect">
            <a:avLst/>
          </a:prstGeom>
          <a:noFill/>
        </p:spPr>
        <p:txBody>
          <a:bodyPr wrap="square" rtlCol="0">
            <a:spAutoFit/>
          </a:bodyPr>
          <a:lstStyle/>
          <a:p>
            <a:pPr algn="ctr"/>
            <a:r>
              <a:rPr lang="en-CA" sz="1000" dirty="0" smtClean="0">
                <a:solidFill>
                  <a:schemeClr val="tx1">
                    <a:lumMod val="75000"/>
                  </a:schemeClr>
                </a:solidFill>
              </a:rPr>
              <a:t>various copies on internet, original source unknown, </a:t>
            </a:r>
          </a:p>
          <a:p>
            <a:pPr algn="ctr"/>
            <a:r>
              <a:rPr lang="en-CA" sz="1000" dirty="0" smtClean="0">
                <a:solidFill>
                  <a:schemeClr val="tx1">
                    <a:lumMod val="75000"/>
                  </a:schemeClr>
                </a:solidFill>
              </a:rPr>
              <a:t>but this is adapted from pixgood.com</a:t>
            </a:r>
            <a:endParaRPr lang="en-CA" sz="1000" dirty="0">
              <a:solidFill>
                <a:schemeClr val="tx1">
                  <a:lumMod val="75000"/>
                </a:schemeClr>
              </a:solidFill>
            </a:endParaRPr>
          </a:p>
        </p:txBody>
      </p:sp>
      <p:sp>
        <p:nvSpPr>
          <p:cNvPr id="12" name="TextBox 11"/>
          <p:cNvSpPr txBox="1"/>
          <p:nvPr/>
        </p:nvSpPr>
        <p:spPr>
          <a:xfrm>
            <a:off x="5580112" y="3212976"/>
            <a:ext cx="3096344" cy="830997"/>
          </a:xfrm>
          <a:prstGeom prst="rect">
            <a:avLst/>
          </a:prstGeom>
          <a:noFill/>
        </p:spPr>
        <p:txBody>
          <a:bodyPr wrap="square" rtlCol="0">
            <a:spAutoFit/>
          </a:bodyPr>
          <a:lstStyle/>
          <a:p>
            <a:pPr algn="ctr"/>
            <a:r>
              <a:rPr lang="en-CA" sz="2400" b="1" dirty="0" smtClean="0">
                <a:solidFill>
                  <a:schemeClr val="bg1"/>
                </a:solidFill>
                <a:latin typeface="Calibri" pitchFamily="34" charset="0"/>
              </a:rPr>
              <a:t>eternally perfect </a:t>
            </a:r>
          </a:p>
          <a:p>
            <a:pPr algn="ctr"/>
            <a:r>
              <a:rPr lang="en-CA" sz="2400" b="1" dirty="0" smtClean="0">
                <a:solidFill>
                  <a:schemeClr val="bg1"/>
                </a:solidFill>
                <a:latin typeface="Calibri" pitchFamily="34" charset="0"/>
              </a:rPr>
              <a:t>in Christ</a:t>
            </a:r>
            <a:endParaRPr lang="en-CA" sz="2400" b="1" dirty="0">
              <a:solidFill>
                <a:schemeClr val="bg1"/>
              </a:solidFill>
              <a:latin typeface="Calibri" pitchFamily="34" charset="0"/>
            </a:endParaRPr>
          </a:p>
        </p:txBody>
      </p:sp>
      <p:sp>
        <p:nvSpPr>
          <p:cNvPr id="14" name="Title 1"/>
          <p:cNvSpPr txBox="1">
            <a:spLocks/>
          </p:cNvSpPr>
          <p:nvPr/>
        </p:nvSpPr>
        <p:spPr bwMode="auto">
          <a:xfrm>
            <a:off x="3203848" y="4869160"/>
            <a:ext cx="576064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92. The Lord will bring to completion</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 his good work begun!</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pic>
        <p:nvPicPr>
          <p:cNvPr id="13" name="Picture 12" descr="www.sherv.net big-tears.gif"/>
          <p:cNvPicPr>
            <a:picLocks noChangeAspect="1"/>
          </p:cNvPicPr>
          <p:nvPr/>
        </p:nvPicPr>
        <p:blipFill>
          <a:blip r:embed="rId4" cstate="print"/>
          <a:stretch>
            <a:fillRect/>
          </a:stretch>
        </p:blipFill>
        <p:spPr>
          <a:xfrm>
            <a:off x="7524328" y="5901274"/>
            <a:ext cx="1440160" cy="840094"/>
          </a:xfrm>
          <a:prstGeom prst="rect">
            <a:avLst/>
          </a:prstGeom>
        </p:spPr>
      </p:pic>
      <p:sp>
        <p:nvSpPr>
          <p:cNvPr id="17" name="TextBox 6"/>
          <p:cNvSpPr txBox="1">
            <a:spLocks noChangeArrowheads="1"/>
          </p:cNvSpPr>
          <p:nvPr/>
        </p:nvSpPr>
        <p:spPr bwMode="auto">
          <a:xfrm>
            <a:off x="4932759" y="6495147"/>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sp>
        <p:nvSpPr>
          <p:cNvPr id="16" name="Smiley Face 15"/>
          <p:cNvSpPr/>
          <p:nvPr/>
        </p:nvSpPr>
        <p:spPr>
          <a:xfrm>
            <a:off x="6300192" y="1556792"/>
            <a:ext cx="548640" cy="548640"/>
          </a:xfrm>
          <a:prstGeom prst="smileyFace">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652120" y="1656224"/>
            <a:ext cx="548640" cy="548640"/>
          </a:xfrm>
          <a:prstGeom prst="smileyFace">
            <a:avLst/>
          </a:prstGeom>
          <a:solidFill>
            <a:srgbClr val="8000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7119704" y="1628800"/>
            <a:ext cx="548640" cy="548640"/>
          </a:xfrm>
          <a:prstGeom prst="smileyFace">
            <a:avLst/>
          </a:prstGeom>
          <a:solidFill>
            <a:srgbClr val="00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7911792" y="1709192"/>
            <a:ext cx="548640" cy="54864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5796136" y="692696"/>
            <a:ext cx="548640" cy="548640"/>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6372200" y="476672"/>
            <a:ext cx="548640" cy="548640"/>
          </a:xfrm>
          <a:prstGeom prst="smileyFac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975688" y="288072"/>
            <a:ext cx="548640" cy="548640"/>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7740352" y="216064"/>
            <a:ext cx="548640" cy="548640"/>
          </a:xfrm>
          <a:prstGeom prst="smileyFace">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8199824" y="836712"/>
            <a:ext cx="548640" cy="548640"/>
          </a:xfrm>
          <a:prstGeom prst="smileyFac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itle 1"/>
          <p:cNvSpPr txBox="1">
            <a:spLocks/>
          </p:cNvSpPr>
          <p:nvPr/>
        </p:nvSpPr>
        <p:spPr bwMode="auto">
          <a:xfrm>
            <a:off x="4689688" y="5733256"/>
            <a:ext cx="2834640" cy="5486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Thank you, Lord!</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1" name="Picture 2" descr="RisenAtTomb.bmp"/>
          <p:cNvPicPr>
            <a:picLocks noChangeAspect="1"/>
          </p:cNvPicPr>
          <p:nvPr/>
        </p:nvPicPr>
        <p:blipFill>
          <a:blip r:embed="rId3" cstate="print"/>
          <a:srcRect l="7706" t="5949" r="7691" b="21210"/>
          <a:stretch>
            <a:fillRect/>
          </a:stretch>
        </p:blipFill>
        <p:spPr bwMode="auto">
          <a:xfrm>
            <a:off x="467544" y="0"/>
            <a:ext cx="2966596" cy="3356992"/>
          </a:xfrm>
          <a:prstGeom prst="rect">
            <a:avLst/>
          </a:prstGeom>
          <a:noFill/>
          <a:ln w="9525">
            <a:noFill/>
            <a:miter lim="800000"/>
            <a:headEnd/>
            <a:tailEnd/>
          </a:ln>
        </p:spPr>
      </p:pic>
      <p:sp>
        <p:nvSpPr>
          <p:cNvPr id="9" name="TextBox 8"/>
          <p:cNvSpPr txBox="1">
            <a:spLocks noChangeArrowheads="1"/>
          </p:cNvSpPr>
          <p:nvPr/>
        </p:nvSpPr>
        <p:spPr bwMode="auto">
          <a:xfrm>
            <a:off x="179512" y="2708275"/>
            <a:ext cx="2376363" cy="338554"/>
          </a:xfrm>
          <a:prstGeom prst="rect">
            <a:avLst/>
          </a:prstGeom>
          <a:noFill/>
          <a:ln w="9525">
            <a:noFill/>
            <a:miter lim="800000"/>
            <a:headEnd/>
            <a:tailEnd/>
          </a:ln>
        </p:spPr>
        <p:txBody>
          <a:bodyPr wrap="square">
            <a:spAutoFit/>
          </a:bodyPr>
          <a:lstStyle/>
          <a:p>
            <a:pPr algn="ctr">
              <a:defRPr/>
            </a:pPr>
            <a:r>
              <a:rPr lang="en-CA" sz="800" dirty="0">
                <a:solidFill>
                  <a:schemeClr val="tx1">
                    <a:lumMod val="75000"/>
                  </a:schemeClr>
                </a:solidFill>
              </a:rPr>
              <a:t>various copies on internet, </a:t>
            </a:r>
          </a:p>
          <a:p>
            <a:pPr algn="ctr">
              <a:defRPr/>
            </a:pPr>
            <a:r>
              <a:rPr lang="en-CA" sz="800" dirty="0">
                <a:solidFill>
                  <a:schemeClr val="tx1">
                    <a:lumMod val="75000"/>
                  </a:schemeClr>
                </a:solidFill>
              </a:rPr>
              <a:t>original source unknown</a:t>
            </a:r>
          </a:p>
        </p:txBody>
      </p:sp>
      <p:sp>
        <p:nvSpPr>
          <p:cNvPr id="23560" name="TextBox 12"/>
          <p:cNvSpPr txBox="1">
            <a:spLocks noChangeArrowheads="1"/>
          </p:cNvSpPr>
          <p:nvPr/>
        </p:nvSpPr>
        <p:spPr bwMode="auto">
          <a:xfrm>
            <a:off x="323528" y="3357562"/>
            <a:ext cx="853244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93. resurrection body like Jesus!  Thank you, Lord!</a:t>
            </a:r>
            <a:endParaRPr lang="en-CA" sz="2800" b="1" dirty="0">
              <a:solidFill>
                <a:srgbClr val="FF0000"/>
              </a:solidFill>
              <a:latin typeface="Calibri" pitchFamily="34" charset="0"/>
            </a:endParaRPr>
          </a:p>
        </p:txBody>
      </p:sp>
      <p:pic>
        <p:nvPicPr>
          <p:cNvPr id="13" name="Picture 12" descr="www.clipartkid.com-children-jumping-for-joy-clip-art-clipart-best-M7c3U5-clipart.jpeg"/>
          <p:cNvPicPr>
            <a:picLocks noChangeAspect="1"/>
          </p:cNvPicPr>
          <p:nvPr/>
        </p:nvPicPr>
        <p:blipFill>
          <a:blip r:embed="rId4" cstate="print"/>
          <a:srcRect l="8324" t="4932" r="4273" b="6833"/>
          <a:stretch>
            <a:fillRect/>
          </a:stretch>
        </p:blipFill>
        <p:spPr>
          <a:xfrm>
            <a:off x="3419872" y="44624"/>
            <a:ext cx="2898322" cy="3312368"/>
          </a:xfrm>
          <a:prstGeom prst="rect">
            <a:avLst/>
          </a:prstGeom>
        </p:spPr>
      </p:pic>
      <p:pic>
        <p:nvPicPr>
          <p:cNvPr id="14" name="Picture 13" descr="www.clipartkid.com-boy-leaping-for-joy-free-art-images-for-christians-IfOUVJ-clipart.jpg"/>
          <p:cNvPicPr>
            <a:picLocks noChangeAspect="1"/>
          </p:cNvPicPr>
          <p:nvPr/>
        </p:nvPicPr>
        <p:blipFill>
          <a:blip r:embed="rId5" cstate="print"/>
          <a:srcRect l="13086" r="5890"/>
          <a:stretch>
            <a:fillRect/>
          </a:stretch>
        </p:blipFill>
        <p:spPr>
          <a:xfrm>
            <a:off x="6300192" y="44624"/>
            <a:ext cx="2370691" cy="3312368"/>
          </a:xfrm>
          <a:prstGeom prst="rect">
            <a:avLst/>
          </a:prstGeom>
        </p:spPr>
      </p:pic>
      <p:sp>
        <p:nvSpPr>
          <p:cNvPr id="10" name="TextBox 9"/>
          <p:cNvSpPr txBox="1"/>
          <p:nvPr/>
        </p:nvSpPr>
        <p:spPr>
          <a:xfrm>
            <a:off x="4355976" y="3068960"/>
            <a:ext cx="3744416" cy="215444"/>
          </a:xfrm>
          <a:prstGeom prst="rect">
            <a:avLst/>
          </a:prstGeom>
          <a:noFill/>
        </p:spPr>
        <p:txBody>
          <a:bodyPr wrap="square" rtlCol="0">
            <a:spAutoFit/>
          </a:bodyPr>
          <a:lstStyle/>
          <a:p>
            <a:pPr algn="ctr"/>
            <a:r>
              <a:rPr lang="en-CA" sz="800" dirty="0" smtClean="0">
                <a:solidFill>
                  <a:schemeClr val="tx1">
                    <a:lumMod val="75000"/>
                  </a:schemeClr>
                </a:solidFill>
              </a:rPr>
              <a:t>clipartkid.com  - boy leaping for joy, children jumping for joy</a:t>
            </a:r>
            <a:endParaRPr lang="en-CA" sz="800" dirty="0">
              <a:solidFill>
                <a:schemeClr val="tx1">
                  <a:lumMod val="75000"/>
                </a:schemeClr>
              </a:solidFill>
            </a:endParaRPr>
          </a:p>
        </p:txBody>
      </p:sp>
      <p:pic>
        <p:nvPicPr>
          <p:cNvPr id="12" name="Picture 11" descr="www.sherv.net big-tears.gif"/>
          <p:cNvPicPr>
            <a:picLocks noChangeAspect="1"/>
          </p:cNvPicPr>
          <p:nvPr/>
        </p:nvPicPr>
        <p:blipFill>
          <a:blip r:embed="rId6" cstate="print"/>
          <a:stretch>
            <a:fillRect/>
          </a:stretch>
        </p:blipFill>
        <p:spPr>
          <a:xfrm>
            <a:off x="-36512" y="5901274"/>
            <a:ext cx="1440160" cy="840094"/>
          </a:xfrm>
          <a:prstGeom prst="rect">
            <a:avLst/>
          </a:prstGeom>
        </p:spPr>
      </p:pic>
      <p:sp>
        <p:nvSpPr>
          <p:cNvPr id="17" name="TextBox 6"/>
          <p:cNvSpPr txBox="1">
            <a:spLocks noChangeArrowheads="1"/>
          </p:cNvSpPr>
          <p:nvPr/>
        </p:nvSpPr>
        <p:spPr bwMode="auto">
          <a:xfrm>
            <a:off x="35496" y="6567155"/>
            <a:ext cx="3383657" cy="215444"/>
          </a:xfrm>
          <a:prstGeom prst="rect">
            <a:avLst/>
          </a:prstGeom>
          <a:noFill/>
          <a:ln w="9525">
            <a:noFill/>
            <a:miter lim="800000"/>
            <a:headEnd/>
            <a:tailEnd/>
          </a:ln>
        </p:spPr>
        <p:txBody>
          <a:bodyPr wrap="square">
            <a:spAutoFit/>
          </a:bodyPr>
          <a:lstStyle/>
          <a:p>
            <a:pPr algn="ctr"/>
            <a:r>
              <a:rPr lang="en-CA" sz="800" dirty="0" smtClean="0">
                <a:solidFill>
                  <a:schemeClr val="tx1">
                    <a:lumMod val="50000"/>
                  </a:schemeClr>
                </a:solidFill>
              </a:rPr>
              <a:t>big tears smiley © sherv.net</a:t>
            </a:r>
          </a:p>
        </p:txBody>
      </p:sp>
      <p:sp>
        <p:nvSpPr>
          <p:cNvPr id="18" name="Title 1"/>
          <p:cNvSpPr txBox="1">
            <a:spLocks/>
          </p:cNvSpPr>
          <p:nvPr/>
        </p:nvSpPr>
        <p:spPr bwMode="auto">
          <a:xfrm>
            <a:off x="251520" y="4286256"/>
            <a:ext cx="8676456" cy="20157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chemeClr val="bg1"/>
                </a:solidFill>
                <a:effectLst/>
                <a:uLnTx/>
                <a:uFillTx/>
                <a:latin typeface="Calibri" pitchFamily="34" charset="0"/>
                <a:ea typeface="+mj-ea"/>
                <a:cs typeface="Calibri" pitchFamily="34" charset="0"/>
              </a:rPr>
              <a:t>“But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in fact Christ has been raised from the dead,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the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firstfruits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of those who have fallen asleep.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For as by a man came death, by a man has come also the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resurrection of the dead. . . . But each in his own order: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Christ the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firstfruits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then at his coming those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who belong to Christ.” 1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Cor</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15:20,21,23</a:t>
            </a:r>
            <a:endParaRPr kumimoji="0" lang="en-CA" sz="44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endParaRPr>
          </a:p>
        </p:txBody>
      </p:sp>
      <p:pic>
        <p:nvPicPr>
          <p:cNvPr id="15" name="Picture 14" descr="dove and sword large cropped.png"/>
          <p:cNvPicPr>
            <a:picLocks noChangeAspect="1"/>
          </p:cNvPicPr>
          <p:nvPr/>
        </p:nvPicPr>
        <p:blipFill>
          <a:blip r:embed="rId7" cstate="print"/>
          <a:stretch>
            <a:fillRect/>
          </a:stretch>
        </p:blipFill>
        <p:spPr>
          <a:xfrm>
            <a:off x="4355976" y="1052736"/>
            <a:ext cx="974225" cy="1008112"/>
          </a:xfrm>
          <a:prstGeom prst="rect">
            <a:avLst/>
          </a:prstGeom>
        </p:spPr>
      </p:pic>
      <p:pic>
        <p:nvPicPr>
          <p:cNvPr id="16" name="Picture 15" descr="dove and sword large cropped.png"/>
          <p:cNvPicPr>
            <a:picLocks noChangeAspect="1"/>
          </p:cNvPicPr>
          <p:nvPr/>
        </p:nvPicPr>
        <p:blipFill>
          <a:blip r:embed="rId7" cstate="print"/>
          <a:stretch>
            <a:fillRect/>
          </a:stretch>
        </p:blipFill>
        <p:spPr>
          <a:xfrm>
            <a:off x="6732240" y="908720"/>
            <a:ext cx="974225" cy="1008112"/>
          </a:xfrm>
          <a:prstGeom prst="rect">
            <a:avLst/>
          </a:prstGeom>
        </p:spPr>
      </p:pic>
      <p:sp>
        <p:nvSpPr>
          <p:cNvPr id="19" name="TextBox 18"/>
          <p:cNvSpPr txBox="1"/>
          <p:nvPr/>
        </p:nvSpPr>
        <p:spPr>
          <a:xfrm>
            <a:off x="5076056" y="2348880"/>
            <a:ext cx="1872208" cy="461665"/>
          </a:xfrm>
          <a:prstGeom prst="rect">
            <a:avLst/>
          </a:prstGeom>
          <a:noFill/>
        </p:spPr>
        <p:txBody>
          <a:bodyPr wrap="square" rtlCol="0">
            <a:spAutoFit/>
          </a:bodyPr>
          <a:lstStyle/>
          <a:p>
            <a:pPr algn="ctr"/>
            <a:r>
              <a:rPr lang="en-CA" sz="800" dirty="0" smtClean="0">
                <a:solidFill>
                  <a:schemeClr val="tx1">
                    <a:lumMod val="75000"/>
                  </a:schemeClr>
                </a:solidFill>
              </a:rPr>
              <a:t>Dove, cross and Bible</a:t>
            </a:r>
          </a:p>
          <a:p>
            <a:pPr algn="ctr"/>
            <a:r>
              <a:rPr lang="en-CA" sz="800" dirty="0" smtClean="0">
                <a:solidFill>
                  <a:schemeClr val="tx1">
                    <a:lumMod val="75000"/>
                  </a:schemeClr>
                </a:solidFill>
              </a:rPr>
              <a:t>Microsoft clip art © 2013 </a:t>
            </a:r>
          </a:p>
          <a:p>
            <a:pPr algn="ctr"/>
            <a:r>
              <a:rPr lang="en-CA" sz="800" dirty="0" smtClean="0">
                <a:solidFill>
                  <a:schemeClr val="tx1">
                    <a:lumMod val="75000"/>
                  </a:schemeClr>
                </a:solidFill>
              </a:rPr>
              <a:t>Microsoft Corp</a:t>
            </a:r>
            <a:endParaRPr lang="en-CA" sz="800"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703872" y="5901274"/>
            <a:ext cx="1440160" cy="840094"/>
          </a:xfrm>
          <a:prstGeom prst="rect">
            <a:avLst/>
          </a:prstGeom>
        </p:spPr>
      </p:pic>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8" name="Title 1"/>
          <p:cNvSpPr txBox="1">
            <a:spLocks/>
          </p:cNvSpPr>
          <p:nvPr/>
        </p:nvSpPr>
        <p:spPr bwMode="auto">
          <a:xfrm>
            <a:off x="5076056" y="116632"/>
            <a:ext cx="3931920"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Calibri" pitchFamily="34" charset="0"/>
              </a:rPr>
              <a:t>94. marriage of the Lamb</a:t>
            </a:r>
          </a:p>
          <a:p>
            <a:pPr algn="ctr" eaLnBrk="0" hangingPunct="0">
              <a:lnSpc>
                <a:spcPts val="3000"/>
              </a:lnSpc>
              <a:defRPr/>
            </a:pPr>
            <a:r>
              <a:rPr lang="en-CA" sz="2800" b="1" dirty="0" smtClean="0">
                <a:solidFill>
                  <a:srgbClr val="FF0000"/>
                </a:solidFill>
                <a:latin typeface="Calibri" pitchFamily="34" charset="0"/>
              </a:rPr>
              <a:t>to his Bride!</a:t>
            </a:r>
          </a:p>
          <a:p>
            <a:pPr algn="ctr" eaLnBrk="0" hangingPunct="0">
              <a:lnSpc>
                <a:spcPts val="3000"/>
              </a:lnSpc>
              <a:defRPr/>
            </a:pPr>
            <a:r>
              <a:rPr lang="en-CA" sz="2800" b="1" kern="0" dirty="0" smtClean="0">
                <a:solidFill>
                  <a:srgbClr val="FF0000"/>
                </a:solidFill>
                <a:latin typeface="Calibri" pitchFamily="34" charset="0"/>
                <a:ea typeface="+mj-ea"/>
                <a:cs typeface="+mj-cs"/>
              </a:rPr>
              <a:t>Thank you, Lord!</a:t>
            </a:r>
            <a:endParaRPr lang="en-CA" sz="2800" kern="0" dirty="0">
              <a:solidFill>
                <a:schemeClr val="bg1"/>
              </a:solidFill>
              <a:latin typeface="Calibri" pitchFamily="34" charset="0"/>
              <a:ea typeface="+mj-ea"/>
              <a:cs typeface="+mj-cs"/>
            </a:endParaRPr>
          </a:p>
        </p:txBody>
      </p:sp>
      <p:sp>
        <p:nvSpPr>
          <p:cNvPr id="11" name="Title 1"/>
          <p:cNvSpPr txBox="1">
            <a:spLocks/>
          </p:cNvSpPr>
          <p:nvPr/>
        </p:nvSpPr>
        <p:spPr bwMode="auto">
          <a:xfrm>
            <a:off x="5041931" y="3500446"/>
            <a:ext cx="3959225" cy="1143000"/>
          </a:xfrm>
          <a:prstGeom prst="rect">
            <a:avLst/>
          </a:prstGeom>
          <a:noFill/>
          <a:ln w="9525">
            <a:noFill/>
            <a:miter lim="800000"/>
            <a:headEnd/>
            <a:tailEnd/>
          </a:ln>
        </p:spPr>
        <p:txBody>
          <a:bodyPr anchor="ctr"/>
          <a:lstStyle/>
          <a:p>
            <a:pPr algn="ctr">
              <a:lnSpc>
                <a:spcPts val="3000"/>
              </a:lnSpc>
              <a:defRPr/>
            </a:pPr>
            <a:r>
              <a:rPr lang="en-US" sz="2800" b="1" kern="0" dirty="0" smtClean="0">
                <a:solidFill>
                  <a:schemeClr val="bg1"/>
                </a:solidFill>
                <a:latin typeface="Calibri" pitchFamily="34" charset="0"/>
                <a:ea typeface="+mj-ea"/>
                <a:cs typeface="+mj-cs"/>
              </a:rPr>
              <a:t>“</a:t>
            </a:r>
            <a:r>
              <a:rPr lang="en-CA" sz="2800" b="1" dirty="0">
                <a:solidFill>
                  <a:schemeClr val="bg1"/>
                </a:solidFill>
                <a:latin typeface="Calibri" pitchFamily="34" charset="0"/>
              </a:rPr>
              <a:t>Let us rejoice and exult and give him the glory, for the marriage of </a:t>
            </a:r>
          </a:p>
          <a:p>
            <a:pPr algn="ctr">
              <a:lnSpc>
                <a:spcPts val="3000"/>
              </a:lnSpc>
              <a:defRPr/>
            </a:pPr>
            <a:r>
              <a:rPr lang="en-CA" sz="2800" b="1" dirty="0">
                <a:solidFill>
                  <a:schemeClr val="bg1"/>
                </a:solidFill>
                <a:latin typeface="Calibri" pitchFamily="34" charset="0"/>
              </a:rPr>
              <a:t>the Lamb has come, </a:t>
            </a:r>
          </a:p>
          <a:p>
            <a:pPr algn="ctr">
              <a:lnSpc>
                <a:spcPts val="3000"/>
              </a:lnSpc>
              <a:defRPr/>
            </a:pPr>
            <a:r>
              <a:rPr lang="en-CA" sz="2800" b="1" dirty="0">
                <a:solidFill>
                  <a:schemeClr val="bg1"/>
                </a:solidFill>
                <a:latin typeface="Calibri" pitchFamily="34" charset="0"/>
              </a:rPr>
              <a:t>and his Bride has </a:t>
            </a:r>
          </a:p>
          <a:p>
            <a:pPr algn="ctr">
              <a:lnSpc>
                <a:spcPts val="3000"/>
              </a:lnSpc>
              <a:defRPr/>
            </a:pPr>
            <a:r>
              <a:rPr lang="en-CA" sz="2800" b="1" dirty="0">
                <a:solidFill>
                  <a:schemeClr val="bg1"/>
                </a:solidFill>
                <a:latin typeface="Calibri" pitchFamily="34" charset="0"/>
              </a:rPr>
              <a:t>made herself ready . . . </a:t>
            </a:r>
          </a:p>
          <a:p>
            <a:pPr algn="ctr">
              <a:lnSpc>
                <a:spcPts val="3000"/>
              </a:lnSpc>
              <a:defRPr/>
            </a:pPr>
            <a:r>
              <a:rPr lang="en-CA" sz="2800" b="1" dirty="0">
                <a:solidFill>
                  <a:schemeClr val="bg1"/>
                </a:solidFill>
                <a:latin typeface="Calibri" pitchFamily="34" charset="0"/>
              </a:rPr>
              <a:t>Blessed are those </a:t>
            </a:r>
          </a:p>
          <a:p>
            <a:pPr algn="ctr">
              <a:lnSpc>
                <a:spcPts val="3000"/>
              </a:lnSpc>
              <a:defRPr/>
            </a:pPr>
            <a:r>
              <a:rPr lang="en-CA" sz="2800" b="1" dirty="0">
                <a:solidFill>
                  <a:schemeClr val="bg1"/>
                </a:solidFill>
                <a:latin typeface="Calibri" pitchFamily="34" charset="0"/>
              </a:rPr>
              <a:t>who are invited to </a:t>
            </a:r>
          </a:p>
          <a:p>
            <a:pPr algn="ctr">
              <a:lnSpc>
                <a:spcPts val="3000"/>
              </a:lnSpc>
              <a:defRPr/>
            </a:pPr>
            <a:r>
              <a:rPr lang="en-CA" sz="2800" b="1" dirty="0">
                <a:solidFill>
                  <a:schemeClr val="bg1"/>
                </a:solidFill>
                <a:latin typeface="Calibri" pitchFamily="34" charset="0"/>
              </a:rPr>
              <a:t>the marriage supper </a:t>
            </a:r>
          </a:p>
          <a:p>
            <a:pPr algn="ctr">
              <a:lnSpc>
                <a:spcPts val="3000"/>
              </a:lnSpc>
              <a:defRPr/>
            </a:pPr>
            <a:r>
              <a:rPr lang="en-CA" sz="2800" b="1" dirty="0">
                <a:solidFill>
                  <a:schemeClr val="bg1"/>
                </a:solidFill>
                <a:latin typeface="Calibri" pitchFamily="34" charset="0"/>
              </a:rPr>
              <a:t>of the Lamb</a:t>
            </a:r>
            <a:r>
              <a:rPr lang="en-US" sz="2800" b="1" kern="0" dirty="0">
                <a:solidFill>
                  <a:schemeClr val="bg1"/>
                </a:solidFill>
                <a:latin typeface="Calibri" pitchFamily="34" charset="0"/>
                <a:ea typeface="+mj-ea"/>
                <a:cs typeface="+mj-cs"/>
              </a:rPr>
              <a:t>”  </a:t>
            </a:r>
          </a:p>
          <a:p>
            <a:pPr algn="ctr" eaLnBrk="0" hangingPunct="0">
              <a:lnSpc>
                <a:spcPts val="3000"/>
              </a:lnSpc>
              <a:defRPr/>
            </a:pPr>
            <a:r>
              <a:rPr lang="en-US" sz="2800" b="1" kern="0" dirty="0">
                <a:solidFill>
                  <a:schemeClr val="bg1"/>
                </a:solidFill>
                <a:latin typeface="Calibri" pitchFamily="34" charset="0"/>
                <a:ea typeface="+mj-ea"/>
                <a:cs typeface="+mj-cs"/>
              </a:rPr>
              <a:t>Rev 19:7, </a:t>
            </a:r>
            <a:r>
              <a:rPr lang="en-US" sz="2800" b="1" kern="0" dirty="0" smtClean="0">
                <a:solidFill>
                  <a:schemeClr val="bg1"/>
                </a:solidFill>
                <a:latin typeface="Calibri" pitchFamily="34" charset="0"/>
                <a:ea typeface="+mj-ea"/>
                <a:cs typeface="+mj-cs"/>
              </a:rPr>
              <a:t>9</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r>
              <a:rPr lang="en-US" sz="2800" kern="0" dirty="0">
                <a:solidFill>
                  <a:schemeClr val="bg1"/>
                </a:solidFill>
                <a:latin typeface="Calibri" pitchFamily="34" charset="0"/>
                <a:ea typeface="+mj-ea"/>
                <a:cs typeface="+mj-cs"/>
              </a:rPr>
              <a:t> </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703872" y="5901274"/>
            <a:ext cx="1440160" cy="840094"/>
          </a:xfrm>
          <a:prstGeom prst="rect">
            <a:avLst/>
          </a:prstGeom>
        </p:spPr>
      </p:pic>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2" name="Title 4"/>
          <p:cNvSpPr txBox="1">
            <a:spLocks/>
          </p:cNvSpPr>
          <p:nvPr/>
        </p:nvSpPr>
        <p:spPr bwMode="auto">
          <a:xfrm>
            <a:off x="5075361" y="3286132"/>
            <a:ext cx="3961135" cy="1143000"/>
          </a:xfrm>
          <a:prstGeom prst="rect">
            <a:avLst/>
          </a:prstGeom>
          <a:noFill/>
          <a:ln w="9525">
            <a:noFill/>
            <a:miter lim="800000"/>
            <a:headEnd/>
            <a:tailEnd/>
          </a:ln>
        </p:spPr>
        <p:txBody>
          <a:bodyPr anchor="ctr"/>
          <a:lstStyle/>
          <a:p>
            <a:pPr algn="ctr">
              <a:lnSpc>
                <a:spcPts val="3000"/>
              </a:lnSpc>
              <a:defRPr/>
            </a:pPr>
            <a:r>
              <a:rPr lang="en-CA" sz="2800" b="1" kern="0" dirty="0" smtClean="0">
                <a:solidFill>
                  <a:schemeClr val="bg1"/>
                </a:solidFill>
                <a:latin typeface="Calibri" pitchFamily="34" charset="0"/>
                <a:ea typeface="+mj-ea"/>
                <a:cs typeface="+mj-cs"/>
              </a:rPr>
              <a:t>“</a:t>
            </a:r>
            <a:r>
              <a:rPr lang="en-CA" sz="2800" b="1" dirty="0">
                <a:solidFill>
                  <a:schemeClr val="bg1"/>
                </a:solidFill>
                <a:latin typeface="Calibri" pitchFamily="34" charset="0"/>
              </a:rPr>
              <a:t>For I feel a divine jealousy for you, since </a:t>
            </a:r>
            <a:endParaRPr lang="en-CA" sz="2800" b="1" dirty="0" smtClean="0">
              <a:solidFill>
                <a:schemeClr val="bg1"/>
              </a:solidFill>
              <a:latin typeface="Calibri" pitchFamily="34" charset="0"/>
            </a:endParaRPr>
          </a:p>
          <a:p>
            <a:pPr algn="ctr">
              <a:lnSpc>
                <a:spcPts val="3000"/>
              </a:lnSpc>
              <a:defRPr/>
            </a:pPr>
            <a:r>
              <a:rPr lang="en-CA" sz="2800" b="1" dirty="0" smtClean="0">
                <a:solidFill>
                  <a:schemeClr val="bg1"/>
                </a:solidFill>
                <a:latin typeface="Calibri" pitchFamily="34" charset="0"/>
              </a:rPr>
              <a:t>I </a:t>
            </a:r>
            <a:r>
              <a:rPr lang="en-CA" sz="2800" b="1" dirty="0">
                <a:solidFill>
                  <a:schemeClr val="bg1"/>
                </a:solidFill>
                <a:latin typeface="Calibri" pitchFamily="34" charset="0"/>
              </a:rPr>
              <a:t>betrothed you to one husband, to present you as a pure virgin to Christ.  But I am afraid that as the serpent deceived Eve by his cunning, your thoughts will be led astray from </a:t>
            </a:r>
            <a:r>
              <a:rPr lang="en-CA" sz="2800" b="1" dirty="0" smtClean="0">
                <a:solidFill>
                  <a:schemeClr val="bg1"/>
                </a:solidFill>
                <a:latin typeface="Calibri" pitchFamily="34" charset="0"/>
              </a:rPr>
              <a:t>a </a:t>
            </a:r>
            <a:r>
              <a:rPr lang="en-CA" sz="2800" b="1" dirty="0">
                <a:solidFill>
                  <a:schemeClr val="bg1"/>
                </a:solidFill>
                <a:latin typeface="Calibri" pitchFamily="34" charset="0"/>
              </a:rPr>
              <a:t>sincere and pure devotion to Christ” </a:t>
            </a:r>
            <a:br>
              <a:rPr lang="en-CA" sz="2800" b="1" dirty="0">
                <a:solidFill>
                  <a:schemeClr val="bg1"/>
                </a:solidFill>
                <a:latin typeface="Calibri" pitchFamily="34" charset="0"/>
              </a:rPr>
            </a:br>
            <a:r>
              <a:rPr lang="en-CA" sz="2800" b="1" dirty="0">
                <a:solidFill>
                  <a:schemeClr val="bg1"/>
                </a:solidFill>
                <a:latin typeface="Calibri" pitchFamily="34" charset="0"/>
              </a:rPr>
              <a:t>2 </a:t>
            </a:r>
            <a:r>
              <a:rPr lang="en-CA" sz="2800" b="1" dirty="0" err="1">
                <a:solidFill>
                  <a:schemeClr val="bg1"/>
                </a:solidFill>
                <a:latin typeface="Calibri" pitchFamily="34" charset="0"/>
              </a:rPr>
              <a:t>Cor</a:t>
            </a:r>
            <a:r>
              <a:rPr lang="en-CA" sz="2800" b="1" dirty="0">
                <a:solidFill>
                  <a:schemeClr val="bg1"/>
                </a:solidFill>
                <a:latin typeface="Calibri" pitchFamily="34" charset="0"/>
              </a:rPr>
              <a:t> </a:t>
            </a:r>
            <a:r>
              <a:rPr lang="en-CA" sz="2800" b="1" dirty="0" smtClean="0">
                <a:solidFill>
                  <a:schemeClr val="bg1"/>
                </a:solidFill>
                <a:latin typeface="Calibri" pitchFamily="34" charset="0"/>
              </a:rPr>
              <a:t>11:2-3 </a:t>
            </a:r>
            <a:endParaRPr lang="en-CA" sz="4400" b="1" kern="0" dirty="0">
              <a:solidFill>
                <a:schemeClr val="bg1"/>
              </a:solidFill>
              <a:latin typeface="+mj-lt"/>
              <a:ea typeface="+mj-ea"/>
              <a:cs typeface="+mj-cs"/>
            </a:endParaRPr>
          </a:p>
        </p:txBody>
      </p:sp>
      <p:sp>
        <p:nvSpPr>
          <p:cNvPr id="9" name="Title 1"/>
          <p:cNvSpPr txBox="1">
            <a:spLocks/>
          </p:cNvSpPr>
          <p:nvPr/>
        </p:nvSpPr>
        <p:spPr bwMode="auto">
          <a:xfrm>
            <a:off x="5076056" y="116632"/>
            <a:ext cx="3931920"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Calibri" pitchFamily="34" charset="0"/>
              </a:rPr>
              <a:t>94. marriage of the Lamb</a:t>
            </a:r>
          </a:p>
          <a:p>
            <a:pPr algn="ctr" eaLnBrk="0" hangingPunct="0">
              <a:lnSpc>
                <a:spcPts val="3000"/>
              </a:lnSpc>
              <a:defRPr/>
            </a:pPr>
            <a:r>
              <a:rPr lang="en-CA" sz="2800" b="1" dirty="0" smtClean="0">
                <a:solidFill>
                  <a:srgbClr val="FF0000"/>
                </a:solidFill>
                <a:latin typeface="Calibri" pitchFamily="34" charset="0"/>
              </a:rPr>
              <a:t>to his Bride!</a:t>
            </a:r>
          </a:p>
          <a:p>
            <a:pPr algn="ctr" eaLnBrk="0" hangingPunct="0">
              <a:lnSpc>
                <a:spcPts val="3000"/>
              </a:lnSpc>
              <a:defRPr/>
            </a:pPr>
            <a:r>
              <a:rPr lang="en-CA" sz="2800" b="1" kern="0" dirty="0" smtClean="0">
                <a:solidFill>
                  <a:srgbClr val="FF0000"/>
                </a:solidFill>
                <a:latin typeface="Calibri" pitchFamily="34" charset="0"/>
                <a:ea typeface="+mj-ea"/>
                <a:cs typeface="+mj-cs"/>
              </a:rPr>
              <a:t>Thank you, Lord!</a:t>
            </a: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9699" name="Picture 2" descr="wipe tear MC900089430.jpg"/>
          <p:cNvPicPr>
            <a:picLocks noChangeAspect="1"/>
          </p:cNvPicPr>
          <p:nvPr/>
        </p:nvPicPr>
        <p:blipFill>
          <a:blip r:embed="rId3"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4" cstate="print"/>
          <a:stretch>
            <a:fillRect/>
          </a:stretch>
        </p:blipFill>
        <p:spPr>
          <a:xfrm>
            <a:off x="35496" y="5901274"/>
            <a:ext cx="1440160" cy="840094"/>
          </a:xfrm>
          <a:prstGeom prst="rect">
            <a:avLst/>
          </a:prstGeom>
        </p:spPr>
      </p:pic>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95. every tear wiped away!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2" name="Title 1"/>
          <p:cNvSpPr txBox="1">
            <a:spLocks/>
          </p:cNvSpPr>
          <p:nvPr/>
        </p:nvSpPr>
        <p:spPr bwMode="auto">
          <a:xfrm>
            <a:off x="324173" y="3294112"/>
            <a:ext cx="359975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smtClean="0">
                <a:solidFill>
                  <a:schemeClr val="bg1"/>
                </a:solidFill>
                <a:latin typeface="Calibri" pitchFamily="34" charset="0"/>
                <a:cs typeface="Calibri" pitchFamily="34" charset="0"/>
              </a:rPr>
              <a:t>For the Lamb in the midst of the throne will be their shepherd, and he will guide them to springs of living water, and God will wipe away every tear from their eyes”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Rev 7:17</a:t>
            </a:r>
          </a:p>
          <a:p>
            <a:pPr algn="ctr" eaLnBrk="0" hangingPunct="0">
              <a:defRPr/>
            </a:pPr>
            <a:r>
              <a:rPr lang="en-US" sz="2400" b="1" kern="0" dirty="0" smtClean="0">
                <a:solidFill>
                  <a:schemeClr val="bg1"/>
                </a:solidFill>
                <a:latin typeface="Calibri" pitchFamily="34" charset="0"/>
              </a:rPr>
              <a:t>(Isa 25:8)</a:t>
            </a:r>
            <a:endParaRPr lang="en-CA" sz="2400" b="1" kern="0" dirty="0" smtClean="0">
              <a:solidFill>
                <a:schemeClr val="bg1"/>
              </a:solidFill>
              <a:latin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9699" name="Picture 2" descr="wipe tear MC900089430.jpg"/>
          <p:cNvPicPr>
            <a:picLocks noChangeAspect="1"/>
          </p:cNvPicPr>
          <p:nvPr/>
        </p:nvPicPr>
        <p:blipFill>
          <a:blip r:embed="rId3"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4" cstate="print"/>
          <a:stretch>
            <a:fillRect/>
          </a:stretch>
        </p:blipFill>
        <p:spPr>
          <a:xfrm>
            <a:off x="35496" y="5901274"/>
            <a:ext cx="1440160" cy="840094"/>
          </a:xfrm>
          <a:prstGeom prst="rect">
            <a:avLst/>
          </a:prstGeom>
        </p:spPr>
      </p:pic>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95. every tear wiped away!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2" name="Title 1"/>
          <p:cNvSpPr txBox="1">
            <a:spLocks/>
          </p:cNvSpPr>
          <p:nvPr/>
        </p:nvSpPr>
        <p:spPr bwMode="auto">
          <a:xfrm>
            <a:off x="324173" y="3294112"/>
            <a:ext cx="359975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“He will wipe away every tear from their eyes, and death shall be no more, neither shall there be mourning nor crying nor pain anymore,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the former things have passed away”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Rev 21:4</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b="1" kern="0" dirty="0" smtClean="0">
                <a:solidFill>
                  <a:schemeClr val="bg1"/>
                </a:solidFill>
                <a:latin typeface="Calibri" pitchFamily="34" charset="0"/>
                <a:ea typeface="+mj-ea"/>
                <a:cs typeface="+mj-cs"/>
              </a:rPr>
              <a:t>(Isa 25:8)</a:t>
            </a:r>
            <a:endPar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1746" name="AutoShape 2"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7" name="AutoShape 4"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8" name="AutoShape 6"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pic>
        <p:nvPicPr>
          <p:cNvPr id="31749" name="Picture 6" descr="face ricoandmambo.com.jpg"/>
          <p:cNvPicPr>
            <a:picLocks noChangeAspect="1"/>
          </p:cNvPicPr>
          <p:nvPr/>
        </p:nvPicPr>
        <p:blipFill>
          <a:blip r:embed="rId2" cstate="print"/>
          <a:srcRect/>
          <a:stretch>
            <a:fillRect/>
          </a:stretch>
        </p:blipFill>
        <p:spPr bwMode="auto">
          <a:xfrm>
            <a:off x="1472361" y="2078286"/>
            <a:ext cx="7636714" cy="4807098"/>
          </a:xfrm>
          <a:prstGeom prst="rect">
            <a:avLst/>
          </a:prstGeom>
          <a:noFill/>
          <a:ln w="9525">
            <a:noFill/>
            <a:miter lim="800000"/>
            <a:headEnd/>
            <a:tailEnd/>
          </a:ln>
        </p:spPr>
      </p:pic>
      <p:sp>
        <p:nvSpPr>
          <p:cNvPr id="7" name="TextBox 8"/>
          <p:cNvSpPr txBox="1">
            <a:spLocks noChangeArrowheads="1"/>
          </p:cNvSpPr>
          <p:nvPr/>
        </p:nvSpPr>
        <p:spPr bwMode="auto">
          <a:xfrm>
            <a:off x="5076825" y="6308725"/>
            <a:ext cx="3097213"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8" name="Explosion 1 7"/>
          <p:cNvSpPr/>
          <p:nvPr/>
        </p:nvSpPr>
        <p:spPr>
          <a:xfrm>
            <a:off x="-36513" y="-1250950"/>
            <a:ext cx="4895851" cy="5688013"/>
          </a:xfrm>
          <a:prstGeom prst="irregularSeal1">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Title 1"/>
          <p:cNvSpPr txBox="1">
            <a:spLocks/>
          </p:cNvSpPr>
          <p:nvPr/>
        </p:nvSpPr>
        <p:spPr bwMode="auto">
          <a:xfrm>
            <a:off x="5370904" y="269874"/>
            <a:ext cx="3017520" cy="998885"/>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96. see his face!</a:t>
            </a:r>
          </a:p>
          <a:p>
            <a:pPr algn="ctr" eaLnBrk="0" hangingPunct="0">
              <a:defRPr/>
            </a:pPr>
            <a:r>
              <a:rPr lang="en-CA" sz="2800" b="1" kern="0" dirty="0" smtClean="0">
                <a:solidFill>
                  <a:srgbClr val="FF0000"/>
                </a:solidFill>
                <a:latin typeface="Calibri" pitchFamily="34" charset="0"/>
                <a:ea typeface="+mj-ea"/>
                <a:cs typeface="+mj-cs"/>
              </a:rPr>
              <a:t>Glory to you, Lord!</a:t>
            </a:r>
            <a:endParaRPr lang="en-CA" sz="2800" b="1" kern="0" dirty="0">
              <a:solidFill>
                <a:srgbClr val="FF0000"/>
              </a:solidFill>
              <a:latin typeface="Calibri" pitchFamily="34" charset="0"/>
              <a:ea typeface="+mj-ea"/>
              <a:cs typeface="+mj-cs"/>
            </a:endParaRPr>
          </a:p>
        </p:txBody>
      </p:sp>
      <p:sp>
        <p:nvSpPr>
          <p:cNvPr id="11" name="Rectangle 10"/>
          <p:cNvSpPr/>
          <p:nvPr/>
        </p:nvSpPr>
        <p:spPr>
          <a:xfrm>
            <a:off x="1372644" y="983630"/>
            <a:ext cx="1867819" cy="1077218"/>
          </a:xfrm>
          <a:prstGeom prst="rect">
            <a:avLst/>
          </a:prstGeom>
        </p:spPr>
        <p:txBody>
          <a:bodyPr wrap="none">
            <a:spAutoFit/>
          </a:bodyPr>
          <a:lstStyle/>
          <a:p>
            <a:pPr algn="ctr"/>
            <a:r>
              <a:rPr lang="en-CA" altLang="ko-KR" sz="3200" b="1" dirty="0" smtClean="0">
                <a:solidFill>
                  <a:schemeClr val="bg1"/>
                </a:solidFill>
                <a:ea typeface="Gulim" pitchFamily="34" charset="-127"/>
              </a:rPr>
              <a:t>The holy</a:t>
            </a:r>
          </a:p>
          <a:p>
            <a:pPr algn="ctr"/>
            <a:r>
              <a:rPr lang="en-CA" altLang="ko-KR" sz="3200" b="1" dirty="0" smtClean="0">
                <a:solidFill>
                  <a:schemeClr val="bg1"/>
                </a:solidFill>
                <a:ea typeface="Gulim" pitchFamily="34" charset="-127"/>
              </a:rPr>
              <a:t>LORD</a:t>
            </a:r>
            <a:endParaRPr lang="en-CA" sz="3200" dirty="0">
              <a:solidFill>
                <a:schemeClr val="bg1"/>
              </a:solidFill>
            </a:endParaRPr>
          </a:p>
        </p:txBody>
      </p:sp>
      <p:pic>
        <p:nvPicPr>
          <p:cNvPr id="12" name="Picture 11" descr="www.sherv.net big-tears.gif"/>
          <p:cNvPicPr>
            <a:picLocks noChangeAspect="1"/>
          </p:cNvPicPr>
          <p:nvPr/>
        </p:nvPicPr>
        <p:blipFill>
          <a:blip r:embed="rId3" cstate="print"/>
          <a:stretch>
            <a:fillRect/>
          </a:stretch>
        </p:blipFill>
        <p:spPr>
          <a:xfrm>
            <a:off x="35496" y="5901274"/>
            <a:ext cx="1440160" cy="840094"/>
          </a:xfrm>
          <a:prstGeom prst="rect">
            <a:avLst/>
          </a:prstGeom>
        </p:spPr>
      </p:pic>
      <p:sp>
        <p:nvSpPr>
          <p:cNvPr id="15" name="TextBox 6"/>
          <p:cNvSpPr txBox="1">
            <a:spLocks noChangeArrowheads="1"/>
          </p:cNvSpPr>
          <p:nvPr/>
        </p:nvSpPr>
        <p:spPr bwMode="auto">
          <a:xfrm>
            <a:off x="107504" y="5405154"/>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a:t>
            </a:r>
          </a:p>
          <a:p>
            <a:pPr algn="ctr"/>
            <a:r>
              <a:rPr lang="en-CA" sz="1000" dirty="0" smtClean="0">
                <a:solidFill>
                  <a:schemeClr val="tx1">
                    <a:lumMod val="50000"/>
                  </a:schemeClr>
                </a:solidFill>
              </a:rPr>
              <a:t> © sherv.net</a:t>
            </a:r>
          </a:p>
        </p:txBody>
      </p:sp>
      <p:sp>
        <p:nvSpPr>
          <p:cNvPr id="31750" name="Title 1"/>
          <p:cNvSpPr>
            <a:spLocks noGrp="1"/>
          </p:cNvSpPr>
          <p:nvPr>
            <p:ph type="title"/>
          </p:nvPr>
        </p:nvSpPr>
        <p:spPr>
          <a:xfrm>
            <a:off x="1167904" y="4221088"/>
            <a:ext cx="2540000" cy="1143000"/>
          </a:xfrm>
        </p:spPr>
        <p:txBody>
          <a:bodyPr/>
          <a:lstStyle/>
          <a:p>
            <a:r>
              <a:rPr lang="en-CA" sz="2800" b="1" dirty="0" smtClean="0">
                <a:solidFill>
                  <a:schemeClr val="bg1"/>
                </a:solidFill>
                <a:latin typeface="Calibri" pitchFamily="34" charset="0"/>
              </a:rPr>
              <a:t>“They will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see his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face”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Rev 22:4</a:t>
            </a: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jesus-christ-returns-581728.gif"/>
          <p:cNvPicPr>
            <a:picLocks noChangeAspect="1"/>
          </p:cNvPicPr>
          <p:nvPr/>
        </p:nvPicPr>
        <p:blipFill>
          <a:blip r:embed="rId2" cstate="print"/>
          <a:srcRect/>
          <a:stretch>
            <a:fillRect/>
          </a:stretch>
        </p:blipFill>
        <p:spPr bwMode="auto">
          <a:xfrm>
            <a:off x="0" y="-27384"/>
            <a:ext cx="9144000" cy="6885384"/>
          </a:xfrm>
          <a:prstGeom prst="rect">
            <a:avLst/>
          </a:prstGeom>
          <a:noFill/>
          <a:ln w="9525">
            <a:noFill/>
            <a:miter lim="800000"/>
            <a:headEnd/>
            <a:tailEnd/>
          </a:ln>
        </p:spPr>
      </p:pic>
      <p:sp>
        <p:nvSpPr>
          <p:cNvPr id="9" name="TextBox 8"/>
          <p:cNvSpPr txBox="1"/>
          <p:nvPr/>
        </p:nvSpPr>
        <p:spPr>
          <a:xfrm>
            <a:off x="7740352" y="5373216"/>
            <a:ext cx="1403648" cy="1477328"/>
          </a:xfrm>
          <a:prstGeom prst="rect">
            <a:avLst/>
          </a:prstGeom>
          <a:solidFill>
            <a:schemeClr val="bg1"/>
          </a:solidFill>
        </p:spPr>
        <p:txBody>
          <a:bodyPr wrap="square" rtlCol="0">
            <a:spAutoFit/>
          </a:bodyPr>
          <a:lstStyle/>
          <a:p>
            <a:endParaRPr lang="en-CA" dirty="0" smtClean="0"/>
          </a:p>
          <a:p>
            <a:endParaRPr lang="en-CA" dirty="0" smtClean="0"/>
          </a:p>
          <a:p>
            <a:endParaRPr lang="en-CA" dirty="0" smtClean="0"/>
          </a:p>
          <a:p>
            <a:endParaRPr lang="en-CA" dirty="0" smtClean="0"/>
          </a:p>
          <a:p>
            <a:endParaRPr lang="en-CA" dirty="0"/>
          </a:p>
        </p:txBody>
      </p:sp>
      <p:sp>
        <p:nvSpPr>
          <p:cNvPr id="33795" name="Title 1"/>
          <p:cNvSpPr>
            <a:spLocks noGrp="1"/>
          </p:cNvSpPr>
          <p:nvPr>
            <p:ph type="title"/>
          </p:nvPr>
        </p:nvSpPr>
        <p:spPr>
          <a:xfrm>
            <a:off x="457200" y="5454650"/>
            <a:ext cx="8229600" cy="1143000"/>
          </a:xfrm>
        </p:spPr>
        <p:txBody>
          <a:bodyPr/>
          <a:lstStyle/>
          <a:p>
            <a:r>
              <a:rPr lang="en-CA" sz="2800" b="1" dirty="0" smtClean="0">
                <a:solidFill>
                  <a:schemeClr val="bg1"/>
                </a:solidFill>
                <a:latin typeface="Calibri" pitchFamily="34" charset="0"/>
              </a:rPr>
              <a:t>“They will reign forever and ever”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Rev 22:5 </a:t>
            </a:r>
          </a:p>
        </p:txBody>
      </p:sp>
      <p:sp>
        <p:nvSpPr>
          <p:cNvPr id="4" name="Title 1"/>
          <p:cNvSpPr txBox="1">
            <a:spLocks/>
          </p:cNvSpPr>
          <p:nvPr/>
        </p:nvSpPr>
        <p:spPr bwMode="auto">
          <a:xfrm>
            <a:off x="2339752" y="188640"/>
            <a:ext cx="4680520" cy="936104"/>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rPr>
              <a:t>97. reign with Christ </a:t>
            </a:r>
            <a:r>
              <a:rPr lang="en-CA" sz="2800" b="1" kern="0" dirty="0" smtClean="0">
                <a:solidFill>
                  <a:srgbClr val="FF0000"/>
                </a:solidFill>
                <a:latin typeface="Calibri" pitchFamily="34" charset="0"/>
                <a:ea typeface="+mj-ea"/>
                <a:cs typeface="+mj-cs"/>
              </a:rPr>
              <a:t>forever!</a:t>
            </a:r>
          </a:p>
          <a:p>
            <a:pPr algn="ctr" eaLnBrk="0" hangingPunct="0">
              <a:defRPr/>
            </a:pPr>
            <a:r>
              <a:rPr lang="en-CA" sz="2800" b="1" kern="0" dirty="0" smtClean="0">
                <a:solidFill>
                  <a:srgbClr val="FF0000"/>
                </a:solidFill>
                <a:latin typeface="Calibri" pitchFamily="34" charset="0"/>
                <a:ea typeface="+mj-ea"/>
                <a:cs typeface="+mj-cs"/>
              </a:rPr>
              <a:t>All praise to you, Lord! </a:t>
            </a:r>
            <a:endParaRPr lang="en-CA" sz="2800" b="1" kern="0" dirty="0">
              <a:solidFill>
                <a:srgbClr val="FF0000"/>
              </a:solidFill>
              <a:latin typeface="Calibri" pitchFamily="34" charset="0"/>
              <a:ea typeface="+mj-ea"/>
              <a:cs typeface="+mj-cs"/>
            </a:endParaRPr>
          </a:p>
        </p:txBody>
      </p:sp>
      <p:sp>
        <p:nvSpPr>
          <p:cNvPr id="6" name="TextBox 8"/>
          <p:cNvSpPr txBox="1">
            <a:spLocks noChangeArrowheads="1"/>
          </p:cNvSpPr>
          <p:nvPr/>
        </p:nvSpPr>
        <p:spPr bwMode="auto">
          <a:xfrm>
            <a:off x="827584" y="6413266"/>
            <a:ext cx="2340621" cy="400110"/>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75000"/>
                  </a:schemeClr>
                </a:solidFill>
              </a:rPr>
              <a:t>© Harry Anderson</a:t>
            </a:r>
          </a:p>
          <a:p>
            <a:pPr algn="ctr">
              <a:defRPr/>
            </a:pPr>
            <a:r>
              <a:rPr lang="en-CA" sz="1000" dirty="0" smtClean="0">
                <a:solidFill>
                  <a:schemeClr val="tx1">
                    <a:lumMod val="75000"/>
                  </a:schemeClr>
                </a:solidFill>
              </a:rPr>
              <a:t>www.HarryAndersonArt.com</a:t>
            </a:r>
            <a:endParaRPr lang="en-CA" sz="1000" dirty="0">
              <a:solidFill>
                <a:schemeClr val="tx1">
                  <a:lumMod val="75000"/>
                </a:schemeClr>
              </a:solidFill>
            </a:endParaRPr>
          </a:p>
        </p:txBody>
      </p:sp>
      <p:pic>
        <p:nvPicPr>
          <p:cNvPr id="8" name="Picture 7" descr="www.sherv.net big-tears.gif"/>
          <p:cNvPicPr>
            <a:picLocks noChangeAspect="1"/>
          </p:cNvPicPr>
          <p:nvPr/>
        </p:nvPicPr>
        <p:blipFill>
          <a:blip r:embed="rId3" cstate="print"/>
          <a:stretch>
            <a:fillRect/>
          </a:stretch>
        </p:blipFill>
        <p:spPr>
          <a:xfrm>
            <a:off x="7740352" y="5661248"/>
            <a:ext cx="1440160" cy="840094"/>
          </a:xfrm>
          <a:prstGeom prst="rect">
            <a:avLst/>
          </a:prstGeom>
        </p:spPr>
      </p:pic>
      <p:sp>
        <p:nvSpPr>
          <p:cNvPr id="12" name="TextBox 6"/>
          <p:cNvSpPr txBox="1">
            <a:spLocks noChangeArrowheads="1"/>
          </p:cNvSpPr>
          <p:nvPr/>
        </p:nvSpPr>
        <p:spPr bwMode="auto">
          <a:xfrm>
            <a:off x="6372200" y="6341258"/>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a:t>
            </a:r>
          </a:p>
          <a:p>
            <a:pPr algn="ctr"/>
            <a:r>
              <a:rPr lang="en-CA" sz="1000" dirty="0" smtClean="0">
                <a:solidFill>
                  <a:schemeClr val="tx1">
                    <a:lumMod val="85000"/>
                  </a:schemeClr>
                </a:solidFill>
              </a:rPr>
              <a:t> © sherv.net</a:t>
            </a: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57496"/>
            <a:ext cx="8435280" cy="1143000"/>
          </a:xfrm>
        </p:spPr>
        <p:txBody>
          <a:bodyPr/>
          <a:lstStyle/>
          <a:p>
            <a:r>
              <a:rPr lang="en-CA" sz="3200" b="1" dirty="0" smtClean="0">
                <a:solidFill>
                  <a:schemeClr val="tx1"/>
                </a:solidFill>
                <a:latin typeface="Calibri" pitchFamily="34" charset="0"/>
              </a:rPr>
              <a:t>Hallelujah! For the Lord our God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the Almighty reigns (Rev 19:6),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and because of all Christ’s death does for us,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we will reign with you forever (Rev 22:5)!</a:t>
            </a:r>
            <a:br>
              <a:rPr lang="en-CA" sz="3200" b="1" dirty="0" smtClean="0">
                <a:solidFill>
                  <a:schemeClr val="tx1"/>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3200" b="1" dirty="0" smtClean="0">
                <a:solidFill>
                  <a:srgbClr val="00FF00"/>
                </a:solidFill>
                <a:latin typeface="Calibri" pitchFamily="34" charset="0"/>
              </a:rPr>
              <a:t>Thanks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Praise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Glory be to God!</a:t>
            </a:r>
            <a:br>
              <a:rPr lang="en-CA" sz="3200" b="1" dirty="0" smtClean="0">
                <a:solidFill>
                  <a:srgbClr val="00FF00"/>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3200" b="1" dirty="0" smtClean="0">
                <a:solidFill>
                  <a:schemeClr val="tx1"/>
                </a:solidFill>
                <a:latin typeface="Calibri" pitchFamily="34" charset="0"/>
              </a:rPr>
              <a:t>In the coming ages you will show the immeasurable riches of your grace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in kindness toward us in Christ Jesus (Eph 2:7)! For all eternity, all we receive from you flows from the finished work of the Lord Jesus Christ!</a:t>
            </a:r>
            <a:endParaRPr lang="en-CA" sz="3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blood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2800" b="1" dirty="0" smtClean="0">
                <a:solidFill>
                  <a:schemeClr val="bg1"/>
                </a:solidFill>
                <a:latin typeface="Calibri" pitchFamily="34" charset="0"/>
              </a:rPr>
              <a:t>“Many pursue sexual pleasure far more than they pursue joy in God.  Some may agree that temporary sexual pleasures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can’t be greater than the pleasures of God </a:t>
            </a:r>
            <a:r>
              <a:rPr lang="en-US" sz="2800" b="1" i="1" dirty="0" smtClean="0">
                <a:solidFill>
                  <a:schemeClr val="bg1"/>
                </a:solidFill>
                <a:latin typeface="Calibri" pitchFamily="34" charset="0"/>
              </a:rPr>
              <a:t>in eternity</a:t>
            </a:r>
            <a:r>
              <a:rPr lang="en-US" sz="2800" b="1" dirty="0" smtClean="0">
                <a:solidFill>
                  <a:schemeClr val="bg1"/>
                </a:solidFill>
                <a:latin typeface="Calibri" pitchFamily="34" charset="0"/>
              </a:rPr>
              <a:t>, but what blindness that since God is different and better than all else,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joy in God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is different and better than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all else </a:t>
            </a:r>
            <a:r>
              <a:rPr lang="en-US" sz="2800" b="1" i="1" dirty="0" smtClean="0">
                <a:solidFill>
                  <a:schemeClr val="bg1"/>
                </a:solidFill>
                <a:latin typeface="Calibri" pitchFamily="34" charset="0"/>
              </a:rPr>
              <a:t>now</a:t>
            </a:r>
            <a:r>
              <a:rPr lang="en-US" sz="2800" b="1" dirty="0" smtClean="0">
                <a:solidFill>
                  <a:schemeClr val="bg1"/>
                </a:solidFill>
                <a:latin typeface="Calibri" pitchFamily="34" charset="0"/>
              </a:rPr>
              <a:t>, including sexual pleasure!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Jesus had supreme joy without sex!”</a:t>
            </a:r>
            <a:br>
              <a:rPr lang="en-US" sz="2800" b="1" dirty="0" smtClean="0">
                <a:solidFill>
                  <a:schemeClr val="bg1"/>
                </a:solidFill>
                <a:latin typeface="Calibri" pitchFamily="34" charset="0"/>
              </a:rPr>
            </a:br>
            <a:r>
              <a:rPr lang="en-US" sz="2800" b="1" dirty="0" smtClean="0">
                <a:solidFill>
                  <a:schemeClr val="bg1"/>
                </a:solidFill>
              </a:rPr>
              <a:t/>
            </a:r>
            <a:br>
              <a:rPr lang="en-US" sz="2800" b="1" dirty="0" smtClean="0">
                <a:solidFill>
                  <a:schemeClr val="bg1"/>
                </a:solidFill>
              </a:rPr>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1800" dirty="0" smtClean="0">
                <a:solidFill>
                  <a:schemeClr val="tx1"/>
                </a:solidFill>
                <a:latin typeface="Calibri" pitchFamily="34" charset="0"/>
              </a:rPr>
              <a:t>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65,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r>
              <a:rPr lang="en-CA" sz="2800" dirty="0" smtClean="0"/>
              <a:t/>
            </a:r>
            <a:br>
              <a:rPr lang="en-CA" sz="2800" dirty="0" smtClean="0"/>
            </a:br>
            <a:r>
              <a:rPr lang="en-US" sz="2800" dirty="0" smtClean="0"/>
              <a:t> </a:t>
            </a:r>
            <a:r>
              <a:rPr lang="en-CA" sz="2800" dirty="0" smtClean="0"/>
              <a:t/>
            </a:r>
            <a:br>
              <a:rPr lang="en-CA" sz="2800" dirty="0" smtClean="0"/>
            </a:br>
            <a:endParaRPr lang="en-CA" sz="2800" dirty="0"/>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chemeClr val="bg1"/>
                </a:solidFill>
                <a:latin typeface="Calibri" pitchFamily="34" charset="0"/>
              </a:rPr>
              <a:t>“The joy Jesus had in God was a joy that was different and better than joy in anything else. Jesus had none of the joys of the world like a nice home and money, but he was the happiest person ever on earth because he, more than all others, had the greatest joy in God.”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“More than anyone else, Jesus sought joy in God, not in the things of the world, and more than all others, Jesus walked in God’s righteous ways</a:t>
            </a:r>
            <a:r>
              <a:rPr lang="en-US" sz="2800" b="1" smtClean="0">
                <a:solidFill>
                  <a:schemeClr val="bg1"/>
                </a:solidFill>
                <a:latin typeface="Calibri" pitchFamily="34" charset="0"/>
              </a:rPr>
              <a:t>, so </a:t>
            </a:r>
            <a:r>
              <a:rPr lang="en-US" sz="2800" b="1" dirty="0" smtClean="0">
                <a:solidFill>
                  <a:schemeClr val="bg1"/>
                </a:solidFill>
                <a:latin typeface="Calibri" pitchFamily="34" charset="0"/>
              </a:rPr>
              <a:t>that his fullness of joy in God was made complete by his always walking in harmony with God’s will.”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“Jesus has shown us the way to deepest</a:t>
            </a:r>
            <a:r>
              <a:rPr lang="en-US" sz="2800" b="1" smtClean="0">
                <a:solidFill>
                  <a:schemeClr val="bg1"/>
                </a:solidFill>
                <a:latin typeface="Calibri" pitchFamily="34" charset="0"/>
              </a:rPr>
              <a:t>, </a:t>
            </a:r>
            <a:br>
              <a:rPr lang="en-US" sz="2800" b="1" smtClean="0">
                <a:solidFill>
                  <a:schemeClr val="bg1"/>
                </a:solidFill>
                <a:latin typeface="Calibri" pitchFamily="34" charset="0"/>
              </a:rPr>
            </a:br>
            <a:r>
              <a:rPr lang="en-US" sz="2800" b="1" smtClean="0">
                <a:solidFill>
                  <a:schemeClr val="bg1"/>
                </a:solidFill>
                <a:latin typeface="Calibri" pitchFamily="34" charset="0"/>
              </a:rPr>
              <a:t>all-satisfying </a:t>
            </a:r>
            <a:r>
              <a:rPr lang="en-US" sz="2800" b="1" dirty="0" smtClean="0">
                <a:solidFill>
                  <a:schemeClr val="bg1"/>
                </a:solidFill>
                <a:latin typeface="Calibri" pitchFamily="34" charset="0"/>
              </a:rPr>
              <a:t>joy in God!  When earthly things tempt us, we can turn away to drink joy in God instead!”</a:t>
            </a:r>
            <a:br>
              <a:rPr lang="en-US" sz="2800" b="1" dirty="0" smtClean="0">
                <a:solidFill>
                  <a:schemeClr val="bg1"/>
                </a:solidFill>
                <a:latin typeface="Calibri" pitchFamily="34" charset="0"/>
              </a:rPr>
            </a:br>
            <a:r>
              <a:rPr lang="en-US" sz="1800" dirty="0" smtClean="0"/>
              <a:t/>
            </a:r>
            <a:br>
              <a:rPr lang="en-US" sz="1800" dirty="0" smtClean="0"/>
            </a:br>
            <a:r>
              <a:rPr lang="en-US" sz="1600" dirty="0" smtClean="0">
                <a:solidFill>
                  <a:schemeClr val="tx1"/>
                </a:solidFill>
                <a:latin typeface="Calibri" pitchFamily="34" charset="0"/>
              </a:rPr>
              <a:t>From “Know Your God,” John’s </a:t>
            </a:r>
            <a:r>
              <a:rPr lang="en-US" sz="1600" i="1" dirty="0" smtClean="0">
                <a:solidFill>
                  <a:schemeClr val="tx1"/>
                </a:solidFill>
                <a:latin typeface="Calibri" pitchFamily="34" charset="0"/>
              </a:rPr>
              <a:t>e</a:t>
            </a:r>
            <a:r>
              <a:rPr lang="en-US" sz="1600" dirty="0" smtClean="0">
                <a:solidFill>
                  <a:schemeClr val="tx1"/>
                </a:solidFill>
                <a:latin typeface="Calibri" pitchFamily="34" charset="0"/>
              </a:rPr>
              <a:t>Book on God’s attributes, page 65, at www.GraceGodChrist.com</a:t>
            </a:r>
            <a:endParaRPr lang="en-CA" sz="1600" dirty="0">
              <a:latin typeface="Calibri" pitchFamily="34" charset="0"/>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4016" y="2790056"/>
            <a:ext cx="8892480" cy="1143000"/>
          </a:xfrm>
        </p:spPr>
        <p:txBody>
          <a:bodyPr/>
          <a:lstStyle/>
          <a:p>
            <a:r>
              <a:rPr lang="en-US" sz="2800" b="1" dirty="0" smtClean="0">
                <a:solidFill>
                  <a:srgbClr val="FFFF00"/>
                </a:solidFill>
                <a:latin typeface="Calibri" pitchFamily="34" charset="0"/>
              </a:rPr>
              <a:t>There is such great benefit in reflecting on each Scripture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praising the Lord for each of his gifts</a:t>
            </a:r>
            <a:r>
              <a:rPr lang="en-US" sz="2800" b="1" spc="-20" dirty="0" smtClean="0">
                <a:solidFill>
                  <a:srgbClr val="FFFF00"/>
                </a:solidFill>
                <a:latin typeface="Calibri" pitchFamily="34" charset="0"/>
              </a:rPr>
              <a:t>! </a:t>
            </a:r>
            <a:r>
              <a:rPr lang="en-US" sz="2800" b="1" dirty="0" smtClean="0">
                <a:solidFill>
                  <a:srgbClr val="00FF00"/>
                </a:solidFill>
                <a:latin typeface="Calibri" pitchFamily="34" charset="0"/>
              </a:rPr>
              <a:t/>
            </a:r>
            <a:br>
              <a:rPr lang="en-US" sz="2800" b="1" dirty="0" smtClean="0">
                <a:solidFill>
                  <a:srgbClr val="00FF00"/>
                </a:solidFill>
                <a:latin typeface="Calibri" pitchFamily="34" charset="0"/>
              </a:rPr>
            </a:br>
            <a:r>
              <a:rPr lang="en-US" sz="1000" b="1" dirty="0" smtClean="0">
                <a:solidFill>
                  <a:srgbClr val="00FF00"/>
                </a:solidFill>
                <a:latin typeface="Calibri" pitchFamily="34" charset="0"/>
              </a:rPr>
              <a:t/>
            </a:r>
            <a:br>
              <a:rPr lang="en-US" sz="1000" b="1" dirty="0" smtClean="0">
                <a:solidFill>
                  <a:srgbClr val="00FF00"/>
                </a:solidFill>
                <a:latin typeface="Calibri" pitchFamily="34" charset="0"/>
              </a:rPr>
            </a:br>
            <a:r>
              <a:rPr lang="en-US" sz="2800" b="1" dirty="0" smtClean="0">
                <a:solidFill>
                  <a:srgbClr val="00FF00"/>
                </a:solidFill>
                <a:latin typeface="Calibri" pitchFamily="34" charset="0"/>
              </a:rPr>
              <a:t>Personally applying God’s Word with praise </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moves God’s truth from the head to the heart.</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changes Bible study into fellowship with God.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00FF00"/>
                </a:solidFill>
                <a:latin typeface="Calibri" pitchFamily="34" charset="0"/>
              </a:rPr>
              <a:t>Faith-filled praise based on </a:t>
            </a:r>
            <a:r>
              <a:rPr lang="en-US" sz="2800" b="1" smtClean="0">
                <a:solidFill>
                  <a:srgbClr val="00FF00"/>
                </a:solidFill>
                <a:latin typeface="Calibri" pitchFamily="34" charset="0"/>
              </a:rPr>
              <a:t>God’s promises in Christ </a:t>
            </a:r>
            <a:br>
              <a:rPr lang="en-US" sz="2800" b="1" smtClean="0">
                <a:solidFill>
                  <a:srgbClr val="00FF00"/>
                </a:solidFill>
                <a:latin typeface="Calibri" pitchFamily="34" charset="0"/>
              </a:rPr>
            </a:br>
            <a:r>
              <a:rPr lang="en-US" sz="2800" b="1" smtClean="0">
                <a:solidFill>
                  <a:srgbClr val="00FF00"/>
                </a:solidFill>
                <a:latin typeface="Calibri" pitchFamily="34" charset="0"/>
              </a:rPr>
              <a:t>is </a:t>
            </a:r>
            <a:r>
              <a:rPr lang="en-US" sz="2800" b="1" dirty="0" smtClean="0">
                <a:solidFill>
                  <a:srgbClr val="00FF00"/>
                </a:solidFill>
                <a:latin typeface="Calibri" pitchFamily="34" charset="0"/>
              </a:rPr>
              <a:t>like drinking God’s grace.</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completes our joy in God.</a:t>
            </a:r>
            <a:r>
              <a:rPr lang="en-US" sz="2800" b="1" baseline="30000" dirty="0" smtClean="0">
                <a:solidFill>
                  <a:schemeClr val="tx1"/>
                </a:solidFill>
                <a:latin typeface="Calibri" pitchFamily="34" charset="0"/>
              </a:rPr>
              <a:t>1 </a:t>
            </a:r>
            <a:r>
              <a:rPr lang="en-US" sz="2800" b="1" dirty="0" smtClean="0">
                <a:solidFill>
                  <a:schemeClr val="tx1"/>
                </a:solidFill>
                <a:latin typeface="Calibri" pitchFamily="34" charset="0"/>
              </a:rPr>
              <a:t> To be thankful and say so completes</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our joy</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vs. being thankful</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but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not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saying</a:t>
            </a:r>
            <a:r>
              <a:rPr lang="en-US" sz="2000" b="1" dirty="0" smtClean="0">
                <a:solidFill>
                  <a:schemeClr val="tx1"/>
                </a:solidFill>
                <a:latin typeface="Calibri" pitchFamily="34" charset="0"/>
              </a:rPr>
              <a:t> </a:t>
            </a:r>
            <a:r>
              <a:rPr lang="en-US" sz="2800" b="1" dirty="0" smtClean="0">
                <a:solidFill>
                  <a:schemeClr val="tx1"/>
                </a:solidFill>
                <a:latin typeface="Calibri" pitchFamily="34" charset="0"/>
              </a:rPr>
              <a:t>so!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FFFF00"/>
                </a:solidFill>
                <a:latin typeface="Calibri" pitchFamily="34" charset="0"/>
              </a:rPr>
              <a:t>Since God is different and better than all else,</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enjoying God with praise, love and doing his will</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gives different and better joy than all else. </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457200" y="1700808"/>
            <a:ext cx="8229600" cy="1143000"/>
          </a:xfrm>
        </p:spPr>
        <p:txBody>
          <a:bodyPr/>
          <a:lstStyle/>
          <a:p>
            <a:r>
              <a:rPr lang="en-US" altLang="ko-KR" sz="3600" b="1" dirty="0" smtClean="0">
                <a:solidFill>
                  <a:srgbClr val="FF0000"/>
                </a:solidFill>
              </a:rPr>
              <a:t>Now let’s enjoy three concluding riches of grace in Christ!</a:t>
            </a:r>
            <a:r>
              <a:rPr lang="en-US" altLang="ko-KR" b="1" dirty="0">
                <a:solidFill>
                  <a:schemeClr val="tx1"/>
                </a:solidFill>
              </a:rPr>
              <a:t/>
            </a:r>
            <a:br>
              <a:rPr lang="en-US" altLang="ko-KR" b="1" dirty="0">
                <a:solidFill>
                  <a:schemeClr val="tx1"/>
                </a:solidFill>
              </a:rPr>
            </a:br>
            <a:r>
              <a:rPr lang="en-US" altLang="ko-KR" dirty="0" smtClean="0">
                <a:solidFill>
                  <a:schemeClr val="tx1"/>
                </a:solidFill>
              </a:rPr>
              <a:t/>
            </a:r>
            <a:br>
              <a:rPr lang="en-US" altLang="ko-KR" dirty="0" smtClean="0">
                <a:solidFill>
                  <a:schemeClr val="tx1"/>
                </a:solidFill>
              </a:rPr>
            </a:br>
            <a:r>
              <a:rPr lang="en-US" altLang="ko-KR" sz="3600" dirty="0" smtClean="0">
                <a:solidFill>
                  <a:schemeClr val="tx1"/>
                </a:solidFill>
              </a:rPr>
              <a:t>They are put last because </a:t>
            </a:r>
            <a:br>
              <a:rPr lang="en-US" altLang="ko-KR" sz="3600" dirty="0" smtClean="0">
                <a:solidFill>
                  <a:schemeClr val="tx1"/>
                </a:solidFill>
              </a:rPr>
            </a:br>
            <a:r>
              <a:rPr lang="en-US" altLang="ko-KR" sz="3600" dirty="0" smtClean="0">
                <a:solidFill>
                  <a:schemeClr val="tx1"/>
                </a:solidFill>
              </a:rPr>
              <a:t>they involve all the others.</a:t>
            </a:r>
            <a:endParaRPr lang="ko-KR" altLang="en-US" sz="3600" b="1" dirty="0">
              <a:solidFill>
                <a:srgbClr val="FFFF00"/>
              </a:solidFill>
            </a:endParaRP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www.clipartbest.com dc6XLjAMi.gif"/>
          <p:cNvPicPr>
            <a:picLocks noChangeAspect="1"/>
          </p:cNvPicPr>
          <p:nvPr/>
        </p:nvPicPr>
        <p:blipFill>
          <a:blip r:embed="rId2" cstate="print"/>
          <a:stretch>
            <a:fillRect/>
          </a:stretch>
        </p:blipFill>
        <p:spPr>
          <a:xfrm>
            <a:off x="6337880" y="1598426"/>
            <a:ext cx="2194560" cy="1542542"/>
          </a:xfrm>
          <a:prstGeom prst="rect">
            <a:avLst/>
          </a:prstGeom>
        </p:spPr>
      </p:pic>
      <p:pic>
        <p:nvPicPr>
          <p:cNvPr id="27" name="Picture 26" descr="www.clipartbest.com dc6XLjAMi.gif"/>
          <p:cNvPicPr>
            <a:picLocks noChangeAspect="1"/>
          </p:cNvPicPr>
          <p:nvPr/>
        </p:nvPicPr>
        <p:blipFill>
          <a:blip r:embed="rId2" cstate="print"/>
          <a:stretch>
            <a:fillRect/>
          </a:stretch>
        </p:blipFill>
        <p:spPr>
          <a:xfrm>
            <a:off x="6919664" y="2492896"/>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5796136" y="2492896"/>
            <a:ext cx="2194560" cy="1542542"/>
          </a:xfrm>
          <a:prstGeom prst="rect">
            <a:avLst/>
          </a:prstGeom>
        </p:spPr>
      </p:pic>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3"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4"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now and in his</a:t>
            </a:r>
          </a:p>
          <a:p>
            <a:pPr algn="ctr"/>
            <a:r>
              <a:rPr lang="en-CA" sz="2400" b="1" dirty="0" smtClean="0">
                <a:latin typeface="Calibri" pitchFamily="34" charset="0"/>
              </a:rPr>
              <a:t>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507831"/>
          </a:xfrm>
          <a:prstGeom prst="rect">
            <a:avLst/>
          </a:prstGeom>
          <a:noFill/>
        </p:spPr>
        <p:txBody>
          <a:bodyPr wrap="square" rtlCol="0">
            <a:spAutoFit/>
          </a:bodyPr>
          <a:lstStyle/>
          <a:p>
            <a:pPr algn="ctr"/>
            <a:r>
              <a:rPr lang="en-CA" sz="900" dirty="0" smtClean="0">
                <a:solidFill>
                  <a:schemeClr val="tx1">
                    <a:lumMod val="85000"/>
                  </a:schemeClr>
                </a:solidFill>
              </a:rPr>
              <a:t>Dove and Bible  </a:t>
            </a:r>
          </a:p>
          <a:p>
            <a:pPr algn="ctr"/>
            <a:r>
              <a:rPr lang="en-CA" sz="900" dirty="0" smtClean="0">
                <a:solidFill>
                  <a:schemeClr val="tx1">
                    <a:lumMod val="85000"/>
                  </a:schemeClr>
                </a:solidFill>
              </a:rPr>
              <a:t>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pic>
        <p:nvPicPr>
          <p:cNvPr id="28" name="Picture 27" descr="dove and sword large cropped.png"/>
          <p:cNvPicPr>
            <a:picLocks noChangeAspect="1"/>
          </p:cNvPicPr>
          <p:nvPr/>
        </p:nvPicPr>
        <p:blipFill>
          <a:blip r:embed="rId5" cstate="print"/>
          <a:stretch>
            <a:fillRect/>
          </a:stretch>
        </p:blipFill>
        <p:spPr>
          <a:xfrm>
            <a:off x="2798881" y="1971779"/>
            <a:ext cx="1269063" cy="1313205"/>
          </a:xfrm>
          <a:prstGeom prst="rect">
            <a:avLst/>
          </a:prstGeom>
        </p:spPr>
      </p:pic>
      <p:sp>
        <p:nvSpPr>
          <p:cNvPr id="26" name="TextBox 25"/>
          <p:cNvSpPr txBox="1"/>
          <p:nvPr/>
        </p:nvSpPr>
        <p:spPr>
          <a:xfrm>
            <a:off x="-36512" y="4131077"/>
            <a:ext cx="2304256" cy="830997"/>
          </a:xfrm>
          <a:prstGeom prst="rect">
            <a:avLst/>
          </a:prstGeom>
          <a:noFill/>
        </p:spPr>
        <p:txBody>
          <a:bodyPr wrap="square" rtlCol="0">
            <a:spAutoFit/>
          </a:bodyPr>
          <a:lstStyle/>
          <a:p>
            <a:pPr algn="ctr"/>
            <a:r>
              <a:rPr lang="en-CA" sz="2400" b="1" dirty="0" smtClean="0">
                <a:latin typeface="Calibri" pitchFamily="34" charset="0"/>
              </a:rPr>
              <a:t>Christ died for</a:t>
            </a:r>
          </a:p>
          <a:p>
            <a:pPr algn="ctr"/>
            <a:r>
              <a:rPr lang="en-CA" sz="2400" b="1" dirty="0" smtClean="0">
                <a:latin typeface="Calibri" pitchFamily="34" charset="0"/>
              </a:rPr>
              <a:t>us to provide</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God’s riches of grace in Christ to enjoy the LORD</a:t>
            </a:r>
            <a:endParaRPr lang="en-CA" sz="2400" b="1" dirty="0">
              <a:latin typeface="Calibri" pitchFamily="34" charset="0"/>
            </a:endParaRPr>
          </a:p>
        </p:txBody>
      </p:sp>
      <p:sp>
        <p:nvSpPr>
          <p:cNvPr id="32" name="Title 1"/>
          <p:cNvSpPr txBox="1">
            <a:spLocks/>
          </p:cNvSpPr>
          <p:nvPr/>
        </p:nvSpPr>
        <p:spPr bwMode="auto">
          <a:xfrm>
            <a:off x="3059832" y="44624"/>
            <a:ext cx="324036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98. Loved!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6"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egyptian.gif"/>
          <p:cNvPicPr>
            <a:picLocks noChangeAspect="1"/>
          </p:cNvPicPr>
          <p:nvPr/>
        </p:nvPicPr>
        <p:blipFill>
          <a:blip r:embed="rId7" cstate="print"/>
          <a:stretch>
            <a:fillRect/>
          </a:stretch>
        </p:blipFill>
        <p:spPr>
          <a:xfrm rot="14400000" flipH="1">
            <a:off x="5527228" y="2553908"/>
            <a:ext cx="2468880" cy="1469572"/>
          </a:xfrm>
          <a:prstGeom prst="rect">
            <a:avLst/>
          </a:prstGeom>
        </p:spPr>
      </p:pic>
      <p:pic>
        <p:nvPicPr>
          <p:cNvPr id="40" name="Picture 39" descr="egyptian.gif"/>
          <p:cNvPicPr>
            <a:picLocks noChangeAspect="1"/>
          </p:cNvPicPr>
          <p:nvPr/>
        </p:nvPicPr>
        <p:blipFill>
          <a:blip r:embed="rId7" cstate="print"/>
          <a:stretch>
            <a:fillRect/>
          </a:stretch>
        </p:blipFill>
        <p:spPr>
          <a:xfrm>
            <a:off x="6207576" y="1383364"/>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67388" y="2546488"/>
            <a:ext cx="2468880" cy="1469572"/>
          </a:xfrm>
          <a:prstGeom prst="rect">
            <a:avLst/>
          </a:prstGeom>
        </p:spPr>
      </p:pic>
      <p:pic>
        <p:nvPicPr>
          <p:cNvPr id="38" name="Picture 37" descr="www.fg-a.com valentine 2-jumping-heart.gif"/>
          <p:cNvPicPr>
            <a:picLocks noChangeAspect="1"/>
          </p:cNvPicPr>
          <p:nvPr/>
        </p:nvPicPr>
        <p:blipFill>
          <a:blip r:embed="rId8" cstate="print"/>
          <a:stretch>
            <a:fillRect/>
          </a:stretch>
        </p:blipFill>
        <p:spPr>
          <a:xfrm>
            <a:off x="6885384" y="2167508"/>
            <a:ext cx="1143000" cy="1333500"/>
          </a:xfrm>
          <a:prstGeom prst="rect">
            <a:avLst/>
          </a:prstGeom>
        </p:spPr>
      </p:pic>
      <p:pic>
        <p:nvPicPr>
          <p:cNvPr id="33" name="Picture 32" descr="egyptian.gif"/>
          <p:cNvPicPr>
            <a:picLocks noChangeAspect="1"/>
          </p:cNvPicPr>
          <p:nvPr/>
        </p:nvPicPr>
        <p:blipFill>
          <a:blip r:embed="rId7" cstate="print"/>
          <a:stretch>
            <a:fillRect/>
          </a:stretch>
        </p:blipFill>
        <p:spPr>
          <a:xfrm rot="14400000" flipH="1">
            <a:off x="6473043" y="2744587"/>
            <a:ext cx="614477" cy="365760"/>
          </a:xfrm>
          <a:prstGeom prst="rect">
            <a:avLst/>
          </a:prstGeom>
        </p:spPr>
      </p:pic>
      <p:pic>
        <p:nvPicPr>
          <p:cNvPr id="45" name="Picture 44" descr="egyptian.gif"/>
          <p:cNvPicPr>
            <a:picLocks noChangeAspect="1"/>
          </p:cNvPicPr>
          <p:nvPr/>
        </p:nvPicPr>
        <p:blipFill>
          <a:blip r:embed="rId7" cstate="print"/>
          <a:stretch>
            <a:fillRect/>
          </a:stretch>
        </p:blipFill>
        <p:spPr>
          <a:xfrm rot="14400000" flipH="1">
            <a:off x="6473043" y="3032619"/>
            <a:ext cx="614477" cy="365760"/>
          </a:xfrm>
          <a:prstGeom prst="rect">
            <a:avLst/>
          </a:prstGeom>
        </p:spPr>
      </p:pic>
      <p:pic>
        <p:nvPicPr>
          <p:cNvPr id="46" name="Picture 45" descr="egyptian.gif"/>
          <p:cNvPicPr>
            <a:picLocks noChangeAspect="1"/>
          </p:cNvPicPr>
          <p:nvPr/>
        </p:nvPicPr>
        <p:blipFill>
          <a:blip r:embed="rId7" cstate="print"/>
          <a:stretch>
            <a:fillRect/>
          </a:stretch>
        </p:blipFill>
        <p:spPr>
          <a:xfrm rot="14400000" flipH="1">
            <a:off x="6473043" y="3320651"/>
            <a:ext cx="614477" cy="365760"/>
          </a:xfrm>
          <a:prstGeom prst="rect">
            <a:avLst/>
          </a:prstGeom>
        </p:spPr>
      </p:pic>
      <p:pic>
        <p:nvPicPr>
          <p:cNvPr id="47" name="Picture 46" descr="egyptian.gif"/>
          <p:cNvPicPr>
            <a:picLocks noChangeAspect="1"/>
          </p:cNvPicPr>
          <p:nvPr/>
        </p:nvPicPr>
        <p:blipFill>
          <a:blip r:embed="rId7" cstate="print"/>
          <a:stretch>
            <a:fillRect/>
          </a:stretch>
        </p:blipFill>
        <p:spPr>
          <a:xfrm rot="14400000" flipH="1">
            <a:off x="6761075" y="2896987"/>
            <a:ext cx="614477" cy="365760"/>
          </a:xfrm>
          <a:prstGeom prst="rect">
            <a:avLst/>
          </a:prstGeom>
        </p:spPr>
      </p:pic>
      <p:pic>
        <p:nvPicPr>
          <p:cNvPr id="48" name="Picture 47" descr="egyptian.gif"/>
          <p:cNvPicPr>
            <a:picLocks noChangeAspect="1"/>
          </p:cNvPicPr>
          <p:nvPr/>
        </p:nvPicPr>
        <p:blipFill>
          <a:blip r:embed="rId7" cstate="print"/>
          <a:stretch>
            <a:fillRect/>
          </a:stretch>
        </p:blipFill>
        <p:spPr>
          <a:xfrm rot="14400000" flipH="1">
            <a:off x="6185011" y="2896987"/>
            <a:ext cx="614477" cy="365760"/>
          </a:xfrm>
          <a:prstGeom prst="rect">
            <a:avLst/>
          </a:prstGeom>
        </p:spPr>
      </p:pic>
      <p:pic>
        <p:nvPicPr>
          <p:cNvPr id="49" name="Picture 48" descr="egyptian.gif"/>
          <p:cNvPicPr>
            <a:picLocks noChangeAspect="1"/>
          </p:cNvPicPr>
          <p:nvPr/>
        </p:nvPicPr>
        <p:blipFill>
          <a:blip r:embed="rId7" cstate="print"/>
          <a:stretch>
            <a:fillRect/>
          </a:stretch>
        </p:blipFill>
        <p:spPr>
          <a:xfrm rot="14400000" flipH="1">
            <a:off x="6761075" y="3248643"/>
            <a:ext cx="614477" cy="365760"/>
          </a:xfrm>
          <a:prstGeom prst="rect">
            <a:avLst/>
          </a:prstGeom>
        </p:spPr>
      </p:pic>
      <p:pic>
        <p:nvPicPr>
          <p:cNvPr id="50" name="Picture 49" descr="egyptian.gif"/>
          <p:cNvPicPr>
            <a:picLocks noChangeAspect="1"/>
          </p:cNvPicPr>
          <p:nvPr/>
        </p:nvPicPr>
        <p:blipFill>
          <a:blip r:embed="rId7" cstate="print"/>
          <a:stretch>
            <a:fillRect/>
          </a:stretch>
        </p:blipFill>
        <p:spPr>
          <a:xfrm rot="14400000" flipH="1">
            <a:off x="6160936" y="3248643"/>
            <a:ext cx="614477" cy="365760"/>
          </a:xfrm>
          <a:prstGeom prst="rect">
            <a:avLst/>
          </a:prstGeom>
        </p:spPr>
      </p:pic>
      <p:sp>
        <p:nvSpPr>
          <p:cNvPr id="51" name="TextBox 12"/>
          <p:cNvSpPr txBox="1">
            <a:spLocks noChangeArrowheads="1"/>
          </p:cNvSpPr>
          <p:nvPr/>
        </p:nvSpPr>
        <p:spPr bwMode="auto">
          <a:xfrm>
            <a:off x="72008" y="4997494"/>
            <a:ext cx="9036496" cy="1815882"/>
          </a:xfrm>
          <a:prstGeom prst="rect">
            <a:avLst/>
          </a:prstGeom>
          <a:noFill/>
          <a:ln w="9525">
            <a:noFill/>
            <a:miter lim="800000"/>
            <a:headEnd/>
            <a:tailEnd/>
          </a:ln>
        </p:spPr>
        <p:txBody>
          <a:bodyPr wrap="square">
            <a:spAutoFit/>
          </a:bodyPr>
          <a:lstStyle/>
          <a:p>
            <a:pPr algn="ctr"/>
            <a:r>
              <a:rPr lang="en-US" sz="2800" b="1" spc="-30" dirty="0">
                <a:solidFill>
                  <a:schemeClr val="bg1"/>
                </a:solidFill>
                <a:latin typeface="Calibri" pitchFamily="34" charset="0"/>
              </a:rPr>
              <a:t>“God is love.  In this the love of </a:t>
            </a:r>
            <a:r>
              <a:rPr lang="en-US" sz="2800" b="1" spc="-30" dirty="0" smtClean="0">
                <a:solidFill>
                  <a:schemeClr val="bg1"/>
                </a:solidFill>
                <a:latin typeface="Calibri" pitchFamily="34" charset="0"/>
              </a:rPr>
              <a:t>God was </a:t>
            </a:r>
            <a:r>
              <a:rPr lang="en-US" sz="2800" b="1" spc="-30" dirty="0">
                <a:solidFill>
                  <a:schemeClr val="bg1"/>
                </a:solidFill>
                <a:latin typeface="Calibri" pitchFamily="34" charset="0"/>
              </a:rPr>
              <a:t>made manifest among us, that </a:t>
            </a:r>
            <a:r>
              <a:rPr lang="en-US" sz="2800" b="1" spc="-30" dirty="0" smtClean="0">
                <a:solidFill>
                  <a:schemeClr val="bg1"/>
                </a:solidFill>
                <a:latin typeface="Calibri" pitchFamily="34" charset="0"/>
              </a:rPr>
              <a:t>God </a:t>
            </a:r>
            <a:r>
              <a:rPr lang="en-US" sz="2800" b="1" spc="-30" dirty="0">
                <a:solidFill>
                  <a:schemeClr val="bg1"/>
                </a:solidFill>
                <a:latin typeface="Calibri" pitchFamily="34" charset="0"/>
              </a:rPr>
              <a:t>sent his only Son into the world, </a:t>
            </a:r>
            <a:r>
              <a:rPr lang="en-US" sz="2800" b="1" spc="-30" dirty="0" smtClean="0">
                <a:solidFill>
                  <a:schemeClr val="bg1"/>
                </a:solidFill>
                <a:latin typeface="Calibri" pitchFamily="34" charset="0"/>
              </a:rPr>
              <a:t>so </a:t>
            </a:r>
            <a:r>
              <a:rPr lang="en-US" sz="2800" b="1" spc="-30" dirty="0">
                <a:solidFill>
                  <a:schemeClr val="bg1"/>
                </a:solidFill>
                <a:latin typeface="Calibri" pitchFamily="34" charset="0"/>
              </a:rPr>
              <a:t>that we might live through him. </a:t>
            </a:r>
            <a:r>
              <a:rPr lang="en-US" sz="2800" b="1" spc="-30" dirty="0" smtClean="0">
                <a:solidFill>
                  <a:schemeClr val="bg1"/>
                </a:solidFill>
                <a:latin typeface="Calibri" pitchFamily="34" charset="0"/>
              </a:rPr>
              <a:t> In </a:t>
            </a:r>
            <a:r>
              <a:rPr lang="en-US" sz="2800" b="1" spc="-30" dirty="0">
                <a:solidFill>
                  <a:schemeClr val="bg1"/>
                </a:solidFill>
                <a:latin typeface="Calibri" pitchFamily="34" charset="0"/>
              </a:rPr>
              <a:t>this is love, </a:t>
            </a:r>
            <a:r>
              <a:rPr lang="en-US" sz="2800" b="1" spc="-30" dirty="0" smtClean="0">
                <a:solidFill>
                  <a:schemeClr val="bg1"/>
                </a:solidFill>
                <a:latin typeface="Calibri" pitchFamily="34" charset="0"/>
              </a:rPr>
              <a:t>. </a:t>
            </a:r>
            <a:r>
              <a:rPr lang="en-US" sz="2800" b="1" spc="-30" dirty="0">
                <a:solidFill>
                  <a:schemeClr val="bg1"/>
                </a:solidFill>
                <a:latin typeface="Calibri" pitchFamily="34" charset="0"/>
              </a:rPr>
              <a:t>. . he loved us and </a:t>
            </a:r>
            <a:r>
              <a:rPr lang="en-US" sz="2800" b="1" spc="-30" dirty="0" smtClean="0">
                <a:solidFill>
                  <a:schemeClr val="bg1"/>
                </a:solidFill>
                <a:latin typeface="Calibri" pitchFamily="34" charset="0"/>
              </a:rPr>
              <a:t>sent </a:t>
            </a:r>
            <a:r>
              <a:rPr lang="en-US" sz="2800" b="1" spc="-30" dirty="0">
                <a:solidFill>
                  <a:schemeClr val="bg1"/>
                </a:solidFill>
                <a:latin typeface="Calibri" pitchFamily="34" charset="0"/>
              </a:rPr>
              <a:t>his Son to be the </a:t>
            </a:r>
            <a:r>
              <a:rPr lang="en-US" sz="2800" b="1" spc="-30" dirty="0" smtClean="0">
                <a:solidFill>
                  <a:schemeClr val="bg1"/>
                </a:solidFill>
                <a:latin typeface="Calibri" pitchFamily="34" charset="0"/>
              </a:rPr>
              <a:t>propitiation for </a:t>
            </a:r>
            <a:r>
              <a:rPr lang="en-US" sz="2800" b="1" spc="-30" dirty="0">
                <a:solidFill>
                  <a:schemeClr val="bg1"/>
                </a:solidFill>
                <a:latin typeface="Calibri" pitchFamily="34" charset="0"/>
              </a:rPr>
              <a:t>our sins” </a:t>
            </a:r>
            <a:r>
              <a:rPr lang="en-US" sz="2800" b="1" spc="-30" dirty="0" smtClean="0">
                <a:solidFill>
                  <a:schemeClr val="bg1"/>
                </a:solidFill>
                <a:latin typeface="Calibri" pitchFamily="34" charset="0"/>
              </a:rPr>
              <a:t>1 </a:t>
            </a:r>
            <a:r>
              <a:rPr lang="en-US" sz="2800" b="1" spc="-30" dirty="0">
                <a:solidFill>
                  <a:schemeClr val="bg1"/>
                </a:solidFill>
                <a:latin typeface="Calibri" pitchFamily="34" charset="0"/>
              </a:rPr>
              <a:t>John </a:t>
            </a:r>
            <a:r>
              <a:rPr lang="en-US" sz="2800" b="1" spc="-30" dirty="0" smtClean="0">
                <a:solidFill>
                  <a:schemeClr val="bg1"/>
                </a:solidFill>
                <a:latin typeface="Calibri" pitchFamily="34" charset="0"/>
              </a:rPr>
              <a:t>4:8-10</a:t>
            </a:r>
            <a:endParaRPr lang="en-CA" spc="-30" dirty="0">
              <a:solidFill>
                <a:schemeClr val="bg1"/>
              </a:solidFill>
            </a:endParaRPr>
          </a:p>
        </p:txBody>
      </p:sp>
      <p:sp>
        <p:nvSpPr>
          <p:cNvPr id="52" name="TextBox 51"/>
          <p:cNvSpPr txBox="1"/>
          <p:nvPr/>
        </p:nvSpPr>
        <p:spPr>
          <a:xfrm>
            <a:off x="6444208" y="54868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07504" y="4494599"/>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Heaven is a celebration of the LORD, and life now is a bit of heaven when we rejoice in God as God rejoices in God!</a:t>
            </a:r>
          </a:p>
          <a:p>
            <a:pPr algn="ctr"/>
            <a:r>
              <a:rPr lang="en-CA" sz="2800" b="1" dirty="0" smtClean="0">
                <a:solidFill>
                  <a:schemeClr val="bg1"/>
                </a:solidFill>
                <a:latin typeface="Calibri" pitchFamily="34" charset="0"/>
              </a:rPr>
              <a:t>Lord, without Christ . . .  </a:t>
            </a:r>
          </a:p>
          <a:p>
            <a:pPr algn="ctr"/>
            <a:r>
              <a:rPr lang="en-CA" sz="2800" b="1" dirty="0" smtClean="0">
                <a:solidFill>
                  <a:schemeClr val="bg1"/>
                </a:solidFill>
                <a:latin typeface="Calibri" pitchFamily="34" charset="0"/>
              </a:rPr>
              <a:t>but in Christ crucified and reigning . . . </a:t>
            </a:r>
          </a:p>
          <a:p>
            <a:pPr algn="ctr"/>
            <a:r>
              <a:rPr lang="en-CA" sz="2800" b="1" dirty="0" smtClean="0">
                <a:solidFill>
                  <a:schemeClr val="bg1"/>
                </a:solidFill>
                <a:latin typeface="Calibri" pitchFamily="34" charset="0"/>
              </a:rPr>
              <a:t>As you promise . . . !</a:t>
            </a: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7" name="TextBox 16"/>
          <p:cNvSpPr txBox="1"/>
          <p:nvPr/>
        </p:nvSpPr>
        <p:spPr>
          <a:xfrm>
            <a:off x="7010400" y="6165304"/>
            <a:ext cx="2088232" cy="553998"/>
          </a:xfrm>
          <a:prstGeom prst="rect">
            <a:avLst/>
          </a:prstGeom>
          <a:noFill/>
        </p:spPr>
        <p:txBody>
          <a:bodyPr wrap="square" rtlCol="0">
            <a:spAutoFit/>
          </a:bodyPr>
          <a:lstStyle/>
          <a:p>
            <a:pPr algn="ctr"/>
            <a:r>
              <a:rPr lang="en-CA" sz="1000" dirty="0" err="1" smtClean="0">
                <a:solidFill>
                  <a:schemeClr val="tx1">
                    <a:lumMod val="50000"/>
                  </a:schemeClr>
                </a:solidFill>
              </a:rPr>
              <a:t>smileys</a:t>
            </a:r>
            <a:r>
              <a:rPr lang="en-CA" sz="1000" dirty="0" smtClean="0">
                <a:solidFill>
                  <a:schemeClr val="tx1">
                    <a:lumMod val="50000"/>
                  </a:schemeClr>
                </a:solidFill>
              </a:rPr>
              <a:t> © sherv.net</a:t>
            </a:r>
          </a:p>
          <a:p>
            <a:pPr algn="ctr"/>
            <a:r>
              <a:rPr lang="en-CA" sz="1000" dirty="0" smtClean="0">
                <a:solidFill>
                  <a:schemeClr val="tx1">
                    <a:lumMod val="50000"/>
                  </a:schemeClr>
                </a:solidFill>
              </a:rPr>
              <a:t>Jumping heart © www.fg-a.com</a:t>
            </a:r>
          </a:p>
          <a:p>
            <a:pPr algn="ctr"/>
            <a:r>
              <a:rPr lang="en-CA" sz="1000" dirty="0" smtClean="0">
                <a:solidFill>
                  <a:schemeClr val="tx1">
                    <a:lumMod val="50000"/>
                  </a:schemeClr>
                </a:solidFill>
              </a:rPr>
              <a:t>People circle © clipartfest.com</a:t>
            </a:r>
            <a:endParaRPr lang="en-CA" dirty="0">
              <a:solidFill>
                <a:schemeClr val="tx1">
                  <a:lumMod val="50000"/>
                </a:schemeClr>
              </a:solidFill>
            </a:endParaRPr>
          </a:p>
        </p:txBody>
      </p:sp>
      <p:pic>
        <p:nvPicPr>
          <p:cNvPr id="14" name="Picture 13" descr="egyptian.gif"/>
          <p:cNvPicPr>
            <a:picLocks noChangeAspect="1"/>
          </p:cNvPicPr>
          <p:nvPr/>
        </p:nvPicPr>
        <p:blipFill>
          <a:blip r:embed="rId4" cstate="print"/>
          <a:stretch>
            <a:fillRect/>
          </a:stretch>
        </p:blipFill>
        <p:spPr>
          <a:xfrm rot="14400000" flipH="1">
            <a:off x="3640656" y="2235485"/>
            <a:ext cx="614477" cy="365760"/>
          </a:xfrm>
          <a:prstGeom prst="rect">
            <a:avLst/>
          </a:prstGeom>
        </p:spPr>
      </p:pic>
      <p:pic>
        <p:nvPicPr>
          <p:cNvPr id="18" name="Picture 17" descr="egyptian.gif"/>
          <p:cNvPicPr>
            <a:picLocks noChangeAspect="1"/>
          </p:cNvPicPr>
          <p:nvPr/>
        </p:nvPicPr>
        <p:blipFill>
          <a:blip r:embed="rId4" cstate="print"/>
          <a:stretch>
            <a:fillRect/>
          </a:stretch>
        </p:blipFill>
        <p:spPr>
          <a:xfrm rot="14400000" flipH="1">
            <a:off x="3664731" y="2600571"/>
            <a:ext cx="614477"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664731" y="2960611"/>
            <a:ext cx="614477"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952763" y="2456555"/>
            <a:ext cx="614477" cy="36576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376699" y="2451509"/>
            <a:ext cx="614477" cy="365760"/>
          </a:xfrm>
          <a:prstGeom prst="rect">
            <a:avLst/>
          </a:prstGeom>
        </p:spPr>
      </p:pic>
      <p:pic>
        <p:nvPicPr>
          <p:cNvPr id="22" name="Picture 21" descr="egyptian.gif"/>
          <p:cNvPicPr>
            <a:picLocks noChangeAspect="1"/>
          </p:cNvPicPr>
          <p:nvPr/>
        </p:nvPicPr>
        <p:blipFill>
          <a:blip r:embed="rId4" cstate="print"/>
          <a:stretch>
            <a:fillRect/>
          </a:stretch>
        </p:blipFill>
        <p:spPr>
          <a:xfrm rot="14400000" flipH="1">
            <a:off x="3376699" y="2816595"/>
            <a:ext cx="614477"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952763" y="2811549"/>
            <a:ext cx="614477" cy="365760"/>
          </a:xfrm>
          <a:prstGeom prst="rect">
            <a:avLst/>
          </a:prstGeom>
        </p:spPr>
      </p:pic>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www.clipartbest.com dc6XLjAMi.gif"/>
          <p:cNvPicPr>
            <a:picLocks noChangeAspect="1"/>
          </p:cNvPicPr>
          <p:nvPr/>
        </p:nvPicPr>
        <p:blipFill>
          <a:blip r:embed="rId2" cstate="print"/>
          <a:stretch>
            <a:fillRect/>
          </a:stretch>
        </p:blipFill>
        <p:spPr>
          <a:xfrm>
            <a:off x="6337880" y="1598426"/>
            <a:ext cx="2194560" cy="1542542"/>
          </a:xfrm>
          <a:prstGeom prst="rect">
            <a:avLst/>
          </a:prstGeom>
        </p:spPr>
      </p:pic>
      <p:pic>
        <p:nvPicPr>
          <p:cNvPr id="27" name="Picture 26" descr="www.clipartbest.com dc6XLjAMi.gif"/>
          <p:cNvPicPr>
            <a:picLocks noChangeAspect="1"/>
          </p:cNvPicPr>
          <p:nvPr/>
        </p:nvPicPr>
        <p:blipFill>
          <a:blip r:embed="rId2" cstate="print"/>
          <a:stretch>
            <a:fillRect/>
          </a:stretch>
        </p:blipFill>
        <p:spPr>
          <a:xfrm>
            <a:off x="6919664" y="2492896"/>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5796136" y="2492896"/>
            <a:ext cx="2194560" cy="1542542"/>
          </a:xfrm>
          <a:prstGeom prst="rect">
            <a:avLst/>
          </a:prstGeom>
        </p:spPr>
      </p:pic>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3"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4"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now and in his</a:t>
            </a:r>
          </a:p>
          <a:p>
            <a:pPr algn="ctr"/>
            <a:r>
              <a:rPr lang="en-CA" sz="2400" b="1" dirty="0" smtClean="0">
                <a:latin typeface="Calibri" pitchFamily="34" charset="0"/>
              </a:rPr>
              <a:t>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507831"/>
          </a:xfrm>
          <a:prstGeom prst="rect">
            <a:avLst/>
          </a:prstGeom>
          <a:noFill/>
        </p:spPr>
        <p:txBody>
          <a:bodyPr wrap="square" rtlCol="0">
            <a:spAutoFit/>
          </a:bodyPr>
          <a:lstStyle/>
          <a:p>
            <a:pPr algn="ctr"/>
            <a:r>
              <a:rPr lang="en-CA" sz="900" dirty="0" smtClean="0">
                <a:solidFill>
                  <a:schemeClr val="tx1">
                    <a:lumMod val="85000"/>
                  </a:schemeClr>
                </a:solidFill>
              </a:rPr>
              <a:t>Dove and Bible  </a:t>
            </a:r>
          </a:p>
          <a:p>
            <a:pPr algn="ctr"/>
            <a:r>
              <a:rPr lang="en-CA" sz="900" dirty="0" smtClean="0">
                <a:solidFill>
                  <a:schemeClr val="tx1">
                    <a:lumMod val="85000"/>
                  </a:schemeClr>
                </a:solidFill>
              </a:rPr>
              <a:t>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pic>
        <p:nvPicPr>
          <p:cNvPr id="28" name="Picture 27" descr="dove and sword large cropped.png"/>
          <p:cNvPicPr>
            <a:picLocks noChangeAspect="1"/>
          </p:cNvPicPr>
          <p:nvPr/>
        </p:nvPicPr>
        <p:blipFill>
          <a:blip r:embed="rId5" cstate="print"/>
          <a:stretch>
            <a:fillRect/>
          </a:stretch>
        </p:blipFill>
        <p:spPr>
          <a:xfrm>
            <a:off x="2798881" y="1971779"/>
            <a:ext cx="1269063" cy="1313205"/>
          </a:xfrm>
          <a:prstGeom prst="rect">
            <a:avLst/>
          </a:prstGeom>
        </p:spPr>
      </p:pic>
      <p:sp>
        <p:nvSpPr>
          <p:cNvPr id="26" name="TextBox 25"/>
          <p:cNvSpPr txBox="1"/>
          <p:nvPr/>
        </p:nvSpPr>
        <p:spPr>
          <a:xfrm>
            <a:off x="-36512" y="4131077"/>
            <a:ext cx="2304256" cy="830997"/>
          </a:xfrm>
          <a:prstGeom prst="rect">
            <a:avLst/>
          </a:prstGeom>
          <a:noFill/>
        </p:spPr>
        <p:txBody>
          <a:bodyPr wrap="square" rtlCol="0">
            <a:spAutoFit/>
          </a:bodyPr>
          <a:lstStyle/>
          <a:p>
            <a:pPr algn="ctr"/>
            <a:r>
              <a:rPr lang="en-CA" sz="2400" b="1" dirty="0" smtClean="0">
                <a:latin typeface="Calibri" pitchFamily="34" charset="0"/>
              </a:rPr>
              <a:t>Christ died for</a:t>
            </a:r>
          </a:p>
          <a:p>
            <a:pPr algn="ctr"/>
            <a:r>
              <a:rPr lang="en-CA" sz="2400" b="1" dirty="0" smtClean="0">
                <a:latin typeface="Calibri" pitchFamily="34" charset="0"/>
              </a:rPr>
              <a:t>us to provide</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God’s riches of grace in Christ to enjoy the LORD</a:t>
            </a:r>
            <a:endParaRPr lang="en-CA" sz="2400" b="1" dirty="0">
              <a:latin typeface="Calibri" pitchFamily="34" charset="0"/>
            </a:endParaRPr>
          </a:p>
        </p:txBody>
      </p:sp>
      <p:sp>
        <p:nvSpPr>
          <p:cNvPr id="32" name="Title 1"/>
          <p:cNvSpPr txBox="1">
            <a:spLocks/>
          </p:cNvSpPr>
          <p:nvPr/>
        </p:nvSpPr>
        <p:spPr bwMode="auto">
          <a:xfrm>
            <a:off x="3059832" y="44624"/>
            <a:ext cx="324036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98. Loved!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6"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43" name="TextBox 12"/>
          <p:cNvSpPr txBox="1">
            <a:spLocks noChangeArrowheads="1"/>
          </p:cNvSpPr>
          <p:nvPr/>
        </p:nvSpPr>
        <p:spPr bwMode="auto">
          <a:xfrm>
            <a:off x="72008" y="5284365"/>
            <a:ext cx="9036496"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“God shows his love for us in that </a:t>
            </a:r>
          </a:p>
          <a:p>
            <a:pPr algn="ctr"/>
            <a:r>
              <a:rPr lang="en-CA" sz="2800" b="1" dirty="0" smtClean="0">
                <a:solidFill>
                  <a:schemeClr val="bg1"/>
                </a:solidFill>
                <a:latin typeface="Calibri" pitchFamily="34" charset="0"/>
                <a:cs typeface="Calibri" pitchFamily="34" charset="0"/>
              </a:rPr>
              <a:t>while we were still sinners, Christ died for us”  Rom 5:8</a:t>
            </a:r>
          </a:p>
          <a:p>
            <a:endParaRPr lang="x-none" sz="2800" smtClean="0"/>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egyptian.gif"/>
          <p:cNvPicPr>
            <a:picLocks noChangeAspect="1"/>
          </p:cNvPicPr>
          <p:nvPr/>
        </p:nvPicPr>
        <p:blipFill>
          <a:blip r:embed="rId7" cstate="print"/>
          <a:stretch>
            <a:fillRect/>
          </a:stretch>
        </p:blipFill>
        <p:spPr>
          <a:xfrm rot="14400000" flipH="1">
            <a:off x="5527228" y="2553908"/>
            <a:ext cx="2468880" cy="1469572"/>
          </a:xfrm>
          <a:prstGeom prst="rect">
            <a:avLst/>
          </a:prstGeom>
        </p:spPr>
      </p:pic>
      <p:pic>
        <p:nvPicPr>
          <p:cNvPr id="40" name="Picture 39" descr="egyptian.gif"/>
          <p:cNvPicPr>
            <a:picLocks noChangeAspect="1"/>
          </p:cNvPicPr>
          <p:nvPr/>
        </p:nvPicPr>
        <p:blipFill>
          <a:blip r:embed="rId7" cstate="print"/>
          <a:stretch>
            <a:fillRect/>
          </a:stretch>
        </p:blipFill>
        <p:spPr>
          <a:xfrm>
            <a:off x="6207576" y="1383364"/>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67388" y="2546488"/>
            <a:ext cx="2468880" cy="1469572"/>
          </a:xfrm>
          <a:prstGeom prst="rect">
            <a:avLst/>
          </a:prstGeom>
        </p:spPr>
      </p:pic>
      <p:pic>
        <p:nvPicPr>
          <p:cNvPr id="38" name="Picture 37" descr="www.fg-a.com valentine 2-jumping-heart.gif"/>
          <p:cNvPicPr>
            <a:picLocks noChangeAspect="1"/>
          </p:cNvPicPr>
          <p:nvPr/>
        </p:nvPicPr>
        <p:blipFill>
          <a:blip r:embed="rId8" cstate="print"/>
          <a:stretch>
            <a:fillRect/>
          </a:stretch>
        </p:blipFill>
        <p:spPr>
          <a:xfrm>
            <a:off x="6885384" y="2167508"/>
            <a:ext cx="1143000" cy="1333500"/>
          </a:xfrm>
          <a:prstGeom prst="rect">
            <a:avLst/>
          </a:prstGeom>
        </p:spPr>
      </p:pic>
      <p:pic>
        <p:nvPicPr>
          <p:cNvPr id="33" name="Picture 32" descr="egyptian.gif"/>
          <p:cNvPicPr>
            <a:picLocks noChangeAspect="1"/>
          </p:cNvPicPr>
          <p:nvPr/>
        </p:nvPicPr>
        <p:blipFill>
          <a:blip r:embed="rId7" cstate="print"/>
          <a:stretch>
            <a:fillRect/>
          </a:stretch>
        </p:blipFill>
        <p:spPr>
          <a:xfrm rot="14400000" flipH="1">
            <a:off x="6473043" y="2744587"/>
            <a:ext cx="614477" cy="365760"/>
          </a:xfrm>
          <a:prstGeom prst="rect">
            <a:avLst/>
          </a:prstGeom>
        </p:spPr>
      </p:pic>
      <p:pic>
        <p:nvPicPr>
          <p:cNvPr id="45" name="Picture 44" descr="egyptian.gif"/>
          <p:cNvPicPr>
            <a:picLocks noChangeAspect="1"/>
          </p:cNvPicPr>
          <p:nvPr/>
        </p:nvPicPr>
        <p:blipFill>
          <a:blip r:embed="rId7" cstate="print"/>
          <a:stretch>
            <a:fillRect/>
          </a:stretch>
        </p:blipFill>
        <p:spPr>
          <a:xfrm rot="14400000" flipH="1">
            <a:off x="6473043" y="3032619"/>
            <a:ext cx="614477" cy="365760"/>
          </a:xfrm>
          <a:prstGeom prst="rect">
            <a:avLst/>
          </a:prstGeom>
        </p:spPr>
      </p:pic>
      <p:pic>
        <p:nvPicPr>
          <p:cNvPr id="46" name="Picture 45" descr="egyptian.gif"/>
          <p:cNvPicPr>
            <a:picLocks noChangeAspect="1"/>
          </p:cNvPicPr>
          <p:nvPr/>
        </p:nvPicPr>
        <p:blipFill>
          <a:blip r:embed="rId7" cstate="print"/>
          <a:stretch>
            <a:fillRect/>
          </a:stretch>
        </p:blipFill>
        <p:spPr>
          <a:xfrm rot="14400000" flipH="1">
            <a:off x="6473043" y="3320651"/>
            <a:ext cx="614477" cy="365760"/>
          </a:xfrm>
          <a:prstGeom prst="rect">
            <a:avLst/>
          </a:prstGeom>
        </p:spPr>
      </p:pic>
      <p:pic>
        <p:nvPicPr>
          <p:cNvPr id="47" name="Picture 46" descr="egyptian.gif"/>
          <p:cNvPicPr>
            <a:picLocks noChangeAspect="1"/>
          </p:cNvPicPr>
          <p:nvPr/>
        </p:nvPicPr>
        <p:blipFill>
          <a:blip r:embed="rId7" cstate="print"/>
          <a:stretch>
            <a:fillRect/>
          </a:stretch>
        </p:blipFill>
        <p:spPr>
          <a:xfrm rot="14400000" flipH="1">
            <a:off x="6761075" y="2896987"/>
            <a:ext cx="614477" cy="365760"/>
          </a:xfrm>
          <a:prstGeom prst="rect">
            <a:avLst/>
          </a:prstGeom>
        </p:spPr>
      </p:pic>
      <p:pic>
        <p:nvPicPr>
          <p:cNvPr id="48" name="Picture 47" descr="egyptian.gif"/>
          <p:cNvPicPr>
            <a:picLocks noChangeAspect="1"/>
          </p:cNvPicPr>
          <p:nvPr/>
        </p:nvPicPr>
        <p:blipFill>
          <a:blip r:embed="rId7" cstate="print"/>
          <a:stretch>
            <a:fillRect/>
          </a:stretch>
        </p:blipFill>
        <p:spPr>
          <a:xfrm rot="14400000" flipH="1">
            <a:off x="6185011" y="2896987"/>
            <a:ext cx="614477" cy="365760"/>
          </a:xfrm>
          <a:prstGeom prst="rect">
            <a:avLst/>
          </a:prstGeom>
        </p:spPr>
      </p:pic>
      <p:pic>
        <p:nvPicPr>
          <p:cNvPr id="49" name="Picture 48" descr="egyptian.gif"/>
          <p:cNvPicPr>
            <a:picLocks noChangeAspect="1"/>
          </p:cNvPicPr>
          <p:nvPr/>
        </p:nvPicPr>
        <p:blipFill>
          <a:blip r:embed="rId7" cstate="print"/>
          <a:stretch>
            <a:fillRect/>
          </a:stretch>
        </p:blipFill>
        <p:spPr>
          <a:xfrm rot="14400000" flipH="1">
            <a:off x="6761075" y="3248643"/>
            <a:ext cx="614477" cy="365760"/>
          </a:xfrm>
          <a:prstGeom prst="rect">
            <a:avLst/>
          </a:prstGeom>
        </p:spPr>
      </p:pic>
      <p:pic>
        <p:nvPicPr>
          <p:cNvPr id="50" name="Picture 49" descr="egyptian.gif"/>
          <p:cNvPicPr>
            <a:picLocks noChangeAspect="1"/>
          </p:cNvPicPr>
          <p:nvPr/>
        </p:nvPicPr>
        <p:blipFill>
          <a:blip r:embed="rId7" cstate="print"/>
          <a:stretch>
            <a:fillRect/>
          </a:stretch>
        </p:blipFill>
        <p:spPr>
          <a:xfrm rot="14400000" flipH="1">
            <a:off x="6160936" y="3248643"/>
            <a:ext cx="614477" cy="365760"/>
          </a:xfrm>
          <a:prstGeom prst="rect">
            <a:avLst/>
          </a:prstGeom>
        </p:spPr>
      </p:pic>
      <p:sp>
        <p:nvSpPr>
          <p:cNvPr id="51" name="TextBox 50"/>
          <p:cNvSpPr txBox="1"/>
          <p:nvPr/>
        </p:nvSpPr>
        <p:spPr>
          <a:xfrm>
            <a:off x="6444208" y="54868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96952"/>
            <a:ext cx="8229600" cy="1143000"/>
          </a:xfrm>
        </p:spPr>
        <p:txBody>
          <a:bodyPr>
            <a:normAutofit fontScale="90000"/>
          </a:bodyPr>
          <a:lstStyle/>
          <a:p>
            <a:r>
              <a:rPr lang="en-US" sz="3100" dirty="0" smtClean="0"/>
              <a:t/>
            </a:r>
            <a:br>
              <a:rPr lang="en-US" sz="3100" dirty="0" smtClean="0"/>
            </a:br>
            <a:r>
              <a:rPr lang="en-US" sz="3100" b="1" dirty="0" smtClean="0">
                <a:solidFill>
                  <a:schemeClr val="bg1"/>
                </a:solidFill>
                <a:latin typeface="Calibri" pitchFamily="34" charset="0"/>
              </a:rPr>
              <a:t>Since the LORD is full of joy and satisfaction in himself because all his infinitely holy qualities make him supremely enjoyable and satisfying, </a:t>
            </a:r>
            <a:br>
              <a:rPr lang="en-US" sz="3100" b="1" dirty="0" smtClean="0">
                <a:solidFill>
                  <a:schemeClr val="bg1"/>
                </a:solidFill>
                <a:latin typeface="Calibri" pitchFamily="34" charset="0"/>
              </a:rPr>
            </a:br>
            <a:r>
              <a:rPr lang="en-US" sz="3100" b="1" dirty="0" smtClean="0">
                <a:solidFill>
                  <a:srgbClr val="FF0000"/>
                </a:solidFill>
                <a:latin typeface="Calibri" pitchFamily="34" charset="0"/>
              </a:rPr>
              <a:t>there’s nothing more loving </a:t>
            </a:r>
            <a:r>
              <a:rPr lang="en-US" sz="3100" b="1" dirty="0" smtClean="0">
                <a:solidFill>
                  <a:schemeClr val="bg1"/>
                </a:solidFill>
                <a:latin typeface="Calibri" pitchFamily="34" charset="0"/>
              </a:rPr>
              <a:t>than the LORD saving us from hell by the death of God the Son in order to share himself with us so we also are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full of joy and satisfaction in him in his presence,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face to face in an eternal covenant of love relationship, in Christ in God in the Spirit,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and God the Father, Son and Holy Spirit in us!</a:t>
            </a:r>
            <a:r>
              <a:rPr lang="en-US" sz="3100" b="1" dirty="0" smtClean="0">
                <a:latin typeface="Calibri" pitchFamily="34" charset="0"/>
              </a:rPr>
              <a:t/>
            </a:r>
            <a:br>
              <a:rPr lang="en-US" sz="3100" b="1" dirty="0" smtClean="0">
                <a:latin typeface="Calibri" pitchFamily="34" charset="0"/>
              </a:rPr>
            </a:br>
            <a:r>
              <a:rPr lang="en-US" sz="3100" b="1" dirty="0" smtClean="0">
                <a:latin typeface="Calibri" pitchFamily="34" charset="0"/>
              </a:rPr>
              <a:t/>
            </a:r>
            <a:br>
              <a:rPr lang="en-US" sz="3100" b="1" dirty="0" smtClean="0">
                <a:latin typeface="Calibri" pitchFamily="34" charset="0"/>
              </a:rPr>
            </a:br>
            <a:r>
              <a:rPr lang="en-US" sz="3100" dirty="0" smtClean="0">
                <a:latin typeface="Calibri" pitchFamily="34" charset="0"/>
              </a:rPr>
              <a:t/>
            </a:r>
            <a:br>
              <a:rPr lang="en-US" sz="3100" dirty="0" smtClean="0">
                <a:latin typeface="Calibri" pitchFamily="34" charset="0"/>
              </a:rPr>
            </a:br>
            <a:r>
              <a:rPr lang="en-CA" sz="3100" dirty="0" smtClean="0">
                <a:latin typeface="Calibri" pitchFamily="34" charset="0"/>
              </a:rPr>
              <a:t/>
            </a:r>
            <a:br>
              <a:rPr lang="en-CA" sz="3100" dirty="0" smtClean="0">
                <a:latin typeface="Calibri" pitchFamily="34" charset="0"/>
              </a:rPr>
            </a:br>
            <a:endParaRPr lang="en-CA" sz="3100" dirty="0">
              <a:latin typeface="Calibri" pitchFamily="34" charset="0"/>
            </a:endParaRPr>
          </a:p>
        </p:txBody>
      </p:sp>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3" name="Picture 32" descr="lord-jesus-christ-coming-293608.gif"/>
          <p:cNvPicPr>
            <a:picLocks noChangeAspect="1"/>
          </p:cNvPicPr>
          <p:nvPr/>
        </p:nvPicPr>
        <p:blipFill>
          <a:blip r:embed="rId2" cstate="print"/>
          <a:srcRect b="36140"/>
          <a:stretch>
            <a:fillRect/>
          </a:stretch>
        </p:blipFill>
        <p:spPr>
          <a:xfrm>
            <a:off x="2583302" y="1499592"/>
            <a:ext cx="3932914" cy="3657600"/>
          </a:xfrm>
          <a:prstGeom prst="star32">
            <a:avLst/>
          </a:prstGeom>
        </p:spPr>
      </p:pic>
      <p:sp>
        <p:nvSpPr>
          <p:cNvPr id="37" name="Rectangle 36"/>
          <p:cNvSpPr/>
          <p:nvPr/>
        </p:nvSpPr>
        <p:spPr>
          <a:xfrm>
            <a:off x="4350256" y="2727176"/>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5" name="Rectangle 34"/>
          <p:cNvSpPr/>
          <p:nvPr/>
        </p:nvSpPr>
        <p:spPr>
          <a:xfrm>
            <a:off x="3568432" y="3135248"/>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1" name="Picture 30" descr="www.clipartbest.com dc6XLjAMi.gif"/>
          <p:cNvPicPr>
            <a:picLocks noChangeAspect="1"/>
          </p:cNvPicPr>
          <p:nvPr/>
        </p:nvPicPr>
        <p:blipFill>
          <a:blip r:embed="rId3" cstate="print"/>
          <a:stretch>
            <a:fillRect/>
          </a:stretch>
        </p:blipFill>
        <p:spPr>
          <a:xfrm>
            <a:off x="5556056" y="225487"/>
            <a:ext cx="3840480" cy="2699457"/>
          </a:xfrm>
          <a:prstGeom prst="rect">
            <a:avLst/>
          </a:prstGeom>
        </p:spPr>
      </p:pic>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4" cstate="print"/>
          <a:srcRect l="2863" t="3982" r="-1139" b="8808"/>
          <a:stretch>
            <a:fillRect/>
          </a:stretch>
        </p:blipFill>
        <p:spPr>
          <a:xfrm>
            <a:off x="179512" y="4204342"/>
            <a:ext cx="2952328" cy="2609034"/>
          </a:xfrm>
          <a:prstGeom prst="rect">
            <a:avLst/>
          </a:prstGeom>
        </p:spPr>
      </p:pic>
      <p:cxnSp>
        <p:nvCxnSpPr>
          <p:cNvPr id="10" name="Straight Arrow Connector 9"/>
          <p:cNvCxnSpPr/>
          <p:nvPr/>
        </p:nvCxnSpPr>
        <p:spPr>
          <a:xfrm flipV="1">
            <a:off x="3204220" y="3790305"/>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420888"/>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1" name="TextBox 12"/>
          <p:cNvSpPr txBox="1">
            <a:spLocks noChangeArrowheads="1"/>
          </p:cNvSpPr>
          <p:nvPr/>
        </p:nvSpPr>
        <p:spPr bwMode="auto">
          <a:xfrm>
            <a:off x="179512" y="749022"/>
            <a:ext cx="4680520" cy="1815882"/>
          </a:xfrm>
          <a:prstGeom prst="rect">
            <a:avLst/>
          </a:prstGeom>
          <a:noFill/>
          <a:ln w="9525">
            <a:noFill/>
            <a:miter lim="800000"/>
            <a:headEnd/>
            <a:tailEnd/>
          </a:ln>
        </p:spPr>
        <p:txBody>
          <a:bodyPr wrap="square">
            <a:spAutoFit/>
          </a:bodyPr>
          <a:lstStyle/>
          <a:p>
            <a:r>
              <a:rPr lang="en-US" sz="2800" b="1" dirty="0">
                <a:solidFill>
                  <a:schemeClr val="bg1"/>
                </a:solidFill>
                <a:latin typeface="Calibri" pitchFamily="34" charset="0"/>
              </a:rPr>
              <a:t>“You shall call his name Jesus, for he will </a:t>
            </a:r>
            <a:r>
              <a:rPr lang="en-US" sz="2800" b="1" u="sng" dirty="0">
                <a:solidFill>
                  <a:schemeClr val="bg1"/>
                </a:solidFill>
                <a:latin typeface="Calibri" pitchFamily="34" charset="0"/>
              </a:rPr>
              <a:t>save</a:t>
            </a:r>
            <a:r>
              <a:rPr lang="en-US" sz="2800" b="1" dirty="0">
                <a:solidFill>
                  <a:schemeClr val="bg1"/>
                </a:solidFill>
                <a:latin typeface="Calibri" pitchFamily="34" charset="0"/>
              </a:rPr>
              <a:t> </a:t>
            </a:r>
            <a:r>
              <a:rPr lang="en-US" sz="2800" b="1" dirty="0" smtClean="0">
                <a:solidFill>
                  <a:schemeClr val="bg1"/>
                </a:solidFill>
                <a:latin typeface="Calibri" pitchFamily="34" charset="0"/>
              </a:rPr>
              <a:t>his </a:t>
            </a:r>
            <a:r>
              <a:rPr lang="en-US" sz="2800" b="1" dirty="0">
                <a:solidFill>
                  <a:schemeClr val="bg1"/>
                </a:solidFill>
                <a:latin typeface="Calibri" pitchFamily="34" charset="0"/>
              </a:rPr>
              <a:t>people from </a:t>
            </a:r>
            <a:r>
              <a:rPr lang="en-US" sz="2800" b="1" dirty="0" smtClean="0">
                <a:solidFill>
                  <a:schemeClr val="bg1"/>
                </a:solidFill>
                <a:latin typeface="Calibri" pitchFamily="34" charset="0"/>
              </a:rPr>
              <a:t>their </a:t>
            </a:r>
            <a:r>
              <a:rPr lang="en-US" sz="2800" b="1" dirty="0">
                <a:solidFill>
                  <a:schemeClr val="bg1"/>
                </a:solidFill>
                <a:latin typeface="Calibri" pitchFamily="34" charset="0"/>
              </a:rPr>
              <a:t>sins”  </a:t>
            </a:r>
            <a:endParaRPr lang="en-US" sz="2800" b="1" dirty="0" smtClean="0">
              <a:solidFill>
                <a:schemeClr val="bg1"/>
              </a:solidFill>
              <a:latin typeface="Calibri" pitchFamily="34" charset="0"/>
            </a:endParaRPr>
          </a:p>
          <a:p>
            <a:r>
              <a:rPr lang="en-US" sz="2800" b="1" dirty="0" smtClean="0">
                <a:solidFill>
                  <a:schemeClr val="bg1"/>
                </a:solidFill>
                <a:latin typeface="Calibri" pitchFamily="34" charset="0"/>
              </a:rPr>
              <a:t>Matt 1:21</a:t>
            </a:r>
            <a:endParaRPr lang="en-CA" sz="2800" b="1" dirty="0">
              <a:solidFill>
                <a:schemeClr val="bg1"/>
              </a:solidFill>
              <a:latin typeface="Calibri" pitchFamily="34" charset="0"/>
            </a:endParaRPr>
          </a:p>
        </p:txBody>
      </p:sp>
      <p:sp>
        <p:nvSpPr>
          <p:cNvPr id="34" name="TextBox 11"/>
          <p:cNvSpPr txBox="1">
            <a:spLocks noChangeArrowheads="1"/>
          </p:cNvSpPr>
          <p:nvPr/>
        </p:nvSpPr>
        <p:spPr bwMode="auto">
          <a:xfrm>
            <a:off x="3563888" y="306896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0" name="TextBox 29"/>
          <p:cNvSpPr txBox="1"/>
          <p:nvPr/>
        </p:nvSpPr>
        <p:spPr>
          <a:xfrm>
            <a:off x="4427984" y="5068341"/>
            <a:ext cx="360040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“Believe in the Lord Jesus, and you will be </a:t>
            </a:r>
            <a:r>
              <a:rPr lang="en-CA" sz="2800" b="1" u="sng" dirty="0" smtClean="0">
                <a:solidFill>
                  <a:schemeClr val="bg1"/>
                </a:solidFill>
                <a:latin typeface="Calibri" pitchFamily="34" charset="0"/>
                <a:cs typeface="Calibri" pitchFamily="34" charset="0"/>
              </a:rPr>
              <a:t>saved</a:t>
            </a:r>
            <a:r>
              <a:rPr lang="en-CA" sz="2800" b="1" dirty="0" smtClean="0">
                <a:solidFill>
                  <a:schemeClr val="bg1"/>
                </a:solidFill>
                <a:latin typeface="Calibri" pitchFamily="34" charset="0"/>
                <a:cs typeface="Calibri" pitchFamily="34" charset="0"/>
              </a:rPr>
              <a:t>”  Acts 16:31</a:t>
            </a:r>
            <a:endParaRPr lang="en-CA" dirty="0"/>
          </a:p>
        </p:txBody>
      </p:sp>
      <p:sp>
        <p:nvSpPr>
          <p:cNvPr id="36" name="TextBox 35"/>
          <p:cNvSpPr txBox="1"/>
          <p:nvPr/>
        </p:nvSpPr>
        <p:spPr>
          <a:xfrm>
            <a:off x="5976664" y="2814027"/>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pic>
        <p:nvPicPr>
          <p:cNvPr id="24" name="Picture 23" descr="angry-face-01s.gif"/>
          <p:cNvPicPr>
            <a:picLocks noChangeAspect="1"/>
          </p:cNvPicPr>
          <p:nvPr/>
        </p:nvPicPr>
        <p:blipFill>
          <a:blip r:embed="rId5" cstate="print"/>
          <a:stretch>
            <a:fillRect/>
          </a:stretch>
        </p:blipFill>
        <p:spPr>
          <a:xfrm>
            <a:off x="8172400" y="5805264"/>
            <a:ext cx="864096" cy="864096"/>
          </a:xfrm>
          <a:prstGeom prst="ellipse">
            <a:avLst/>
          </a:prstGeom>
        </p:spPr>
      </p:pic>
      <p:sp>
        <p:nvSpPr>
          <p:cNvPr id="27" name="TextBox 26"/>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871364"/>
            <a:ext cx="1143000" cy="1333500"/>
          </a:xfrm>
          <a:prstGeom prst="rect">
            <a:avLst/>
          </a:prstGeom>
        </p:spPr>
      </p:pic>
      <p:sp>
        <p:nvSpPr>
          <p:cNvPr id="32" name="TextBox 11"/>
          <p:cNvSpPr txBox="1">
            <a:spLocks noChangeArrowheads="1"/>
          </p:cNvSpPr>
          <p:nvPr/>
        </p:nvSpPr>
        <p:spPr bwMode="auto">
          <a:xfrm>
            <a:off x="285720" y="142852"/>
            <a:ext cx="4962852"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Saved!  Thank you, Lord!</a:t>
            </a:r>
            <a:endParaRPr lang="en-CA" sz="2800" b="1" dirty="0">
              <a:solidFill>
                <a:srgbClr val="FF0000"/>
              </a:solidFill>
              <a:latin typeface="Calibri" pitchFamily="34" charset="0"/>
            </a:endParaRPr>
          </a:p>
        </p:txBody>
      </p:sp>
      <p:pic>
        <p:nvPicPr>
          <p:cNvPr id="38" name="Picture 37" descr="egyptian.gif"/>
          <p:cNvPicPr>
            <a:picLocks noChangeAspect="1"/>
          </p:cNvPicPr>
          <p:nvPr/>
        </p:nvPicPr>
        <p:blipFill>
          <a:blip r:embed="rId6" cstate="print"/>
          <a:stretch>
            <a:fillRect/>
          </a:stretch>
        </p:blipFill>
        <p:spPr>
          <a:xfrm rot="14400000" flipH="1">
            <a:off x="6617059" y="1443397"/>
            <a:ext cx="614477" cy="365760"/>
          </a:xfrm>
          <a:prstGeom prst="rect">
            <a:avLst/>
          </a:prstGeom>
        </p:spPr>
      </p:pic>
      <p:pic>
        <p:nvPicPr>
          <p:cNvPr id="39" name="Picture 38" descr="egyptian.gif"/>
          <p:cNvPicPr>
            <a:picLocks noChangeAspect="1"/>
          </p:cNvPicPr>
          <p:nvPr/>
        </p:nvPicPr>
        <p:blipFill>
          <a:blip r:embed="rId6" cstate="print"/>
          <a:stretch>
            <a:fillRect/>
          </a:stretch>
        </p:blipFill>
        <p:spPr>
          <a:xfrm rot="14400000" flipH="1">
            <a:off x="6617059" y="1736475"/>
            <a:ext cx="614477" cy="365760"/>
          </a:xfrm>
          <a:prstGeom prst="rect">
            <a:avLst/>
          </a:prstGeom>
        </p:spPr>
      </p:pic>
      <p:pic>
        <p:nvPicPr>
          <p:cNvPr id="40" name="Picture 39" descr="egyptian.gif"/>
          <p:cNvPicPr>
            <a:picLocks noChangeAspect="1"/>
          </p:cNvPicPr>
          <p:nvPr/>
        </p:nvPicPr>
        <p:blipFill>
          <a:blip r:embed="rId6" cstate="print"/>
          <a:stretch>
            <a:fillRect/>
          </a:stretch>
        </p:blipFill>
        <p:spPr>
          <a:xfrm rot="14400000" flipH="1">
            <a:off x="6617059" y="2024507"/>
            <a:ext cx="614477" cy="365760"/>
          </a:xfrm>
          <a:prstGeom prst="rect">
            <a:avLst/>
          </a:prstGeom>
        </p:spPr>
      </p:pic>
      <p:pic>
        <p:nvPicPr>
          <p:cNvPr id="45" name="Picture 44" descr="egyptian.gif"/>
          <p:cNvPicPr>
            <a:picLocks noChangeAspect="1"/>
          </p:cNvPicPr>
          <p:nvPr/>
        </p:nvPicPr>
        <p:blipFill>
          <a:blip r:embed="rId6" cstate="print"/>
          <a:stretch>
            <a:fillRect/>
          </a:stretch>
        </p:blipFill>
        <p:spPr>
          <a:xfrm rot="14400000" flipH="1">
            <a:off x="6833083" y="1587413"/>
            <a:ext cx="614477" cy="365760"/>
          </a:xfrm>
          <a:prstGeom prst="rect">
            <a:avLst/>
          </a:prstGeom>
        </p:spPr>
      </p:pic>
      <p:pic>
        <p:nvPicPr>
          <p:cNvPr id="47" name="Picture 46" descr="egyptian.gif"/>
          <p:cNvPicPr>
            <a:picLocks noChangeAspect="1"/>
          </p:cNvPicPr>
          <p:nvPr/>
        </p:nvPicPr>
        <p:blipFill>
          <a:blip r:embed="rId6" cstate="print"/>
          <a:stretch>
            <a:fillRect/>
          </a:stretch>
        </p:blipFill>
        <p:spPr>
          <a:xfrm rot="14400000" flipH="1">
            <a:off x="6376960" y="1587413"/>
            <a:ext cx="614477" cy="365760"/>
          </a:xfrm>
          <a:prstGeom prst="rect">
            <a:avLst/>
          </a:prstGeom>
        </p:spPr>
      </p:pic>
      <p:pic>
        <p:nvPicPr>
          <p:cNvPr id="48" name="Picture 47" descr="egyptian.gif"/>
          <p:cNvPicPr>
            <a:picLocks noChangeAspect="1"/>
          </p:cNvPicPr>
          <p:nvPr/>
        </p:nvPicPr>
        <p:blipFill>
          <a:blip r:embed="rId6" cstate="print"/>
          <a:stretch>
            <a:fillRect/>
          </a:stretch>
        </p:blipFill>
        <p:spPr>
          <a:xfrm rot="14400000" flipH="1">
            <a:off x="6833083" y="1875445"/>
            <a:ext cx="614477" cy="365760"/>
          </a:xfrm>
          <a:prstGeom prst="rect">
            <a:avLst/>
          </a:prstGeom>
        </p:spPr>
      </p:pic>
      <p:pic>
        <p:nvPicPr>
          <p:cNvPr id="49" name="Picture 48" descr="egyptian.gif"/>
          <p:cNvPicPr>
            <a:picLocks noChangeAspect="1"/>
          </p:cNvPicPr>
          <p:nvPr/>
        </p:nvPicPr>
        <p:blipFill>
          <a:blip r:embed="rId6" cstate="print"/>
          <a:stretch>
            <a:fillRect/>
          </a:stretch>
        </p:blipFill>
        <p:spPr>
          <a:xfrm rot="14400000" flipH="1">
            <a:off x="6376960" y="1880491"/>
            <a:ext cx="614477" cy="365760"/>
          </a:xfrm>
          <a:prstGeom prst="rect">
            <a:avLst/>
          </a:prstGeom>
        </p:spPr>
      </p:pic>
      <p:sp>
        <p:nvSpPr>
          <p:cNvPr id="50" name="TextBox 49"/>
          <p:cNvSpPr txBox="1"/>
          <p:nvPr/>
        </p:nvSpPr>
        <p:spPr>
          <a:xfrm>
            <a:off x="6516216" y="378904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
        <p:nvSpPr>
          <p:cNvPr id="5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3" name="Picture 32" descr="lord-jesus-christ-coming-293608.gif"/>
          <p:cNvPicPr>
            <a:picLocks noChangeAspect="1"/>
          </p:cNvPicPr>
          <p:nvPr/>
        </p:nvPicPr>
        <p:blipFill>
          <a:blip r:embed="rId2" cstate="print"/>
          <a:srcRect b="36140"/>
          <a:stretch>
            <a:fillRect/>
          </a:stretch>
        </p:blipFill>
        <p:spPr>
          <a:xfrm>
            <a:off x="2583302" y="1499592"/>
            <a:ext cx="3932914" cy="3657600"/>
          </a:xfrm>
          <a:prstGeom prst="star32">
            <a:avLst/>
          </a:prstGeom>
        </p:spPr>
      </p:pic>
      <p:sp>
        <p:nvSpPr>
          <p:cNvPr id="37" name="Rectangle 36"/>
          <p:cNvSpPr/>
          <p:nvPr/>
        </p:nvSpPr>
        <p:spPr>
          <a:xfrm>
            <a:off x="4350256" y="2727176"/>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5" name="Rectangle 34"/>
          <p:cNvSpPr/>
          <p:nvPr/>
        </p:nvSpPr>
        <p:spPr>
          <a:xfrm>
            <a:off x="3568432" y="3135248"/>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1" name="Picture 30" descr="www.clipartbest.com dc6XLjAMi.gif"/>
          <p:cNvPicPr>
            <a:picLocks noChangeAspect="1"/>
          </p:cNvPicPr>
          <p:nvPr/>
        </p:nvPicPr>
        <p:blipFill>
          <a:blip r:embed="rId3" cstate="print"/>
          <a:stretch>
            <a:fillRect/>
          </a:stretch>
        </p:blipFill>
        <p:spPr>
          <a:xfrm>
            <a:off x="5556056" y="225487"/>
            <a:ext cx="3840480" cy="2699457"/>
          </a:xfrm>
          <a:prstGeom prst="rect">
            <a:avLst/>
          </a:prstGeom>
        </p:spPr>
      </p:pic>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4" cstate="print"/>
          <a:srcRect l="2863" t="3982" r="-1139" b="8808"/>
          <a:stretch>
            <a:fillRect/>
          </a:stretch>
        </p:blipFill>
        <p:spPr>
          <a:xfrm>
            <a:off x="179512" y="4204342"/>
            <a:ext cx="2952328" cy="2609034"/>
          </a:xfrm>
          <a:prstGeom prst="rect">
            <a:avLst/>
          </a:prstGeom>
        </p:spPr>
      </p:pic>
      <p:cxnSp>
        <p:nvCxnSpPr>
          <p:cNvPr id="10" name="Straight Arrow Connector 9"/>
          <p:cNvCxnSpPr/>
          <p:nvPr/>
        </p:nvCxnSpPr>
        <p:spPr>
          <a:xfrm flipV="1">
            <a:off x="3204220" y="3790305"/>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420888"/>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4" name="TextBox 11"/>
          <p:cNvSpPr txBox="1">
            <a:spLocks noChangeArrowheads="1"/>
          </p:cNvSpPr>
          <p:nvPr/>
        </p:nvSpPr>
        <p:spPr bwMode="auto">
          <a:xfrm>
            <a:off x="3563888" y="306896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6" name="TextBox 35"/>
          <p:cNvSpPr txBox="1"/>
          <p:nvPr/>
        </p:nvSpPr>
        <p:spPr>
          <a:xfrm>
            <a:off x="5976664" y="2814027"/>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pic>
        <p:nvPicPr>
          <p:cNvPr id="24" name="Picture 23" descr="angry-face-01s.gif"/>
          <p:cNvPicPr>
            <a:picLocks noChangeAspect="1"/>
          </p:cNvPicPr>
          <p:nvPr/>
        </p:nvPicPr>
        <p:blipFill>
          <a:blip r:embed="rId5" cstate="print"/>
          <a:stretch>
            <a:fillRect/>
          </a:stretch>
        </p:blipFill>
        <p:spPr>
          <a:xfrm>
            <a:off x="8172400" y="5805264"/>
            <a:ext cx="864096" cy="864096"/>
          </a:xfrm>
          <a:prstGeom prst="ellipse">
            <a:avLst/>
          </a:prstGeom>
        </p:spPr>
      </p:pic>
      <p:sp>
        <p:nvSpPr>
          <p:cNvPr id="27" name="TextBox 26"/>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871364"/>
            <a:ext cx="1143000" cy="1333500"/>
          </a:xfrm>
          <a:prstGeom prst="rect">
            <a:avLst/>
          </a:prstGeom>
        </p:spPr>
      </p:pic>
      <p:sp>
        <p:nvSpPr>
          <p:cNvPr id="32" name="TextBox 11"/>
          <p:cNvSpPr txBox="1">
            <a:spLocks noChangeArrowheads="1"/>
          </p:cNvSpPr>
          <p:nvPr/>
        </p:nvSpPr>
        <p:spPr bwMode="auto">
          <a:xfrm>
            <a:off x="285720" y="142852"/>
            <a:ext cx="4962852"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Saved!  Thank you, Lord!</a:t>
            </a:r>
            <a:endParaRPr lang="en-CA" sz="2800" b="1" dirty="0">
              <a:solidFill>
                <a:srgbClr val="FF0000"/>
              </a:solidFill>
              <a:latin typeface="Calibri" pitchFamily="34" charset="0"/>
            </a:endParaRPr>
          </a:p>
        </p:txBody>
      </p:sp>
      <p:pic>
        <p:nvPicPr>
          <p:cNvPr id="38" name="Picture 37" descr="egyptian.gif"/>
          <p:cNvPicPr>
            <a:picLocks noChangeAspect="1"/>
          </p:cNvPicPr>
          <p:nvPr/>
        </p:nvPicPr>
        <p:blipFill>
          <a:blip r:embed="rId6" cstate="print"/>
          <a:stretch>
            <a:fillRect/>
          </a:stretch>
        </p:blipFill>
        <p:spPr>
          <a:xfrm rot="14400000" flipH="1">
            <a:off x="6617059" y="1443397"/>
            <a:ext cx="614477" cy="365760"/>
          </a:xfrm>
          <a:prstGeom prst="rect">
            <a:avLst/>
          </a:prstGeom>
        </p:spPr>
      </p:pic>
      <p:pic>
        <p:nvPicPr>
          <p:cNvPr id="39" name="Picture 38" descr="egyptian.gif"/>
          <p:cNvPicPr>
            <a:picLocks noChangeAspect="1"/>
          </p:cNvPicPr>
          <p:nvPr/>
        </p:nvPicPr>
        <p:blipFill>
          <a:blip r:embed="rId6" cstate="print"/>
          <a:stretch>
            <a:fillRect/>
          </a:stretch>
        </p:blipFill>
        <p:spPr>
          <a:xfrm rot="14400000" flipH="1">
            <a:off x="6617059" y="1736475"/>
            <a:ext cx="614477" cy="365760"/>
          </a:xfrm>
          <a:prstGeom prst="rect">
            <a:avLst/>
          </a:prstGeom>
        </p:spPr>
      </p:pic>
      <p:pic>
        <p:nvPicPr>
          <p:cNvPr id="40" name="Picture 39" descr="egyptian.gif"/>
          <p:cNvPicPr>
            <a:picLocks noChangeAspect="1"/>
          </p:cNvPicPr>
          <p:nvPr/>
        </p:nvPicPr>
        <p:blipFill>
          <a:blip r:embed="rId6" cstate="print"/>
          <a:stretch>
            <a:fillRect/>
          </a:stretch>
        </p:blipFill>
        <p:spPr>
          <a:xfrm rot="14400000" flipH="1">
            <a:off x="6617059" y="2024507"/>
            <a:ext cx="614477" cy="365760"/>
          </a:xfrm>
          <a:prstGeom prst="rect">
            <a:avLst/>
          </a:prstGeom>
        </p:spPr>
      </p:pic>
      <p:pic>
        <p:nvPicPr>
          <p:cNvPr id="45" name="Picture 44" descr="egyptian.gif"/>
          <p:cNvPicPr>
            <a:picLocks noChangeAspect="1"/>
          </p:cNvPicPr>
          <p:nvPr/>
        </p:nvPicPr>
        <p:blipFill>
          <a:blip r:embed="rId6" cstate="print"/>
          <a:stretch>
            <a:fillRect/>
          </a:stretch>
        </p:blipFill>
        <p:spPr>
          <a:xfrm rot="14400000" flipH="1">
            <a:off x="6833083" y="1587413"/>
            <a:ext cx="614477" cy="365760"/>
          </a:xfrm>
          <a:prstGeom prst="rect">
            <a:avLst/>
          </a:prstGeom>
        </p:spPr>
      </p:pic>
      <p:pic>
        <p:nvPicPr>
          <p:cNvPr id="47" name="Picture 46" descr="egyptian.gif"/>
          <p:cNvPicPr>
            <a:picLocks noChangeAspect="1"/>
          </p:cNvPicPr>
          <p:nvPr/>
        </p:nvPicPr>
        <p:blipFill>
          <a:blip r:embed="rId6" cstate="print"/>
          <a:stretch>
            <a:fillRect/>
          </a:stretch>
        </p:blipFill>
        <p:spPr>
          <a:xfrm rot="14400000" flipH="1">
            <a:off x="6376960" y="1587413"/>
            <a:ext cx="614477" cy="365760"/>
          </a:xfrm>
          <a:prstGeom prst="rect">
            <a:avLst/>
          </a:prstGeom>
        </p:spPr>
      </p:pic>
      <p:pic>
        <p:nvPicPr>
          <p:cNvPr id="48" name="Picture 47" descr="egyptian.gif"/>
          <p:cNvPicPr>
            <a:picLocks noChangeAspect="1"/>
          </p:cNvPicPr>
          <p:nvPr/>
        </p:nvPicPr>
        <p:blipFill>
          <a:blip r:embed="rId6" cstate="print"/>
          <a:stretch>
            <a:fillRect/>
          </a:stretch>
        </p:blipFill>
        <p:spPr>
          <a:xfrm rot="14400000" flipH="1">
            <a:off x="6833083" y="1875445"/>
            <a:ext cx="614477" cy="365760"/>
          </a:xfrm>
          <a:prstGeom prst="rect">
            <a:avLst/>
          </a:prstGeom>
        </p:spPr>
      </p:pic>
      <p:pic>
        <p:nvPicPr>
          <p:cNvPr id="49" name="Picture 48" descr="egyptian.gif"/>
          <p:cNvPicPr>
            <a:picLocks noChangeAspect="1"/>
          </p:cNvPicPr>
          <p:nvPr/>
        </p:nvPicPr>
        <p:blipFill>
          <a:blip r:embed="rId6" cstate="print"/>
          <a:stretch>
            <a:fillRect/>
          </a:stretch>
        </p:blipFill>
        <p:spPr>
          <a:xfrm rot="14400000" flipH="1">
            <a:off x="6376960" y="1880491"/>
            <a:ext cx="614477" cy="365760"/>
          </a:xfrm>
          <a:prstGeom prst="rect">
            <a:avLst/>
          </a:prstGeom>
        </p:spPr>
      </p:pic>
      <p:sp>
        <p:nvSpPr>
          <p:cNvPr id="50" name="TextBox 49"/>
          <p:cNvSpPr txBox="1"/>
          <p:nvPr/>
        </p:nvSpPr>
        <p:spPr>
          <a:xfrm>
            <a:off x="3347864" y="4206567"/>
            <a:ext cx="5760640" cy="2246769"/>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			“Since, therefore, </a:t>
            </a:r>
          </a:p>
          <a:p>
            <a:r>
              <a:rPr lang="en-CA" sz="2800" b="1" dirty="0" smtClean="0">
                <a:solidFill>
                  <a:schemeClr val="bg1"/>
                </a:solidFill>
                <a:latin typeface="Calibri" pitchFamily="34" charset="0"/>
                <a:cs typeface="Calibri" pitchFamily="34" charset="0"/>
              </a:rPr>
              <a:t>			we have now been justified by his blood, much more shall we be </a:t>
            </a:r>
            <a:r>
              <a:rPr lang="en-CA" sz="2800" b="1" u="sng" dirty="0" smtClean="0">
                <a:solidFill>
                  <a:schemeClr val="bg1"/>
                </a:solidFill>
                <a:latin typeface="Calibri" pitchFamily="34" charset="0"/>
                <a:cs typeface="Calibri" pitchFamily="34" charset="0"/>
              </a:rPr>
              <a:t>saved</a:t>
            </a:r>
            <a:r>
              <a:rPr lang="en-CA" sz="2800" b="1" dirty="0" smtClean="0">
                <a:solidFill>
                  <a:schemeClr val="bg1"/>
                </a:solidFill>
                <a:latin typeface="Calibri" pitchFamily="34" charset="0"/>
                <a:cs typeface="Calibri" pitchFamily="34" charset="0"/>
              </a:rPr>
              <a:t> by him from </a:t>
            </a:r>
          </a:p>
          <a:p>
            <a:r>
              <a:rPr lang="en-CA" sz="2800" b="1" dirty="0" smtClean="0">
                <a:solidFill>
                  <a:schemeClr val="bg1"/>
                </a:solidFill>
                <a:latin typeface="Calibri" pitchFamily="34" charset="0"/>
                <a:cs typeface="Calibri" pitchFamily="34" charset="0"/>
              </a:rPr>
              <a:t>the wrath of God”  Rom 5:9</a:t>
            </a:r>
            <a:endParaRPr lang="en-CA" dirty="0"/>
          </a:p>
        </p:txBody>
      </p:sp>
      <p:sp>
        <p:nvSpPr>
          <p:cNvPr id="51" name="TextBox 12"/>
          <p:cNvSpPr txBox="1">
            <a:spLocks noChangeArrowheads="1"/>
          </p:cNvSpPr>
          <p:nvPr/>
        </p:nvSpPr>
        <p:spPr bwMode="auto">
          <a:xfrm>
            <a:off x="179512" y="753603"/>
            <a:ext cx="5328592" cy="2677656"/>
          </a:xfrm>
          <a:prstGeom prst="rect">
            <a:avLst/>
          </a:prstGeom>
          <a:noFill/>
          <a:ln w="9525">
            <a:noFill/>
            <a:miter lim="800000"/>
            <a:headEnd/>
            <a:tailEnd/>
          </a:ln>
        </p:spPr>
        <p:txBody>
          <a:bodyPr wrap="square">
            <a:spAutoFit/>
          </a:bodyPr>
          <a:lstStyle/>
          <a:p>
            <a:r>
              <a:rPr lang="en-CA" sz="2800" b="1" dirty="0" smtClean="0">
                <a:solidFill>
                  <a:schemeClr val="bg1"/>
                </a:solidFill>
                <a:latin typeface="Calibri" pitchFamily="34" charset="0"/>
                <a:cs typeface="Calibri" pitchFamily="34" charset="0"/>
              </a:rPr>
              <a:t>“I am not ashamed of the gospel, for it is the power of God </a:t>
            </a:r>
          </a:p>
          <a:p>
            <a:r>
              <a:rPr lang="en-CA" sz="2800" b="1" dirty="0" smtClean="0">
                <a:solidFill>
                  <a:schemeClr val="bg1"/>
                </a:solidFill>
                <a:latin typeface="Calibri" pitchFamily="34" charset="0"/>
                <a:cs typeface="Calibri" pitchFamily="34" charset="0"/>
              </a:rPr>
              <a:t>for </a:t>
            </a:r>
            <a:r>
              <a:rPr lang="en-CA" sz="2800" b="1" u="sng" dirty="0" smtClean="0">
                <a:solidFill>
                  <a:schemeClr val="bg1"/>
                </a:solidFill>
                <a:latin typeface="Calibri" pitchFamily="34" charset="0"/>
                <a:cs typeface="Calibri" pitchFamily="34" charset="0"/>
              </a:rPr>
              <a:t>salvation</a:t>
            </a:r>
            <a:r>
              <a:rPr lang="en-CA" sz="2800" b="1" dirty="0" smtClean="0">
                <a:solidFill>
                  <a:schemeClr val="bg1"/>
                </a:solidFill>
                <a:latin typeface="Calibri" pitchFamily="34" charset="0"/>
                <a:cs typeface="Calibri" pitchFamily="34" charset="0"/>
              </a:rPr>
              <a:t> to </a:t>
            </a:r>
          </a:p>
          <a:p>
            <a:r>
              <a:rPr lang="en-CA" sz="2800" b="1" dirty="0" smtClean="0">
                <a:solidFill>
                  <a:schemeClr val="bg1"/>
                </a:solidFill>
                <a:latin typeface="Calibri" pitchFamily="34" charset="0"/>
                <a:cs typeface="Calibri" pitchFamily="34" charset="0"/>
              </a:rPr>
              <a:t>everyone </a:t>
            </a:r>
          </a:p>
          <a:p>
            <a:r>
              <a:rPr lang="en-CA" sz="2800" b="1" dirty="0" smtClean="0">
                <a:solidFill>
                  <a:schemeClr val="bg1"/>
                </a:solidFill>
                <a:latin typeface="Calibri" pitchFamily="34" charset="0"/>
                <a:cs typeface="Calibri" pitchFamily="34" charset="0"/>
              </a:rPr>
              <a:t>who believes”</a:t>
            </a:r>
            <a:br>
              <a:rPr lang="en-CA" sz="2800" b="1" dirty="0" smtClean="0">
                <a:solidFill>
                  <a:schemeClr val="bg1"/>
                </a:solidFill>
                <a:latin typeface="Calibri" pitchFamily="34" charset="0"/>
                <a:cs typeface="Calibri" pitchFamily="34" charset="0"/>
              </a:rPr>
            </a:br>
            <a:r>
              <a:rPr lang="en-CA" sz="2800" b="1" dirty="0" smtClean="0">
                <a:solidFill>
                  <a:schemeClr val="bg1"/>
                </a:solidFill>
                <a:latin typeface="Calibri" pitchFamily="34" charset="0"/>
                <a:cs typeface="Calibri" pitchFamily="34" charset="0"/>
              </a:rPr>
              <a:t>Rom 1:16</a:t>
            </a:r>
            <a:endParaRPr lang="x-none" sz="2800" smtClean="0"/>
          </a:p>
        </p:txBody>
      </p:sp>
      <p:sp>
        <p:nvSpPr>
          <p:cNvPr id="52" name="TextBox 51"/>
          <p:cNvSpPr txBox="1"/>
          <p:nvPr/>
        </p:nvSpPr>
        <p:spPr>
          <a:xfrm>
            <a:off x="6516216" y="3645024"/>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
        <p:nvSpPr>
          <p:cNvPr id="53"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14290"/>
            <a:ext cx="8568952" cy="1143000"/>
          </a:xfrm>
        </p:spPr>
        <p:txBody>
          <a:bodyPr/>
          <a:lstStyle/>
          <a:p>
            <a:r>
              <a:rPr lang="en-CA" sz="2800" b="1" dirty="0" smtClean="0">
                <a:solidFill>
                  <a:schemeClr val="tx1"/>
                </a:solidFill>
                <a:latin typeface="Calibri" pitchFamily="34" charset="0"/>
              </a:rPr>
              <a:t>Lord, if Christ had not shed his precious blood . . .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but all thanks and praise to you that in Christ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71612"/>
            <a:ext cx="5754734" cy="3683376"/>
          </a:xfrm>
          <a:prstGeom prst="rect">
            <a:avLst/>
          </a:prstGeom>
        </p:spPr>
      </p:pic>
      <p:sp>
        <p:nvSpPr>
          <p:cNvPr id="5" name="TextBox 4"/>
          <p:cNvSpPr txBox="1"/>
          <p:nvPr/>
        </p:nvSpPr>
        <p:spPr>
          <a:xfrm>
            <a:off x="3714744" y="4929198"/>
            <a:ext cx="4679380"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7" name="Title 1"/>
          <p:cNvSpPr txBox="1">
            <a:spLocks/>
          </p:cNvSpPr>
          <p:nvPr/>
        </p:nvSpPr>
        <p:spPr bwMode="auto">
          <a:xfrm>
            <a:off x="285720" y="5500702"/>
            <a:ext cx="854452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“For you know the grace of our Lord Jesus Christ, that though he was rich, yet for your sake he became poor, so that you by his poverty might become rich” 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8:9</a:t>
            </a: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pic>
        <p:nvPicPr>
          <p:cNvPr id="19" name="Picture 18" descr="www.clipartbest.com dc6XLjAMi.gif"/>
          <p:cNvPicPr>
            <a:picLocks noChangeAspect="1"/>
          </p:cNvPicPr>
          <p:nvPr/>
        </p:nvPicPr>
        <p:blipFill>
          <a:blip r:embed="rId4" cstate="print"/>
          <a:stretch>
            <a:fillRect/>
          </a:stretch>
        </p:blipFill>
        <p:spPr>
          <a:xfrm>
            <a:off x="5556056" y="1377615"/>
            <a:ext cx="3840480" cy="2699457"/>
          </a:xfrm>
          <a:prstGeom prst="rect">
            <a:avLst/>
          </a:prstGeom>
        </p:spPr>
      </p:pic>
      <p:sp>
        <p:nvSpPr>
          <p:cNvPr id="16" name="Rectangle 15"/>
          <p:cNvSpPr/>
          <p:nvPr/>
        </p:nvSpPr>
        <p:spPr>
          <a:xfrm>
            <a:off x="7380312" y="2420888"/>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7126560" y="2636912"/>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4" name="Picture 23" descr="angry-face-01s.gif"/>
          <p:cNvPicPr>
            <a:picLocks noChangeAspect="1"/>
          </p:cNvPicPr>
          <p:nvPr/>
        </p:nvPicPr>
        <p:blipFill>
          <a:blip r:embed="rId5" cstate="print"/>
          <a:stretch>
            <a:fillRect/>
          </a:stretch>
        </p:blipFill>
        <p:spPr>
          <a:xfrm>
            <a:off x="8100392" y="5877272"/>
            <a:ext cx="864096" cy="864096"/>
          </a:xfrm>
          <a:prstGeom prst="ellipse">
            <a:avLst/>
          </a:prstGeom>
        </p:spPr>
      </p:pic>
      <p:sp>
        <p:nvSpPr>
          <p:cNvPr id="27" name="TextBox 26"/>
          <p:cNvSpPr txBox="1"/>
          <p:nvPr/>
        </p:nvSpPr>
        <p:spPr>
          <a:xfrm>
            <a:off x="810039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028384"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72200" y="1529072"/>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12426" y="2514546"/>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36562" y="2515534"/>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2204864"/>
            <a:ext cx="1143000" cy="1333500"/>
          </a:xfrm>
          <a:prstGeom prst="rect">
            <a:avLst/>
          </a:prstGeom>
        </p:spPr>
      </p:pic>
      <p:graphicFrame>
        <p:nvGraphicFramePr>
          <p:cNvPr id="8992770" name="Object 2"/>
          <p:cNvGraphicFramePr>
            <a:graphicFrameLocks noChangeAspect="1"/>
          </p:cNvGraphicFramePr>
          <p:nvPr/>
        </p:nvGraphicFramePr>
        <p:xfrm>
          <a:off x="0" y="0"/>
          <a:ext cx="5867400" cy="4394200"/>
        </p:xfrm>
        <a:graphic>
          <a:graphicData uri="http://schemas.openxmlformats.org/presentationml/2006/ole">
            <p:oleObj spid="_x0000_s9213954" name="Slide" r:id="rId8" imgW="4570378" imgH="3427559" progId="PowerPoint.Slide.12">
              <p:embed/>
            </p:oleObj>
          </a:graphicData>
        </a:graphic>
      </p:graphicFrame>
      <p:sp>
        <p:nvSpPr>
          <p:cNvPr id="32" name="Title 1"/>
          <p:cNvSpPr txBox="1">
            <a:spLocks/>
          </p:cNvSpPr>
          <p:nvPr/>
        </p:nvSpPr>
        <p:spPr>
          <a:xfrm>
            <a:off x="6012160" y="210344"/>
            <a:ext cx="2952328" cy="914400"/>
          </a:xfrm>
          <a:prstGeom prst="rect">
            <a:avLst/>
          </a:prstGeom>
          <a:solidFill>
            <a:srgbClr val="FFFFFF"/>
          </a:solidFill>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100. </a:t>
            </a:r>
            <a:r>
              <a:rPr lang="en-CA" sz="2800" b="1" kern="0" dirty="0" err="1" smtClean="0">
                <a:solidFill>
                  <a:srgbClr val="FF0000"/>
                </a:solidFill>
                <a:latin typeface="Calibri" pitchFamily="34" charset="0"/>
                <a:ea typeface="+mj-ea"/>
                <a:cs typeface="+mj-cs"/>
              </a:rPr>
              <a:t>i</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n the </a:t>
            </a:r>
          </a:p>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New Covenant!</a:t>
            </a:r>
          </a:p>
        </p:txBody>
      </p:sp>
      <p:sp>
        <p:nvSpPr>
          <p:cNvPr id="36" name="TextBox 35"/>
          <p:cNvSpPr txBox="1"/>
          <p:nvPr/>
        </p:nvSpPr>
        <p:spPr>
          <a:xfrm>
            <a:off x="5868144" y="3717032"/>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sp>
        <p:nvSpPr>
          <p:cNvPr id="18" name="TextBox 4"/>
          <p:cNvSpPr txBox="1">
            <a:spLocks noChangeArrowheads="1"/>
          </p:cNvSpPr>
          <p:nvPr/>
        </p:nvSpPr>
        <p:spPr bwMode="auto">
          <a:xfrm>
            <a:off x="251718" y="4468379"/>
            <a:ext cx="8640762" cy="2246769"/>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“Therefore he is the mediator of a new covenant, </a:t>
            </a:r>
          </a:p>
          <a:p>
            <a:r>
              <a:rPr lang="en-US" sz="2800" b="1" dirty="0">
                <a:solidFill>
                  <a:schemeClr val="bg1"/>
                </a:solidFill>
                <a:latin typeface="Calibri" pitchFamily="34" charset="0"/>
              </a:rPr>
              <a:t>so that those who are called may receive the promised eternal inheritance, since a death has occurred that redeems them from the transgressions committed </a:t>
            </a:r>
          </a:p>
          <a:p>
            <a:r>
              <a:rPr lang="en-US" sz="2800" b="1" dirty="0">
                <a:solidFill>
                  <a:schemeClr val="bg1"/>
                </a:solidFill>
                <a:latin typeface="Calibri" pitchFamily="34" charset="0"/>
              </a:rPr>
              <a:t>under the first covenant”  Heb </a:t>
            </a:r>
            <a:r>
              <a:rPr lang="en-US" sz="2800" b="1" dirty="0" smtClean="0">
                <a:solidFill>
                  <a:schemeClr val="bg1"/>
                </a:solidFill>
                <a:latin typeface="Calibri" pitchFamily="34" charset="0"/>
              </a:rPr>
              <a:t>9:15</a:t>
            </a:r>
            <a:endParaRPr lang="en-CA" dirty="0"/>
          </a:p>
        </p:txBody>
      </p:sp>
      <p:pic>
        <p:nvPicPr>
          <p:cNvPr id="20" name="Picture 19" descr="egyptian.gif"/>
          <p:cNvPicPr>
            <a:picLocks noChangeAspect="1"/>
          </p:cNvPicPr>
          <p:nvPr/>
        </p:nvPicPr>
        <p:blipFill>
          <a:blip r:embed="rId6" cstate="print"/>
          <a:stretch>
            <a:fillRect/>
          </a:stretch>
        </p:blipFill>
        <p:spPr>
          <a:xfrm rot="14400000" flipH="1">
            <a:off x="6617059" y="2667533"/>
            <a:ext cx="614477" cy="365760"/>
          </a:xfrm>
          <a:prstGeom prst="rect">
            <a:avLst/>
          </a:prstGeom>
        </p:spPr>
      </p:pic>
      <p:pic>
        <p:nvPicPr>
          <p:cNvPr id="21" name="Picture 20" descr="egyptian.gif"/>
          <p:cNvPicPr>
            <a:picLocks noChangeAspect="1"/>
          </p:cNvPicPr>
          <p:nvPr/>
        </p:nvPicPr>
        <p:blipFill>
          <a:blip r:embed="rId6" cstate="print"/>
          <a:stretch>
            <a:fillRect/>
          </a:stretch>
        </p:blipFill>
        <p:spPr>
          <a:xfrm rot="14400000" flipH="1">
            <a:off x="6617059" y="2960611"/>
            <a:ext cx="614477" cy="365760"/>
          </a:xfrm>
          <a:prstGeom prst="rect">
            <a:avLst/>
          </a:prstGeom>
        </p:spPr>
      </p:pic>
      <p:pic>
        <p:nvPicPr>
          <p:cNvPr id="22" name="Picture 21" descr="egyptian.gif"/>
          <p:cNvPicPr>
            <a:picLocks noChangeAspect="1"/>
          </p:cNvPicPr>
          <p:nvPr/>
        </p:nvPicPr>
        <p:blipFill>
          <a:blip r:embed="rId6" cstate="print"/>
          <a:stretch>
            <a:fillRect/>
          </a:stretch>
        </p:blipFill>
        <p:spPr>
          <a:xfrm rot="14400000" flipH="1">
            <a:off x="6592984" y="3248643"/>
            <a:ext cx="614477" cy="365760"/>
          </a:xfrm>
          <a:prstGeom prst="rect">
            <a:avLst/>
          </a:prstGeom>
        </p:spPr>
      </p:pic>
      <p:pic>
        <p:nvPicPr>
          <p:cNvPr id="23" name="Picture 22" descr="egyptian.gif"/>
          <p:cNvPicPr>
            <a:picLocks noChangeAspect="1"/>
          </p:cNvPicPr>
          <p:nvPr/>
        </p:nvPicPr>
        <p:blipFill>
          <a:blip r:embed="rId6" cstate="print"/>
          <a:stretch>
            <a:fillRect/>
          </a:stretch>
        </p:blipFill>
        <p:spPr>
          <a:xfrm rot="14400000" flipH="1">
            <a:off x="6881016" y="2811549"/>
            <a:ext cx="614477" cy="365760"/>
          </a:xfrm>
          <a:prstGeom prst="rect">
            <a:avLst/>
          </a:prstGeom>
        </p:spPr>
      </p:pic>
      <p:pic>
        <p:nvPicPr>
          <p:cNvPr id="26" name="Picture 25" descr="egyptian.gif"/>
          <p:cNvPicPr>
            <a:picLocks noChangeAspect="1"/>
          </p:cNvPicPr>
          <p:nvPr/>
        </p:nvPicPr>
        <p:blipFill>
          <a:blip r:embed="rId6" cstate="print"/>
          <a:stretch>
            <a:fillRect/>
          </a:stretch>
        </p:blipFill>
        <p:spPr>
          <a:xfrm rot="14400000" flipH="1">
            <a:off x="6833083" y="3099581"/>
            <a:ext cx="614477" cy="365760"/>
          </a:xfrm>
          <a:prstGeom prst="rect">
            <a:avLst/>
          </a:prstGeom>
        </p:spPr>
      </p:pic>
      <p:pic>
        <p:nvPicPr>
          <p:cNvPr id="29" name="Picture 28" descr="egyptian.gif"/>
          <p:cNvPicPr>
            <a:picLocks noChangeAspect="1"/>
          </p:cNvPicPr>
          <p:nvPr/>
        </p:nvPicPr>
        <p:blipFill>
          <a:blip r:embed="rId6" cstate="print"/>
          <a:stretch>
            <a:fillRect/>
          </a:stretch>
        </p:blipFill>
        <p:spPr>
          <a:xfrm rot="14400000" flipH="1">
            <a:off x="6376960" y="2819933"/>
            <a:ext cx="614477" cy="365760"/>
          </a:xfrm>
          <a:prstGeom prst="rect">
            <a:avLst/>
          </a:prstGeom>
        </p:spPr>
      </p:pic>
      <p:pic>
        <p:nvPicPr>
          <p:cNvPr id="30" name="Picture 29" descr="egyptian.gif"/>
          <p:cNvPicPr>
            <a:picLocks noChangeAspect="1"/>
          </p:cNvPicPr>
          <p:nvPr/>
        </p:nvPicPr>
        <p:blipFill>
          <a:blip r:embed="rId6" cstate="print"/>
          <a:stretch>
            <a:fillRect/>
          </a:stretch>
        </p:blipFill>
        <p:spPr>
          <a:xfrm rot="14400000" flipH="1">
            <a:off x="6376960" y="3099581"/>
            <a:ext cx="614477" cy="365760"/>
          </a:xfrm>
          <a:prstGeom prst="rect">
            <a:avLst/>
          </a:prstGeom>
        </p:spPr>
      </p:pic>
      <p:sp>
        <p:nvSpPr>
          <p:cNvPr id="31" name="TextBox 30"/>
          <p:cNvSpPr txBox="1"/>
          <p:nvPr/>
        </p:nvSpPr>
        <p:spPr>
          <a:xfrm>
            <a:off x="5868144" y="6237312"/>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s©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14290"/>
            <a:ext cx="8568952" cy="1143000"/>
          </a:xfrm>
        </p:spPr>
        <p:txBody>
          <a:bodyPr/>
          <a:lstStyle/>
          <a:p>
            <a:r>
              <a:rPr lang="en-CA" sz="2800" b="1" dirty="0" smtClean="0">
                <a:solidFill>
                  <a:schemeClr val="tx1"/>
                </a:solidFill>
                <a:latin typeface="Calibri" pitchFamily="34" charset="0"/>
              </a:rPr>
              <a:t>Lord, without Christ’s blood of the New Covenant . . .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but all joy and delight in you that in Christ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71612"/>
            <a:ext cx="5754734" cy="3683376"/>
          </a:xfrm>
          <a:prstGeom prst="rect">
            <a:avLst/>
          </a:prstGeom>
        </p:spPr>
      </p:pic>
      <p:sp>
        <p:nvSpPr>
          <p:cNvPr id="5" name="TextBox 4"/>
          <p:cNvSpPr txBox="1"/>
          <p:nvPr/>
        </p:nvSpPr>
        <p:spPr>
          <a:xfrm>
            <a:off x="2879304" y="4929198"/>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itle 1"/>
          <p:cNvSpPr txBox="1">
            <a:spLocks/>
          </p:cNvSpPr>
          <p:nvPr/>
        </p:nvSpPr>
        <p:spPr bwMode="auto">
          <a:xfrm>
            <a:off x="385192" y="5500702"/>
            <a:ext cx="836327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“the gospel of Christ . . . the surpassing grace of God upon you . . . Thanks be to God for his </a:t>
            </a:r>
          </a:p>
          <a:p>
            <a:pPr algn="ctr"/>
            <a:r>
              <a:rPr lang="en-US" sz="2800" b="1" dirty="0" smtClean="0">
                <a:latin typeface="Calibri" pitchFamily="34" charset="0"/>
                <a:cs typeface="Calibri" pitchFamily="34" charset="0"/>
              </a:rPr>
              <a:t>inexpressible gift!” 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9:13-15</a:t>
            </a:r>
          </a:p>
        </p:txBody>
      </p:sp>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Find 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0" name="Rectangle 19"/>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Box 39"/>
          <p:cNvSpPr txBox="1">
            <a:spLocks noChangeArrowheads="1"/>
          </p:cNvSpPr>
          <p:nvPr/>
        </p:nvSpPr>
        <p:spPr bwMode="auto">
          <a:xfrm>
            <a:off x="72008" y="3129930"/>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44"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11" name="Picture 10"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12" name="Picture 11"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13" name="Picture 12"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14" name="Picture 13"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16" name="TextBox 15"/>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17" name="TextBox 16"/>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8" name="TextBox 17"/>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bwMode="auto">
          <a:xfrm>
            <a:off x="7236296" y="0"/>
            <a:ext cx="1920240"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Joyfully drink in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freely given in Christ</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altLang="ko-KR" sz="26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Come to me and drink!</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lang="en-CA" sz="800" b="1" dirty="0" smtClean="0">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US" sz="2800" b="1" dirty="0" smtClean="0">
                <a:solidFill>
                  <a:srgbClr val="FFFF00"/>
                </a:solidFill>
                <a:latin typeface="Calibri" pitchFamily="34" charset="0"/>
              </a:rPr>
              <a:t>It is finished!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Joyfully</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rest in Christ’s death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to freely provide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all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you need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God!</a:t>
            </a:r>
            <a:br>
              <a:rPr lang="en-US" sz="2800" b="1" dirty="0" smtClean="0">
                <a:solidFill>
                  <a:srgbClr val="FFFF00"/>
                </a:solidFill>
                <a:latin typeface="Calibri" pitchFamily="34" charset="0"/>
              </a:rPr>
            </a:br>
            <a:endParaRPr lang="en-US" sz="2800" b="1" dirty="0" smtClean="0">
              <a:solidFill>
                <a:srgbClr val="FFFF00"/>
              </a:solidFill>
              <a:latin typeface="Calibri" pitchFamily="34" charset="0"/>
            </a:endParaRPr>
          </a:p>
          <a:p>
            <a:pPr lvl="0" algn="ctr" fontAlgn="auto">
              <a:lnSpc>
                <a:spcPts val="2700"/>
              </a:lnSpc>
              <a:spcAft>
                <a:spcPts val="0"/>
              </a:spcAft>
              <a:defRPr/>
            </a:pPr>
            <a:r>
              <a:rPr lang="en-US" altLang="ko-KR" sz="2800" b="1" dirty="0" smtClean="0">
                <a:solidFill>
                  <a:srgbClr val="FFFF00"/>
                </a:solidFill>
                <a:latin typeface="Calibri" pitchFamily="34" charset="0"/>
                <a:ea typeface="굴림" pitchFamily="34" charset="-127"/>
              </a:rPr>
              <a:t>Come to me and </a:t>
            </a:r>
            <a:br>
              <a:rPr lang="en-US" altLang="ko-KR" sz="2800" b="1" dirty="0" smtClean="0">
                <a:solidFill>
                  <a:srgbClr val="FFFF00"/>
                </a:solidFill>
                <a:latin typeface="Calibri" pitchFamily="34" charset="0"/>
                <a:ea typeface="굴림" pitchFamily="34" charset="-127"/>
              </a:rPr>
            </a:br>
            <a:r>
              <a:rPr lang="en-US" altLang="ko-KR" sz="2800" b="1" dirty="0" smtClean="0">
                <a:solidFill>
                  <a:srgbClr val="FFFF00"/>
                </a:solidFill>
                <a:latin typeface="Calibri" pitchFamily="34" charset="0"/>
                <a:ea typeface="굴림" pitchFamily="34" charset="-127"/>
              </a:rPr>
              <a:t>find rest!</a:t>
            </a:r>
            <a:endParaRPr lang="en-CA" sz="2800" b="1" dirty="0">
              <a:latin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7236296" y="0"/>
            <a:ext cx="1920240"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Rejoice that Christ’s death </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provides </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what God gives to satisfy our</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deepest</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thirsts.</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Come. </a:t>
            </a:r>
            <a:b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Drink. Rejoice.</a:t>
            </a:r>
            <a:b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Be satisfied.</a:t>
            </a:r>
            <a:endParaRPr kumimoji="0" lang="en-US" altLang="ko-KR" sz="28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the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4" name="TextBox 3"/>
          <p:cNvSpPr txBox="1"/>
          <p:nvPr/>
        </p:nvSpPr>
        <p:spPr>
          <a:xfrm rot="19985203">
            <a:off x="2876236" y="1482939"/>
            <a:ext cx="3525522" cy="2800767"/>
          </a:xfrm>
          <a:prstGeom prst="rect">
            <a:avLst/>
          </a:prstGeom>
          <a:solidFill>
            <a:srgbClr val="FFFF00"/>
          </a:solidFill>
        </p:spPr>
        <p:txBody>
          <a:bodyPr wrap="square" rtlCol="0">
            <a:spAutoFit/>
          </a:bodyPr>
          <a:lstStyle/>
          <a:p>
            <a:pPr algn="ctr">
              <a:spcBef>
                <a:spcPts val="600"/>
              </a:spcBef>
              <a:spcAft>
                <a:spcPts val="600"/>
              </a:spcAft>
            </a:pPr>
            <a:r>
              <a:rPr lang="en-CA" sz="8800" b="1" dirty="0" smtClean="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rPr>
              <a:t>Jesus Christ</a:t>
            </a:r>
            <a:endParaRPr lang="en-CA" sz="8800" b="1" dirty="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endParaRPr>
          </a:p>
        </p:txBody>
      </p:sp>
      <p:sp>
        <p:nvSpPr>
          <p:cNvPr id="5" name="Title 1"/>
          <p:cNvSpPr txBox="1">
            <a:spLocks/>
          </p:cNvSpPr>
          <p:nvPr/>
        </p:nvSpPr>
        <p:spPr bwMode="auto">
          <a:xfrm>
            <a:off x="395536" y="4941168"/>
            <a:ext cx="7272808" cy="12323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7030A0"/>
                </a:solidFill>
                <a:effectLst/>
                <a:uLnTx/>
                <a:uFillTx/>
                <a:latin typeface="Calibri" pitchFamily="34" charset="0"/>
                <a:ea typeface="+mj-ea"/>
                <a:cs typeface="+mj-cs"/>
              </a:rPr>
              <a:t>Lord, thank you that Jesus came to die for us as your greatest gift to us!</a:t>
            </a:r>
            <a:endParaRPr kumimoji="0" lang="en-CA" sz="3600" b="1" i="0" u="none" strike="noStrike" kern="0" cap="none" spc="0" normalizeH="0" baseline="0" noProof="0" dirty="0">
              <a:ln>
                <a:noFill/>
              </a:ln>
              <a:solidFill>
                <a:srgbClr val="7030A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572000" y="1054477"/>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157192"/>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Rectangle 21"/>
          <p:cNvSpPr/>
          <p:nvPr/>
        </p:nvSpPr>
        <p:spPr>
          <a:xfrm>
            <a:off x="1691680" y="2636912"/>
            <a:ext cx="5688632" cy="1077218"/>
          </a:xfrm>
          <a:prstGeom prst="rect">
            <a:avLst/>
          </a:prstGeom>
          <a:solidFill>
            <a:srgbClr val="9900CC"/>
          </a:solidFill>
        </p:spPr>
        <p:txBody>
          <a:bodyPr wrap="square">
            <a:spAutoFit/>
          </a:bodyPr>
          <a:lstStyle/>
          <a:p>
            <a:pPr lvl="0" algn="ctr" eaLnBrk="0" hangingPunct="0">
              <a:defRPr/>
            </a:pPr>
            <a:r>
              <a:rPr lang="en-CA" sz="3200" b="1" kern="0" dirty="0" smtClean="0">
                <a:solidFill>
                  <a:srgbClr val="FFFF00"/>
                </a:solidFill>
                <a:latin typeface="Calibri" pitchFamily="34" charset="0"/>
              </a:rPr>
              <a:t>Thank you for the many gifts inside the gift that Jesus is to us!</a:t>
            </a:r>
            <a:endParaRPr lang="en-CA" sz="3200" b="1" kern="0" dirty="0">
              <a:solidFill>
                <a:srgbClr val="FFFF00"/>
              </a:solidFill>
              <a:latin typeface="Calibri" pitchFamily="34" charset="0"/>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006080"/>
            <a:ext cx="8640960" cy="1143000"/>
          </a:xfrm>
        </p:spPr>
        <p:txBody>
          <a:bodyPr/>
          <a:lstStyle/>
          <a:p>
            <a:r>
              <a:rPr lang="en-CA" sz="2800" b="1" dirty="0" smtClean="0">
                <a:solidFill>
                  <a:schemeClr val="bg1"/>
                </a:solidFill>
                <a:latin typeface="Calibri" pitchFamily="34" charset="0"/>
              </a:rPr>
              <a:t>“But you will receive power when the Holy Spirit has come upon you, and you will be my witnesses . . .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the end of the earth”  Acts 1:8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US" sz="2800" b="1" dirty="0" smtClean="0">
                <a:solidFill>
                  <a:schemeClr val="bg1"/>
                </a:solidFill>
                <a:latin typeface="Calibri" pitchFamily="34" charset="0"/>
              </a:rPr>
              <a:t>Like a former beggar now a billionaire in Christ, will you reach out to people who are bankrupt in sin to speak of the Lord who died for them to make them rich in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Like someone who knows a Doctor who cured you of terminal cancer, will you tell lost people about Christ and his riches that cure us of the cancer of sin?</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dirty="0">
              <a:solidFill>
                <a:schemeClr val="bg1"/>
              </a:solidFill>
            </a:endParaRPr>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34072"/>
            <a:ext cx="8363272" cy="1143000"/>
          </a:xfrm>
        </p:spPr>
        <p:txBody>
          <a:bodyPr>
            <a:normAutofit fontScale="90000"/>
          </a:bodyPr>
          <a:lstStyle/>
          <a:p>
            <a:r>
              <a:rPr lang="en-CA" sz="3100" b="1" dirty="0" smtClean="0">
                <a:solidFill>
                  <a:schemeClr val="tx1"/>
                </a:solidFill>
                <a:latin typeface="Calibri" pitchFamily="34" charset="0"/>
              </a:rPr>
              <a:t>When we deeply value and enjoy something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we receive, thanks and expressions of delight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are spontaneous and freely given.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“What a great gift!  I love it!  Thank you very much!”</a:t>
            </a:r>
            <a:br>
              <a:rPr lang="en-CA" sz="3100" b="1" dirty="0" smtClean="0">
                <a:solidFill>
                  <a:schemeClr val="tx1"/>
                </a:solidFill>
                <a:latin typeface="Calibri" pitchFamily="34" charset="0"/>
              </a:rPr>
            </a:br>
            <a:r>
              <a:rPr lang="en-CA" sz="2000" b="1" dirty="0" smtClean="0">
                <a:solidFill>
                  <a:schemeClr val="bg1"/>
                </a:solidFill>
                <a:latin typeface="Calibri" pitchFamily="34" charset="0"/>
              </a:rPr>
              <a:t/>
            </a:r>
            <a:br>
              <a:rPr lang="en-CA" sz="2000" b="1" dirty="0" smtClean="0">
                <a:solidFill>
                  <a:schemeClr val="bg1"/>
                </a:solidFill>
                <a:latin typeface="Calibri" pitchFamily="34" charset="0"/>
              </a:rPr>
            </a:br>
            <a:r>
              <a:rPr lang="en-CA" sz="3100" b="1" dirty="0" smtClean="0">
                <a:solidFill>
                  <a:schemeClr val="bg1"/>
                </a:solidFill>
                <a:latin typeface="Calibri" pitchFamily="34" charset="0"/>
              </a:rPr>
              <a:t>Worship is an automatic response to deeply valuing and enjoying God in Christ.</a:t>
            </a:r>
            <a:br>
              <a:rPr lang="en-CA" sz="3100" b="1" dirty="0" smtClean="0">
                <a:solidFill>
                  <a:schemeClr val="bg1"/>
                </a:solidFill>
                <a:latin typeface="Calibri" pitchFamily="34" charset="0"/>
              </a:rPr>
            </a:br>
            <a:r>
              <a:rPr lang="en-US" altLang="ko-KR" sz="3100" b="1" dirty="0" smtClean="0">
                <a:solidFill>
                  <a:schemeClr val="bg1"/>
                </a:solidFill>
                <a:latin typeface="Calibri" pitchFamily="34" charset="0"/>
              </a:rPr>
              <a:t> </a:t>
            </a:r>
            <a:r>
              <a:rPr lang="en-CA" sz="3100" b="1" dirty="0" smtClean="0">
                <a:solidFill>
                  <a:schemeClr val="bg1"/>
                </a:solidFill>
                <a:latin typeface="Calibri" pitchFamily="34" charset="0"/>
              </a:rPr>
              <a:t>The more we truly enjoy God and his grace in Christ, the more we eagerly praise Him.</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If we aren’t praising, we must not be properly believing the grace of God given us in Christ.</a:t>
            </a:r>
            <a:r>
              <a:rPr lang="en-CA" sz="3600" b="1" dirty="0" smtClean="0">
                <a:solidFill>
                  <a:schemeClr val="bg1"/>
                </a:solidFill>
                <a:latin typeface="Calibri" pitchFamily="34" charset="0"/>
              </a:rPr>
              <a:t/>
            </a:r>
            <a:br>
              <a:rPr lang="en-CA" sz="3600" b="1" dirty="0" smtClean="0">
                <a:solidFill>
                  <a:schemeClr val="bg1"/>
                </a:solidFill>
                <a:latin typeface="Calibri" pitchFamily="34" charset="0"/>
              </a:rPr>
            </a:br>
            <a:r>
              <a:rPr lang="en-US" altLang="ko-KR" sz="2000" b="1" dirty="0" smtClean="0">
                <a:solidFill>
                  <a:schemeClr val="bg1"/>
                </a:solidFill>
                <a:latin typeface="Calibri" pitchFamily="34" charset="0"/>
              </a:rPr>
              <a:t/>
            </a:r>
            <a:br>
              <a:rPr lang="en-US" altLang="ko-KR" sz="2000" b="1" dirty="0" smtClean="0">
                <a:solidFill>
                  <a:schemeClr val="bg1"/>
                </a:solidFill>
                <a:latin typeface="Calibri" pitchFamily="34" charset="0"/>
              </a:rPr>
            </a:br>
            <a:r>
              <a:rPr lang="en-US" altLang="ko-KR" sz="1800" dirty="0" smtClean="0">
                <a:solidFill>
                  <a:schemeClr val="tx1"/>
                </a:solidFill>
                <a:latin typeface="Calibri" pitchFamily="34" charset="0"/>
              </a:rPr>
              <a:t>C.S. Lewis said, “</a:t>
            </a:r>
            <a:r>
              <a:rPr lang="en-CA" sz="1800" dirty="0" smtClean="0">
                <a:solidFill>
                  <a:schemeClr val="tx1"/>
                </a:solidFill>
                <a:latin typeface="Calibri" pitchFamily="34" charset="0"/>
              </a:rPr>
              <a:t>I had never noticed that all enjoyment spontaneously overflows into praise . . . </a:t>
            </a:r>
            <a:br>
              <a:rPr lang="en-CA" sz="1800" dirty="0" smtClean="0">
                <a:solidFill>
                  <a:schemeClr val="tx1"/>
                </a:solidFill>
                <a:latin typeface="Calibri" pitchFamily="34" charset="0"/>
              </a:rPr>
            </a:br>
            <a:r>
              <a:rPr lang="en-CA" sz="1800" dirty="0" smtClean="0">
                <a:solidFill>
                  <a:schemeClr val="tx1"/>
                </a:solidFill>
                <a:latin typeface="Calibri" pitchFamily="34" charset="0"/>
              </a:rPr>
              <a:t>The world rings with praise — lovers praising their mistresses, readers their favourite poet, walkers praising the countryside, . . . ”  </a:t>
            </a:r>
            <a:r>
              <a:rPr lang="en-US" altLang="ko-KR" sz="1800" dirty="0" smtClean="0">
                <a:solidFill>
                  <a:schemeClr val="tx1"/>
                </a:solidFill>
                <a:latin typeface="Calibri" pitchFamily="34" charset="0"/>
              </a:rPr>
              <a:t>For discussion of this insight from C. S. Lewis, download the free mp3 at desiringGod.org – topic – Christian biography – “How Lewis changed the way I worship” by Sam Storms, 20130927-DGNC13-SMALL_TALKS-SAM_STORMS.mp3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 http://www.desiringGod.org/conference-messages/how-lewis-changed-the-way-i-worship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Storms quotes Lewis from </a:t>
            </a:r>
            <a:r>
              <a:rPr lang="en-US" altLang="ko-KR" sz="1800" i="1" dirty="0" smtClean="0">
                <a:solidFill>
                  <a:schemeClr val="tx1"/>
                </a:solidFill>
                <a:latin typeface="Calibri" pitchFamily="34" charset="0"/>
              </a:rPr>
              <a:t>Reflections on the Psalms</a:t>
            </a:r>
            <a:r>
              <a:rPr lang="en-US" altLang="ko-KR" sz="1800" dirty="0" smtClean="0">
                <a:solidFill>
                  <a:schemeClr val="tx1"/>
                </a:solidFill>
                <a:latin typeface="Calibri" pitchFamily="34" charset="0"/>
              </a:rPr>
              <a:t> in the chapter “A Word About Praising” 90-98.</a:t>
            </a:r>
            <a:r>
              <a:rPr lang="ko-KR" altLang="en-US" sz="1800" dirty="0" smtClean="0">
                <a:solidFill>
                  <a:schemeClr val="tx1"/>
                </a:solidFill>
                <a:latin typeface="Calibri" pitchFamily="34" charset="0"/>
              </a:rPr>
              <a:t/>
            </a:r>
            <a:br>
              <a:rPr lang="ko-KR" altLang="en-US" sz="1800" dirty="0" smtClean="0">
                <a:solidFill>
                  <a:schemeClr val="tx1"/>
                </a:solidFill>
                <a:latin typeface="Calibri" pitchFamily="34" charset="0"/>
              </a:rPr>
            </a:br>
            <a:endParaRPr lang="en-CA" sz="18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 name="Picture 25" descr="christmas-gift-box-clip-art-clipart-panda-free-clipart-images-yJTjOC-clipart.jpg"/>
          <p:cNvPicPr>
            <a:picLocks noChangeAspect="1"/>
          </p:cNvPicPr>
          <p:nvPr/>
        </p:nvPicPr>
        <p:blipFill>
          <a:blip r:embed="rId2" cstate="print"/>
          <a:srcRect l="18921" t="4851" r="18080" b="6951"/>
          <a:stretch>
            <a:fillRect/>
          </a:stretch>
        </p:blipFill>
        <p:spPr>
          <a:xfrm>
            <a:off x="467544" y="188640"/>
            <a:ext cx="8280920" cy="5688632"/>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7" name="TextBox 6"/>
          <p:cNvSpPr txBox="1"/>
          <p:nvPr/>
        </p:nvSpPr>
        <p:spPr>
          <a:xfrm>
            <a:off x="1979712" y="1844824"/>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Jesus</a:t>
            </a:r>
            <a:endParaRPr lang="en-CA" sz="3600" b="1" dirty="0">
              <a:solidFill>
                <a:srgbClr val="FF0000"/>
              </a:solidFill>
              <a:latin typeface="Calibri" pitchFamily="34" charset="0"/>
              <a:cs typeface="Calibri" pitchFamily="34" charset="0"/>
            </a:endParaRPr>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 name="TextBox 27"/>
          <p:cNvSpPr txBox="1"/>
          <p:nvPr/>
        </p:nvSpPr>
        <p:spPr>
          <a:xfrm>
            <a:off x="5796136" y="1846565"/>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Christ</a:t>
            </a:r>
            <a:endParaRPr lang="en-CA" sz="3600" b="1" dirty="0">
              <a:solidFill>
                <a:srgbClr val="FF0000"/>
              </a:solidFill>
              <a:latin typeface="Calibri" pitchFamily="34" charset="0"/>
              <a:cs typeface="Calibri" pitchFamily="34" charset="0"/>
            </a:endParaRPr>
          </a:p>
        </p:txBody>
      </p:sp>
      <p:sp>
        <p:nvSpPr>
          <p:cNvPr id="30" name="TextBox 29"/>
          <p:cNvSpPr txBox="1"/>
          <p:nvPr/>
        </p:nvSpPr>
        <p:spPr>
          <a:xfrm rot="5400000">
            <a:off x="7429527" y="3982271"/>
            <a:ext cx="3240360" cy="261610"/>
          </a:xfrm>
          <a:prstGeom prst="rect">
            <a:avLst/>
          </a:prstGeom>
          <a:noFill/>
        </p:spPr>
        <p:txBody>
          <a:bodyPr wrap="square" rtlCol="0">
            <a:spAutoFit/>
          </a:bodyPr>
          <a:lstStyle/>
          <a:p>
            <a:pPr algn="ctr"/>
            <a:r>
              <a:rPr lang="en-CA" sz="1100" dirty="0" smtClean="0">
                <a:solidFill>
                  <a:schemeClr val="tx1">
                    <a:lumMod val="50000"/>
                  </a:schemeClr>
                </a:solidFill>
              </a:rPr>
              <a:t>psdgraphics.com in kidclipart.com</a:t>
            </a:r>
            <a:endParaRPr lang="en-CA" sz="1100" dirty="0">
              <a:solidFill>
                <a:schemeClr val="tx1">
                  <a:lumMod val="50000"/>
                </a:schemeClr>
              </a:solidFill>
            </a:endParaRPr>
          </a:p>
        </p:txBody>
      </p:sp>
      <p:sp>
        <p:nvSpPr>
          <p:cNvPr id="13" name="Title 1"/>
          <p:cNvSpPr txBox="1">
            <a:spLocks/>
          </p:cNvSpPr>
          <p:nvPr/>
        </p:nvSpPr>
        <p:spPr>
          <a:xfrm>
            <a:off x="1307544" y="3501008"/>
            <a:ext cx="6720840" cy="936104"/>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God’s gift of Jesus Christ </a:t>
            </a:r>
            <a:b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is like a big gift with many other gifts inside</a:t>
            </a:r>
            <a:endParaRPr kumimoji="0" lang="en-CA" sz="2800" b="1" i="0" u="none" strike="noStrike" kern="0" cap="none" spc="-10" normalizeH="0" noProof="0" dirty="0">
              <a:ln>
                <a:noFill/>
              </a:ln>
              <a:solidFill>
                <a:schemeClr val="bg1"/>
              </a:solidFill>
              <a:effectLst/>
              <a:uLnTx/>
              <a:uFillTx/>
              <a:latin typeface="Calibri" pitchFamily="34" charset="0"/>
              <a:ea typeface="+mj-ea"/>
              <a:cs typeface="Calibri" pitchFamily="34" charset="0"/>
            </a:endParaRPr>
          </a:p>
        </p:txBody>
      </p:sp>
      <p:sp>
        <p:nvSpPr>
          <p:cNvPr id="14" name="Title 1"/>
          <p:cNvSpPr txBox="1">
            <a:spLocks/>
          </p:cNvSpPr>
          <p:nvPr/>
        </p:nvSpPr>
        <p:spPr bwMode="auto">
          <a:xfrm>
            <a:off x="395536" y="5742384"/>
            <a:ext cx="84969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Receive, open, enjoy and put to use all God freely gives to meet all our needs through his gift of Jesus Christ!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lstStyle/>
          <a:p>
            <a:r>
              <a:rPr lang="en-CA" dirty="0" smtClean="0">
                <a:solidFill>
                  <a:schemeClr val="tx1"/>
                </a:solidFill>
              </a:rPr>
              <a:t>The End</a:t>
            </a:r>
            <a:br>
              <a:rPr lang="en-CA" dirty="0" smtClean="0">
                <a:solidFill>
                  <a:schemeClr val="tx1"/>
                </a:solidFill>
              </a:rPr>
            </a:br>
            <a:r>
              <a:rPr lang="en-CA" dirty="0" smtClean="0">
                <a:solidFill>
                  <a:schemeClr val="tx1"/>
                </a:solidFill>
              </a:rPr>
              <a:t/>
            </a:r>
            <a:br>
              <a:rPr lang="en-CA" dirty="0" smtClean="0">
                <a:solidFill>
                  <a:schemeClr val="tx1"/>
                </a:solidFill>
              </a:rPr>
            </a:br>
            <a:r>
              <a:rPr lang="en-CA" sz="3600" dirty="0" smtClean="0">
                <a:solidFill>
                  <a:schemeClr val="tx1"/>
                </a:solidFill>
              </a:rPr>
              <a:t>but I hope it is just the beginning </a:t>
            </a:r>
            <a:br>
              <a:rPr lang="en-CA" sz="3600" dirty="0" smtClean="0">
                <a:solidFill>
                  <a:schemeClr val="tx1"/>
                </a:solidFill>
              </a:rPr>
            </a:br>
            <a:r>
              <a:rPr lang="en-CA" sz="3600" dirty="0" smtClean="0">
                <a:solidFill>
                  <a:schemeClr val="tx1"/>
                </a:solidFill>
              </a:rPr>
              <a:t>of using God’s truth in these PPTs </a:t>
            </a:r>
            <a:br>
              <a:rPr lang="en-CA" sz="3600" dirty="0" smtClean="0">
                <a:solidFill>
                  <a:schemeClr val="tx1"/>
                </a:solidFill>
              </a:rPr>
            </a:br>
            <a:r>
              <a:rPr lang="en-CA" sz="3600" dirty="0" smtClean="0">
                <a:solidFill>
                  <a:schemeClr val="tx1"/>
                </a:solidFill>
              </a:rPr>
              <a:t>to rejoice in God’s greatest gift of the Lord Jesus Christ in whom are many, many gifts, all the gifts we need in God!</a:t>
            </a:r>
            <a:br>
              <a:rPr lang="en-CA" sz="3600" dirty="0" smtClean="0">
                <a:solidFill>
                  <a:schemeClr val="tx1"/>
                </a:solidFill>
              </a:rPr>
            </a:br>
            <a:r>
              <a:rPr lang="en-CA" sz="3600" dirty="0" smtClean="0">
                <a:solidFill>
                  <a:srgbClr val="FFC000"/>
                </a:solidFill>
              </a:rPr>
              <a:t>Get this on your Smartphone from www.GraceGodChrist.com</a:t>
            </a:r>
            <a:endParaRPr lang="en-CA" sz="3600" dirty="0">
              <a:solidFill>
                <a:srgbClr val="FFC000"/>
              </a:solidFill>
            </a:endParaRPr>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8032" y="2780928"/>
            <a:ext cx="8532440" cy="1143000"/>
          </a:xfrm>
        </p:spPr>
        <p:txBody>
          <a:bodyPr/>
          <a:lstStyle/>
          <a:p>
            <a:pPr algn="l"/>
            <a:r>
              <a:rPr lang="en-US" sz="2400" b="1" dirty="0" smtClean="0">
                <a:solidFill>
                  <a:schemeClr val="tx1"/>
                </a:solidFill>
                <a:latin typeface="Calibri" pitchFamily="34" charset="0"/>
              </a:rPr>
              <a:t>Endnote 1 from slide 275. </a:t>
            </a:r>
            <a:br>
              <a:rPr lang="en-US" sz="2400" b="1" dirty="0" smtClean="0">
                <a:solidFill>
                  <a:schemeClr val="tx1"/>
                </a:solidFill>
                <a:latin typeface="Calibri" pitchFamily="34" charset="0"/>
              </a:rPr>
            </a:br>
            <a:r>
              <a:rPr lang="en-US" sz="2400" b="1" dirty="0" smtClean="0">
                <a:solidFill>
                  <a:schemeClr val="tx1"/>
                </a:solidFill>
                <a:latin typeface="Calibri" pitchFamily="34" charset="0"/>
              </a:rPr>
              <a:t>Praise completes our joy in God.</a:t>
            </a:r>
            <a:r>
              <a:rPr lang="en-US" sz="2400" b="1" baseline="30000" dirty="0" smtClean="0">
                <a:solidFill>
                  <a:schemeClr val="tx1"/>
                </a:solidFill>
                <a:latin typeface="Calibri" pitchFamily="34" charset="0"/>
              </a:rPr>
              <a:t>1</a:t>
            </a:r>
            <a:r>
              <a:rPr lang="en-US" sz="2400" b="1" dirty="0" smtClean="0">
                <a:solidFill>
                  <a:schemeClr val="tx1"/>
                </a:solidFill>
                <a:latin typeface="Calibri" pitchFamily="34" charset="0"/>
              </a:rPr>
              <a:t>  To be thankful and say so completes our joy, vs. being thankful but not saying so!</a:t>
            </a:r>
            <a:r>
              <a:rPr lang="en-US" sz="2400" b="1" baseline="30000" dirty="0" smtClean="0">
                <a:solidFill>
                  <a:schemeClr val="tx1"/>
                </a:solidFill>
                <a:latin typeface="Calibri" pitchFamily="34" charset="0"/>
              </a:rPr>
              <a:t/>
            </a:r>
            <a:br>
              <a:rPr lang="en-US" sz="2400" b="1" baseline="300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C.S. Lewis said, “</a:t>
            </a:r>
            <a:r>
              <a:rPr lang="en-CA" sz="2400" dirty="0" smtClean="0">
                <a:solidFill>
                  <a:schemeClr val="tx1"/>
                </a:solidFill>
                <a:latin typeface="Calibri" pitchFamily="34" charset="0"/>
              </a:rPr>
              <a:t>I think we delight to praise what we enjoy because the praise not merely expresses but completes the enjoyment;</a:t>
            </a:r>
            <a:br>
              <a:rPr lang="en-CA" sz="2400" dirty="0" smtClean="0">
                <a:solidFill>
                  <a:schemeClr val="tx1"/>
                </a:solidFill>
                <a:latin typeface="Calibri" pitchFamily="34" charset="0"/>
              </a:rPr>
            </a:br>
            <a:r>
              <a:rPr lang="en-CA" sz="2400" dirty="0" smtClean="0">
                <a:solidFill>
                  <a:schemeClr val="tx1"/>
                </a:solidFill>
                <a:latin typeface="Calibri" pitchFamily="34" charset="0"/>
              </a:rPr>
              <a:t>it is its appointed consummation. It is not out of compliment that lovers keep on telling one another how beautiful they are; </a:t>
            </a:r>
            <a:br>
              <a:rPr lang="en-CA" sz="2400" dirty="0" smtClean="0">
                <a:solidFill>
                  <a:schemeClr val="tx1"/>
                </a:solidFill>
                <a:latin typeface="Calibri" pitchFamily="34" charset="0"/>
              </a:rPr>
            </a:br>
            <a:r>
              <a:rPr lang="en-CA" sz="2400" dirty="0" smtClean="0">
                <a:solidFill>
                  <a:schemeClr val="tx1"/>
                </a:solidFill>
                <a:latin typeface="Calibri" pitchFamily="34" charset="0"/>
              </a:rPr>
              <a:t>the delight is incomplete till it is expressed.”</a:t>
            </a:r>
            <a:br>
              <a:rPr lang="en-CA" sz="2400" dirty="0" smtClean="0">
                <a:solidFill>
                  <a:schemeClr val="tx1"/>
                </a:solidFill>
                <a:latin typeface="Calibri" pitchFamily="34" charset="0"/>
              </a:rPr>
            </a:br>
            <a:r>
              <a:rPr lang="en-CA" sz="2400" dirty="0" smtClean="0">
                <a:solidFill>
                  <a:schemeClr val="tx1"/>
                </a:solidFill>
                <a:latin typeface="Calibri" pitchFamily="34" charset="0"/>
              </a:rPr>
              <a:t>C. S. Lewis, Reflections on the Psalms (New York: Harcourt, Brace and World, 1958), 95.</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For more discussion, see</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“God Is Most Glorified in Us When We Are Most Satisfied in Him” October 13, 2012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and </a:t>
            </a:r>
            <a:br>
              <a:rPr lang="en-CA" sz="2400" dirty="0" smtClean="0">
                <a:solidFill>
                  <a:schemeClr val="tx1"/>
                </a:solidFill>
                <a:latin typeface="Calibri" pitchFamily="34" charset="0"/>
              </a:rPr>
            </a:br>
            <a:r>
              <a:rPr lang="en-CA" sz="2400" dirty="0" smtClean="0">
                <a:solidFill>
                  <a:schemeClr val="tx1"/>
                </a:solidFill>
                <a:latin typeface="Calibri" pitchFamily="34" charset="0"/>
              </a:rPr>
              <a:t>Sam Storms, “Praise: The Consummation of Joy” November 17, 2013  at DesiringGod.org</a:t>
            </a:r>
            <a:endParaRPr lang="en-CA" sz="28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1</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justification, gift #1</a:t>
            </a:r>
            <a:endParaRPr lang="en-CA" sz="4000" b="1" dirty="0">
              <a:solidFill>
                <a:schemeClr val="tx1"/>
              </a:solidFill>
            </a:endParaRPr>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4" name="WordArt 2"/>
          <p:cNvSpPr>
            <a:spLocks noChangeArrowheads="1" noChangeShapeType="1" noTextEdit="1"/>
          </p:cNvSpPr>
          <p:nvPr/>
        </p:nvSpPr>
        <p:spPr bwMode="auto">
          <a:xfrm>
            <a:off x="6876256" y="1196752"/>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4" name="TextBox 73"/>
          <p:cNvSpPr txBox="1">
            <a:spLocks noChangeArrowheads="1"/>
          </p:cNvSpPr>
          <p:nvPr/>
        </p:nvSpPr>
        <p:spPr bwMode="auto">
          <a:xfrm>
            <a:off x="251520" y="4500570"/>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rgbClr val="FF0000"/>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5257800" y="4648200"/>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436096"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685264"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410200" y="4149279"/>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0104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934200" y="525780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0866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4582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4582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52577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4149279"/>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 name="TextBox 20"/>
          <p:cNvSpPr txBox="1"/>
          <p:nvPr/>
        </p:nvSpPr>
        <p:spPr>
          <a:xfrm>
            <a:off x="429776" y="116632"/>
            <a:ext cx="3566160"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Our greatest need</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69342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Accepted </a:t>
            </a:r>
          </a:p>
          <a:p>
            <a:pPr algn="ctr"/>
            <a:r>
              <a:rPr lang="en-CA" sz="2400" b="1" dirty="0" smtClean="0">
                <a:solidFill>
                  <a:schemeClr val="bg1"/>
                </a:solidFill>
                <a:latin typeface="Calibri" pitchFamily="34" charset="0"/>
                <a:cs typeface="Calibri" pitchFamily="34" charset="0"/>
              </a:rPr>
              <a:t>by God as righteous </a:t>
            </a:r>
          </a:p>
          <a:p>
            <a:pPr algn="ctr"/>
            <a:r>
              <a:rPr lang="en-CA" sz="2400" b="1" dirty="0" smtClean="0">
                <a:solidFill>
                  <a:schemeClr val="bg1"/>
                </a:solidFill>
                <a:latin typeface="Calibri" pitchFamily="34" charset="0"/>
                <a:cs typeface="Calibri" pitchFamily="34" charset="0"/>
              </a:rPr>
              <a:t>in Christ</a:t>
            </a:r>
            <a:endParaRPr lang="en-CA" sz="2400" b="1" dirty="0">
              <a:solidFill>
                <a:schemeClr val="bg1"/>
              </a:solidFill>
              <a:latin typeface="Calibri" pitchFamily="34" charset="0"/>
              <a:cs typeface="Calibri" pitchFamily="34" charset="0"/>
            </a:endParaRPr>
          </a:p>
        </p:txBody>
      </p:sp>
      <p:sp>
        <p:nvSpPr>
          <p:cNvPr id="31" name="TextBox 30"/>
          <p:cNvSpPr txBox="1"/>
          <p:nvPr/>
        </p:nvSpPr>
        <p:spPr>
          <a:xfrm>
            <a:off x="47244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Opposed </a:t>
            </a:r>
          </a:p>
          <a:p>
            <a:pPr algn="ctr"/>
            <a:r>
              <a:rPr lang="en-CA" sz="2400" b="1" dirty="0" smtClean="0">
                <a:solidFill>
                  <a:schemeClr val="bg1"/>
                </a:solidFill>
                <a:latin typeface="Calibri" pitchFamily="34" charset="0"/>
                <a:cs typeface="Calibri" pitchFamily="34" charset="0"/>
              </a:rPr>
              <a:t>by God as unrighteous, </a:t>
            </a:r>
          </a:p>
          <a:p>
            <a:pPr algn="ctr"/>
            <a:r>
              <a:rPr lang="en-CA" sz="2400" b="1" dirty="0" smtClean="0">
                <a:solidFill>
                  <a:schemeClr val="bg1"/>
                </a:solidFill>
                <a:latin typeface="Calibri" pitchFamily="34" charset="0"/>
                <a:cs typeface="Calibri" pitchFamily="34" charset="0"/>
              </a:rPr>
              <a:t>black with sin</a:t>
            </a:r>
            <a:endParaRPr lang="en-CA" sz="2400" b="1" dirty="0">
              <a:solidFill>
                <a:schemeClr val="bg1"/>
              </a:solidFill>
              <a:latin typeface="Calibri" pitchFamily="34" charset="0"/>
              <a:cs typeface="Calibri" pitchFamily="34" charset="0"/>
            </a:endParaRPr>
          </a:p>
        </p:txBody>
      </p:sp>
      <p:sp>
        <p:nvSpPr>
          <p:cNvPr id="41" name="Rounded Rectangle 40"/>
          <p:cNvSpPr/>
          <p:nvPr/>
        </p:nvSpPr>
        <p:spPr>
          <a:xfrm>
            <a:off x="7543800" y="4648200"/>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8600" y="475488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96200" y="4907280"/>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144016" y="692696"/>
            <a:ext cx="4211960" cy="6124754"/>
          </a:xfrm>
          <a:prstGeom prst="rect">
            <a:avLst/>
          </a:prstGeom>
          <a:noFill/>
        </p:spPr>
        <p:txBody>
          <a:bodyPr wrap="square" rtlCol="0">
            <a:spAutoFit/>
          </a:bodyPr>
          <a:lstStyle/>
          <a:p>
            <a:pPr algn="ctr"/>
            <a:r>
              <a:rPr lang="en-US" sz="2800" b="1" dirty="0" smtClean="0">
                <a:latin typeface="Calibri" pitchFamily="34" charset="0"/>
              </a:rPr>
              <a:t>The holy Lord is the source of all lasting joy.</a:t>
            </a:r>
          </a:p>
          <a:p>
            <a:pPr algn="ctr"/>
            <a:r>
              <a:rPr lang="en-US" sz="2800" b="1" dirty="0" smtClean="0">
                <a:latin typeface="Calibri" pitchFamily="34" charset="0"/>
              </a:rPr>
              <a:t>If we want to be accepted into the holy love relationships God the Father, Son and Spirit enjoys within himself and wants to share, </a:t>
            </a:r>
            <a:r>
              <a:rPr lang="en-US" sz="2800" b="1" spc="-10" dirty="0" smtClean="0">
                <a:latin typeface="Calibri" pitchFamily="34" charset="0"/>
              </a:rPr>
              <a:t>then we need a way to be as righteous as God in God’s sight</a:t>
            </a:r>
            <a:r>
              <a:rPr lang="en-US" sz="2800" b="1" dirty="0" smtClean="0">
                <a:latin typeface="Calibri" pitchFamily="34" charset="0"/>
              </a:rPr>
              <a:t>, because the holy Lord won’t join himself to anyone with a speck of unrighteousness.</a:t>
            </a:r>
          </a:p>
        </p:txBody>
      </p:sp>
      <p:sp>
        <p:nvSpPr>
          <p:cNvPr id="52" name="Rectangle 51"/>
          <p:cNvSpPr/>
          <p:nvPr/>
        </p:nvSpPr>
        <p:spPr>
          <a:xfrm>
            <a:off x="6660232" y="1373912"/>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WordArt 2"/>
          <p:cNvSpPr>
            <a:spLocks noChangeArrowheads="1" noChangeShapeType="1" noTextEdit="1"/>
          </p:cNvSpPr>
          <p:nvPr/>
        </p:nvSpPr>
        <p:spPr bwMode="auto">
          <a:xfrm>
            <a:off x="5652120" y="476672"/>
            <a:ext cx="2376264" cy="1728192"/>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HOLY LORD</a:t>
            </a:r>
            <a:endParaRPr lang="en-CA" sz="1200" kern="10" spc="0" dirty="0">
              <a:ln w="9525">
                <a:solidFill>
                  <a:srgbClr val="000000"/>
                </a:solidFill>
                <a:round/>
                <a:headEnd/>
                <a:tailEnd/>
              </a:ln>
              <a:solidFill>
                <a:srgbClr val="FFC000"/>
              </a:solidFill>
              <a:effectLst/>
            </a:endParaRPr>
          </a:p>
        </p:txBody>
      </p:sp>
      <p:sp>
        <p:nvSpPr>
          <p:cNvPr id="54" name="Rectangle 53"/>
          <p:cNvSpPr/>
          <p:nvPr/>
        </p:nvSpPr>
        <p:spPr>
          <a:xfrm>
            <a:off x="6804248" y="12573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8" name="Picture 47" descr="egyptian.gif"/>
          <p:cNvPicPr>
            <a:picLocks noChangeAspect="1"/>
          </p:cNvPicPr>
          <p:nvPr/>
        </p:nvPicPr>
        <p:blipFill>
          <a:blip r:embed="rId2" cstate="print"/>
          <a:stretch>
            <a:fillRect/>
          </a:stretch>
        </p:blipFill>
        <p:spPr>
          <a:xfrm rot="14400000" flipH="1">
            <a:off x="5521193" y="1294837"/>
            <a:ext cx="1689812" cy="1005840"/>
          </a:xfrm>
          <a:prstGeom prst="rect">
            <a:avLst/>
          </a:prstGeom>
        </p:spPr>
      </p:pic>
      <p:pic>
        <p:nvPicPr>
          <p:cNvPr id="46" name="Picture 45" descr="egyptian.gif"/>
          <p:cNvPicPr>
            <a:picLocks noChangeAspect="1"/>
          </p:cNvPicPr>
          <p:nvPr/>
        </p:nvPicPr>
        <p:blipFill>
          <a:blip r:embed="rId2" cstate="print"/>
          <a:stretch>
            <a:fillRect/>
          </a:stretch>
        </p:blipFill>
        <p:spPr>
          <a:xfrm>
            <a:off x="6012160" y="550952"/>
            <a:ext cx="1689817" cy="1005840"/>
          </a:xfrm>
          <a:prstGeom prst="rect">
            <a:avLst/>
          </a:prstGeom>
        </p:spPr>
      </p:pic>
      <p:pic>
        <p:nvPicPr>
          <p:cNvPr id="49" name="Picture 48" descr="egyptian.gif"/>
          <p:cNvPicPr>
            <a:picLocks noChangeAspect="1"/>
          </p:cNvPicPr>
          <p:nvPr/>
        </p:nvPicPr>
        <p:blipFill>
          <a:blip r:embed="rId2" cstate="print"/>
          <a:stretch>
            <a:fillRect/>
          </a:stretch>
        </p:blipFill>
        <p:spPr>
          <a:xfrm rot="7200000">
            <a:off x="6529304" y="1294836"/>
            <a:ext cx="1689816" cy="1005840"/>
          </a:xfrm>
          <a:prstGeom prst="rect">
            <a:avLst/>
          </a:prstGeom>
        </p:spPr>
      </p:pic>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1" name="TextBox 30"/>
          <p:cNvSpPr txBox="1">
            <a:spLocks noChangeArrowheads="1"/>
          </p:cNvSpPr>
          <p:nvPr/>
        </p:nvSpPr>
        <p:spPr bwMode="auto">
          <a:xfrm>
            <a:off x="144016" y="4797152"/>
            <a:ext cx="8820472"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“For our sake he (God) made him (Jesus) to be sin</a:t>
            </a:r>
          </a:p>
          <a:p>
            <a:pPr algn="ctr"/>
            <a:r>
              <a:rPr lang="en-CA" sz="2800" b="1" dirty="0" smtClean="0">
                <a:solidFill>
                  <a:schemeClr val="bg1"/>
                </a:solidFill>
                <a:latin typeface="Calibri" pitchFamily="34" charset="0"/>
                <a:cs typeface="Calibri" pitchFamily="34" charset="0"/>
              </a:rPr>
              <a:t> who knew no sin, so that </a:t>
            </a:r>
            <a:r>
              <a:rPr lang="en-CA" sz="2800" b="1" u="sng" dirty="0" smtClean="0">
                <a:solidFill>
                  <a:schemeClr val="bg1"/>
                </a:solidFill>
                <a:latin typeface="Calibri" pitchFamily="34" charset="0"/>
                <a:cs typeface="Calibri" pitchFamily="34" charset="0"/>
              </a:rPr>
              <a:t>in him</a:t>
            </a:r>
            <a:r>
              <a:rPr lang="en-CA" sz="2800" b="1" dirty="0" smtClean="0">
                <a:solidFill>
                  <a:schemeClr val="bg1"/>
                </a:solidFill>
                <a:latin typeface="Calibri" pitchFamily="34" charset="0"/>
                <a:cs typeface="Calibri" pitchFamily="34" charset="0"/>
              </a:rPr>
              <a:t> (Jesus) we might </a:t>
            </a:r>
          </a:p>
          <a:p>
            <a:pPr algn="ctr"/>
            <a:r>
              <a:rPr lang="en-CA" sz="2800" b="1" dirty="0" smtClean="0">
                <a:solidFill>
                  <a:schemeClr val="bg1"/>
                </a:solidFill>
                <a:latin typeface="Calibri" pitchFamily="34" charset="0"/>
                <a:cs typeface="Calibri" pitchFamily="34" charset="0"/>
              </a:rPr>
              <a:t>become </a:t>
            </a:r>
            <a:r>
              <a:rPr lang="en-CA" sz="2800" b="1" dirty="0" smtClean="0">
                <a:solidFill>
                  <a:srgbClr val="FF0000"/>
                </a:solidFill>
                <a:latin typeface="Calibri" pitchFamily="34" charset="0"/>
                <a:cs typeface="Calibri" pitchFamily="34" charset="0"/>
              </a:rPr>
              <a:t>the righteousness of God</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5:21 </a:t>
            </a:r>
          </a:p>
        </p:txBody>
      </p:sp>
      <p:sp>
        <p:nvSpPr>
          <p:cNvPr id="43" name="TextBox 42"/>
          <p:cNvSpPr txBox="1"/>
          <p:nvPr/>
        </p:nvSpPr>
        <p:spPr>
          <a:xfrm>
            <a:off x="683568" y="3140968"/>
            <a:ext cx="1844824" cy="1169551"/>
          </a:xfrm>
          <a:prstGeom prst="rect">
            <a:avLst/>
          </a:prstGeom>
          <a:noFill/>
        </p:spPr>
        <p:txBody>
          <a:bodyPr wrap="square" rtlCol="0">
            <a:spAutoFit/>
          </a:bodyPr>
          <a:lstStyle/>
          <a:p>
            <a:pPr algn="ctr">
              <a:lnSpc>
                <a:spcPts val="2800"/>
              </a:lnSpc>
            </a:pPr>
            <a:r>
              <a:rPr lang="en-CA" sz="2400" b="1" dirty="0" smtClean="0">
                <a:solidFill>
                  <a:schemeClr val="bg1"/>
                </a:solidFill>
                <a:latin typeface="Calibri" pitchFamily="34" charset="0"/>
                <a:cs typeface="Calibri" pitchFamily="34" charset="0"/>
              </a:rPr>
              <a:t>our sin and </a:t>
            </a:r>
          </a:p>
          <a:p>
            <a:pPr algn="ctr">
              <a:lnSpc>
                <a:spcPts val="2800"/>
              </a:lnSpc>
            </a:pPr>
            <a:r>
              <a:rPr lang="en-CA" sz="2400" b="1" dirty="0" smtClean="0">
                <a:solidFill>
                  <a:schemeClr val="bg1"/>
                </a:solidFill>
                <a:latin typeface="Calibri" pitchFamily="34" charset="0"/>
                <a:cs typeface="Calibri" pitchFamily="34" charset="0"/>
              </a:rPr>
              <a:t>punishment</a:t>
            </a:r>
          </a:p>
          <a:p>
            <a:pPr algn="ctr">
              <a:lnSpc>
                <a:spcPts val="2800"/>
              </a:lnSpc>
            </a:pPr>
            <a:r>
              <a:rPr lang="en-CA" sz="2400" b="1" dirty="0" smtClean="0">
                <a:solidFill>
                  <a:schemeClr val="bg1"/>
                </a:solidFill>
                <a:latin typeface="Calibri" pitchFamily="34" charset="0"/>
                <a:cs typeface="Calibri" pitchFamily="34" charset="0"/>
              </a:rPr>
              <a:t> to Christ</a:t>
            </a:r>
            <a:endParaRPr lang="en-CA" sz="2400" b="1" dirty="0">
              <a:solidFill>
                <a:schemeClr val="bg1"/>
              </a:solidFill>
              <a:latin typeface="Calibri" pitchFamily="34" charset="0"/>
              <a:cs typeface="Calibri" pitchFamily="34" charset="0"/>
            </a:endParaRPr>
          </a:p>
        </p:txBody>
      </p:sp>
      <p:sp>
        <p:nvSpPr>
          <p:cNvPr id="46" name="TextBox 45"/>
          <p:cNvSpPr txBox="1"/>
          <p:nvPr/>
        </p:nvSpPr>
        <p:spPr>
          <a:xfrm>
            <a:off x="2699792" y="3212976"/>
            <a:ext cx="2232248" cy="1104020"/>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Christ the righteousness </a:t>
            </a:r>
          </a:p>
          <a:p>
            <a:pPr algn="ctr">
              <a:lnSpc>
                <a:spcPts val="2600"/>
              </a:lnSpc>
            </a:pPr>
            <a:r>
              <a:rPr lang="en-CA" sz="2400" b="1" dirty="0" smtClean="0">
                <a:solidFill>
                  <a:schemeClr val="bg1"/>
                </a:solidFill>
                <a:latin typeface="Calibri" pitchFamily="34" charset="0"/>
                <a:cs typeface="Calibri" pitchFamily="34" charset="0"/>
              </a:rPr>
              <a:t>of God to us</a:t>
            </a:r>
            <a:endParaRPr lang="en-CA" sz="2400" b="1" dirty="0">
              <a:solidFill>
                <a:schemeClr val="bg1"/>
              </a:solidFill>
              <a:latin typeface="Calibri" pitchFamily="34" charset="0"/>
              <a:cs typeface="Calibri" pitchFamily="34" charset="0"/>
            </a:endParaRPr>
          </a:p>
        </p:txBody>
      </p:sp>
      <p:sp>
        <p:nvSpPr>
          <p:cNvPr id="50" name="TextBox 49"/>
          <p:cNvSpPr txBox="1"/>
          <p:nvPr/>
        </p:nvSpPr>
        <p:spPr>
          <a:xfrm>
            <a:off x="5076056" y="2564904"/>
            <a:ext cx="2160240" cy="1759456"/>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united with </a:t>
            </a:r>
          </a:p>
          <a:p>
            <a:pPr algn="ctr">
              <a:lnSpc>
                <a:spcPts val="2600"/>
              </a:lnSpc>
            </a:pPr>
            <a:r>
              <a:rPr lang="en-CA" sz="2400" b="1" dirty="0" smtClean="0">
                <a:solidFill>
                  <a:schemeClr val="bg1"/>
                </a:solidFill>
                <a:latin typeface="Calibri" pitchFamily="34" charset="0"/>
                <a:cs typeface="Calibri" pitchFamily="34" charset="0"/>
              </a:rPr>
              <a:t>the Lord </a:t>
            </a:r>
          </a:p>
          <a:p>
            <a:pPr algn="ctr">
              <a:lnSpc>
                <a:spcPts val="2600"/>
              </a:lnSpc>
            </a:pPr>
            <a:r>
              <a:rPr lang="en-CA" sz="2400" b="1" dirty="0" smtClean="0">
                <a:solidFill>
                  <a:schemeClr val="bg1"/>
                </a:solidFill>
                <a:latin typeface="Calibri" pitchFamily="34" charset="0"/>
                <a:cs typeface="Calibri" pitchFamily="34" charset="0"/>
              </a:rPr>
              <a:t>to enjoy </a:t>
            </a:r>
          </a:p>
          <a:p>
            <a:pPr algn="ctr">
              <a:lnSpc>
                <a:spcPts val="2600"/>
              </a:lnSpc>
            </a:pPr>
            <a:r>
              <a:rPr lang="en-CA" sz="2400" b="1" spc="-40" dirty="0" smtClean="0">
                <a:solidFill>
                  <a:schemeClr val="bg1"/>
                </a:solidFill>
                <a:latin typeface="Calibri" pitchFamily="34" charset="0"/>
                <a:cs typeface="Calibri" pitchFamily="34" charset="0"/>
              </a:rPr>
              <a:t>God the Father, </a:t>
            </a:r>
            <a:r>
              <a:rPr lang="en-CA" sz="2400" b="1" dirty="0" smtClean="0">
                <a:solidFill>
                  <a:schemeClr val="bg1"/>
                </a:solidFill>
                <a:latin typeface="Calibri" pitchFamily="34" charset="0"/>
                <a:cs typeface="Calibri" pitchFamily="34" charset="0"/>
              </a:rPr>
              <a:t>Son and Spirit</a:t>
            </a:r>
            <a:endParaRPr lang="en-CA" sz="2400" b="1" dirty="0">
              <a:solidFill>
                <a:schemeClr val="bg1"/>
              </a:solidFill>
              <a:latin typeface="Calibri" pitchFamily="34" charset="0"/>
              <a:cs typeface="Calibri" pitchFamily="34" charset="0"/>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TextBox 52"/>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57" name="TextBox 56"/>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2478584" y="620688"/>
            <a:ext cx="4613696" cy="836613"/>
          </a:xfrm>
          <a:prstGeom prst="rect">
            <a:avLst/>
          </a:prstGeom>
          <a:noFill/>
          <a:ln w="9525">
            <a:noFill/>
            <a:miter lim="800000"/>
            <a:headEnd/>
            <a:tailEnd/>
          </a:ln>
        </p:spPr>
        <p:txBody>
          <a:bodyPr/>
          <a:lstStyle/>
          <a:p>
            <a:pPr algn="ctr">
              <a:spcAft>
                <a:spcPts val="1000"/>
              </a:spcAft>
            </a:pPr>
            <a:r>
              <a:rPr lang="en-CA" sz="2800" b="1" dirty="0">
                <a:solidFill>
                  <a:schemeClr val="bg1"/>
                </a:solidFill>
                <a:latin typeface="Calibri" pitchFamily="34" charset="0"/>
              </a:rPr>
              <a:t>My </a:t>
            </a:r>
            <a:r>
              <a:rPr lang="en-CA" sz="2800" b="1" dirty="0" smtClean="0">
                <a:solidFill>
                  <a:schemeClr val="bg1"/>
                </a:solidFill>
                <a:latin typeface="Calibri" pitchFamily="34" charset="0"/>
              </a:rPr>
              <a:t>unrighteousness</a:t>
            </a:r>
            <a:endParaRPr lang="en-CA" sz="2800" b="1" dirty="0">
              <a:solidFill>
                <a:schemeClr val="bg1"/>
              </a:solidFill>
              <a:latin typeface="Calibri" pitchFamily="34" charset="0"/>
            </a:endParaRPr>
          </a:p>
        </p:txBody>
      </p:sp>
      <p:sp>
        <p:nvSpPr>
          <p:cNvPr id="12294" name="Text Box 2"/>
          <p:cNvSpPr txBox="1">
            <a:spLocks noChangeArrowheads="1"/>
          </p:cNvSpPr>
          <p:nvPr/>
        </p:nvSpPr>
        <p:spPr bwMode="auto">
          <a:xfrm>
            <a:off x="1403648" y="3212976"/>
            <a:ext cx="6669360" cy="800100"/>
          </a:xfrm>
          <a:prstGeom prst="rect">
            <a:avLst/>
          </a:prstGeom>
          <a:noFill/>
          <a:ln w="9525">
            <a:noFill/>
            <a:miter lim="800000"/>
            <a:headEnd/>
            <a:tailEnd/>
          </a:ln>
        </p:spPr>
        <p:txBody>
          <a:bodyPr/>
          <a:lstStyle/>
          <a:p>
            <a:pPr algn="ctr">
              <a:spcAft>
                <a:spcPts val="1000"/>
              </a:spcAft>
            </a:pPr>
            <a:r>
              <a:rPr lang="en-CA" sz="2800" b="1" dirty="0">
                <a:latin typeface="Calibri" pitchFamily="34" charset="0"/>
              </a:rPr>
              <a:t>Christ </a:t>
            </a:r>
            <a:r>
              <a:rPr lang="en-CA" sz="2800" b="1" dirty="0" smtClean="0">
                <a:latin typeface="Calibri" pitchFamily="34" charset="0"/>
              </a:rPr>
              <a:t>the righteousness of God</a:t>
            </a:r>
            <a:endParaRPr lang="en-CA" sz="2800" b="1" dirty="0">
              <a:latin typeface="Calibri" pitchFamily="34" charset="0"/>
            </a:endParaRPr>
          </a:p>
        </p:txBody>
      </p:sp>
      <p:sp>
        <p:nvSpPr>
          <p:cNvPr id="16" name="Rectangle 15"/>
          <p:cNvSpPr/>
          <p:nvPr/>
        </p:nvSpPr>
        <p:spPr>
          <a:xfrm>
            <a:off x="755576" y="1268760"/>
            <a:ext cx="500063" cy="2468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79512" y="1772816"/>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32948" y="1124744"/>
            <a:ext cx="571500"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1772816"/>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0" name="Rectangle 19"/>
          <p:cNvSpPr/>
          <p:nvPr/>
        </p:nvSpPr>
        <p:spPr>
          <a:xfrm>
            <a:off x="8102104"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1774775"/>
            <a:ext cx="1571625" cy="646113"/>
          </a:xfrm>
          <a:prstGeom prst="rect">
            <a:avLst/>
          </a:prstGeom>
          <a:noFill/>
          <a:ln w="9525">
            <a:noFill/>
            <a:miter lim="800000"/>
            <a:headEnd/>
            <a:tailEnd/>
          </a:ln>
        </p:spPr>
        <p:txBody>
          <a:bodyPr>
            <a:spAutoFit/>
          </a:bodyPr>
          <a:lstStyle/>
          <a:p>
            <a:pPr algn="ctr"/>
            <a:r>
              <a:rPr lang="en-US" sz="3600" b="1" dirty="0"/>
              <a:t>Christ</a:t>
            </a:r>
          </a:p>
        </p:txBody>
      </p:sp>
      <p:sp>
        <p:nvSpPr>
          <p:cNvPr id="12302" name="TextBox 13"/>
          <p:cNvSpPr txBox="1">
            <a:spLocks noChangeArrowheads="1"/>
          </p:cNvSpPr>
          <p:nvPr/>
        </p:nvSpPr>
        <p:spPr bwMode="auto">
          <a:xfrm>
            <a:off x="7963793" y="1918791"/>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6" name="Curved Up Arrow 25"/>
          <p:cNvSpPr/>
          <p:nvPr/>
        </p:nvSpPr>
        <p:spPr>
          <a:xfrm rot="10800000">
            <a:off x="827584" y="1124745"/>
            <a:ext cx="7632848" cy="792088"/>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7" name="Curved Up Arrow 26"/>
          <p:cNvSpPr/>
          <p:nvPr/>
        </p:nvSpPr>
        <p:spPr>
          <a:xfrm>
            <a:off x="971600" y="2420888"/>
            <a:ext cx="7632848" cy="792088"/>
          </a:xfrm>
          <a:prstGeom prst="curved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1" name="TextBox 20"/>
          <p:cNvSpPr txBox="1">
            <a:spLocks noChangeArrowheads="1"/>
          </p:cNvSpPr>
          <p:nvPr/>
        </p:nvSpPr>
        <p:spPr bwMode="auto">
          <a:xfrm>
            <a:off x="72008" y="3766388"/>
            <a:ext cx="8964488" cy="3046988"/>
          </a:xfrm>
          <a:prstGeom prst="rect">
            <a:avLst/>
          </a:prstGeom>
          <a:noFill/>
          <a:ln w="9525">
            <a:noFill/>
            <a:miter lim="800000"/>
            <a:headEnd/>
            <a:tailEnd/>
          </a:ln>
        </p:spPr>
        <p:txBody>
          <a:bodyPr wrap="square">
            <a:spAutoFit/>
          </a:bodyPr>
          <a:lstStyle/>
          <a:p>
            <a:pPr algn="ctr"/>
            <a:r>
              <a:rPr lang="en-CA" sz="2800" b="1" dirty="0" smtClean="0">
                <a:solidFill>
                  <a:srgbClr val="0000FF"/>
                </a:solidFill>
                <a:latin typeface="Calibri" pitchFamily="34" charset="0"/>
              </a:rPr>
              <a:t>Jesus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lived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in</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perfect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obedience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to</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all</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righteous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ways.</a:t>
            </a:r>
          </a:p>
          <a:p>
            <a:pPr algn="ctr"/>
            <a:r>
              <a:rPr lang="en-CA" sz="2800" b="1" dirty="0" smtClean="0">
                <a:solidFill>
                  <a:srgbClr val="0000FF"/>
                </a:solidFill>
                <a:latin typeface="Calibri" pitchFamily="34" charset="0"/>
              </a:rPr>
              <a:t>Jesus died as punishment for all our unrighteousness.</a:t>
            </a:r>
          </a:p>
          <a:p>
            <a:pPr algn="ctr"/>
            <a:r>
              <a:rPr lang="en-CA" sz="2800" b="1" dirty="0" smtClean="0">
                <a:solidFill>
                  <a:srgbClr val="0000FF"/>
                </a:solidFill>
                <a:latin typeface="Calibri" pitchFamily="34" charset="0"/>
              </a:rPr>
              <a:t>In </a:t>
            </a:r>
            <a:r>
              <a:rPr lang="en-CA" sz="2800" b="1" dirty="0">
                <a:solidFill>
                  <a:srgbClr val="0000FF"/>
                </a:solidFill>
                <a:latin typeface="Calibri" pitchFamily="34" charset="0"/>
              </a:rPr>
              <a:t>justification, </a:t>
            </a:r>
            <a:r>
              <a:rPr lang="en-CA" sz="2800" b="1" dirty="0" smtClean="0">
                <a:solidFill>
                  <a:srgbClr val="0000FF"/>
                </a:solidFill>
                <a:latin typeface="Calibri" pitchFamily="34" charset="0"/>
              </a:rPr>
              <a:t>the LORD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 </a:t>
            </a:r>
            <a:r>
              <a:rPr lang="en-CA" sz="2800" b="1" u="sng" dirty="0" smtClean="0">
                <a:solidFill>
                  <a:srgbClr val="0000FF"/>
                </a:solidFill>
                <a:latin typeface="Calibri" pitchFamily="34" charset="0"/>
              </a:rPr>
              <a:t>credits</a:t>
            </a:r>
            <a:r>
              <a:rPr lang="en-CA" sz="2800" b="1" dirty="0" smtClean="0">
                <a:solidFill>
                  <a:srgbClr val="0000FF"/>
                </a:solidFill>
                <a:latin typeface="Calibri" pitchFamily="34" charset="0"/>
              </a:rPr>
              <a:t> to us Christ’s obedience as our righteousness, by faith apart from works, and doesn’t </a:t>
            </a:r>
            <a:r>
              <a:rPr lang="en-CA" sz="2800" b="1" u="sng" dirty="0">
                <a:solidFill>
                  <a:srgbClr val="0000FF"/>
                </a:solidFill>
                <a:latin typeface="Calibri" pitchFamily="34" charset="0"/>
              </a:rPr>
              <a:t>count</a:t>
            </a:r>
            <a:r>
              <a:rPr lang="en-CA" sz="2800" b="1" dirty="0">
                <a:solidFill>
                  <a:srgbClr val="0000FF"/>
                </a:solidFill>
                <a:latin typeface="Calibri" pitchFamily="34" charset="0"/>
              </a:rPr>
              <a:t> our sins against </a:t>
            </a:r>
            <a:r>
              <a:rPr lang="en-CA" sz="2800" b="1" dirty="0" smtClean="0">
                <a:solidFill>
                  <a:srgbClr val="0000FF"/>
                </a:solidFill>
                <a:latin typeface="Calibri" pitchFamily="34" charset="0"/>
              </a:rPr>
              <a:t>us as he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our punishment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fully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paid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by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our</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substitute,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the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Lamb</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of</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  </a:t>
            </a:r>
          </a:p>
          <a:p>
            <a:pPr algn="ctr"/>
            <a:r>
              <a:rPr lang="en-CA" sz="2400" b="1" dirty="0" smtClean="0">
                <a:solidFill>
                  <a:srgbClr val="0000FF"/>
                </a:solidFill>
                <a:latin typeface="Calibri" pitchFamily="34" charset="0"/>
              </a:rPr>
              <a:t>(Greek </a:t>
            </a:r>
            <a:r>
              <a:rPr lang="en-CA" sz="2400" b="1" i="1" u="sng" dirty="0" err="1" smtClean="0">
                <a:solidFill>
                  <a:srgbClr val="0000FF"/>
                </a:solidFill>
                <a:latin typeface="Calibri" pitchFamily="34" charset="0"/>
              </a:rPr>
              <a:t>logizomai</a:t>
            </a:r>
            <a:r>
              <a:rPr lang="en-CA" sz="2400" b="1" i="1" u="sng" dirty="0" smtClean="0">
                <a:solidFill>
                  <a:srgbClr val="0000FF"/>
                </a:solidFill>
                <a:latin typeface="Calibri" pitchFamily="34" charset="0"/>
              </a:rPr>
              <a:t>,</a:t>
            </a:r>
            <a:r>
              <a:rPr lang="en-CA" sz="2400" b="1" u="sng" dirty="0" smtClean="0">
                <a:solidFill>
                  <a:srgbClr val="0000FF"/>
                </a:solidFill>
                <a:latin typeface="Calibri" pitchFamily="34" charset="0"/>
              </a:rPr>
              <a:t> </a:t>
            </a:r>
            <a:r>
              <a:rPr lang="en-CA" sz="2400" b="1" dirty="0" smtClean="0">
                <a:solidFill>
                  <a:srgbClr val="0000FF"/>
                </a:solidFill>
                <a:latin typeface="Calibri" pitchFamily="34" charset="0"/>
              </a:rPr>
              <a:t>Latin </a:t>
            </a:r>
            <a:r>
              <a:rPr lang="en-CA" sz="2400" b="1" i="1" dirty="0" err="1" smtClean="0">
                <a:solidFill>
                  <a:srgbClr val="0000FF"/>
                </a:solidFill>
                <a:latin typeface="Calibri" pitchFamily="34" charset="0"/>
              </a:rPr>
              <a:t>imputata</a:t>
            </a:r>
            <a:r>
              <a:rPr lang="en-CA" sz="2400" b="1" i="1" dirty="0" smtClean="0">
                <a:solidFill>
                  <a:srgbClr val="0000FF"/>
                </a:solidFill>
                <a:latin typeface="Calibri" pitchFamily="34" charset="0"/>
              </a:rPr>
              <a:t> </a:t>
            </a:r>
            <a:r>
              <a:rPr lang="en-CA" sz="2400" b="1" dirty="0" smtClean="0">
                <a:solidFill>
                  <a:srgbClr val="0000FF"/>
                </a:solidFill>
                <a:latin typeface="Calibri" pitchFamily="34" charset="0"/>
              </a:rPr>
              <a:t>Rom 4:3,4,5,6,8,9,10,11,22,23,24).</a:t>
            </a:r>
            <a:endParaRPr lang="en-CA" sz="2400" b="1" dirty="0">
              <a:solidFill>
                <a:srgbClr val="0000FF"/>
              </a:solidFill>
              <a:latin typeface="Calibri" pitchFamily="34" charset="0"/>
            </a:endParaRPr>
          </a:p>
        </p:txBody>
      </p:sp>
      <p:sp>
        <p:nvSpPr>
          <p:cNvPr id="25" name="TextBox 24"/>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28" name="Title 1"/>
          <p:cNvSpPr txBox="1">
            <a:spLocks/>
          </p:cNvSpPr>
          <p:nvPr/>
        </p:nvSpPr>
        <p:spPr>
          <a:xfrm>
            <a:off x="1763688" y="1124744"/>
            <a:ext cx="6175598" cy="1143000"/>
          </a:xfrm>
          <a:prstGeom prst="rect">
            <a:avLst/>
          </a:prstGeom>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Justified in Christ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Counted </a:t>
            </a:r>
            <a:r>
              <a:rPr kumimoji="0" lang="en-CA" sz="2800" b="1" i="0" u="none" strike="noStrike" kern="0" cap="none" spc="0" normalizeH="0" baseline="0" noProof="0" dirty="0" smtClean="0">
                <a:ln>
                  <a:noFill/>
                </a:ln>
                <a:effectLst/>
                <a:uLnTx/>
                <a:uFillTx/>
                <a:latin typeface="Calibri" pitchFamily="34" charset="0"/>
                <a:ea typeface="+mj-ea"/>
                <a:cs typeface="+mj-cs"/>
              </a:rPr>
              <a:t>righteous in God’s sight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in Christ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4" name="WordArt 2"/>
          <p:cNvSpPr>
            <a:spLocks noChangeArrowheads="1" noChangeShapeType="1" noTextEdit="1"/>
          </p:cNvSpPr>
          <p:nvPr/>
        </p:nvSpPr>
        <p:spPr bwMode="auto">
          <a:xfrm>
            <a:off x="6876256" y="1196752"/>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TextBox 83"/>
          <p:cNvSpPr txBox="1">
            <a:spLocks noChangeArrowheads="1"/>
          </p:cNvSpPr>
          <p:nvPr/>
        </p:nvSpPr>
        <p:spPr bwMode="auto">
          <a:xfrm>
            <a:off x="180684" y="4566607"/>
            <a:ext cx="882047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“I count everything as loss . . . in order that </a:t>
            </a:r>
          </a:p>
          <a:p>
            <a:pPr algn="ctr"/>
            <a:r>
              <a:rPr lang="en-CA" sz="2800" b="1" dirty="0" smtClean="0">
                <a:solidFill>
                  <a:schemeClr val="bg1"/>
                </a:solidFill>
                <a:latin typeface="Calibri" pitchFamily="34" charset="0"/>
                <a:cs typeface="Calibri" pitchFamily="34" charset="0"/>
              </a:rPr>
              <a:t>I may </a:t>
            </a:r>
            <a:r>
              <a:rPr lang="en-CA" sz="2800" b="1" u="sng" dirty="0" smtClean="0">
                <a:solidFill>
                  <a:schemeClr val="bg1"/>
                </a:solidFill>
                <a:latin typeface="Calibri" pitchFamily="34" charset="0"/>
                <a:cs typeface="Calibri" pitchFamily="34" charset="0"/>
              </a:rPr>
              <a:t>gain Christ</a:t>
            </a:r>
            <a:r>
              <a:rPr lang="en-CA" sz="2800" b="1" dirty="0" smtClean="0">
                <a:solidFill>
                  <a:schemeClr val="bg1"/>
                </a:solidFill>
                <a:latin typeface="Calibri" pitchFamily="34" charset="0"/>
                <a:cs typeface="Calibri" pitchFamily="34" charset="0"/>
              </a:rPr>
              <a:t> and be </a:t>
            </a:r>
            <a:r>
              <a:rPr lang="en-CA" sz="2800" b="1" u="sng" dirty="0" smtClean="0">
                <a:solidFill>
                  <a:schemeClr val="bg1"/>
                </a:solidFill>
                <a:latin typeface="Calibri" pitchFamily="34" charset="0"/>
                <a:cs typeface="Calibri" pitchFamily="34" charset="0"/>
              </a:rPr>
              <a:t>found in him</a:t>
            </a:r>
            <a:r>
              <a:rPr lang="en-CA" sz="2800" b="1" dirty="0" smtClean="0">
                <a:solidFill>
                  <a:schemeClr val="bg1"/>
                </a:solidFill>
                <a:latin typeface="Calibri" pitchFamily="34" charset="0"/>
                <a:cs typeface="Calibri" pitchFamily="34" charset="0"/>
              </a:rPr>
              <a:t>, </a:t>
            </a:r>
          </a:p>
          <a:p>
            <a:pPr algn="ctr"/>
            <a:r>
              <a:rPr lang="en-CA" sz="2800" b="1" dirty="0" smtClean="0">
                <a:solidFill>
                  <a:srgbClr val="FF0000"/>
                </a:solidFill>
                <a:latin typeface="Calibri" pitchFamily="34" charset="0"/>
                <a:cs typeface="Calibri" pitchFamily="34" charset="0"/>
              </a:rPr>
              <a:t>not having a righteousness of my own</a:t>
            </a:r>
            <a:r>
              <a:rPr lang="en-CA" sz="2800" b="1" dirty="0" smtClean="0">
                <a:solidFill>
                  <a:schemeClr val="bg1"/>
                </a:solidFill>
                <a:latin typeface="Calibri" pitchFamily="34" charset="0"/>
                <a:cs typeface="Calibri" pitchFamily="34" charset="0"/>
              </a:rPr>
              <a:t> that comes from the law, but that which comes through </a:t>
            </a:r>
            <a:r>
              <a:rPr lang="en-CA" sz="2800" b="1" u="sng" dirty="0" smtClean="0">
                <a:solidFill>
                  <a:schemeClr val="bg1"/>
                </a:solidFill>
                <a:latin typeface="Calibri" pitchFamily="34" charset="0"/>
                <a:cs typeface="Calibri" pitchFamily="34" charset="0"/>
              </a:rPr>
              <a:t>faith in Christ</a:t>
            </a:r>
            <a:r>
              <a:rPr lang="en-CA" sz="2800" b="1" dirty="0" smtClean="0">
                <a:solidFill>
                  <a:schemeClr val="bg1"/>
                </a:solidFill>
                <a:latin typeface="Calibri" pitchFamily="34" charset="0"/>
                <a:cs typeface="Calibri" pitchFamily="34" charset="0"/>
              </a:rPr>
              <a:t>, </a:t>
            </a:r>
            <a:r>
              <a:rPr lang="en-CA" sz="2800" b="1" dirty="0" smtClean="0">
                <a:solidFill>
                  <a:srgbClr val="FF0000"/>
                </a:solidFill>
                <a:latin typeface="Calibri" pitchFamily="34" charset="0"/>
                <a:cs typeface="Calibri" pitchFamily="34" charset="0"/>
              </a:rPr>
              <a:t>the righteousness from God</a:t>
            </a:r>
            <a:r>
              <a:rPr lang="en-CA" sz="2800" b="1" dirty="0" smtClean="0">
                <a:solidFill>
                  <a:schemeClr val="bg1"/>
                </a:solidFill>
                <a:latin typeface="Calibri" pitchFamily="34" charset="0"/>
                <a:cs typeface="Calibri" pitchFamily="34" charset="0"/>
              </a:rPr>
              <a:t> that depends on </a:t>
            </a:r>
            <a:r>
              <a:rPr lang="en-CA" sz="2800" b="1" u="sng" dirty="0" smtClean="0">
                <a:solidFill>
                  <a:schemeClr val="bg1"/>
                </a:solidFill>
                <a:latin typeface="Calibri" pitchFamily="34" charset="0"/>
                <a:cs typeface="Calibri" pitchFamily="34" charset="0"/>
              </a:rPr>
              <a:t>faith</a:t>
            </a:r>
            <a:r>
              <a:rPr lang="en-CA" sz="2800" b="1" dirty="0" smtClean="0">
                <a:solidFill>
                  <a:schemeClr val="bg1"/>
                </a:solidFill>
                <a:latin typeface="Calibri" pitchFamily="34" charset="0"/>
                <a:cs typeface="Calibri" pitchFamily="34" charset="0"/>
              </a:rPr>
              <a:t>”  Phil 3:8-9</a:t>
            </a:r>
            <a:endParaRPr lang="x-none" sz="2800" b="1"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a:spLocks noChangeArrowheads="1"/>
          </p:cNvSpPr>
          <p:nvPr/>
        </p:nvSpPr>
        <p:spPr bwMode="auto">
          <a:xfrm>
            <a:off x="180684" y="4611231"/>
            <a:ext cx="8820472" cy="1815882"/>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cs typeface="Calibri" pitchFamily="34" charset="0"/>
              </a:rPr>
              <a:t>“For as by the one man's disobedience (Adam) </a:t>
            </a:r>
          </a:p>
          <a:p>
            <a:pPr algn="ctr"/>
            <a:r>
              <a:rPr lang="en-US" sz="2800" b="1" dirty="0" smtClean="0">
                <a:solidFill>
                  <a:schemeClr val="bg1"/>
                </a:solidFill>
                <a:latin typeface="Calibri" pitchFamily="34" charset="0"/>
                <a:cs typeface="Calibri" pitchFamily="34" charset="0"/>
              </a:rPr>
              <a:t>the many were made sinners, </a:t>
            </a:r>
          </a:p>
          <a:p>
            <a:pPr algn="ctr"/>
            <a:r>
              <a:rPr lang="en-US" sz="2800" b="1" dirty="0" smtClean="0">
                <a:solidFill>
                  <a:schemeClr val="bg1"/>
                </a:solidFill>
                <a:latin typeface="Calibri" pitchFamily="34" charset="0"/>
                <a:cs typeface="Calibri" pitchFamily="34" charset="0"/>
              </a:rPr>
              <a:t>so </a:t>
            </a:r>
            <a:r>
              <a:rPr lang="en-US" sz="2800" b="1" u="sng" dirty="0" smtClean="0">
                <a:solidFill>
                  <a:schemeClr val="bg1"/>
                </a:solidFill>
                <a:latin typeface="Calibri" pitchFamily="34" charset="0"/>
                <a:cs typeface="Calibri" pitchFamily="34" charset="0"/>
              </a:rPr>
              <a:t>by the one man's obedience (Jesus)</a:t>
            </a:r>
            <a:r>
              <a:rPr lang="en-US" sz="2800" b="1" dirty="0" smtClean="0">
                <a:solidFill>
                  <a:schemeClr val="bg1"/>
                </a:solidFill>
                <a:latin typeface="Calibri" pitchFamily="34" charset="0"/>
                <a:cs typeface="Calibri" pitchFamily="34" charset="0"/>
              </a:rPr>
              <a:t> </a:t>
            </a:r>
          </a:p>
          <a:p>
            <a:pPr algn="ctr"/>
            <a:r>
              <a:rPr lang="en-US" sz="2800" b="1" dirty="0" smtClean="0">
                <a:solidFill>
                  <a:schemeClr val="bg1"/>
                </a:solidFill>
                <a:latin typeface="Calibri" pitchFamily="34" charset="0"/>
                <a:cs typeface="Calibri" pitchFamily="34" charset="0"/>
              </a:rPr>
              <a:t>the many will be made </a:t>
            </a:r>
            <a:r>
              <a:rPr lang="en-US" sz="2800" b="1" dirty="0" smtClean="0">
                <a:solidFill>
                  <a:srgbClr val="FF0000"/>
                </a:solidFill>
                <a:latin typeface="Calibri" pitchFamily="34" charset="0"/>
                <a:cs typeface="Calibri" pitchFamily="34" charset="0"/>
              </a:rPr>
              <a:t>righteous</a:t>
            </a:r>
            <a:r>
              <a:rPr lang="en-US" sz="2800" b="1" dirty="0" smtClean="0">
                <a:solidFill>
                  <a:schemeClr val="bg1"/>
                </a:solidFill>
                <a:latin typeface="Calibri" pitchFamily="34" charset="0"/>
                <a:cs typeface="Calibri" pitchFamily="34" charset="0"/>
              </a:rPr>
              <a:t>.” Rom 5:19</a:t>
            </a:r>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46" name="TextBox 45"/>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
        <p:nvSpPr>
          <p:cNvPr id="50" name="TextBox 49"/>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18048"/>
            <a:ext cx="8712968" cy="1143000"/>
          </a:xfrm>
        </p:spPr>
        <p:txBody>
          <a:bodyPr/>
          <a:lstStyle/>
          <a:p>
            <a:r>
              <a:rPr lang="en-CA" sz="2800" b="1" dirty="0" smtClean="0">
                <a:solidFill>
                  <a:schemeClr val="tx1"/>
                </a:solidFill>
                <a:latin typeface="Calibri" pitchFamily="34" charset="0"/>
                <a:cs typeface="Calibri" pitchFamily="34" charset="0"/>
              </a:rPr>
              <a:t>Thank you, Lord, for the two ways you are just to justify guilty sinners who deserve your just judgment.</a:t>
            </a:r>
            <a:br>
              <a:rPr lang="en-CA" sz="2800" b="1" dirty="0" smtClean="0">
                <a:solidFill>
                  <a:schemeClr val="tx1"/>
                </a:solidFill>
                <a:latin typeface="Calibri" pitchFamily="34" charset="0"/>
                <a:cs typeface="Calibri" pitchFamily="34" charset="0"/>
              </a:rPr>
            </a:br>
            <a:r>
              <a:rPr lang="en-CA" sz="1600" b="1" dirty="0" smtClean="0">
                <a:solidFill>
                  <a:schemeClr val="bg1"/>
                </a:solidFill>
                <a:latin typeface="Calibri" pitchFamily="34" charset="0"/>
                <a:cs typeface="Calibri" pitchFamily="34" charset="0"/>
              </a:rPr>
              <a:t/>
            </a:r>
            <a:br>
              <a:rPr lang="en-CA" sz="1600" b="1" dirty="0" smtClean="0">
                <a:solidFill>
                  <a:schemeClr val="bg1"/>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1.  Thank you for your infinitely righteous Son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being your truly just sacrifice of atonement / propitiation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so you justly count our sins as fully punished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in Christ our substitute punishment. </a:t>
            </a:r>
            <a:r>
              <a:rPr lang="en-CA" sz="2800" b="1" baseline="30000" dirty="0" smtClean="0">
                <a:solidFill>
                  <a:srgbClr val="FFC000"/>
                </a:solidFill>
                <a:latin typeface="Calibri" pitchFamily="34" charset="0"/>
                <a:cs typeface="Calibri" pitchFamily="34" charset="0"/>
              </a:rPr>
              <a:t>2</a:t>
            </a:r>
            <a:r>
              <a:rPr lang="en-CA" sz="2800" b="1" dirty="0" smtClean="0">
                <a:solidFill>
                  <a:srgbClr val="00FF00"/>
                </a:solidFill>
                <a:latin typeface="Calibri" pitchFamily="34" charset="0"/>
                <a:cs typeface="Calibri" pitchFamily="34" charset="0"/>
              </a:rPr>
              <a:t/>
            </a:r>
            <a:br>
              <a:rPr lang="en-CA" sz="2800" b="1"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2.  Thank you for your infinitely righteous Son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obeying all your commands in the law on our behalf</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so you justly count us as fully righteous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in Christ our substitute righteousness. </a:t>
            </a:r>
            <a:r>
              <a:rPr lang="en-CA" sz="2800" b="1" baseline="30000" dirty="0" smtClean="0">
                <a:solidFill>
                  <a:srgbClr val="00FF00"/>
                </a:solidFill>
                <a:latin typeface="Calibri" pitchFamily="34" charset="0"/>
                <a:cs typeface="Calibri" pitchFamily="34" charset="0"/>
              </a:rPr>
              <a:t>2</a:t>
            </a:r>
            <a:br>
              <a:rPr lang="en-CA" sz="2800" b="1" baseline="30000"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You are just and the justifier of those who trust Jesus</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as their wrath-bearer and righteousness-provider! </a:t>
            </a:r>
            <a:r>
              <a:rPr lang="en-CA" sz="2800" b="1" baseline="30000" dirty="0" smtClean="0">
                <a:solidFill>
                  <a:srgbClr val="00FF00"/>
                </a:solidFill>
                <a:latin typeface="Calibri" pitchFamily="34" charset="0"/>
                <a:cs typeface="Calibri" pitchFamily="34" charset="0"/>
              </a:rPr>
              <a:t>2</a:t>
            </a:r>
            <a:endParaRPr lang="en-CA" sz="2800" b="1" baseline="30000"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3" cstate="print"/>
          <a:stretch>
            <a:fillRect/>
          </a:stretch>
        </p:blipFill>
        <p:spPr>
          <a:xfrm rot="14400000" flipH="1">
            <a:off x="3928688" y="3032619"/>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928688" y="3392659"/>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592722" y="3243597"/>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280616" y="3459621"/>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592722" y="3608683"/>
            <a:ext cx="614478" cy="365760"/>
          </a:xfrm>
          <a:prstGeom prst="rect">
            <a:avLst/>
          </a:prstGeom>
        </p:spPr>
      </p:pic>
      <p:sp>
        <p:nvSpPr>
          <p:cNvPr id="26" name="TextBox 25"/>
          <p:cNvSpPr txBox="1"/>
          <p:nvPr/>
        </p:nvSpPr>
        <p:spPr>
          <a:xfrm>
            <a:off x="7020272" y="378904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9" name="WordArt 2"/>
          <p:cNvSpPr>
            <a:spLocks noChangeArrowheads="1" noChangeShapeType="1" noTextEdit="1"/>
          </p:cNvSpPr>
          <p:nvPr/>
        </p:nvSpPr>
        <p:spPr bwMode="auto">
          <a:xfrm>
            <a:off x="3563888" y="1196752"/>
            <a:ext cx="2232248" cy="1656184"/>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0" name="TextBox 29"/>
          <p:cNvSpPr txBox="1">
            <a:spLocks noChangeArrowheads="1"/>
          </p:cNvSpPr>
          <p:nvPr/>
        </p:nvSpPr>
        <p:spPr bwMode="auto">
          <a:xfrm>
            <a:off x="35496" y="436510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If we receive Christ the righteousness of God, </a:t>
            </a:r>
          </a:p>
          <a:p>
            <a:pPr algn="ctr"/>
            <a:r>
              <a:rPr lang="en-CA" sz="2800" b="1" dirty="0" smtClean="0">
                <a:solidFill>
                  <a:schemeClr val="bg1"/>
                </a:solidFill>
                <a:latin typeface="Calibri" pitchFamily="34" charset="0"/>
              </a:rPr>
              <a:t>the Lord counts us as righteous in Christ and unites with us </a:t>
            </a:r>
          </a:p>
          <a:p>
            <a:pPr algn="ct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love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relationship</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Christ,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a:t>
            </a:r>
          </a:p>
        </p:txBody>
      </p:sp>
      <p:sp>
        <p:nvSpPr>
          <p:cNvPr id="31" name="TextBox 30"/>
          <p:cNvSpPr txBox="1">
            <a:spLocks noChangeArrowheads="1"/>
          </p:cNvSpPr>
          <p:nvPr/>
        </p:nvSpPr>
        <p:spPr bwMode="auto">
          <a:xfrm>
            <a:off x="72008" y="5859269"/>
            <a:ext cx="8964488" cy="954107"/>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Lord wants to make our hearts jump for joy </a:t>
            </a:r>
          </a:p>
          <a:p>
            <a:pPr algn="ctr"/>
            <a:r>
              <a:rPr lang="en-CA" sz="2800" b="1" dirty="0" smtClean="0">
                <a:solidFill>
                  <a:schemeClr val="bg1"/>
                </a:solidFill>
                <a:latin typeface="Calibri" pitchFamily="34" charset="0"/>
              </a:rPr>
              <a:t>in 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 Son and Spirit.</a:t>
            </a:r>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7" name="Picture 26" descr="www.clipartbest.com dc6XLjAMi.gif"/>
          <p:cNvPicPr>
            <a:picLocks noChangeAspect="1"/>
          </p:cNvPicPr>
          <p:nvPr/>
        </p:nvPicPr>
        <p:blipFill>
          <a:blip r:embed="rId2" cstate="print"/>
          <a:stretch>
            <a:fillRect/>
          </a:stretch>
        </p:blipFill>
        <p:spPr>
          <a:xfrm>
            <a:off x="4139952" y="1268760"/>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2987824" y="1238386"/>
            <a:ext cx="2194560" cy="1542542"/>
          </a:xfrm>
          <a:prstGeom prst="rect">
            <a:avLst/>
          </a:prstGeom>
        </p:spPr>
      </p:pic>
      <p:sp>
        <p:nvSpPr>
          <p:cNvPr id="44" name="TextBox 43"/>
          <p:cNvSpPr txBox="1"/>
          <p:nvPr/>
        </p:nvSpPr>
        <p:spPr>
          <a:xfrm>
            <a:off x="6444208" y="2492896"/>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heart © clipartbest.com</a:t>
            </a:r>
            <a:endParaRPr lang="en-CA" sz="900" dirty="0">
              <a:solidFill>
                <a:schemeClr val="tx1">
                  <a:lumMod val="85000"/>
                </a:schemeClr>
              </a:solidFill>
            </a:endParaRPr>
          </a:p>
        </p:txBody>
      </p:sp>
      <p:pic>
        <p:nvPicPr>
          <p:cNvPr id="42" name="Picture 41" descr="www.clipartbest.com dc6XLjAMi.gif"/>
          <p:cNvPicPr>
            <a:picLocks noChangeAspect="1"/>
          </p:cNvPicPr>
          <p:nvPr/>
        </p:nvPicPr>
        <p:blipFill>
          <a:blip r:embed="rId2" cstate="print"/>
          <a:stretch>
            <a:fillRect/>
          </a:stretch>
        </p:blipFill>
        <p:spPr>
          <a:xfrm>
            <a:off x="3563888" y="476672"/>
            <a:ext cx="2194560" cy="1542542"/>
          </a:xfrm>
          <a:prstGeom prst="rect">
            <a:avLst/>
          </a:prstGeom>
        </p:spPr>
      </p:pic>
      <p:pic>
        <p:nvPicPr>
          <p:cNvPr id="40" name="Picture 39" descr="egyptian.gif"/>
          <p:cNvPicPr>
            <a:picLocks noChangeAspect="1"/>
          </p:cNvPicPr>
          <p:nvPr/>
        </p:nvPicPr>
        <p:blipFill>
          <a:blip r:embed="rId3" cstate="print"/>
          <a:stretch>
            <a:fillRect/>
          </a:stretch>
        </p:blipFill>
        <p:spPr>
          <a:xfrm>
            <a:off x="3471272" y="260648"/>
            <a:ext cx="2468880" cy="1469572"/>
          </a:xfrm>
          <a:prstGeom prst="rect">
            <a:avLst/>
          </a:prstGeom>
        </p:spPr>
      </p:pic>
      <p:sp>
        <p:nvSpPr>
          <p:cNvPr id="25" name="WordArt 2"/>
          <p:cNvSpPr>
            <a:spLocks noChangeArrowheads="1" noChangeShapeType="1" noTextEdit="1"/>
          </p:cNvSpPr>
          <p:nvPr/>
        </p:nvSpPr>
        <p:spPr bwMode="auto">
          <a:xfrm>
            <a:off x="3635896" y="404664"/>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9" name="Picture 38" descr="egyptian.gif"/>
          <p:cNvPicPr>
            <a:picLocks noChangeAspect="1"/>
          </p:cNvPicPr>
          <p:nvPr/>
        </p:nvPicPr>
        <p:blipFill>
          <a:blip r:embed="rId3" cstate="print"/>
          <a:stretch>
            <a:fillRect/>
          </a:stretch>
        </p:blipFill>
        <p:spPr>
          <a:xfrm rot="7200000">
            <a:off x="4159076" y="1401780"/>
            <a:ext cx="2468880" cy="1469572"/>
          </a:xfrm>
          <a:prstGeom prst="rect">
            <a:avLst/>
          </a:prstGeom>
        </p:spPr>
      </p:pic>
      <p:pic>
        <p:nvPicPr>
          <p:cNvPr id="41" name="Picture 40" descr="egyptian.gif"/>
          <p:cNvPicPr>
            <a:picLocks noChangeAspect="1"/>
          </p:cNvPicPr>
          <p:nvPr/>
        </p:nvPicPr>
        <p:blipFill>
          <a:blip r:embed="rId3" cstate="print"/>
          <a:stretch>
            <a:fillRect/>
          </a:stretch>
        </p:blipFill>
        <p:spPr>
          <a:xfrm rot="14400000" flipH="1">
            <a:off x="2660060" y="1394360"/>
            <a:ext cx="2468880" cy="1469572"/>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4067944" y="1052736"/>
            <a:ext cx="1143000" cy="1333500"/>
          </a:xfrm>
          <a:prstGeom prst="rect">
            <a:avLst/>
          </a:prstGeom>
        </p:spPr>
      </p:pic>
      <p:sp>
        <p:nvSpPr>
          <p:cNvPr id="20" name="TextBox 19"/>
          <p:cNvSpPr txBox="1">
            <a:spLocks noChangeArrowheads="1"/>
          </p:cNvSpPr>
          <p:nvPr/>
        </p:nvSpPr>
        <p:spPr bwMode="auto">
          <a:xfrm>
            <a:off x="72008" y="3273946"/>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21" name="TextBox 20"/>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23" name="TextBox 22"/>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pic>
        <p:nvPicPr>
          <p:cNvPr id="14" name="Picture 13" descr="egyptian.gif"/>
          <p:cNvPicPr>
            <a:picLocks noChangeAspect="1"/>
          </p:cNvPicPr>
          <p:nvPr/>
        </p:nvPicPr>
        <p:blipFill>
          <a:blip r:embed="rId3" cstate="print"/>
          <a:stretch>
            <a:fillRect/>
          </a:stretch>
        </p:blipFill>
        <p:spPr>
          <a:xfrm rot="14400000" flipH="1">
            <a:off x="3712664" y="2163477"/>
            <a:ext cx="614478" cy="365760"/>
          </a:xfrm>
          <a:prstGeom prst="rect">
            <a:avLst/>
          </a:prstGeom>
        </p:spPr>
      </p:pic>
      <p:pic>
        <p:nvPicPr>
          <p:cNvPr id="16" name="Picture 15" descr="egyptian.gif"/>
          <p:cNvPicPr>
            <a:picLocks noChangeAspect="1"/>
          </p:cNvPicPr>
          <p:nvPr/>
        </p:nvPicPr>
        <p:blipFill>
          <a:blip r:embed="rId3" cstate="print"/>
          <a:stretch>
            <a:fillRect/>
          </a:stretch>
        </p:blipFill>
        <p:spPr>
          <a:xfrm rot="14400000" flipH="1">
            <a:off x="3424632" y="2091469"/>
            <a:ext cx="614478" cy="365760"/>
          </a:xfrm>
          <a:prstGeom prst="rect">
            <a:avLst/>
          </a:prstGeom>
        </p:spPr>
      </p:pic>
      <p:pic>
        <p:nvPicPr>
          <p:cNvPr id="17" name="Picture 16" descr="egyptian.gif"/>
          <p:cNvPicPr>
            <a:picLocks noChangeAspect="1"/>
          </p:cNvPicPr>
          <p:nvPr/>
        </p:nvPicPr>
        <p:blipFill>
          <a:blip r:embed="rId3" cstate="print"/>
          <a:stretch>
            <a:fillRect/>
          </a:stretch>
        </p:blipFill>
        <p:spPr>
          <a:xfrm rot="14400000" flipH="1">
            <a:off x="4000696" y="1731429"/>
            <a:ext cx="614478" cy="365760"/>
          </a:xfrm>
          <a:prstGeom prst="rect">
            <a:avLst/>
          </a:prstGeom>
        </p:spPr>
      </p:pic>
      <p:pic>
        <p:nvPicPr>
          <p:cNvPr id="18" name="Picture 17" descr="egyptian.gif"/>
          <p:cNvPicPr>
            <a:picLocks noChangeAspect="1"/>
          </p:cNvPicPr>
          <p:nvPr/>
        </p:nvPicPr>
        <p:blipFill>
          <a:blip r:embed="rId3" cstate="print"/>
          <a:stretch>
            <a:fillRect/>
          </a:stretch>
        </p:blipFill>
        <p:spPr>
          <a:xfrm rot="14400000" flipH="1">
            <a:off x="3424632" y="1731429"/>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4024770" y="2091469"/>
            <a:ext cx="614478" cy="365760"/>
          </a:xfrm>
          <a:prstGeom prst="rect">
            <a:avLst/>
          </a:prstGeom>
        </p:spPr>
      </p:pic>
      <p:pic>
        <p:nvPicPr>
          <p:cNvPr id="22" name="Picture 21" descr="egyptian.gif"/>
          <p:cNvPicPr>
            <a:picLocks noChangeAspect="1"/>
          </p:cNvPicPr>
          <p:nvPr/>
        </p:nvPicPr>
        <p:blipFill>
          <a:blip r:embed="rId3" cstate="print"/>
          <a:stretch>
            <a:fillRect/>
          </a:stretch>
        </p:blipFill>
        <p:spPr>
          <a:xfrm rot="14400000" flipH="1">
            <a:off x="3712664" y="1587413"/>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712664" y="1875445"/>
            <a:ext cx="614478" cy="365760"/>
          </a:xfrm>
          <a:prstGeom prst="rect">
            <a:avLst/>
          </a:prstGeom>
        </p:spPr>
      </p:pic>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9" name="TextBox 8"/>
          <p:cNvSpPr txBox="1"/>
          <p:nvPr/>
        </p:nvSpPr>
        <p:spPr>
          <a:xfrm>
            <a:off x="-36512" y="1334373"/>
            <a:ext cx="9144000" cy="5262979"/>
          </a:xfrm>
          <a:prstGeom prst="rect">
            <a:avLst/>
          </a:prstGeom>
          <a:noFill/>
        </p:spPr>
        <p:txBody>
          <a:bodyPr wrap="square" rtlCol="0">
            <a:spAutoFit/>
          </a:bodyPr>
          <a:lstStyle/>
          <a:p>
            <a:pPr algn="ctr"/>
            <a:r>
              <a:rPr lang="en-US" sz="2400" b="1" dirty="0" smtClean="0">
                <a:solidFill>
                  <a:srgbClr val="FF0000"/>
                </a:solidFill>
              </a:rPr>
              <a:t>Alive, Self-existent</a:t>
            </a:r>
            <a:endParaRPr lang="en-CA" sz="2400" dirty="0" smtClean="0">
              <a:solidFill>
                <a:srgbClr val="FF0000"/>
              </a:solidFill>
            </a:endParaRPr>
          </a:p>
          <a:p>
            <a:pPr algn="ctr"/>
            <a:r>
              <a:rPr lang="en-US" sz="2400" b="1" dirty="0" smtClean="0">
                <a:solidFill>
                  <a:srgbClr val="FF0000"/>
                </a:solidFill>
              </a:rPr>
              <a:t>Spiritual                    Personal</a:t>
            </a:r>
            <a:endParaRPr lang="en-CA" sz="2400" dirty="0" smtClean="0">
              <a:solidFill>
                <a:srgbClr val="FF0000"/>
              </a:solidFill>
            </a:endParaRPr>
          </a:p>
          <a:p>
            <a:pPr algn="ctr"/>
            <a:r>
              <a:rPr lang="en-US" sz="2400" b="1" dirty="0" smtClean="0">
                <a:solidFill>
                  <a:srgbClr val="FF0000"/>
                </a:solidFill>
              </a:rPr>
              <a:t>Free Self-determining Independent </a:t>
            </a:r>
          </a:p>
          <a:p>
            <a:pPr algn="ctr"/>
            <a:r>
              <a:rPr lang="en-US" sz="2400" b="1" dirty="0" smtClean="0">
                <a:solidFill>
                  <a:srgbClr val="FF0000"/>
                </a:solidFill>
              </a:rPr>
              <a:t>Wise Intelligent Infinite Eternal Unchanging</a:t>
            </a:r>
          </a:p>
          <a:p>
            <a:pPr algn="ctr"/>
            <a:r>
              <a:rPr lang="en-US" sz="2400" b="1" dirty="0" smtClean="0">
                <a:solidFill>
                  <a:srgbClr val="FF0000"/>
                </a:solidFill>
              </a:rPr>
              <a:t>Immanent          Transcendent           Omniscient</a:t>
            </a:r>
          </a:p>
          <a:p>
            <a:pPr algn="ctr"/>
            <a:r>
              <a:rPr lang="en-US" sz="2400" b="1" dirty="0" smtClean="0">
                <a:solidFill>
                  <a:srgbClr val="FF0000"/>
                </a:solidFill>
              </a:rPr>
              <a:t>Omnipresent              Omnipotent             Sovereign</a:t>
            </a:r>
          </a:p>
          <a:p>
            <a:pPr algn="ctr"/>
            <a:r>
              <a:rPr lang="en-US" sz="2400" b="1" dirty="0" smtClean="0">
                <a:solidFill>
                  <a:srgbClr val="FF0000"/>
                </a:solidFill>
              </a:rPr>
              <a:t>Faithful       Righteous        Just       Holy        Perfect</a:t>
            </a:r>
          </a:p>
          <a:p>
            <a:pPr algn="ctr"/>
            <a:r>
              <a:rPr lang="en-US" sz="2400" b="1" dirty="0" smtClean="0">
                <a:solidFill>
                  <a:srgbClr val="FF0000"/>
                </a:solidFill>
              </a:rPr>
              <a:t>Humble            Love            Gracious            Merciful </a:t>
            </a:r>
          </a:p>
          <a:p>
            <a:pPr algn="ctr"/>
            <a:r>
              <a:rPr lang="en-US" sz="2400" b="1" dirty="0" smtClean="0">
                <a:solidFill>
                  <a:srgbClr val="FF0000"/>
                </a:solidFill>
              </a:rPr>
              <a:t>Good         Wrath         Longsuffering         Patient</a:t>
            </a:r>
          </a:p>
          <a:p>
            <a:pPr algn="ctr"/>
            <a:r>
              <a:rPr lang="en-US" sz="2400" b="1" dirty="0" smtClean="0">
                <a:solidFill>
                  <a:srgbClr val="FF0000"/>
                </a:solidFill>
              </a:rPr>
              <a:t>True     Truthful                   Jealous     Zealous </a:t>
            </a:r>
          </a:p>
          <a:p>
            <a:pPr algn="ctr"/>
            <a:r>
              <a:rPr lang="en-US" sz="2400" b="1" dirty="0" smtClean="0">
                <a:solidFill>
                  <a:srgbClr val="FF0000"/>
                </a:solidFill>
              </a:rPr>
              <a:t>Oneness and Trinity of Father, Son, Spirit </a:t>
            </a:r>
            <a:endParaRPr lang="en-CA" sz="2400" dirty="0" smtClean="0">
              <a:solidFill>
                <a:srgbClr val="FF0000"/>
              </a:solidFill>
            </a:endParaRPr>
          </a:p>
          <a:p>
            <a:pPr algn="ctr"/>
            <a:r>
              <a:rPr lang="en-US" sz="2400" b="1" dirty="0" smtClean="0">
                <a:solidFill>
                  <a:srgbClr val="FF0000"/>
                </a:solidFill>
              </a:rPr>
              <a:t>Creator  Upholder/Sustainer  Savior</a:t>
            </a:r>
            <a:endParaRPr lang="en-CA" sz="2400" dirty="0" smtClean="0">
              <a:solidFill>
                <a:srgbClr val="FF0000"/>
              </a:solidFill>
            </a:endParaRPr>
          </a:p>
          <a:p>
            <a:pPr algn="ctr"/>
            <a:r>
              <a:rPr lang="en-US" sz="2400" b="1" dirty="0" smtClean="0">
                <a:solidFill>
                  <a:srgbClr val="FF0000"/>
                </a:solidFill>
              </a:rPr>
              <a:t>Shepherd    Judge     King</a:t>
            </a:r>
            <a:endParaRPr lang="en-CA" sz="2400" dirty="0" smtClean="0">
              <a:solidFill>
                <a:srgbClr val="FF0000"/>
              </a:solidFill>
            </a:endParaRPr>
          </a:p>
          <a:p>
            <a:pPr algn="ctr"/>
            <a:r>
              <a:rPr lang="en-US" sz="2400" b="1" dirty="0" smtClean="0">
                <a:solidFill>
                  <a:srgbClr val="FF0000"/>
                </a:solidFill>
              </a:rPr>
              <a:t>Joy in Himself</a:t>
            </a:r>
            <a:endParaRPr lang="en-CA" sz="2400" dirty="0">
              <a:solidFill>
                <a:srgbClr val="FF0000"/>
              </a:solidFill>
            </a:endParaRPr>
          </a:p>
        </p:txBody>
      </p:sp>
      <p:sp>
        <p:nvSpPr>
          <p:cNvPr id="11" name="Rectangle 10"/>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015767" y="3559997"/>
            <a:ext cx="2560320" cy="1523998"/>
          </a:xfrm>
          <a:prstGeom prst="rect">
            <a:avLst/>
          </a:prstGeom>
        </p:spPr>
      </p:pic>
      <p:pic>
        <p:nvPicPr>
          <p:cNvPr id="3" name="Picture 2" descr="egyptian.gif"/>
          <p:cNvPicPr>
            <a:picLocks noChangeAspect="1"/>
          </p:cNvPicPr>
          <p:nvPr/>
        </p:nvPicPr>
        <p:blipFill>
          <a:blip r:embed="rId4" cstate="print"/>
          <a:stretch>
            <a:fillRect/>
          </a:stretch>
        </p:blipFill>
        <p:spPr>
          <a:xfrm>
            <a:off x="3307824" y="2409058"/>
            <a:ext cx="2560320" cy="152399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11929" y="3580588"/>
            <a:ext cx="2560320" cy="1523998"/>
          </a:xfrm>
          <a:prstGeom prst="rect">
            <a:avLst/>
          </a:prstGeom>
        </p:spPr>
      </p:pic>
      <p:pic>
        <p:nvPicPr>
          <p:cNvPr id="15" name="Picture 14" descr="www.fg-a.com valentine 2-jumping-heart.gif"/>
          <p:cNvPicPr>
            <a:picLocks noChangeAspect="1"/>
          </p:cNvPicPr>
          <p:nvPr/>
        </p:nvPicPr>
        <p:blipFill>
          <a:blip r:embed="rId5" cstate="print"/>
          <a:stretch>
            <a:fillRect/>
          </a:stretch>
        </p:blipFill>
        <p:spPr>
          <a:xfrm>
            <a:off x="4077072" y="3247628"/>
            <a:ext cx="1143000" cy="1333500"/>
          </a:xfrm>
          <a:prstGeom prst="rect">
            <a:avLst/>
          </a:prstGeom>
        </p:spPr>
      </p:pic>
      <p:sp>
        <p:nvSpPr>
          <p:cNvPr id="18" name="TextBox 17"/>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Nothing else can ever satisfy </a:t>
            </a:r>
          </a:p>
          <a:p>
            <a:pPr algn="ctr"/>
            <a:r>
              <a:rPr lang="en-CA" sz="2800" b="1" dirty="0" smtClean="0">
                <a:solidFill>
                  <a:schemeClr val="bg1"/>
                </a:solidFill>
                <a:latin typeface="Calibri" pitchFamily="34" charset="0"/>
              </a:rPr>
              <a:t>the deep longings of our souls except God the Father, Son and Spirit in all his infinite perfections.</a:t>
            </a:r>
          </a:p>
        </p:txBody>
      </p:sp>
      <p:sp>
        <p:nvSpPr>
          <p:cNvPr id="19" name="TextBox 18"/>
          <p:cNvSpPr txBox="1"/>
          <p:nvPr/>
        </p:nvSpPr>
        <p:spPr>
          <a:xfrm>
            <a:off x="1115616" y="6187370"/>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CC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6948264" y="0"/>
            <a:ext cx="2208272" cy="685800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Receive Christ and his </a:t>
            </a:r>
            <a:r>
              <a:rPr kumimoji="0" lang="en-US" sz="2800" b="1" i="0" u="none" strike="noStrike" kern="0" cap="none" spc="-20" normalizeH="0" noProof="0" dirty="0" smtClean="0">
                <a:ln>
                  <a:noFill/>
                </a:ln>
                <a:solidFill>
                  <a:schemeClr val="bg1"/>
                </a:solidFill>
                <a:effectLst/>
                <a:uLnTx/>
                <a:uFillTx/>
                <a:latin typeface="Calibri" pitchFamily="34" charset="0"/>
                <a:ea typeface="+mj-ea"/>
                <a:cs typeface="+mj-cs"/>
              </a:rPr>
              <a:t>righteousness</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 receive all God’s riches of grace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b="1" kern="0" dirty="0" smtClean="0">
              <a:solidFill>
                <a:schemeClr val="bg1"/>
              </a:solidFill>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b="1" kern="0" dirty="0" smtClean="0">
              <a:solidFill>
                <a:schemeClr val="bg1"/>
              </a:solidFill>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Reject Christ – reject all God’s riches.</a:t>
            </a:r>
            <a:endParaRPr kumimoji="0" lang="en-US" altLang="ko-KR" sz="2800" b="1" i="0" u="none" strike="noStrike" kern="0" cap="none" spc="0" normalizeH="0" baseline="0" noProof="0" dirty="0">
              <a:ln>
                <a:noFill/>
              </a:ln>
              <a:solidFill>
                <a:schemeClr val="bg1"/>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852936"/>
            <a:ext cx="8892480" cy="1143000"/>
          </a:xfrm>
        </p:spPr>
        <p:txBody>
          <a:bodyPr/>
          <a:lstStyle/>
          <a:p>
            <a:pPr algn="l"/>
            <a:r>
              <a:rPr lang="en-US" sz="2400" b="1" dirty="0" smtClean="0">
                <a:solidFill>
                  <a:schemeClr val="tx1"/>
                </a:solidFill>
                <a:latin typeface="Calibri" pitchFamily="34" charset="0"/>
              </a:rPr>
              <a:t>Endnote 2 from slide 314 regarding Christ our substitute punishment and Christ our substitute righteousness</a:t>
            </a:r>
            <a:br>
              <a:rPr lang="en-US" sz="2400" b="1" dirty="0" smtClean="0">
                <a:solidFill>
                  <a:schemeClr val="tx1"/>
                </a:solidFill>
                <a:latin typeface="Calibri" pitchFamily="34" charset="0"/>
              </a:rPr>
            </a:br>
            <a:r>
              <a:rPr lang="en-US" sz="1200" b="1" dirty="0" smtClean="0">
                <a:solidFill>
                  <a:schemeClr val="tx1"/>
                </a:solidFill>
                <a:latin typeface="Calibri" pitchFamily="34" charset="0"/>
              </a:rPr>
              <a:t/>
            </a:r>
            <a:br>
              <a:rPr lang="en-US" sz="1200" b="1" dirty="0" smtClean="0">
                <a:solidFill>
                  <a:schemeClr val="tx1"/>
                </a:solidFill>
                <a:latin typeface="Calibri" pitchFamily="34" charset="0"/>
              </a:rPr>
            </a:br>
            <a:r>
              <a:rPr lang="en-US" sz="2400" dirty="0" smtClean="0">
                <a:solidFill>
                  <a:schemeClr val="tx1"/>
                </a:solidFill>
                <a:latin typeface="Calibri" pitchFamily="34" charset="0"/>
              </a:rPr>
              <a:t>John Piper uses the terms “righteousness-provider” and “sin-bearer” in a sermon on Romans 13:8-10.  “Love</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Is</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a</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Fulfilling</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of</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the</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Law,</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Part</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3”  August 7, 2005 at DesiringGod.org</a:t>
            </a:r>
            <a:br>
              <a:rPr lang="en-US" sz="24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John Piper uses the helpful terms Christ our “substitute perfection” and our “substitute pardon” in: </a:t>
            </a:r>
            <a:r>
              <a:rPr lang="en-CA" sz="2400" dirty="0" smtClean="0">
                <a:solidFill>
                  <a:schemeClr val="tx1"/>
                </a:solidFill>
                <a:latin typeface="Calibri" pitchFamily="34" charset="0"/>
              </a:rPr>
              <a:t>John Piper and Justin Taylor, “What God Requires, Christ Provides” January 1, 2004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Of his daughter he says, “</a:t>
            </a:r>
            <a:r>
              <a:rPr lang="en-CA" sz="2400" dirty="0" smtClean="0">
                <a:solidFill>
                  <a:schemeClr val="tx1"/>
                </a:solidFill>
                <a:latin typeface="Calibri" pitchFamily="34" charset="0"/>
                <a:cs typeface="Calibri" pitchFamily="34" charset="0"/>
              </a:rPr>
              <a:t>Jesus' punishment and Jesus' righteousness </a:t>
            </a:r>
            <a:br>
              <a:rPr lang="en-CA" sz="2400" dirty="0" smtClean="0">
                <a:solidFill>
                  <a:schemeClr val="tx1"/>
                </a:solidFill>
                <a:latin typeface="Calibri" pitchFamily="34" charset="0"/>
                <a:cs typeface="Calibri" pitchFamily="34" charset="0"/>
              </a:rPr>
            </a:br>
            <a:r>
              <a:rPr lang="en-CA" sz="2400" dirty="0" smtClean="0">
                <a:solidFill>
                  <a:schemeClr val="tx1"/>
                </a:solidFill>
                <a:latin typeface="Calibri" pitchFamily="34" charset="0"/>
                <a:cs typeface="Calibri" pitchFamily="34" charset="0"/>
              </a:rPr>
              <a:t>. . . Jesus is her righteousness and Jesus is her punishment.”</a:t>
            </a:r>
            <a:r>
              <a:rPr lang="en-US" sz="2400" dirty="0" smtClean="0">
                <a:solidFill>
                  <a:schemeClr val="tx1"/>
                </a:solidFill>
                <a:latin typeface="Calibri" pitchFamily="34" charset="0"/>
              </a:rPr>
              <a:t> </a:t>
            </a:r>
            <a:r>
              <a:rPr lang="en-CA" sz="2400" dirty="0" smtClean="0">
                <a:solidFill>
                  <a:schemeClr val="tx1"/>
                </a:solidFill>
                <a:latin typeface="Calibri" pitchFamily="34" charset="0"/>
              </a:rPr>
              <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Piper also uses “substitute punishment” and “substitute perfection” and “substitute sacrifice and substitute righteousness” in:</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“When Does God Become 100% For Us?</a:t>
            </a:r>
            <a:br>
              <a:rPr lang="en-CA" sz="2400" dirty="0" smtClean="0">
                <a:solidFill>
                  <a:schemeClr val="tx1"/>
                </a:solidFill>
                <a:latin typeface="Calibri" pitchFamily="34" charset="0"/>
              </a:rPr>
            </a:br>
            <a:r>
              <a:rPr lang="en-CA" sz="2400" dirty="0" smtClean="0">
                <a:solidFill>
                  <a:schemeClr val="tx1"/>
                </a:solidFill>
                <a:latin typeface="Calibri" pitchFamily="34" charset="0"/>
              </a:rPr>
              <a:t>Answering a Good Question” October 3, 2007 at DesiringGod.org</a:t>
            </a: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Also see John Piper’s book, </a:t>
            </a:r>
            <a:r>
              <a:rPr lang="en-CA" sz="2400" i="1" dirty="0" smtClean="0">
                <a:solidFill>
                  <a:schemeClr val="tx1"/>
                </a:solidFill>
                <a:latin typeface="Calibri" pitchFamily="34" charset="0"/>
              </a:rPr>
              <a:t>Counted Righteous in Christ: Should We Abandon the Imputation of Christ's Righteousness? </a:t>
            </a:r>
            <a:r>
              <a:rPr lang="en-CA" sz="2400" dirty="0" smtClean="0">
                <a:solidFill>
                  <a:schemeClr val="tx1"/>
                </a:solidFill>
                <a:latin typeface="Calibri" pitchFamily="34" charset="0"/>
              </a:rPr>
              <a:t>at DesiringGod.org</a:t>
            </a:r>
            <a:endParaRPr lang="en-CA" sz="24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2</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fullness, gift #10</a:t>
            </a:r>
            <a:endParaRPr lang="en-CA" sz="4000" b="1" dirty="0">
              <a:solidFill>
                <a:schemeClr val="tx1"/>
              </a:solidFill>
            </a:endParaRP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40466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400" b="1" dirty="0">
              <a:solidFill>
                <a:srgbClr val="002060"/>
              </a:solidFill>
              <a:latin typeface="Arial Narrow"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132856"/>
            <a:ext cx="9144000" cy="3323987"/>
          </a:xfrm>
          <a:prstGeom prst="rect">
            <a:avLst/>
          </a:prstGeom>
          <a:noFill/>
        </p:spPr>
        <p:txBody>
          <a:bodyPr wrap="square" rtlCol="0">
            <a:spAutoFit/>
          </a:bodyPr>
          <a:lstStyle/>
          <a:p>
            <a:pPr algn="ctr">
              <a:lnSpc>
                <a:spcPts val="1800"/>
              </a:lnSpc>
            </a:pPr>
            <a:r>
              <a:rPr lang="en-US" b="1" dirty="0" smtClean="0">
                <a:solidFill>
                  <a:srgbClr val="FF0000"/>
                </a:solidFill>
              </a:rPr>
              <a:t>Alive, Self-existent</a:t>
            </a:r>
            <a:endParaRPr lang="en-CA" dirty="0" smtClean="0">
              <a:solidFill>
                <a:srgbClr val="FF0000"/>
              </a:solidFill>
            </a:endParaRPr>
          </a:p>
          <a:p>
            <a:pPr algn="ctr">
              <a:lnSpc>
                <a:spcPts val="1800"/>
              </a:lnSpc>
            </a:pPr>
            <a:r>
              <a:rPr lang="en-US" b="1" dirty="0" smtClean="0">
                <a:solidFill>
                  <a:srgbClr val="FF0000"/>
                </a:solidFill>
              </a:rPr>
              <a:t>Spiritual  Personal</a:t>
            </a:r>
            <a:endParaRPr lang="en-CA" dirty="0" smtClean="0">
              <a:solidFill>
                <a:srgbClr val="FF0000"/>
              </a:solidFill>
            </a:endParaRPr>
          </a:p>
          <a:p>
            <a:pPr algn="ctr">
              <a:lnSpc>
                <a:spcPts val="1800"/>
              </a:lnSpc>
            </a:pPr>
            <a:r>
              <a:rPr lang="en-US" b="1" dirty="0" smtClean="0">
                <a:solidFill>
                  <a:srgbClr val="FF0000"/>
                </a:solidFill>
              </a:rPr>
              <a:t>Free Self-determining Independent </a:t>
            </a:r>
          </a:p>
          <a:p>
            <a:pPr algn="ctr">
              <a:lnSpc>
                <a:spcPts val="1800"/>
              </a:lnSpc>
            </a:pPr>
            <a:r>
              <a:rPr lang="en-US" b="1" dirty="0" smtClean="0">
                <a:solidFill>
                  <a:srgbClr val="FF0000"/>
                </a:solidFill>
              </a:rPr>
              <a:t>Wise Intelligent Infinite Eternal Unchanging</a:t>
            </a:r>
          </a:p>
          <a:p>
            <a:pPr algn="ctr">
              <a:lnSpc>
                <a:spcPts val="1800"/>
              </a:lnSpc>
            </a:pPr>
            <a:r>
              <a:rPr lang="en-US" b="1" dirty="0" smtClean="0">
                <a:solidFill>
                  <a:srgbClr val="FF0000"/>
                </a:solidFill>
              </a:rPr>
              <a:t>Immanent   Transcendent   Omniscient</a:t>
            </a:r>
          </a:p>
          <a:p>
            <a:pPr algn="ctr">
              <a:lnSpc>
                <a:spcPts val="1800"/>
              </a:lnSpc>
            </a:pPr>
            <a:r>
              <a:rPr lang="en-US" b="1" dirty="0" smtClean="0">
                <a:solidFill>
                  <a:srgbClr val="FF0000"/>
                </a:solidFill>
              </a:rPr>
              <a:t>Omnipresent   Omnipotent  Sovereign</a:t>
            </a:r>
          </a:p>
          <a:p>
            <a:pPr algn="ctr">
              <a:lnSpc>
                <a:spcPts val="1800"/>
              </a:lnSpc>
            </a:pPr>
            <a:r>
              <a:rPr lang="en-US" b="1" dirty="0" smtClean="0">
                <a:solidFill>
                  <a:srgbClr val="FF0000"/>
                </a:solidFill>
              </a:rPr>
              <a:t>Faithful  Righteous  Just  Holy  Perfect</a:t>
            </a:r>
          </a:p>
          <a:p>
            <a:pPr algn="ctr">
              <a:lnSpc>
                <a:spcPts val="1800"/>
              </a:lnSpc>
            </a:pPr>
            <a:r>
              <a:rPr lang="en-US" b="1" dirty="0" smtClean="0">
                <a:solidFill>
                  <a:srgbClr val="FF0000"/>
                </a:solidFill>
              </a:rPr>
              <a:t>Humble  Love  Gracious  Merciful </a:t>
            </a:r>
          </a:p>
          <a:p>
            <a:pPr algn="ctr">
              <a:lnSpc>
                <a:spcPts val="1800"/>
              </a:lnSpc>
            </a:pPr>
            <a:r>
              <a:rPr lang="en-US" b="1" dirty="0" smtClean="0">
                <a:solidFill>
                  <a:srgbClr val="FF0000"/>
                </a:solidFill>
              </a:rPr>
              <a:t>Good  Wrath  Longsuffering  Patient</a:t>
            </a:r>
          </a:p>
          <a:p>
            <a:pPr algn="ctr">
              <a:lnSpc>
                <a:spcPts val="1800"/>
              </a:lnSpc>
            </a:pPr>
            <a:r>
              <a:rPr lang="en-US" b="1" dirty="0" smtClean="0">
                <a:solidFill>
                  <a:srgbClr val="FF0000"/>
                </a:solidFill>
              </a:rPr>
              <a:t>True Truthful Jealous Zealous </a:t>
            </a:r>
          </a:p>
          <a:p>
            <a:pPr algn="ctr">
              <a:lnSpc>
                <a:spcPts val="1800"/>
              </a:lnSpc>
            </a:pPr>
            <a:r>
              <a:rPr lang="en-US" b="1" dirty="0" smtClean="0">
                <a:solidFill>
                  <a:srgbClr val="FF0000"/>
                </a:solidFill>
              </a:rPr>
              <a:t>Oneness - Trinity of Father, Son, Spirit </a:t>
            </a:r>
            <a:endParaRPr lang="en-CA" dirty="0" smtClean="0">
              <a:solidFill>
                <a:srgbClr val="FF0000"/>
              </a:solidFill>
            </a:endParaRPr>
          </a:p>
          <a:p>
            <a:pPr algn="ctr">
              <a:lnSpc>
                <a:spcPts val="1800"/>
              </a:lnSpc>
            </a:pPr>
            <a:r>
              <a:rPr lang="en-US" b="1" dirty="0" smtClean="0">
                <a:solidFill>
                  <a:srgbClr val="FF0000"/>
                </a:solidFill>
              </a:rPr>
              <a:t>Creator  Upholder/Sustainer  Savior</a:t>
            </a:r>
            <a:endParaRPr lang="en-CA" dirty="0" smtClean="0">
              <a:solidFill>
                <a:srgbClr val="FF0000"/>
              </a:solidFill>
            </a:endParaRPr>
          </a:p>
          <a:p>
            <a:pPr algn="ctr">
              <a:lnSpc>
                <a:spcPts val="1800"/>
              </a:lnSpc>
            </a:pPr>
            <a:r>
              <a:rPr lang="en-US" b="1" dirty="0" smtClean="0">
                <a:solidFill>
                  <a:srgbClr val="FF0000"/>
                </a:solidFill>
              </a:rPr>
              <a:t>Shepherd  Judge  King</a:t>
            </a:r>
            <a:endParaRPr lang="en-CA" dirty="0" smtClean="0">
              <a:solidFill>
                <a:srgbClr val="FF0000"/>
              </a:solidFill>
            </a:endParaRPr>
          </a:p>
          <a:p>
            <a:pPr algn="ctr">
              <a:lnSpc>
                <a:spcPts val="1800"/>
              </a:lnSpc>
            </a:pPr>
            <a:r>
              <a:rPr lang="en-US" b="1" dirty="0" smtClean="0">
                <a:solidFill>
                  <a:srgbClr val="FF0000"/>
                </a:solidFill>
              </a:rPr>
              <a:t>Joy in God</a:t>
            </a:r>
            <a:endParaRPr lang="en-CA" dirty="0">
              <a:solidFill>
                <a:srgbClr val="FF0000"/>
              </a:solidFill>
            </a:endParaRPr>
          </a:p>
        </p:txBody>
      </p:sp>
      <p:sp>
        <p:nvSpPr>
          <p:cNvPr id="13" name="Title 1"/>
          <p:cNvSpPr txBox="1">
            <a:spLocks/>
          </p:cNvSpPr>
          <p:nvPr/>
        </p:nvSpPr>
        <p:spPr bwMode="auto">
          <a:xfrm>
            <a:off x="35496" y="5742384"/>
            <a:ext cx="9073008" cy="782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Jesus Christ is the fullness of God in human flesh.</a:t>
            </a:r>
          </a:p>
          <a:p>
            <a:pPr algn="ctr"/>
            <a:r>
              <a:rPr lang="en-CA" sz="2800" b="1" dirty="0" smtClean="0">
                <a:solidFill>
                  <a:srgbClr val="002060"/>
                </a:solidFill>
                <a:latin typeface="Calibri" pitchFamily="34" charset="0"/>
                <a:cs typeface="Calibri" pitchFamily="34" charset="0"/>
              </a:rPr>
              <a:t>“The Word became flesh and dwelt among us, </a:t>
            </a:r>
          </a:p>
          <a:p>
            <a:pPr algn="ctr"/>
            <a:r>
              <a:rPr lang="en-CA" sz="2800" b="1" dirty="0" smtClean="0">
                <a:solidFill>
                  <a:srgbClr val="002060"/>
                </a:solidFill>
                <a:latin typeface="Calibri" pitchFamily="34" charset="0"/>
                <a:cs typeface="Calibri" pitchFamily="34" charset="0"/>
              </a:rPr>
              <a:t>and we have seen his glory”  John 1:14</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276872"/>
            <a:ext cx="9144000" cy="3693319"/>
          </a:xfrm>
          <a:prstGeom prst="rect">
            <a:avLst/>
          </a:prstGeom>
          <a:noFill/>
        </p:spPr>
        <p:txBody>
          <a:bodyPr wrap="square" rtlCol="0">
            <a:spAutoFit/>
          </a:bodyPr>
          <a:lstStyle/>
          <a:p>
            <a:pPr algn="ctr"/>
            <a:r>
              <a:rPr lang="en-CA" b="1" dirty="0" smtClean="0">
                <a:solidFill>
                  <a:srgbClr val="FF0000"/>
                </a:solidFill>
              </a:rPr>
              <a:t>He is the image of the invisible God</a:t>
            </a:r>
          </a:p>
          <a:p>
            <a:pPr algn="ctr"/>
            <a:r>
              <a:rPr lang="en-CA" b="1" dirty="0" smtClean="0">
                <a:solidFill>
                  <a:srgbClr val="FF0000"/>
                </a:solidFill>
              </a:rPr>
              <a:t>the firstborn of all creation</a:t>
            </a:r>
          </a:p>
          <a:p>
            <a:pPr algn="ctr"/>
            <a:r>
              <a:rPr lang="en-CA" b="1" dirty="0" smtClean="0">
                <a:solidFill>
                  <a:srgbClr val="FF0000"/>
                </a:solidFill>
              </a:rPr>
              <a:t>By him all things were created</a:t>
            </a:r>
          </a:p>
          <a:p>
            <a:pPr algn="ctr"/>
            <a:r>
              <a:rPr lang="en-CA" b="1" dirty="0" smtClean="0">
                <a:solidFill>
                  <a:srgbClr val="FF0000"/>
                </a:solidFill>
              </a:rPr>
              <a:t>All things were created through him and for him</a:t>
            </a:r>
          </a:p>
          <a:p>
            <a:pPr algn="ctr"/>
            <a:r>
              <a:rPr lang="en-CA" b="1" dirty="0" smtClean="0">
                <a:solidFill>
                  <a:srgbClr val="FF0000"/>
                </a:solidFill>
              </a:rPr>
              <a:t>He is before all things</a:t>
            </a:r>
          </a:p>
          <a:p>
            <a:pPr algn="ctr"/>
            <a:r>
              <a:rPr lang="en-CA" b="1" dirty="0" smtClean="0">
                <a:solidFill>
                  <a:srgbClr val="FF0000"/>
                </a:solidFill>
              </a:rPr>
              <a:t>In him all things hold together</a:t>
            </a:r>
          </a:p>
          <a:p>
            <a:pPr algn="ctr"/>
            <a:r>
              <a:rPr lang="en-CA" b="1" dirty="0" smtClean="0">
                <a:solidFill>
                  <a:srgbClr val="FF0000"/>
                </a:solidFill>
              </a:rPr>
              <a:t>He is the head of the body, the church</a:t>
            </a:r>
          </a:p>
          <a:p>
            <a:pPr algn="ctr"/>
            <a:r>
              <a:rPr lang="en-CA" b="1" dirty="0" smtClean="0">
                <a:solidFill>
                  <a:srgbClr val="FF0000"/>
                </a:solidFill>
              </a:rPr>
              <a:t>He is the beginning, the firstborn from the dead</a:t>
            </a:r>
          </a:p>
          <a:p>
            <a:pPr algn="ctr"/>
            <a:r>
              <a:rPr lang="en-CA" b="1" dirty="0" smtClean="0">
                <a:solidFill>
                  <a:srgbClr val="FF0000"/>
                </a:solidFill>
              </a:rPr>
              <a:t>that in everything he might be preeminent</a:t>
            </a:r>
          </a:p>
          <a:p>
            <a:pPr algn="ctr"/>
            <a:r>
              <a:rPr lang="en-CA" b="1" dirty="0" smtClean="0">
                <a:solidFill>
                  <a:srgbClr val="FF0000"/>
                </a:solidFill>
              </a:rPr>
              <a:t>In him all the fullness of God was pleased to dwell</a:t>
            </a:r>
          </a:p>
          <a:p>
            <a:pPr algn="ctr"/>
            <a:r>
              <a:rPr lang="en-CA" b="1" dirty="0" smtClean="0">
                <a:solidFill>
                  <a:srgbClr val="FF0000"/>
                </a:solidFill>
              </a:rPr>
              <a:t>Through him he reconciled to himself all things</a:t>
            </a:r>
          </a:p>
          <a:p>
            <a:pPr algn="ctr"/>
            <a:r>
              <a:rPr lang="en-CA" b="1" dirty="0" smtClean="0">
                <a:solidFill>
                  <a:srgbClr val="FF0000"/>
                </a:solidFill>
              </a:rPr>
              <a:t>making peace by the blood of his cross.</a:t>
            </a:r>
          </a:p>
          <a:p>
            <a:endParaRPr lang="x-none" smtClean="0"/>
          </a:p>
        </p:txBody>
      </p:sp>
      <p:sp>
        <p:nvSpPr>
          <p:cNvPr id="12" name="TextBox 8"/>
          <p:cNvSpPr txBox="1">
            <a:spLocks noChangeArrowheads="1"/>
          </p:cNvSpPr>
          <p:nvPr/>
        </p:nvSpPr>
        <p:spPr bwMode="auto">
          <a:xfrm>
            <a:off x="35496" y="3543399"/>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35496" y="6021288"/>
            <a:ext cx="9073008" cy="782960"/>
          </a:xfrm>
          <a:prstGeom prst="rect">
            <a:avLst/>
          </a:prstGeom>
          <a:solidFill>
            <a:srgbClr val="CCECFF"/>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mj-cs"/>
              </a:rPr>
              <a:t>The fullness of God in Christ is described in Col 1:15-20</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 name="TextBox 13"/>
          <p:cNvSpPr txBox="1"/>
          <p:nvPr/>
        </p:nvSpPr>
        <p:spPr>
          <a:xfrm>
            <a:off x="205680" y="116632"/>
            <a:ext cx="8686800" cy="6671057"/>
          </a:xfrm>
          <a:prstGeom prst="rect">
            <a:avLst/>
          </a:prstGeom>
          <a:noFill/>
        </p:spPr>
        <p:txBody>
          <a:bodyPr wrap="square" rtlCol="0">
            <a:spAutoFit/>
          </a:bodyPr>
          <a:lstStyle/>
          <a:p>
            <a:pPr algn="ctr">
              <a:lnSpc>
                <a:spcPts val="2700"/>
              </a:lnSpc>
            </a:pPr>
            <a:r>
              <a:rPr lang="en-US" sz="2800" b="1" dirty="0" smtClean="0">
                <a:solidFill>
                  <a:schemeClr val="bg1"/>
                </a:solidFill>
                <a:latin typeface="Calibri" pitchFamily="34" charset="0"/>
                <a:cs typeface="Calibri" pitchFamily="34" charset="0"/>
              </a:rPr>
              <a:t>Alive     Self-existent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Active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Spiritual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Personal</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Self-conscious   Free   Self-determining</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Independent     </a:t>
            </a:r>
            <a:r>
              <a:rPr lang="en-US" sz="2800" b="1" dirty="0">
                <a:solidFill>
                  <a:schemeClr val="bg1"/>
                </a:solidFill>
                <a:latin typeface="Calibri" pitchFamily="34" charset="0"/>
                <a:cs typeface="Calibri" pitchFamily="34" charset="0"/>
              </a:rPr>
              <a:t>Wise   </a:t>
            </a:r>
            <a:r>
              <a:rPr lang="en-US" sz="2800" b="1" dirty="0" smtClean="0">
                <a:solidFill>
                  <a:schemeClr val="bg1"/>
                </a:solidFill>
                <a:latin typeface="Calibri" pitchFamily="34" charset="0"/>
                <a:cs typeface="Calibri" pitchFamily="34" charset="0"/>
              </a:rPr>
              <a:t>Intelligent     Infinite   </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Eternal         Incomprehensible        Omniscient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Omnipotent                                                Sovereign</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Omnipresent                                                Immanent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Transcendent                                                    Immense                                                                            Faithful 	                    	                    		       Holy  </a:t>
            </a:r>
          </a:p>
          <a:p>
            <a:pPr algn="ctr">
              <a:lnSpc>
                <a:spcPts val="2700"/>
              </a:lnSpc>
            </a:pPr>
            <a:r>
              <a:rPr lang="en-US" sz="2800" b="1" dirty="0" smtClean="0">
                <a:solidFill>
                  <a:schemeClr val="bg1"/>
                </a:solidFill>
                <a:latin typeface="Calibri" pitchFamily="34" charset="0"/>
                <a:cs typeface="Calibri" pitchFamily="34" charset="0"/>
              </a:rPr>
              <a:t>Righteous                                                                Perfect                                                                          Love                                                                               Just</a:t>
            </a:r>
          </a:p>
          <a:p>
            <a:pPr algn="ctr">
              <a:lnSpc>
                <a:spcPts val="2700"/>
              </a:lnSpc>
            </a:pPr>
            <a:r>
              <a:rPr lang="en-US" sz="2800" b="1" dirty="0" smtClean="0">
                <a:solidFill>
                  <a:schemeClr val="bg1"/>
                </a:solidFill>
                <a:latin typeface="Calibri" pitchFamily="34" charset="0"/>
                <a:cs typeface="Calibri" pitchFamily="34" charset="0"/>
              </a:rPr>
              <a:t>Longsuffering                                            True Truthful                                         </a:t>
            </a:r>
          </a:p>
          <a:p>
            <a:pPr algn="ctr">
              <a:lnSpc>
                <a:spcPts val="2700"/>
              </a:lnSpc>
            </a:pPr>
            <a:r>
              <a:rPr lang="en-US" sz="2800" b="1" dirty="0" smtClean="0">
                <a:solidFill>
                  <a:schemeClr val="bg1"/>
                </a:solidFill>
                <a:latin typeface="Calibri" pitchFamily="34" charset="0"/>
                <a:cs typeface="Calibri" pitchFamily="34" charset="0"/>
              </a:rPr>
              <a:t>Gracious                                                           Merciful</a:t>
            </a:r>
          </a:p>
          <a:p>
            <a:pPr algn="ctr">
              <a:lnSpc>
                <a:spcPts val="2700"/>
              </a:lnSpc>
            </a:pPr>
            <a:r>
              <a:rPr lang="en-US" sz="2800" b="1" dirty="0" smtClean="0">
                <a:solidFill>
                  <a:schemeClr val="bg1"/>
                </a:solidFill>
                <a:latin typeface="Calibri" pitchFamily="34" charset="0"/>
                <a:cs typeface="Calibri" pitchFamily="34" charset="0"/>
              </a:rPr>
              <a:t>Unchanging                                                   Jealous</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Zealous  </a:t>
            </a:r>
            <a:r>
              <a:rPr lang="en-US" sz="2800" b="1" dirty="0" smtClean="0">
                <a:solidFill>
                  <a:schemeClr val="bg1"/>
                </a:solidFill>
                <a:latin typeface="Calibri" pitchFamily="34" charset="0"/>
                <a:cs typeface="Calibri" pitchFamily="34" charset="0"/>
              </a:rPr>
              <a:t>      Wrathful           Good       Humble</a:t>
            </a:r>
          </a:p>
          <a:p>
            <a:pPr algn="ctr">
              <a:lnSpc>
                <a:spcPts val="2700"/>
              </a:lnSpc>
            </a:pPr>
            <a:r>
              <a:rPr lang="en-US" sz="2800" b="1" dirty="0" smtClean="0">
                <a:solidFill>
                  <a:schemeClr val="bg1"/>
                </a:solidFill>
                <a:latin typeface="Calibri" pitchFamily="34" charset="0"/>
                <a:cs typeface="Calibri" pitchFamily="34" charset="0"/>
              </a:rPr>
              <a:t>Oneness and Trinity </a:t>
            </a:r>
            <a:r>
              <a:rPr lang="en-US" sz="2800" b="1" dirty="0">
                <a:solidFill>
                  <a:schemeClr val="bg1"/>
                </a:solidFill>
                <a:latin typeface="Calibri" pitchFamily="34" charset="0"/>
                <a:cs typeface="Calibri" pitchFamily="34" charset="0"/>
              </a:rPr>
              <a:t>of Father, </a:t>
            </a:r>
            <a:r>
              <a:rPr lang="en-US" sz="2800" b="1" dirty="0" smtClean="0">
                <a:solidFill>
                  <a:schemeClr val="bg1"/>
                </a:solidFill>
                <a:latin typeface="Calibri" pitchFamily="34" charset="0"/>
                <a:cs typeface="Calibri" pitchFamily="34" charset="0"/>
              </a:rPr>
              <a:t>Son, Spirit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Creator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Upholder/Sustainer   </a:t>
            </a:r>
            <a:r>
              <a:rPr lang="en-US" sz="2800" b="1" dirty="0" smtClean="0">
                <a:solidFill>
                  <a:schemeClr val="bg1"/>
                </a:solidFill>
                <a:latin typeface="Calibri" pitchFamily="34" charset="0"/>
                <a:cs typeface="Calibri" pitchFamily="34" charset="0"/>
              </a:rPr>
              <a:t>Savior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Shepherd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Judge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King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Joy in </a:t>
            </a:r>
            <a:r>
              <a:rPr lang="en-US" sz="2800" b="1" dirty="0" smtClean="0">
                <a:solidFill>
                  <a:schemeClr val="bg1"/>
                </a:solidFill>
                <a:latin typeface="Calibri" pitchFamily="34" charset="0"/>
                <a:cs typeface="Calibri" pitchFamily="34" charset="0"/>
              </a:rPr>
              <a:t>God</a:t>
            </a:r>
            <a:endParaRPr lang="en-CA" sz="2800" dirty="0">
              <a:solidFill>
                <a:schemeClr val="bg1"/>
              </a:solidFill>
              <a:latin typeface="Calibri" pitchFamily="34" charset="0"/>
              <a:cs typeface="Calibri" pitchFamily="34" charset="0"/>
            </a:endParaRPr>
          </a:p>
        </p:txBody>
      </p:sp>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7" name="TextBox 16"/>
          <p:cNvSpPr txBox="1"/>
          <p:nvPr/>
        </p:nvSpPr>
        <p:spPr>
          <a:xfrm>
            <a:off x="7020272" y="649514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3177520" y="2001376"/>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0" name="TextBox 8"/>
          <p:cNvSpPr txBox="1">
            <a:spLocks noChangeArrowheads="1"/>
          </p:cNvSpPr>
          <p:nvPr/>
        </p:nvSpPr>
        <p:spPr bwMode="auto">
          <a:xfrm>
            <a:off x="3635896" y="4438853"/>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3" name="Picture 12"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27642"/>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pic>
        <p:nvPicPr>
          <p:cNvPr id="15" name="Picture 14"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
        <p:nvSpPr>
          <p:cNvPr id="17" name="TextBox 16"/>
          <p:cNvSpPr txBox="1"/>
          <p:nvPr/>
        </p:nvSpPr>
        <p:spPr>
          <a:xfrm>
            <a:off x="7020272" y="649514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3177520" y="2145392"/>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8"/>
          <p:cNvSpPr txBox="1">
            <a:spLocks noChangeArrowheads="1"/>
          </p:cNvSpPr>
          <p:nvPr/>
        </p:nvSpPr>
        <p:spPr bwMode="auto">
          <a:xfrm>
            <a:off x="3635896" y="4221088"/>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
        <p:nvSpPr>
          <p:cNvPr id="9" name="Text Box 5"/>
          <p:cNvSpPr txBox="1">
            <a:spLocks noChangeArrowheads="1"/>
          </p:cNvSpPr>
          <p:nvPr/>
        </p:nvSpPr>
        <p:spPr bwMode="auto">
          <a:xfrm>
            <a:off x="35496" y="18864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endParaRPr kumimoji="0" lang="en-US" sz="16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0"/>
            <a:ext cx="9145015" cy="5085184"/>
          </a:xfrm>
          <a:prstGeom prst="rect">
            <a:avLst/>
          </a:prstGeom>
        </p:spPr>
      </p:pic>
      <p:sp>
        <p:nvSpPr>
          <p:cNvPr id="6" name="Title 1"/>
          <p:cNvSpPr>
            <a:spLocks noGrp="1"/>
          </p:cNvSpPr>
          <p:nvPr>
            <p:ph type="title"/>
          </p:nvPr>
        </p:nvSpPr>
        <p:spPr>
          <a:xfrm>
            <a:off x="0" y="4653136"/>
            <a:ext cx="9144000" cy="2016224"/>
          </a:xfrm>
          <a:solidFill>
            <a:srgbClr val="002060"/>
          </a:solidFill>
        </p:spPr>
        <p:txBody>
          <a:bodyPr>
            <a:noAutofit/>
          </a:bodyPr>
          <a:lstStyle/>
          <a:p>
            <a:r>
              <a:rPr lang="en-US" sz="2800" b="1" dirty="0" smtClean="0">
                <a:solidFill>
                  <a:srgbClr val="00FF00"/>
                </a:solidFill>
                <a:latin typeface="Calibri" pitchFamily="34" charset="0"/>
              </a:rPr>
              <a:t>Roman gods had some power as heads of some things.</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All the powers of all gods made up “the fullness of deity.”</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But Jesus has “the whole fullness of deity” and is head of all.  </a:t>
            </a:r>
            <a:r>
              <a:rPr lang="en-US" sz="2800" b="1" spc="-10" dirty="0" smtClean="0">
                <a:solidFill>
                  <a:srgbClr val="00FF00"/>
                </a:solidFill>
                <a:latin typeface="Calibri" pitchFamily="34" charset="0"/>
              </a:rPr>
              <a:t>All </a:t>
            </a:r>
            <a:r>
              <a:rPr lang="en-US" sz="2800" b="1" i="1" spc="-10" dirty="0" smtClean="0">
                <a:solidFill>
                  <a:srgbClr val="00FF00"/>
                </a:solidFill>
                <a:latin typeface="Calibri" pitchFamily="34" charset="0"/>
              </a:rPr>
              <a:t>in Christ</a:t>
            </a:r>
            <a:r>
              <a:rPr lang="en-US" sz="2800" b="1" spc="-10" dirty="0" smtClean="0">
                <a:solidFill>
                  <a:srgbClr val="00FF00"/>
                </a:solidFill>
                <a:latin typeface="Calibri" pitchFamily="34" charset="0"/>
              </a:rPr>
              <a:t> the fullness of God are “filled” in him by faith; </a:t>
            </a:r>
            <a:br>
              <a:rPr lang="en-US" sz="2800" b="1" spc="-10" dirty="0" smtClean="0">
                <a:solidFill>
                  <a:srgbClr val="00FF00"/>
                </a:solidFill>
                <a:latin typeface="Calibri" pitchFamily="34" charset="0"/>
              </a:rPr>
            </a:br>
            <a:r>
              <a:rPr lang="en-US" sz="2800" b="1" dirty="0" smtClean="0">
                <a:solidFill>
                  <a:srgbClr val="00FF00"/>
                </a:solidFill>
                <a:latin typeface="Calibri" pitchFamily="34" charset="0"/>
              </a:rPr>
              <a:t>nothing else makes us more spiritual or “full” in God’s sight.</a:t>
            </a:r>
            <a:endParaRPr lang="en-CA" sz="2800" dirty="0">
              <a:solidFill>
                <a:srgbClr val="00FF00"/>
              </a:solidFill>
              <a:latin typeface="Calibri" pitchFamily="34" charset="0"/>
            </a:endParaRPr>
          </a:p>
        </p:txBody>
      </p:sp>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5652120" y="3861048"/>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187624"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940152" y="1671191"/>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31" name="TextBox 30"/>
          <p:cNvSpPr txBox="1"/>
          <p:nvPr/>
        </p:nvSpPr>
        <p:spPr>
          <a:xfrm>
            <a:off x="197971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516216"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6156176" y="378904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0" name="TextBox 49"/>
          <p:cNvSpPr txBox="1"/>
          <p:nvPr/>
        </p:nvSpPr>
        <p:spPr>
          <a:xfrm>
            <a:off x="0" y="44624"/>
            <a:ext cx="9144000" cy="523220"/>
          </a:xfrm>
          <a:prstGeom prst="rect">
            <a:avLst/>
          </a:prstGeom>
          <a:noFill/>
        </p:spPr>
        <p:txBody>
          <a:bodyPr wrap="square" rtlCol="0">
            <a:spAutoFit/>
          </a:bodyPr>
          <a:lstStyle/>
          <a:p>
            <a:pPr algn="ctr"/>
            <a:r>
              <a:rPr lang="en-CA" sz="2800" b="1" dirty="0" smtClean="0">
                <a:latin typeface="Calibri" pitchFamily="34" charset="0"/>
              </a:rPr>
              <a:t>Jesus Christ                           is Lord of all</a:t>
            </a:r>
            <a:endParaRPr lang="en-CA" sz="2800" b="1" dirty="0">
              <a:latin typeface="Calibri" pitchFamily="34" charset="0"/>
            </a:endParaRPr>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pic>
        <p:nvPicPr>
          <p:cNvPr id="44" name="Picture 43" descr="lord-jesus-christ-coming-293608.gif"/>
          <p:cNvPicPr>
            <a:picLocks noChangeAspect="1"/>
          </p:cNvPicPr>
          <p:nvPr/>
        </p:nvPicPr>
        <p:blipFill>
          <a:blip r:embed="rId3" cstate="print"/>
          <a:srcRect l="22842" r="24264" b="61908"/>
          <a:stretch>
            <a:fillRect/>
          </a:stretch>
        </p:blipFill>
        <p:spPr>
          <a:xfrm>
            <a:off x="3059832" y="476672"/>
            <a:ext cx="2952328" cy="3096344"/>
          </a:xfrm>
          <a:prstGeom prst="star32">
            <a:avLst/>
          </a:prstGeom>
        </p:spPr>
      </p:pic>
      <p:pic>
        <p:nvPicPr>
          <p:cNvPr id="45" name="Picture 44" descr="www.fg-a.com valentine 2-jumping-heart.gif"/>
          <p:cNvPicPr>
            <a:picLocks noChangeAspect="1"/>
          </p:cNvPicPr>
          <p:nvPr/>
        </p:nvPicPr>
        <p:blipFill>
          <a:blip r:embed="rId4" cstate="print"/>
          <a:stretch>
            <a:fillRect/>
          </a:stretch>
        </p:blipFill>
        <p:spPr>
          <a:xfrm>
            <a:off x="3995936" y="2060848"/>
            <a:ext cx="1143000" cy="1333500"/>
          </a:xfrm>
          <a:prstGeom prst="rect">
            <a:avLst/>
          </a:prstGeom>
        </p:spPr>
      </p:pic>
      <p:sp>
        <p:nvSpPr>
          <p:cNvPr id="46" name="TextBox 8"/>
          <p:cNvSpPr txBox="1">
            <a:spLocks noChangeArrowheads="1"/>
          </p:cNvSpPr>
          <p:nvPr/>
        </p:nvSpPr>
        <p:spPr bwMode="auto">
          <a:xfrm>
            <a:off x="3995936" y="3717032"/>
            <a:ext cx="1944216" cy="461665"/>
          </a:xfrm>
          <a:prstGeom prst="rect">
            <a:avLst/>
          </a:prstGeom>
          <a:noFill/>
          <a:ln w="9525">
            <a:noFill/>
            <a:miter lim="800000"/>
            <a:headEnd/>
            <a:tailEnd/>
          </a:ln>
        </p:spPr>
        <p:txBody>
          <a:bodyPr wrap="square">
            <a:spAutoFit/>
          </a:bodyPr>
          <a:lstStyle/>
          <a:p>
            <a:pPr algn="ctr">
              <a:defRPr/>
            </a:pPr>
            <a:endParaRPr lang="en-CA" altLang="ko-KR" sz="800" dirty="0" smtClean="0">
              <a:solidFill>
                <a:schemeClr val="tx1">
                  <a:lumMod val="95000"/>
                </a:schemeClr>
              </a:solidFill>
            </a:endParaRPr>
          </a:p>
          <a:p>
            <a:pPr algn="ctr">
              <a:defRPr/>
            </a:pPr>
            <a:r>
              <a:rPr lang="en-CA" altLang="ko-KR" sz="800" dirty="0" smtClean="0">
                <a:solidFill>
                  <a:schemeClr val="tx1">
                    <a:lumMod val="95000"/>
                  </a:schemeClr>
                </a:solidFill>
              </a:rPr>
              <a:t>Jesus© </a:t>
            </a:r>
            <a:r>
              <a:rPr lang="en-CA" sz="800" dirty="0" smtClean="0">
                <a:solidFill>
                  <a:schemeClr val="tx1">
                    <a:lumMod val="95000"/>
                  </a:schemeClr>
                </a:solidFill>
              </a:rPr>
              <a:t>GospelGifs.com </a:t>
            </a:r>
          </a:p>
          <a:p>
            <a:pPr algn="ctr">
              <a:defRPr/>
            </a:pPr>
            <a:r>
              <a:rPr lang="en-CA" sz="800" dirty="0" smtClean="0">
                <a:solidFill>
                  <a:schemeClr val="tx1">
                    <a:lumMod val="95000"/>
                  </a:schemeClr>
                </a:solidFill>
              </a:rPr>
              <a:t>with permission</a:t>
            </a:r>
            <a:endParaRPr lang="en-CA" sz="800" dirty="0">
              <a:solidFill>
                <a:schemeClr val="tx1">
                  <a:lumMod val="95000"/>
                </a:schemeClr>
              </a:solidFill>
            </a:endParaRPr>
          </a:p>
        </p:txBody>
      </p:sp>
      <p:sp>
        <p:nvSpPr>
          <p:cNvPr id="47" name="TextBox 46"/>
          <p:cNvSpPr txBox="1"/>
          <p:nvPr/>
        </p:nvSpPr>
        <p:spPr>
          <a:xfrm>
            <a:off x="3995936" y="4221088"/>
            <a:ext cx="2088232" cy="215444"/>
          </a:xfrm>
          <a:prstGeom prst="rect">
            <a:avLst/>
          </a:prstGeom>
          <a:noFill/>
        </p:spPr>
        <p:txBody>
          <a:bodyPr wrap="square" rtlCol="0">
            <a:spAutoFit/>
          </a:bodyPr>
          <a:lstStyle/>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64496" y="3068960"/>
            <a:ext cx="4644008" cy="2007096"/>
          </a:xfrm>
        </p:spPr>
        <p:txBody>
          <a:bodyPr/>
          <a:lstStyle/>
          <a:p>
            <a:pPr lvl="0">
              <a:defRPr/>
            </a:pPr>
            <a:r>
              <a:rPr lang="en-US" sz="3200" b="1" dirty="0" smtClean="0">
                <a:solidFill>
                  <a:srgbClr val="00FF00"/>
                </a:solidFill>
                <a:latin typeface="Calibri" pitchFamily="34" charset="0"/>
                <a:cs typeface="Calibri" pitchFamily="34" charset="0"/>
              </a:rPr>
              <a:t>The fullness of God’s grace in Christ crucified</a:t>
            </a:r>
            <a:br>
              <a:rPr lang="en-US" sz="3200" b="1" dirty="0" smtClean="0">
                <a:solidFill>
                  <a:srgbClr val="00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is</a:t>
            </a:r>
            <a:r>
              <a:rPr lang="en-CA" sz="3200" b="1" dirty="0" smtClean="0">
                <a:solidFill>
                  <a:srgbClr val="00FF00"/>
                </a:solidFill>
                <a:latin typeface="Calibri" pitchFamily="34" charset="0"/>
                <a:cs typeface="Calibri" pitchFamily="34" charset="0"/>
              </a:rPr>
              <a:t> like gifts attached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to Christ’s cross.</a:t>
            </a:r>
            <a:br>
              <a:rPr lang="en-CA" sz="3200" b="1" dirty="0" smtClean="0">
                <a:solidFill>
                  <a:srgbClr val="00FF00"/>
                </a:solidFill>
                <a:latin typeface="Calibri" pitchFamily="34" charset="0"/>
                <a:cs typeface="Calibri" pitchFamily="34" charset="0"/>
              </a:rPr>
            </a:br>
            <a:r>
              <a:rPr lang="en-CA" sz="800" b="1" dirty="0" smtClean="0">
                <a:solidFill>
                  <a:srgbClr val="00FF00"/>
                </a:solidFill>
                <a:latin typeface="Calibri" pitchFamily="34" charset="0"/>
                <a:cs typeface="Calibri" pitchFamily="34" charset="0"/>
              </a:rPr>
              <a:t/>
            </a:r>
            <a:br>
              <a:rPr lang="en-CA" sz="8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This diagram shows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the gifts of God’s grace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in Christ in Colossians.</a:t>
            </a:r>
            <a:br>
              <a:rPr lang="en-CA" sz="3200" b="1" dirty="0" smtClean="0">
                <a:solidFill>
                  <a:srgbClr val="00FF00"/>
                </a:solidFill>
                <a:latin typeface="Calibri" pitchFamily="34" charset="0"/>
                <a:cs typeface="Calibri" pitchFamily="34" charset="0"/>
              </a:rPr>
            </a:br>
            <a:r>
              <a:rPr lang="en-CA" sz="1200" b="1" dirty="0" smtClean="0">
                <a:solidFill>
                  <a:srgbClr val="00FF00"/>
                </a:solidFill>
                <a:latin typeface="Calibri" pitchFamily="34" charset="0"/>
                <a:cs typeface="Calibri" pitchFamily="34" charset="0"/>
              </a:rPr>
              <a:t/>
            </a:r>
            <a:br>
              <a:rPr lang="en-CA" sz="12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(For a free diagram for each NT book,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go to </a:t>
            </a:r>
            <a:r>
              <a:rPr lang="en-CA" sz="1800" b="1" dirty="0" smtClean="0">
                <a:solidFill>
                  <a:srgbClr val="00FF00"/>
                </a:solidFill>
                <a:latin typeface="Calibri" pitchFamily="34" charset="0"/>
                <a:cs typeface="Calibri" pitchFamily="34" charset="0"/>
                <a:hlinkClick r:id="rId2"/>
              </a:rPr>
              <a:t>www.GraceGodChrist.com</a:t>
            </a:r>
            <a:r>
              <a:rPr lang="en-CA" sz="1800" b="1" dirty="0" smtClean="0">
                <a:solidFill>
                  <a:srgbClr val="00FF00"/>
                </a:solidFill>
                <a:latin typeface="Calibri" pitchFamily="34" charset="0"/>
                <a:cs typeface="Calibri" pitchFamily="34" charset="0"/>
              </a:rPr>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then to “The Grace of God in Christ </a:t>
            </a:r>
            <a:r>
              <a:rPr lang="en-CA" sz="1800" b="1" i="1" dirty="0" smtClean="0">
                <a:solidFill>
                  <a:srgbClr val="00FF00"/>
                </a:solidFill>
                <a:latin typeface="Calibri" pitchFamily="34" charset="0"/>
                <a:cs typeface="Calibri" pitchFamily="34" charset="0"/>
              </a:rPr>
              <a:t>e</a:t>
            </a:r>
            <a:r>
              <a:rPr lang="en-CA" sz="1800" b="1" dirty="0" smtClean="0">
                <a:solidFill>
                  <a:srgbClr val="00FF00"/>
                </a:solidFill>
                <a:latin typeface="Calibri" pitchFamily="34" charset="0"/>
                <a:cs typeface="Calibri" pitchFamily="34" charset="0"/>
              </a:rPr>
              <a:t>Book” then click on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 Grace of God in Christ in each NT book”)</a:t>
            </a:r>
            <a:endParaRPr lang="en-CA" sz="1800" b="1" dirty="0">
              <a:solidFill>
                <a:srgbClr val="00FF00"/>
              </a:solidFill>
              <a:latin typeface="Calibri" pitchFamily="34" charset="0"/>
              <a:cs typeface="Calibri" pitchFamily="34" charset="0"/>
            </a:endParaRPr>
          </a:p>
        </p:txBody>
      </p:sp>
      <p:pic>
        <p:nvPicPr>
          <p:cNvPr id="4" name="Picture 3" descr="Colossians cross dia A4 (1).png"/>
          <p:cNvPicPr>
            <a:picLocks noChangeAspect="1"/>
          </p:cNvPicPr>
          <p:nvPr/>
        </p:nvPicPr>
        <p:blipFill>
          <a:blip r:embed="rId3" cstate="print">
            <a:duotone>
              <a:prstClr val="black"/>
              <a:srgbClr val="FFFF00">
                <a:tint val="45000"/>
                <a:satMod val="400000"/>
              </a:srgbClr>
            </a:duotone>
          </a:blip>
          <a:srcRect l="12884" t="10101" r="24762" b="24800"/>
          <a:stretch>
            <a:fillRect/>
          </a:stretch>
        </p:blipFill>
        <p:spPr>
          <a:xfrm>
            <a:off x="35496" y="116632"/>
            <a:ext cx="5760640" cy="6696744"/>
          </a:xfrm>
          <a:prstGeom prst="rect">
            <a:avLst/>
          </a:prstGeom>
        </p:spPr>
      </p:pic>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00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4538940" y="6555754"/>
            <a:ext cx="2033324" cy="230832"/>
          </a:xfrm>
          <a:prstGeom prst="rect">
            <a:avLst/>
          </a:prstGeom>
          <a:noFill/>
        </p:spPr>
        <p:txBody>
          <a:bodyPr wrap="square" rtlCol="0">
            <a:spAutoFit/>
          </a:bodyPr>
          <a:lstStyle/>
          <a:p>
            <a:pPr algn="ctr"/>
            <a:r>
              <a:rPr lang="en-CA" sz="900" dirty="0" smtClean="0">
                <a:solidFill>
                  <a:schemeClr val="bg1">
                    <a:lumMod val="50000"/>
                    <a:lumOff val="50000"/>
                  </a:schemeClr>
                </a:solidFill>
                <a:latin typeface="Arial Narrow" pitchFamily="34" charset="0"/>
              </a:rPr>
              <a:t>johncrozieris@gmail.com  ©  2020 </a:t>
            </a:r>
            <a:endParaRPr lang="en-CA" sz="900" dirty="0">
              <a:solidFill>
                <a:schemeClr val="bg1">
                  <a:lumMod val="50000"/>
                  <a:lumOff val="50000"/>
                </a:schemeClr>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Rectangle 19"/>
          <p:cNvSpPr/>
          <p:nvPr/>
        </p:nvSpPr>
        <p:spPr>
          <a:xfrm>
            <a:off x="3003808" y="30106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3505592" y="2791192"/>
            <a:ext cx="274320" cy="16459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p:cNvSpPr txBox="1"/>
          <p:nvPr/>
        </p:nvSpPr>
        <p:spPr>
          <a:xfrm>
            <a:off x="5508104" y="344552"/>
            <a:ext cx="3528392" cy="6324808"/>
          </a:xfrm>
          <a:prstGeom prst="rect">
            <a:avLst/>
          </a:prstGeom>
          <a:noFill/>
        </p:spPr>
        <p:txBody>
          <a:bodyPr wrap="square" rtlCol="0">
            <a:spAutoFit/>
          </a:bodyPr>
          <a:lstStyle/>
          <a:p>
            <a:pPr algn="r"/>
            <a:r>
              <a:rPr lang="en-US" sz="2700" b="1" dirty="0" smtClean="0">
                <a:solidFill>
                  <a:schemeClr val="bg1"/>
                </a:solidFill>
                <a:latin typeface="Calibri" pitchFamily="34" charset="0"/>
                <a:cs typeface="Calibri" pitchFamily="34" charset="0"/>
              </a:rPr>
              <a:t>If we are in Christ, </a:t>
            </a:r>
          </a:p>
          <a:p>
            <a:pPr algn="r"/>
            <a:r>
              <a:rPr lang="en-US" sz="2700" b="1" dirty="0" smtClean="0">
                <a:solidFill>
                  <a:schemeClr val="bg1"/>
                </a:solidFill>
                <a:latin typeface="Calibri" pitchFamily="34" charset="0"/>
                <a:cs typeface="Calibri" pitchFamily="34" charset="0"/>
              </a:rPr>
              <a:t>the fullness of God </a:t>
            </a:r>
          </a:p>
          <a:p>
            <a:pPr algn="r"/>
            <a:r>
              <a:rPr lang="en-US" sz="2700" b="1" dirty="0" smtClean="0">
                <a:solidFill>
                  <a:schemeClr val="bg1"/>
                </a:solidFill>
                <a:latin typeface="Calibri" pitchFamily="34" charset="0"/>
                <a:cs typeface="Calibri" pitchFamily="34" charset="0"/>
              </a:rPr>
              <a:t>is in us, and we </a:t>
            </a:r>
          </a:p>
          <a:p>
            <a:pPr algn="r"/>
            <a:r>
              <a:rPr lang="en-US" sz="2700" b="1" dirty="0" smtClean="0">
                <a:solidFill>
                  <a:schemeClr val="bg1"/>
                </a:solidFill>
                <a:latin typeface="Calibri" pitchFamily="34" charset="0"/>
                <a:cs typeface="Calibri" pitchFamily="34" charset="0"/>
              </a:rPr>
              <a:t>are filled with </a:t>
            </a:r>
          </a:p>
          <a:p>
            <a:pPr algn="r"/>
            <a:r>
              <a:rPr lang="en-US" sz="2700" b="1" dirty="0" smtClean="0">
                <a:solidFill>
                  <a:schemeClr val="bg1"/>
                </a:solidFill>
                <a:latin typeface="Calibri" pitchFamily="34" charset="0"/>
                <a:cs typeface="Calibri" pitchFamily="34" charset="0"/>
              </a:rPr>
              <a:t>Christ and the</a:t>
            </a:r>
          </a:p>
          <a:p>
            <a:pPr algn="r"/>
            <a:r>
              <a:rPr lang="en-US" sz="2700" b="1" dirty="0" smtClean="0">
                <a:solidFill>
                  <a:schemeClr val="bg1"/>
                </a:solidFill>
                <a:latin typeface="Calibri" pitchFamily="34" charset="0"/>
                <a:cs typeface="Calibri" pitchFamily="34" charset="0"/>
              </a:rPr>
              <a:t>fullness of </a:t>
            </a:r>
          </a:p>
          <a:p>
            <a:pPr algn="r"/>
            <a:r>
              <a:rPr lang="en-US" sz="2700" b="1" dirty="0" smtClean="0">
                <a:solidFill>
                  <a:schemeClr val="bg1"/>
                </a:solidFill>
                <a:latin typeface="Calibri" pitchFamily="34" charset="0"/>
                <a:cs typeface="Calibri" pitchFamily="34" charset="0"/>
              </a:rPr>
              <a:t>God's grace </a:t>
            </a:r>
          </a:p>
          <a:p>
            <a:pPr algn="r"/>
            <a:r>
              <a:rPr lang="en-US" sz="2700" b="1" dirty="0" smtClean="0">
                <a:solidFill>
                  <a:schemeClr val="bg1"/>
                </a:solidFill>
                <a:latin typeface="Calibri" pitchFamily="34" charset="0"/>
                <a:cs typeface="Calibri" pitchFamily="34" charset="0"/>
              </a:rPr>
              <a:t>in Christ,  </a:t>
            </a:r>
          </a:p>
          <a:p>
            <a:pPr algn="r"/>
            <a:r>
              <a:rPr lang="en-US" sz="2700" b="1" dirty="0" smtClean="0">
                <a:solidFill>
                  <a:schemeClr val="bg1"/>
                </a:solidFill>
                <a:latin typeface="Calibri" pitchFamily="34" charset="0"/>
                <a:cs typeface="Calibri" pitchFamily="34" charset="0"/>
              </a:rPr>
              <a:t>complete </a:t>
            </a:r>
          </a:p>
          <a:p>
            <a:pPr algn="r"/>
            <a:r>
              <a:rPr lang="en-US" sz="2700" b="1" dirty="0" smtClean="0">
                <a:solidFill>
                  <a:schemeClr val="bg1"/>
                </a:solidFill>
                <a:latin typeface="Calibri" pitchFamily="34" charset="0"/>
                <a:cs typeface="Calibri" pitchFamily="34" charset="0"/>
              </a:rPr>
              <a:t>in Christ,  </a:t>
            </a:r>
          </a:p>
          <a:p>
            <a:pPr algn="r"/>
            <a:r>
              <a:rPr lang="en-US" sz="2700" b="1" dirty="0" smtClean="0">
                <a:solidFill>
                  <a:schemeClr val="bg1"/>
                </a:solidFill>
                <a:latin typeface="Calibri" pitchFamily="34" charset="0"/>
                <a:cs typeface="Calibri" pitchFamily="34" charset="0"/>
              </a:rPr>
              <a:t>not deficient,</a:t>
            </a:r>
          </a:p>
          <a:p>
            <a:pPr algn="r"/>
            <a:r>
              <a:rPr lang="en-US" sz="2700" b="1" dirty="0" smtClean="0">
                <a:solidFill>
                  <a:schemeClr val="bg1"/>
                </a:solidFill>
                <a:latin typeface="Calibri" pitchFamily="34" charset="0"/>
                <a:cs typeface="Calibri" pitchFamily="34" charset="0"/>
              </a:rPr>
              <a:t>as we wait to</a:t>
            </a:r>
          </a:p>
          <a:p>
            <a:pPr algn="r"/>
            <a:r>
              <a:rPr lang="en-US" sz="2700" b="1" dirty="0" smtClean="0">
                <a:solidFill>
                  <a:schemeClr val="bg1"/>
                </a:solidFill>
                <a:latin typeface="Calibri" pitchFamily="34" charset="0"/>
                <a:cs typeface="Calibri" pitchFamily="34" charset="0"/>
              </a:rPr>
              <a:t> enter the LORD’s </a:t>
            </a:r>
          </a:p>
          <a:p>
            <a:pPr algn="r"/>
            <a:r>
              <a:rPr lang="en-US" sz="2700" b="1" dirty="0" smtClean="0">
                <a:solidFill>
                  <a:schemeClr val="bg1"/>
                </a:solidFill>
                <a:latin typeface="Calibri" pitchFamily="34" charset="0"/>
                <a:cs typeface="Calibri" pitchFamily="34" charset="0"/>
              </a:rPr>
              <a:t>fullness of glory</a:t>
            </a:r>
          </a:p>
          <a:p>
            <a:pPr algn="r"/>
            <a:r>
              <a:rPr lang="en-US" sz="2700" b="1" dirty="0" smtClean="0">
                <a:solidFill>
                  <a:schemeClr val="bg1"/>
                </a:solidFill>
                <a:latin typeface="Calibri" pitchFamily="34" charset="0"/>
                <a:cs typeface="Calibri" pitchFamily="34" charset="0"/>
              </a:rPr>
              <a:t>in his eternal presence.</a:t>
            </a:r>
            <a:endParaRPr lang="en-CA" sz="2700" b="1" dirty="0">
              <a:solidFill>
                <a:schemeClr val="bg1"/>
              </a:solidFill>
              <a:latin typeface="Calibri" pitchFamily="34" charset="0"/>
              <a:cs typeface="Calibri" pitchFamily="34" charset="0"/>
            </a:endParaRPr>
          </a:p>
        </p:txBody>
      </p:sp>
      <p:sp>
        <p:nvSpPr>
          <p:cNvPr id="13" name="TextBox 12"/>
          <p:cNvSpPr txBox="1"/>
          <p:nvPr/>
        </p:nvSpPr>
        <p:spPr>
          <a:xfrm>
            <a:off x="663016" y="6555754"/>
            <a:ext cx="1908720" cy="230832"/>
          </a:xfrm>
          <a:prstGeom prst="rect">
            <a:avLst/>
          </a:prstGeom>
          <a:noFill/>
        </p:spPr>
        <p:txBody>
          <a:bodyPr wrap="square" rtlCol="0">
            <a:spAutoFit/>
          </a:bodyPr>
          <a:lstStyle/>
          <a:p>
            <a:pPr algn="ctr"/>
            <a:r>
              <a:rPr lang="en-CA" sz="900" dirty="0" smtClean="0">
                <a:solidFill>
                  <a:schemeClr val="bg1">
                    <a:lumMod val="50000"/>
                    <a:lumOff val="50000"/>
                  </a:schemeClr>
                </a:solidFill>
                <a:latin typeface="Arial Narrow" pitchFamily="34" charset="0"/>
              </a:rPr>
              <a:t>jumping heart © www.fg-a.com</a:t>
            </a:r>
            <a:endParaRPr lang="en-CA" sz="900" dirty="0">
              <a:solidFill>
                <a:schemeClr val="bg1">
                  <a:lumMod val="50000"/>
                  <a:lumOff val="50000"/>
                </a:schemeClr>
              </a:solidFill>
              <a:latin typeface="Arial Narrow" pitchFamily="34" charset="0"/>
            </a:endParaRPr>
          </a:p>
        </p:txBody>
      </p:sp>
      <p:pic>
        <p:nvPicPr>
          <p:cNvPr id="14" name="Picture 13" descr="www.fg-a.com valentine 2-jumping-heart.gif"/>
          <p:cNvPicPr>
            <a:picLocks noChangeAspect="1"/>
          </p:cNvPicPr>
          <p:nvPr/>
        </p:nvPicPr>
        <p:blipFill>
          <a:blip r:embed="rId2" cstate="print"/>
          <a:stretch>
            <a:fillRect/>
          </a:stretch>
        </p:blipFill>
        <p:spPr>
          <a:xfrm>
            <a:off x="3059832" y="3031604"/>
            <a:ext cx="1143000" cy="1333500"/>
          </a:xfrm>
          <a:prstGeom prst="rect">
            <a:avLst/>
          </a:prstGeom>
        </p:spPr>
      </p:pic>
      <p:sp>
        <p:nvSpPr>
          <p:cNvPr id="15"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1475656" y="980728"/>
            <a:ext cx="6192688" cy="836613"/>
          </a:xfrm>
          <a:prstGeom prst="rect">
            <a:avLst/>
          </a:prstGeom>
          <a:noFill/>
          <a:ln w="9525">
            <a:noFill/>
            <a:miter lim="800000"/>
            <a:headEnd/>
            <a:tailEnd/>
          </a:ln>
        </p:spPr>
        <p:txBody>
          <a:bodyPr/>
          <a:lstStyle/>
          <a:p>
            <a:pPr algn="ctr">
              <a:spcAft>
                <a:spcPts val="1000"/>
              </a:spcAft>
            </a:pPr>
            <a:r>
              <a:rPr lang="en-CA" sz="2800" b="1" dirty="0" smtClean="0">
                <a:solidFill>
                  <a:srgbClr val="FFFF00"/>
                </a:solidFill>
                <a:latin typeface="Calibri" pitchFamily="34" charset="0"/>
              </a:rPr>
              <a:t>Our  unrighteousness and emptiness</a:t>
            </a:r>
            <a:endParaRPr lang="en-CA" sz="2800" b="1" dirty="0">
              <a:solidFill>
                <a:srgbClr val="FFFF00"/>
              </a:solidFill>
              <a:latin typeface="Calibri" pitchFamily="34" charset="0"/>
            </a:endParaRPr>
          </a:p>
        </p:txBody>
      </p:sp>
      <p:sp>
        <p:nvSpPr>
          <p:cNvPr id="12294" name="Text Box 2"/>
          <p:cNvSpPr txBox="1">
            <a:spLocks noChangeArrowheads="1"/>
          </p:cNvSpPr>
          <p:nvPr/>
        </p:nvSpPr>
        <p:spPr bwMode="auto">
          <a:xfrm>
            <a:off x="1503040" y="3997052"/>
            <a:ext cx="6669360" cy="800100"/>
          </a:xfrm>
          <a:prstGeom prst="rect">
            <a:avLst/>
          </a:prstGeom>
          <a:noFill/>
          <a:ln w="9525">
            <a:noFill/>
            <a:miter lim="800000"/>
            <a:headEnd/>
            <a:tailEnd/>
          </a:ln>
        </p:spPr>
        <p:txBody>
          <a:bodyPr/>
          <a:lstStyle/>
          <a:p>
            <a:pPr algn="ctr">
              <a:spcAft>
                <a:spcPts val="0"/>
              </a:spcAft>
            </a:pPr>
            <a:endParaRPr lang="en-CA" sz="2800" b="1" dirty="0">
              <a:solidFill>
                <a:srgbClr val="FFFF00"/>
              </a:solidFill>
              <a:latin typeface="Calibri" pitchFamily="34" charset="0"/>
            </a:endParaRPr>
          </a:p>
        </p:txBody>
      </p:sp>
      <p:sp>
        <p:nvSpPr>
          <p:cNvPr id="16" name="Rectangle 15"/>
          <p:cNvSpPr/>
          <p:nvPr/>
        </p:nvSpPr>
        <p:spPr>
          <a:xfrm>
            <a:off x="755576" y="1484784"/>
            <a:ext cx="500063" cy="270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09208" y="2204864"/>
            <a:ext cx="1554480"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28384" y="1412776"/>
            <a:ext cx="648072"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206084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2132856"/>
            <a:ext cx="1571625" cy="731520"/>
          </a:xfrm>
          <a:prstGeom prst="rect">
            <a:avLst/>
          </a:prstGeom>
          <a:noFill/>
          <a:ln w="9525">
            <a:noFill/>
            <a:miter lim="800000"/>
            <a:headEnd/>
            <a:tailEnd/>
          </a:ln>
        </p:spPr>
        <p:txBody>
          <a:bodyPr wrap="square">
            <a:spAutoFit/>
          </a:bodyPr>
          <a:lstStyle/>
          <a:p>
            <a:pPr algn="ctr"/>
            <a:r>
              <a:rPr lang="en-US" sz="3600" b="1" dirty="0"/>
              <a:t>Christ</a:t>
            </a:r>
          </a:p>
        </p:txBody>
      </p:sp>
      <p:sp>
        <p:nvSpPr>
          <p:cNvPr id="12302" name="TextBox 13"/>
          <p:cNvSpPr txBox="1">
            <a:spLocks noChangeArrowheads="1"/>
          </p:cNvSpPr>
          <p:nvPr/>
        </p:nvSpPr>
        <p:spPr bwMode="auto">
          <a:xfrm>
            <a:off x="7956376" y="2132856"/>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1" name="Curved Up Arrow 20"/>
          <p:cNvSpPr/>
          <p:nvPr/>
        </p:nvSpPr>
        <p:spPr>
          <a:xfrm rot="10800000">
            <a:off x="827584" y="1484785"/>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3" name="Rectangle 22"/>
          <p:cNvSpPr/>
          <p:nvPr/>
        </p:nvSpPr>
        <p:spPr>
          <a:xfrm>
            <a:off x="8100392"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Curved Up Arrow 27"/>
          <p:cNvSpPr/>
          <p:nvPr/>
        </p:nvSpPr>
        <p:spPr>
          <a:xfrm>
            <a:off x="971600" y="2780928"/>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0" name="Title 1"/>
          <p:cNvSpPr txBox="1">
            <a:spLocks/>
          </p:cNvSpPr>
          <p:nvPr/>
        </p:nvSpPr>
        <p:spPr>
          <a:xfrm>
            <a:off x="1475656" y="1700808"/>
            <a:ext cx="69127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Filled with spiritual fullness in God,</a:t>
            </a:r>
          </a:p>
          <a:p>
            <a:pPr algn="ctr" eaLnBrk="0" hangingPunct="0">
              <a:defRPr/>
            </a:pPr>
            <a:r>
              <a:rPr lang="en-CA" sz="2800" b="1" kern="0" dirty="0" smtClean="0">
                <a:latin typeface="Calibri" pitchFamily="34" charset="0"/>
                <a:ea typeface="+mj-ea"/>
                <a:cs typeface="+mj-cs"/>
              </a:rPr>
              <a:t>needing nothing to be more complete,</a:t>
            </a:r>
          </a:p>
          <a:p>
            <a:pPr algn="ctr" eaLnBrk="0" hangingPunct="0">
              <a:defRPr/>
            </a:pPr>
            <a:r>
              <a:rPr lang="en-CA" sz="2800" b="1" kern="0" dirty="0" smtClean="0">
                <a:latin typeface="Calibri" pitchFamily="34" charset="0"/>
                <a:ea typeface="+mj-ea"/>
                <a:cs typeface="+mj-cs"/>
              </a:rPr>
              <a:t>in Christ alone, </a:t>
            </a: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p>
        </p:txBody>
      </p:sp>
      <p:sp>
        <p:nvSpPr>
          <p:cNvPr id="26" name="Rectangle 25"/>
          <p:cNvSpPr/>
          <p:nvPr/>
        </p:nvSpPr>
        <p:spPr>
          <a:xfrm>
            <a:off x="1907704" y="3501008"/>
            <a:ext cx="5382344" cy="954107"/>
          </a:xfrm>
          <a:prstGeom prst="rect">
            <a:avLst/>
          </a:prstGeom>
        </p:spPr>
        <p:txBody>
          <a:bodyPr wrap="square">
            <a:spAutoFit/>
          </a:bodyPr>
          <a:lstStyle/>
          <a:p>
            <a:pPr algn="ctr">
              <a:spcAft>
                <a:spcPts val="0"/>
              </a:spcAft>
            </a:pPr>
            <a:r>
              <a:rPr lang="en-CA" sz="2800" b="1" dirty="0" smtClean="0">
                <a:solidFill>
                  <a:srgbClr val="FFFF00"/>
                </a:solidFill>
                <a:latin typeface="Calibri" pitchFamily="34" charset="0"/>
              </a:rPr>
              <a:t>Christ the righteousness of God</a:t>
            </a:r>
          </a:p>
          <a:p>
            <a:pPr algn="ctr">
              <a:spcAft>
                <a:spcPts val="0"/>
              </a:spcAft>
            </a:pPr>
            <a:r>
              <a:rPr lang="en-CA" sz="2800" b="1" dirty="0" smtClean="0">
                <a:solidFill>
                  <a:srgbClr val="FFFF00"/>
                </a:solidFill>
                <a:latin typeface="Calibri" pitchFamily="34" charset="0"/>
              </a:rPr>
              <a:t>Christ the fullness of God</a:t>
            </a:r>
          </a:p>
        </p:txBody>
      </p:sp>
      <p:sp>
        <p:nvSpPr>
          <p:cNvPr id="30" name="Title 1"/>
          <p:cNvSpPr txBox="1">
            <a:spLocks/>
          </p:cNvSpPr>
          <p:nvPr/>
        </p:nvSpPr>
        <p:spPr bwMode="auto">
          <a:xfrm>
            <a:off x="0" y="50851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800" b="1" dirty="0" smtClean="0">
                <a:solidFill>
                  <a:schemeClr val="bg1"/>
                </a:solidFill>
                <a:latin typeface="Calibri" pitchFamily="34" charset="0"/>
                <a:cs typeface="Calibri" pitchFamily="34" charset="0"/>
              </a:rPr>
              <a:t>“reconciled . . . by his death, in order to present you holy and blameless and above reproach before him” </a:t>
            </a:r>
            <a:r>
              <a:rPr lang="en-CA" sz="2800" b="1" smtClean="0">
                <a:solidFill>
                  <a:schemeClr val="bg1"/>
                </a:solidFill>
                <a:latin typeface="Calibri" pitchFamily="34" charset="0"/>
                <a:cs typeface="Calibri" pitchFamily="34" charset="0"/>
              </a:rPr>
              <a:t>Col 1:22</a:t>
            </a:r>
            <a:endParaRPr lang="en-CA" sz="2800" b="1" dirty="0" smtClean="0">
              <a:solidFill>
                <a:schemeClr val="bg1"/>
              </a:solidFill>
              <a:latin typeface="Calibri" pitchFamily="34" charset="0"/>
              <a:cs typeface="Calibri" pitchFamily="34" charset="0"/>
            </a:endParaRPr>
          </a:p>
          <a:p>
            <a:endParaRPr lang="x-none" sz="800" smtClean="0"/>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4" name="TextBox 23"/>
          <p:cNvSpPr txBox="1"/>
          <p:nvPr/>
        </p:nvSpPr>
        <p:spPr>
          <a:xfrm>
            <a:off x="72008" y="-27384"/>
            <a:ext cx="8964488" cy="954107"/>
          </a:xfrm>
          <a:prstGeom prst="rect">
            <a:avLst/>
          </a:prstGeom>
          <a:noFill/>
        </p:spPr>
        <p:txBody>
          <a:bodyPr wrap="square" rtlCol="0">
            <a:spAutoFit/>
          </a:bodyPr>
          <a:lstStyle/>
          <a:p>
            <a:pPr algn="ctr"/>
            <a:r>
              <a:rPr lang="en-CA" sz="2800" b="1" dirty="0" smtClean="0">
                <a:solidFill>
                  <a:srgbClr val="FF0000"/>
                </a:solidFill>
                <a:latin typeface="Calibri" pitchFamily="34" charset="0"/>
              </a:rPr>
              <a:t>Jesus is our fullness by faith</a:t>
            </a:r>
          </a:p>
          <a:p>
            <a:pPr algn="ctr"/>
            <a:r>
              <a:rPr lang="en-CA" sz="2800" b="1" dirty="0" smtClean="0">
                <a:solidFill>
                  <a:srgbClr val="FF0000"/>
                </a:solidFill>
                <a:latin typeface="Calibri" pitchFamily="34" charset="0"/>
              </a:rPr>
              <a:t>as Jesus is our righteousness by faith!</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179512" y="44624"/>
            <a:ext cx="8964488" cy="954107"/>
          </a:xfrm>
          <a:prstGeom prst="rect">
            <a:avLst/>
          </a:prstGeom>
          <a:solidFill>
            <a:srgbClr val="002060"/>
          </a:solidFill>
        </p:spPr>
        <p:txBody>
          <a:bodyPr wrap="square" rtlCol="0">
            <a:spAutoFit/>
          </a:bodyPr>
          <a:lstStyle/>
          <a:p>
            <a:pPr algn="ctr"/>
            <a:r>
              <a:rPr lang="en-CA" sz="2800" b="1" dirty="0" smtClean="0">
                <a:solidFill>
                  <a:srgbClr val="00FF00"/>
                </a:solidFill>
                <a:latin typeface="Calibri" pitchFamily="34" charset="0"/>
              </a:rPr>
              <a:t>The false teachers in Colossians taught that being in Christ by faith was not enough for spiritual fullness in God.</a:t>
            </a:r>
            <a:endParaRPr lang="en-CA" sz="2800" b="1" dirty="0">
              <a:solidFill>
                <a:srgbClr val="00FF00"/>
              </a:solidFill>
              <a:latin typeface="Calibri" pitchFamily="34" charset="0"/>
            </a:endParaRPr>
          </a:p>
        </p:txBody>
      </p:sp>
      <p:sp>
        <p:nvSpPr>
          <p:cNvPr id="44" name="Oval 43"/>
          <p:cNvSpPr/>
          <p:nvPr/>
        </p:nvSpPr>
        <p:spPr>
          <a:xfrm>
            <a:off x="3131840"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635896" y="2996952"/>
            <a:ext cx="1872208" cy="1152128"/>
          </a:xfrm>
          <a:prstGeom prst="rect">
            <a:avLst/>
          </a:prstGeom>
        </p:spPr>
        <p:txBody>
          <a:bodyPr wrap="none" fromWordArt="1">
            <a:prstTxWarp prst="textArchUp">
              <a:avLst>
                <a:gd name="adj" fmla="val 10800000"/>
              </a:avLst>
            </a:prstTxWarp>
          </a:bodyPr>
          <a:lstStyle/>
          <a:p>
            <a:pPr algn="ctr" rtl="0"/>
            <a:r>
              <a:rPr lang="en-CA" sz="4400" kern="10" spc="0" dirty="0" smtClean="0">
                <a:ln w="9525">
                  <a:solidFill>
                    <a:srgbClr val="000000"/>
                  </a:solidFill>
                  <a:round/>
                  <a:headEnd/>
                  <a:tailEnd/>
                </a:ln>
                <a:solidFill>
                  <a:srgbClr val="FFFF00"/>
                </a:solidFill>
                <a:effectLst/>
                <a:latin typeface="Arial Black"/>
              </a:rPr>
              <a:t>in Christ</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347864" y="3599145"/>
            <a:ext cx="2448272" cy="2062103"/>
          </a:xfrm>
          <a:prstGeom prst="rect">
            <a:avLst/>
          </a:prstGeom>
          <a:noFill/>
        </p:spPr>
        <p:txBody>
          <a:bodyPr wrap="square" rtlCol="0">
            <a:spAutoFit/>
          </a:bodyPr>
          <a:lstStyle/>
          <a:p>
            <a:pPr algn="ctr"/>
            <a:r>
              <a:rPr lang="en-US" sz="3200" b="1" dirty="0" smtClean="0">
                <a:latin typeface="Calibri" pitchFamily="34" charset="0"/>
              </a:rPr>
              <a:t>spiritual </a:t>
            </a:r>
          </a:p>
          <a:p>
            <a:pPr algn="ctr"/>
            <a:r>
              <a:rPr lang="en-US" sz="3200" b="1" dirty="0" smtClean="0">
                <a:latin typeface="Calibri" pitchFamily="34" charset="0"/>
              </a:rPr>
              <a:t>fullness</a:t>
            </a:r>
          </a:p>
          <a:p>
            <a:pPr algn="ctr"/>
            <a:r>
              <a:rPr lang="en-US" sz="3200" b="1" dirty="0" smtClean="0">
                <a:latin typeface="Calibri" pitchFamily="34" charset="0"/>
              </a:rPr>
              <a:t>in God</a:t>
            </a:r>
          </a:p>
          <a:p>
            <a:pPr algn="ctr"/>
            <a:endParaRPr lang="en-CA" sz="3200" b="1" dirty="0">
              <a:solidFill>
                <a:schemeClr val="bg1">
                  <a:lumMod val="95000"/>
                  <a:lumOff val="5000"/>
                </a:schemeClr>
              </a:solidFill>
              <a:latin typeface="Calibri" pitchFamily="34" charset="0"/>
            </a:endParaRPr>
          </a:p>
        </p:txBody>
      </p:sp>
      <p:cxnSp>
        <p:nvCxnSpPr>
          <p:cNvPr id="50" name="Straight Connector 49"/>
          <p:cNvCxnSpPr/>
          <p:nvPr/>
        </p:nvCxnSpPr>
        <p:spPr>
          <a:xfrm>
            <a:off x="3203848"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132136"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107504" y="764704"/>
            <a:ext cx="889248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They proclaimed deeper “wisdom and knowledge”</a:t>
            </a:r>
            <a:r>
              <a:rPr lang="en-CA" sz="2800" b="1" kern="0" dirty="0" smtClean="0">
                <a:solidFill>
                  <a:srgbClr val="FFFF00"/>
                </a:solidFill>
                <a:latin typeface="Calibri" pitchFamily="34" charset="0"/>
                <a:ea typeface="+mj-ea"/>
                <a:cs typeface="+mj-cs"/>
              </a:rPr>
              <a:t> (2:2,3) </a:t>
            </a: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 </a:t>
            </a:r>
          </a:p>
          <a:p>
            <a:pPr lvl="0" algn="ctr" eaLnBrk="0" hangingPunct="0"/>
            <a:r>
              <a:rPr lang="en-CA" sz="2800" b="1" kern="0" dirty="0" smtClean="0">
                <a:solidFill>
                  <a:srgbClr val="FFFF00"/>
                </a:solidFill>
                <a:latin typeface="Calibri" pitchFamily="34" charset="0"/>
                <a:ea typeface="+mj-ea"/>
                <a:cs typeface="+mj-cs"/>
              </a:rPr>
              <a:t>and “fullness” (2:9-10) beyond  receiving Christ Jesus </a:t>
            </a:r>
          </a:p>
          <a:p>
            <a:pPr lvl="0" algn="ctr" eaLnBrk="0" hangingPunct="0"/>
            <a:r>
              <a:rPr lang="en-CA" sz="2800" b="1" kern="0" dirty="0" smtClean="0">
                <a:solidFill>
                  <a:srgbClr val="FFFF00"/>
                </a:solidFill>
                <a:latin typeface="Calibri" pitchFamily="34" charset="0"/>
                <a:ea typeface="+mj-ea"/>
                <a:cs typeface="+mj-cs"/>
              </a:rPr>
              <a:t>the Lord by faith and walking in him (2:6-7).</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35496" y="2780928"/>
            <a:ext cx="3384376" cy="597666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Christ is not enough. You need spiritual experiences of knowing 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fullness by worship encounters with angels in visions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of the spirit world</a:t>
            </a:r>
            <a:b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(Col 2:18-19).</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580112" y="2780928"/>
            <a:ext cx="3672408" cy="5976664"/>
          </a:xfrm>
          <a:prstGeom prst="rect">
            <a:avLst/>
          </a:prstGeom>
        </p:spPr>
        <p:txBody>
          <a:bodyPr/>
          <a:lstStyle/>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Faith is not enough. You need to not </a:t>
            </a:r>
            <a:r>
              <a:rPr lang="en-CA" sz="2800" b="1" dirty="0" smtClean="0">
                <a:solidFill>
                  <a:srgbClr val="00FF00"/>
                </a:solidFill>
                <a:latin typeface="Calibri" pitchFamily="34" charset="0"/>
              </a:rPr>
              <a:t>eat </a:t>
            </a:r>
          </a:p>
          <a:p>
            <a:pPr lvl="0" algn="ctr" eaLnBrk="0" hangingPunct="0"/>
            <a:r>
              <a:rPr lang="en-CA" sz="2800" b="1" dirty="0" smtClean="0">
                <a:solidFill>
                  <a:srgbClr val="00FF00"/>
                </a:solidFill>
                <a:latin typeface="Calibri" pitchFamily="34" charset="0"/>
              </a:rPr>
              <a:t>certain food and </a:t>
            </a:r>
          </a:p>
          <a:p>
            <a:pPr lvl="0" algn="ctr" eaLnBrk="0" hangingPunct="0"/>
            <a:r>
              <a:rPr lang="en-CA" sz="2800" b="1" dirty="0" smtClean="0">
                <a:solidFill>
                  <a:srgbClr val="00FF00"/>
                </a:solidFill>
                <a:latin typeface="Calibri" pitchFamily="34" charset="0"/>
              </a:rPr>
              <a:t>drink, treat your </a:t>
            </a:r>
          </a:p>
          <a:p>
            <a:pPr lvl="0" algn="ctr" eaLnBrk="0" hangingPunct="0"/>
            <a:r>
              <a:rPr lang="en-CA" sz="2800" b="1" dirty="0" smtClean="0">
                <a:solidFill>
                  <a:srgbClr val="00FF00"/>
                </a:solidFill>
                <a:latin typeface="Calibri" pitchFamily="34" charset="0"/>
              </a:rPr>
              <a:t>body with ascetic severity, and observe special holy days as</a:t>
            </a:r>
          </a:p>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you seek angels and visions (Col 2:16-23).</a:t>
            </a:r>
            <a:endParaRPr kumimoji="0" lang="en-CA" sz="28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653136"/>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0" y="5069502"/>
            <a:ext cx="9144000" cy="1815882"/>
          </a:xfrm>
          <a:prstGeom prst="rect">
            <a:avLst/>
          </a:prstGeom>
          <a:solidFill>
            <a:srgbClr val="002060"/>
          </a:solid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Therefore, as you received Christ Jesus the Lord,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so walk in him, rooted and built up in him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and established in the faith, just as you were taught,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abounding in thanksgiving.  (Col 2:6-7)</a:t>
            </a:r>
            <a:endParaRPr lang="en-CA" sz="2800" b="1" dirty="0">
              <a:solidFill>
                <a:srgbClr val="FF0000"/>
              </a:solidFill>
              <a:latin typeface="Calibri" pitchFamily="34" charset="0"/>
              <a:cs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7" name="TextBox 6"/>
          <p:cNvSpPr txBox="1"/>
          <p:nvPr/>
        </p:nvSpPr>
        <p:spPr>
          <a:xfrm>
            <a:off x="395536" y="-27384"/>
            <a:ext cx="802838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No!  Christ is enough!  Faith is enough!</a:t>
            </a:r>
          </a:p>
          <a:p>
            <a:pPr algn="ctr"/>
            <a:r>
              <a:rPr lang="en-US" sz="2800" b="1" dirty="0" smtClean="0">
                <a:solidFill>
                  <a:schemeClr val="bg1"/>
                </a:solidFill>
                <a:latin typeface="Calibri" pitchFamily="34" charset="0"/>
                <a:cs typeface="Calibri" pitchFamily="34" charset="0"/>
              </a:rPr>
              <a:t>We are filled in Christ the fullness of God!</a:t>
            </a:r>
          </a:p>
          <a:p>
            <a:pPr algn="ctr"/>
            <a:r>
              <a:rPr lang="en-US" sz="2800" b="1" dirty="0" smtClean="0">
                <a:solidFill>
                  <a:schemeClr val="bg1"/>
                </a:solidFill>
                <a:latin typeface="Calibri" pitchFamily="34" charset="0"/>
                <a:cs typeface="Calibri" pitchFamily="34" charset="0"/>
              </a:rPr>
              <a:t>In Christ are hidden </a:t>
            </a:r>
            <a:r>
              <a:rPr lang="en-CA" sz="2800" b="1" dirty="0" smtClean="0">
                <a:solidFill>
                  <a:schemeClr val="bg1"/>
                </a:solidFill>
                <a:latin typeface="Calibri" pitchFamily="34" charset="0"/>
                <a:cs typeface="Calibri" pitchFamily="34" charset="0"/>
              </a:rPr>
              <a:t>all    </a:t>
            </a:r>
          </a:p>
          <a:p>
            <a:pPr algn="ctr"/>
            <a:r>
              <a:rPr lang="en-CA" sz="2800" b="1" dirty="0" smtClean="0">
                <a:solidFill>
                  <a:schemeClr val="bg1"/>
                </a:solidFill>
                <a:latin typeface="Calibri" pitchFamily="34" charset="0"/>
                <a:cs typeface="Calibri" pitchFamily="34" charset="0"/>
              </a:rPr>
              <a:t>treasures of wisdom</a:t>
            </a:r>
          </a:p>
          <a:p>
            <a:pPr algn="ctr"/>
            <a:r>
              <a:rPr lang="en-CA" sz="2800" b="1" dirty="0" smtClean="0">
                <a:solidFill>
                  <a:schemeClr val="bg1"/>
                </a:solidFill>
                <a:latin typeface="Calibri" pitchFamily="34" charset="0"/>
                <a:cs typeface="Calibri" pitchFamily="34" charset="0"/>
              </a:rPr>
              <a:t>and knowledge!</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1176" y="2636912"/>
            <a:ext cx="8651304" cy="1143000"/>
          </a:xfrm>
        </p:spPr>
        <p:txBody>
          <a:bodyPr/>
          <a:lstStyle/>
          <a:p>
            <a:r>
              <a:rPr lang="en-CA" sz="2800" b="1" dirty="0" smtClean="0">
                <a:solidFill>
                  <a:srgbClr val="00FF00"/>
                </a:solidFill>
                <a:latin typeface="Calibri" pitchFamily="34" charset="0"/>
              </a:rPr>
              <a:t>Receive Christ the Lord by faith (2:6),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for God’s wisdom (2:3) and fullness (2:9-10)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are by faith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Then keep on walking in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being rooted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Keep on being built up in Christ,</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established in faith in Christ, the same kind of faith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apostles taught when you received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overflowing with thanksgiving because of Christ.</a:t>
            </a:r>
            <a:br>
              <a:rPr lang="en-CA" sz="2800" b="1" dirty="0" smtClean="0">
                <a:solidFill>
                  <a:srgbClr val="00FF00"/>
                </a:solidFill>
                <a:latin typeface="Calibri" pitchFamily="34" charset="0"/>
              </a:rPr>
            </a:br>
            <a:r>
              <a:rPr lang="en-CA" b="1" dirty="0" smtClean="0">
                <a:solidFill>
                  <a:srgbClr val="00FF00"/>
                </a:solidFill>
              </a:rPr>
              <a:t/>
            </a:r>
            <a:br>
              <a:rPr lang="en-CA" b="1" dirty="0" smtClean="0">
                <a:solidFill>
                  <a:srgbClr val="00FF00"/>
                </a:solidFill>
              </a:rPr>
            </a:br>
            <a:r>
              <a:rPr lang="en-CA" dirty="0" smtClean="0">
                <a:solidFill>
                  <a:srgbClr val="66FF33"/>
                </a:solidFill>
              </a:rPr>
              <a:t/>
            </a:r>
            <a:br>
              <a:rPr lang="en-CA" dirty="0" smtClean="0">
                <a:solidFill>
                  <a:srgbClr val="66FF33"/>
                </a:solidFill>
              </a:rPr>
            </a:br>
            <a:endParaRPr lang="en-CA" dirty="0">
              <a:solidFill>
                <a:srgbClr val="66FF33"/>
              </a:solidFill>
            </a:endParaRPr>
          </a:p>
        </p:txBody>
      </p:sp>
      <p:sp>
        <p:nvSpPr>
          <p:cNvPr id="4" name="TextBox 3"/>
          <p:cNvSpPr txBox="1"/>
          <p:nvPr/>
        </p:nvSpPr>
        <p:spPr>
          <a:xfrm>
            <a:off x="107504" y="4473885"/>
            <a:ext cx="8892480" cy="2169825"/>
          </a:xfrm>
          <a:prstGeom prst="rect">
            <a:avLst/>
          </a:prstGeom>
          <a:noFill/>
        </p:spPr>
        <p:txBody>
          <a:bodyPr wrap="square" rtlCol="0">
            <a:spAutoFit/>
          </a:bodyPr>
          <a:lstStyle/>
          <a:p>
            <a:pPr algn="ctr"/>
            <a:r>
              <a:rPr lang="en-CA" sz="2700" b="1" dirty="0" smtClean="0">
                <a:latin typeface="Calibri" pitchFamily="34" charset="0"/>
                <a:cs typeface="Calibri" pitchFamily="34" charset="0"/>
              </a:rPr>
              <a:t>2:8 See to it that no one takes you captive by philosophy and empty deceit, according to human tradition, according to the elemental spirits of the world, and not according to Christ.</a:t>
            </a:r>
          </a:p>
          <a:p>
            <a:pPr algn="ctr"/>
            <a:r>
              <a:rPr lang="en-CA" sz="2700" b="1" dirty="0" smtClean="0">
                <a:latin typeface="Calibri" pitchFamily="34" charset="0"/>
                <a:cs typeface="Calibri" pitchFamily="34" charset="0"/>
              </a:rPr>
              <a:t>(Don’t be taken captive by any who say Christ isn’t enough.</a:t>
            </a:r>
          </a:p>
          <a:p>
            <a:pPr algn="ctr"/>
            <a:r>
              <a:rPr lang="en-CA" sz="2700" b="1" dirty="0" smtClean="0">
                <a:latin typeface="Calibri" pitchFamily="34" charset="0"/>
                <a:cs typeface="Calibri" pitchFamily="34" charset="0"/>
              </a:rPr>
              <a:t>It’s just philosophy, deceit, human, elemental.)</a:t>
            </a:r>
            <a:endParaRPr lang="en-CA" sz="27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2"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800" spc="-20" dirty="0" smtClean="0">
                <a:latin typeface="Calibri" pitchFamily="34" charset="0"/>
                <a:cs typeface="Calibri" pitchFamily="34" charset="0"/>
              </a:rPr>
              <a:t>Fullness is in Christ, not in beauty, music, smart-phones, sports, cars, money, friends, romance, sex, food, </a:t>
            </a:r>
          </a:p>
          <a:p>
            <a:pPr lvl="0" algn="ctr" eaLnBrk="0" hangingPunct="0">
              <a:defRPr/>
            </a:pPr>
            <a:r>
              <a:rPr lang="en-US" sz="2800" spc="-20" dirty="0" smtClean="0">
                <a:latin typeface="Calibri" pitchFamily="34" charset="0"/>
                <a:cs typeface="Calibri" pitchFamily="34" charset="0"/>
              </a:rPr>
              <a:t>drinking parties, homes or jobs!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4034" name="Title 1"/>
          <p:cNvSpPr>
            <a:spLocks noGrp="1"/>
          </p:cNvSpPr>
          <p:nvPr>
            <p:ph type="title"/>
          </p:nvPr>
        </p:nvSpPr>
        <p:spPr>
          <a:xfrm>
            <a:off x="98871" y="2790825"/>
            <a:ext cx="8937625" cy="1143000"/>
          </a:xfrm>
        </p:spPr>
        <p:txBody>
          <a:bodyPr>
            <a:noAutofit/>
          </a:bodyPr>
          <a:lstStyle/>
          <a:p>
            <a:r>
              <a:rPr lang="en-CA" sz="3200" b="1" dirty="0" smtClean="0">
                <a:solidFill>
                  <a:schemeClr val="bg1"/>
                </a:solidFill>
                <a:latin typeface="Calibri" pitchFamily="34" charset="0"/>
                <a:cs typeface="Calibri" pitchFamily="34" charset="0"/>
              </a:rPr>
              <a:t>Fullness is not through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other gods,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meditation similar to Buddha,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honoring ancestors,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pleasing the spirits,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going to witchdoctors,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making pilgrimages,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bathing in the Ganges,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observing special holy days,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speaking in tongues,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asceticism, worship of angels, visions (Col 2:18)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or being a very religious Christian.</a:t>
            </a:r>
          </a:p>
        </p:txBody>
      </p:sp>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274638"/>
            <a:ext cx="8229600" cy="5099050"/>
          </a:xfrm>
        </p:spPr>
        <p:txBody>
          <a:bodyPr/>
          <a:lstStyle/>
          <a:p>
            <a:r>
              <a:rPr lang="en-US" sz="7200" b="1" dirty="0" smtClean="0">
                <a:solidFill>
                  <a:schemeClr val="bg1"/>
                </a:solidFill>
                <a:latin typeface="Calibri" pitchFamily="34" charset="0"/>
                <a:cs typeface="Calibri" pitchFamily="34" charset="0"/>
              </a:rPr>
              <a:t>Fullness is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by faith in Christ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the fullness of God!</a:t>
            </a: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274638"/>
            <a:ext cx="8229600" cy="5458618"/>
          </a:xfrm>
        </p:spPr>
        <p:txBody>
          <a:bodyPr/>
          <a:lstStyle/>
          <a:p>
            <a:r>
              <a:rPr lang="en-US" sz="4000" b="1" dirty="0" smtClean="0">
                <a:solidFill>
                  <a:schemeClr val="bg1"/>
                </a:solidFill>
                <a:latin typeface="Calibri" pitchFamily="34" charset="0"/>
                <a:cs typeface="Calibri" pitchFamily="34" charset="0"/>
              </a:rPr>
              <a:t>Stop </a:t>
            </a:r>
            <a:r>
              <a:rPr lang="en-US" sz="4000" b="1" i="1" dirty="0" smtClean="0">
                <a:solidFill>
                  <a:schemeClr val="bg1"/>
                </a:solidFill>
                <a:latin typeface="Calibri" pitchFamily="34" charset="0"/>
                <a:cs typeface="Calibri" pitchFamily="34" charset="0"/>
              </a:rPr>
              <a:t>doing</a:t>
            </a:r>
            <a:r>
              <a:rPr lang="en-US" sz="4000" b="1" dirty="0" smtClean="0">
                <a:solidFill>
                  <a:schemeClr val="bg1"/>
                </a:solidFill>
                <a:latin typeface="Calibri" pitchFamily="34" charset="0"/>
                <a:cs typeface="Calibri" pitchFamily="34" charset="0"/>
              </a:rPr>
              <a:t> something to be more whole and complete.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Stop searching for fullness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in other ways.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Enjoy God’s fullness in Christ</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by </a:t>
            </a:r>
            <a:r>
              <a:rPr lang="en-US" sz="4000" b="1" i="1" dirty="0" smtClean="0">
                <a:solidFill>
                  <a:schemeClr val="bg1"/>
                </a:solidFill>
                <a:latin typeface="Calibri" pitchFamily="34" charset="0"/>
                <a:cs typeface="Calibri" pitchFamily="34" charset="0"/>
              </a:rPr>
              <a:t>faith</a:t>
            </a:r>
            <a:r>
              <a:rPr lang="en-US" sz="4000" b="1" dirty="0" smtClean="0">
                <a:solidFill>
                  <a:schemeClr val="bg1"/>
                </a:solidFill>
                <a:latin typeface="Calibri" pitchFamily="34" charset="0"/>
                <a:cs typeface="Calibri" pitchFamily="34" charset="0"/>
              </a:rPr>
              <a:t> in his Word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with prayers of thanks.  </a:t>
            </a:r>
            <a:endParaRPr lang="en-CA" sz="4000" dirty="0" smtClean="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4788024" y="1844824"/>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004048"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220072"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932040" y="1340768"/>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164328"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876256"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64288"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316416"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316416"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1340768"/>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1" name="Rounded Rectangle 40"/>
          <p:cNvSpPr/>
          <p:nvPr/>
        </p:nvSpPr>
        <p:spPr>
          <a:xfrm>
            <a:off x="7524328" y="1844824"/>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5504"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87768" y="2132856"/>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35496" y="404664"/>
            <a:ext cx="3779912" cy="4832092"/>
          </a:xfrm>
          <a:prstGeom prst="rect">
            <a:avLst/>
          </a:prstGeom>
          <a:noFill/>
        </p:spPr>
        <p:txBody>
          <a:bodyPr wrap="square" rtlCol="0">
            <a:spAutoFit/>
          </a:bodyPr>
          <a:lstStyle/>
          <a:p>
            <a:pPr algn="ctr"/>
            <a:r>
              <a:rPr lang="en-US" sz="2800" b="1" dirty="0" smtClean="0">
                <a:solidFill>
                  <a:schemeClr val="bg1"/>
                </a:solidFill>
                <a:latin typeface="Calibri" pitchFamily="34" charset="0"/>
              </a:rPr>
              <a:t>When anyone tells you they have a greater “fullness” than the fullness we receive when we receive Christ the fullness of God </a:t>
            </a:r>
          </a:p>
          <a:p>
            <a:pPr algn="ctr"/>
            <a:r>
              <a:rPr lang="en-US" sz="2800" b="1" dirty="0" smtClean="0">
                <a:solidFill>
                  <a:schemeClr val="bg1"/>
                </a:solidFill>
                <a:latin typeface="Calibri" pitchFamily="34" charset="0"/>
              </a:rPr>
              <a:t>by faith apart from </a:t>
            </a:r>
          </a:p>
          <a:p>
            <a:pPr algn="ctr"/>
            <a:r>
              <a:rPr lang="en-US" sz="2800" b="1" dirty="0" smtClean="0">
                <a:solidFill>
                  <a:schemeClr val="bg1"/>
                </a:solidFill>
                <a:latin typeface="Calibri" pitchFamily="34" charset="0"/>
              </a:rPr>
              <a:t>any of our efforts or spiritual experiences, </a:t>
            </a:r>
          </a:p>
          <a:p>
            <a:pPr algn="ctr"/>
            <a:r>
              <a:rPr lang="en-US" sz="2800" b="1" dirty="0" smtClean="0">
                <a:solidFill>
                  <a:schemeClr val="bg1"/>
                </a:solidFill>
                <a:latin typeface="Calibri" pitchFamily="34" charset="0"/>
              </a:rPr>
              <a:t>they repeat the Colossian error.</a:t>
            </a:r>
          </a:p>
        </p:txBody>
      </p:sp>
      <p:sp>
        <p:nvSpPr>
          <p:cNvPr id="47" name="TextBox 46"/>
          <p:cNvSpPr txBox="1"/>
          <p:nvPr/>
        </p:nvSpPr>
        <p:spPr>
          <a:xfrm>
            <a:off x="72008" y="5469031"/>
            <a:ext cx="8964488"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Be on guard for anyone who says you will have greater fullness </a:t>
            </a:r>
          </a:p>
          <a:p>
            <a:pPr algn="ctr"/>
            <a:r>
              <a:rPr lang="en-CA" sz="2400" b="1" dirty="0" smtClean="0">
                <a:solidFill>
                  <a:schemeClr val="bg1"/>
                </a:solidFill>
                <a:latin typeface="Calibri" pitchFamily="34" charset="0"/>
                <a:cs typeface="Calibri" pitchFamily="34" charset="0"/>
              </a:rPr>
              <a:t>if you DO something, rather than receiving Christ the fullness of God and walking in him by faith based on all he has DONE.</a:t>
            </a:r>
            <a:endParaRPr lang="en-CA" sz="2400" b="1" dirty="0">
              <a:solidFill>
                <a:schemeClr val="bg1"/>
              </a:solidFill>
              <a:latin typeface="Calibri" pitchFamily="34" charset="0"/>
              <a:cs typeface="Calibri" pitchFamily="34" charset="0"/>
            </a:endParaRPr>
          </a:p>
        </p:txBody>
      </p:sp>
      <p:sp>
        <p:nvSpPr>
          <p:cNvPr id="24" name="TextBox 23"/>
          <p:cNvSpPr txBox="1"/>
          <p:nvPr/>
        </p:nvSpPr>
        <p:spPr>
          <a:xfrm>
            <a:off x="6588224" y="116632"/>
            <a:ext cx="2736304"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“Jesus is the </a:t>
            </a:r>
          </a:p>
          <a:p>
            <a:pPr algn="ctr"/>
            <a:r>
              <a:rPr lang="en-CA" sz="2400" b="1" dirty="0" smtClean="0">
                <a:solidFill>
                  <a:schemeClr val="bg1"/>
                </a:solidFill>
                <a:latin typeface="Calibri" pitchFamily="34" charset="0"/>
                <a:cs typeface="Calibri" pitchFamily="34" charset="0"/>
              </a:rPr>
              <a:t>fullness of God in human flesh.”</a:t>
            </a:r>
            <a:endParaRPr lang="en-CA" sz="2400" b="1" dirty="0">
              <a:solidFill>
                <a:schemeClr val="bg1"/>
              </a:solidFill>
              <a:latin typeface="Calibri" pitchFamily="34" charset="0"/>
              <a:cs typeface="Calibri" pitchFamily="34" charset="0"/>
            </a:endParaRPr>
          </a:p>
        </p:txBody>
      </p:sp>
      <p:sp>
        <p:nvSpPr>
          <p:cNvPr id="29" name="TextBox 28"/>
          <p:cNvSpPr txBox="1"/>
          <p:nvPr/>
        </p:nvSpPr>
        <p:spPr>
          <a:xfrm>
            <a:off x="6588224" y="3501008"/>
            <a:ext cx="2736304" cy="1938992"/>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“If Christ the fullness of God dwells in me</a:t>
            </a:r>
          </a:p>
          <a:p>
            <a:pPr algn="ctr"/>
            <a:r>
              <a:rPr lang="en-CA" sz="2400" b="1" dirty="0" smtClean="0">
                <a:solidFill>
                  <a:schemeClr val="bg1"/>
                </a:solidFill>
                <a:latin typeface="Calibri" pitchFamily="34" charset="0"/>
                <a:cs typeface="Calibri" pitchFamily="34" charset="0"/>
              </a:rPr>
              <a:t>by faith, </a:t>
            </a:r>
          </a:p>
          <a:p>
            <a:pPr algn="ctr"/>
            <a:r>
              <a:rPr lang="en-CA" sz="2400" b="1" dirty="0" smtClean="0">
                <a:solidFill>
                  <a:schemeClr val="bg1"/>
                </a:solidFill>
                <a:latin typeface="Calibri" pitchFamily="34" charset="0"/>
                <a:cs typeface="Calibri" pitchFamily="34" charset="0"/>
              </a:rPr>
              <a:t>I’m filled in him.”</a:t>
            </a:r>
            <a:endParaRPr lang="en-CA" sz="2400" b="1" dirty="0">
              <a:solidFill>
                <a:schemeClr val="bg1"/>
              </a:solidFill>
              <a:latin typeface="Calibri" pitchFamily="34" charset="0"/>
              <a:cs typeface="Calibri" pitchFamily="34" charset="0"/>
            </a:endParaRPr>
          </a:p>
        </p:txBody>
      </p:sp>
      <p:sp>
        <p:nvSpPr>
          <p:cNvPr id="30" name="TextBox 29"/>
          <p:cNvSpPr txBox="1"/>
          <p:nvPr/>
        </p:nvSpPr>
        <p:spPr>
          <a:xfrm>
            <a:off x="3563888"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speak in tongues.  </a:t>
            </a:r>
          </a:p>
          <a:p>
            <a:pPr algn="ctr"/>
            <a:r>
              <a:rPr lang="en-CA" sz="2400" b="1" dirty="0" smtClean="0">
                <a:solidFill>
                  <a:srgbClr val="0000FF"/>
                </a:solidFill>
                <a:latin typeface="Calibri" pitchFamily="34" charset="0"/>
                <a:cs typeface="Calibri" pitchFamily="34" charset="0"/>
              </a:rPr>
              <a:t>I have greater fullness  than you.”</a:t>
            </a:r>
            <a:endParaRPr lang="en-CA" sz="2400" b="1" dirty="0">
              <a:solidFill>
                <a:srgbClr val="0000FF"/>
              </a:solidFill>
              <a:latin typeface="Calibri" pitchFamily="34" charset="0"/>
              <a:cs typeface="Calibri" pitchFamily="34" charset="0"/>
            </a:endParaRPr>
          </a:p>
        </p:txBody>
      </p:sp>
      <p:sp>
        <p:nvSpPr>
          <p:cNvPr id="48" name="TextBox 47"/>
          <p:cNvSpPr txBox="1"/>
          <p:nvPr/>
        </p:nvSpPr>
        <p:spPr>
          <a:xfrm>
            <a:off x="3491880" y="3645024"/>
            <a:ext cx="3456384" cy="1569660"/>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dreams and visions.  I speak “words” from God.  I’m more spiritual than you.”</a:t>
            </a:r>
            <a:endParaRPr lang="en-CA"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493912"/>
            <a:ext cx="6552728" cy="1143000"/>
          </a:xfrm>
        </p:spPr>
        <p:txBody>
          <a:bodyPr/>
          <a:lstStyle/>
          <a:p>
            <a:pPr algn="l"/>
            <a:r>
              <a:rPr lang="en-CA" sz="2600" dirty="0" smtClean="0">
                <a:solidFill>
                  <a:schemeClr val="bg1"/>
                </a:solidFill>
                <a:latin typeface="Calibri" pitchFamily="34" charset="0"/>
                <a:cs typeface="Calibri" pitchFamily="34" charset="0"/>
              </a:rPr>
              <a:t>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a:t>
            </a:r>
            <a:br>
              <a:rPr lang="en-CA" sz="2600" dirty="0" smtClean="0">
                <a:solidFill>
                  <a:schemeClr val="bg1"/>
                </a:solidFill>
                <a:latin typeface="Calibri" pitchFamily="34" charset="0"/>
                <a:cs typeface="Calibri" pitchFamily="34" charset="0"/>
              </a:rPr>
            </a:br>
            <a:endParaRPr lang="en-CA" sz="2600" dirty="0">
              <a:solidFill>
                <a:schemeClr val="bg1"/>
              </a:solidFill>
              <a:latin typeface="Calibri" pitchFamily="34" charset="0"/>
              <a:cs typeface="Calibri" pitchFamily="34" charset="0"/>
            </a:endParaRPr>
          </a:p>
        </p:txBody>
      </p:sp>
      <p:pic>
        <p:nvPicPr>
          <p:cNvPr id="3" name="Picture 2" descr="mouth bing images.jpg"/>
          <p:cNvPicPr>
            <a:picLocks noChangeAspect="1"/>
          </p:cNvPicPr>
          <p:nvPr/>
        </p:nvPicPr>
        <p:blipFill>
          <a:blip r:embed="rId2" cstate="print"/>
          <a:stretch>
            <a:fillRect/>
          </a:stretch>
        </p:blipFill>
        <p:spPr>
          <a:xfrm>
            <a:off x="6876256" y="116632"/>
            <a:ext cx="2143125" cy="2857500"/>
          </a:xfrm>
          <a:prstGeom prst="rect">
            <a:avLst/>
          </a:prstGeom>
        </p:spPr>
      </p:pic>
      <p:sp>
        <p:nvSpPr>
          <p:cNvPr id="4" name="TextBox 3"/>
          <p:cNvSpPr txBox="1"/>
          <p:nvPr/>
        </p:nvSpPr>
        <p:spPr>
          <a:xfrm>
            <a:off x="7560840" y="2606715"/>
            <a:ext cx="1691680" cy="246221"/>
          </a:xfrm>
          <a:prstGeom prst="rect">
            <a:avLst/>
          </a:prstGeom>
          <a:noFill/>
        </p:spPr>
        <p:txBody>
          <a:bodyPr wrap="square" rtlCol="0">
            <a:spAutoFit/>
          </a:bodyPr>
          <a:lstStyle/>
          <a:p>
            <a:pPr algn="ctr"/>
            <a:r>
              <a:rPr lang="en-CA" sz="1000" dirty="0" err="1" smtClean="0"/>
              <a:t>bing</a:t>
            </a:r>
            <a:r>
              <a:rPr lang="en-CA" sz="1000" dirty="0" smtClean="0"/>
              <a:t> images</a:t>
            </a:r>
            <a:endParaRPr lang="en-CA" sz="1000" dirty="0"/>
          </a:p>
        </p:txBody>
      </p:sp>
      <p:sp>
        <p:nvSpPr>
          <p:cNvPr id="6" name="TextBox 5"/>
          <p:cNvSpPr txBox="1"/>
          <p:nvPr/>
        </p:nvSpPr>
        <p:spPr>
          <a:xfrm>
            <a:off x="179512" y="3663602"/>
            <a:ext cx="8964488" cy="3077766"/>
          </a:xfrm>
          <a:prstGeom prst="rect">
            <a:avLst/>
          </a:prstGeom>
          <a:noFill/>
        </p:spPr>
        <p:txBody>
          <a:bodyPr wrap="square" rtlCol="0">
            <a:spAutoFit/>
          </a:bodyPr>
          <a:lstStyle/>
          <a:p>
            <a:r>
              <a:rPr lang="en-CA" sz="2600" dirty="0" smtClean="0">
                <a:solidFill>
                  <a:srgbClr val="0000FF"/>
                </a:solidFill>
                <a:latin typeface="Calibri" pitchFamily="34" charset="0"/>
                <a:cs typeface="Calibri" pitchFamily="34" charset="0"/>
              </a:rPr>
              <a:t>But hear me right on this.  If we claim, “I speak in tongues.  I have greater “fullness” than you; I’m more “spiritual” than you,” we repeat the Colossian error.  Same for dreams, visions and words.</a:t>
            </a:r>
          </a:p>
          <a:p>
            <a:endParaRPr lang="en-CA" sz="1200" dirty="0" smtClean="0">
              <a:solidFill>
                <a:srgbClr val="0000FF"/>
              </a:solidFill>
              <a:latin typeface="Calibri" pitchFamily="34" charset="0"/>
              <a:cs typeface="Calibri" pitchFamily="34" charset="0"/>
            </a:endParaRPr>
          </a:p>
          <a:p>
            <a:r>
              <a:rPr lang="en-CA" sz="2600" dirty="0" smtClean="0">
                <a:solidFill>
                  <a:schemeClr val="bg1"/>
                </a:solidFill>
                <a:latin typeface="Calibri" pitchFamily="34" charset="0"/>
                <a:cs typeface="Calibri" pitchFamily="34" charset="0"/>
              </a:rPr>
              <a:t>God’s command in Ephesians 6:17-18 is to take the sword of the Spirit, the word of God, to pray in the Spirit.  If we make tongues more “spiritual” than praying in the Spirit as the Spirit focuses our minds on God’s promises, we repeat the Colossian error.</a:t>
            </a:r>
            <a:endParaRPr lang="en-CA" sz="26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6372200"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6588224"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1475656" y="2132856"/>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1691680"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1907704"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1619672" y="1628800"/>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5724128"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499740" y="263691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724168"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20312"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7020312"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7083916" y="263689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300192" y="1628800"/>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TextBox 30"/>
          <p:cNvSpPr txBox="1"/>
          <p:nvPr/>
        </p:nvSpPr>
        <p:spPr>
          <a:xfrm>
            <a:off x="395536"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greater fullness than you.  I’m more spiritual than you.”</a:t>
            </a:r>
            <a:endParaRPr lang="en-CA" sz="2400" b="1" dirty="0">
              <a:solidFill>
                <a:srgbClr val="0000FF"/>
              </a:solidFill>
              <a:latin typeface="Calibri" pitchFamily="34" charset="0"/>
              <a:cs typeface="Calibri" pitchFamily="34" charset="0"/>
            </a:endParaRPr>
          </a:p>
        </p:txBody>
      </p:sp>
      <p:sp>
        <p:nvSpPr>
          <p:cNvPr id="41" name="Rounded Rectangle 40"/>
          <p:cNvSpPr/>
          <p:nvPr/>
        </p:nvSpPr>
        <p:spPr>
          <a:xfrm>
            <a:off x="6163592" y="2132856"/>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6477352" y="220486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6319616" y="2348880"/>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3" name="TextBox 22"/>
          <p:cNvSpPr txBox="1"/>
          <p:nvPr/>
        </p:nvSpPr>
        <p:spPr>
          <a:xfrm>
            <a:off x="4860032" y="116632"/>
            <a:ext cx="3456384"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“Lord Jesus, you are </a:t>
            </a:r>
          </a:p>
          <a:p>
            <a:pPr algn="ctr"/>
            <a:r>
              <a:rPr lang="en-CA" sz="2400" b="1" dirty="0" smtClean="0">
                <a:solidFill>
                  <a:srgbClr val="0000FF"/>
                </a:solidFill>
                <a:latin typeface="Calibri" pitchFamily="34" charset="0"/>
                <a:cs typeface="Calibri" pitchFamily="34" charset="0"/>
              </a:rPr>
              <a:t>the fullness of God, </a:t>
            </a:r>
          </a:p>
          <a:p>
            <a:pPr algn="ctr"/>
            <a:r>
              <a:rPr lang="en-CA" sz="2400" b="1" dirty="0" smtClean="0">
                <a:solidFill>
                  <a:srgbClr val="0000FF"/>
                </a:solidFill>
                <a:latin typeface="Calibri" pitchFamily="34" charset="0"/>
                <a:cs typeface="Calibri" pitchFamily="34" charset="0"/>
              </a:rPr>
              <a:t>dwelling in me by faith.”</a:t>
            </a:r>
            <a:endParaRPr lang="en-CA" sz="2400" b="1" dirty="0">
              <a:solidFill>
                <a:srgbClr val="0000FF"/>
              </a:solidFill>
              <a:latin typeface="Calibri" pitchFamily="34" charset="0"/>
              <a:cs typeface="Calibri" pitchFamily="34" charset="0"/>
            </a:endParaRPr>
          </a:p>
        </p:txBody>
      </p:sp>
      <p:sp>
        <p:nvSpPr>
          <p:cNvPr id="24" name="TextBox 23"/>
          <p:cNvSpPr txBox="1"/>
          <p:nvPr/>
        </p:nvSpPr>
        <p:spPr>
          <a:xfrm>
            <a:off x="4211960" y="3928988"/>
            <a:ext cx="4716016" cy="2677656"/>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are my spiritual fullness.  </a:t>
            </a:r>
          </a:p>
          <a:p>
            <a:pPr algn="ctr"/>
            <a:r>
              <a:rPr lang="en-CA" sz="2400" b="1" dirty="0" smtClean="0">
                <a:solidFill>
                  <a:srgbClr val="0000FF"/>
                </a:solidFill>
                <a:latin typeface="Calibri" pitchFamily="34" charset="0"/>
                <a:cs typeface="Calibri" pitchFamily="34" charset="0"/>
              </a:rPr>
              <a:t>You make me fully ‘spiritual.’   </a:t>
            </a:r>
          </a:p>
          <a:p>
            <a:pPr algn="ctr"/>
            <a:r>
              <a:rPr lang="en-CA" sz="2400" b="1" dirty="0" smtClean="0">
                <a:solidFill>
                  <a:srgbClr val="0000FF"/>
                </a:solidFill>
                <a:latin typeface="Calibri" pitchFamily="34" charset="0"/>
                <a:cs typeface="Calibri" pitchFamily="34" charset="0"/>
              </a:rPr>
              <a:t>Nothing I DO can add to the fullness of God that you are.</a:t>
            </a:r>
          </a:p>
          <a:p>
            <a:pPr algn="ctr"/>
            <a:r>
              <a:rPr lang="en-CA" sz="2400" b="1" dirty="0" smtClean="0">
                <a:solidFill>
                  <a:srgbClr val="0000FF"/>
                </a:solidFill>
                <a:latin typeface="Calibri" pitchFamily="34" charset="0"/>
                <a:cs typeface="Calibri" pitchFamily="34" charset="0"/>
              </a:rPr>
              <a:t>Fullness in you is a gift based on what you have DONE on the cross, like all God’s grace in Christ.”  </a:t>
            </a:r>
            <a:endParaRPr lang="en-CA" sz="2400" b="1" dirty="0">
              <a:solidFill>
                <a:srgbClr val="0000FF"/>
              </a:solidFill>
              <a:latin typeface="Calibri" pitchFamily="34" charset="0"/>
              <a:cs typeface="Calibri" pitchFamily="34" charset="0"/>
            </a:endParaRPr>
          </a:p>
        </p:txBody>
      </p:sp>
      <p:sp>
        <p:nvSpPr>
          <p:cNvPr id="29" name="TextBox 28"/>
          <p:cNvSpPr txBox="1"/>
          <p:nvPr/>
        </p:nvSpPr>
        <p:spPr>
          <a:xfrm>
            <a:off x="251520" y="3866272"/>
            <a:ext cx="3312368" cy="1938992"/>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need to DO what </a:t>
            </a:r>
          </a:p>
          <a:p>
            <a:pPr algn="ctr"/>
            <a:r>
              <a:rPr lang="en-CA" sz="2400" b="1" dirty="0" smtClean="0">
                <a:solidFill>
                  <a:srgbClr val="0000FF"/>
                </a:solidFill>
                <a:latin typeface="Calibri" pitchFamily="34" charset="0"/>
                <a:cs typeface="Calibri" pitchFamily="34" charset="0"/>
              </a:rPr>
              <a:t>I DO and experience what I experience </a:t>
            </a:r>
          </a:p>
          <a:p>
            <a:pPr algn="ctr"/>
            <a:r>
              <a:rPr lang="en-CA" sz="2400" b="1" dirty="0" smtClean="0">
                <a:solidFill>
                  <a:srgbClr val="0000FF"/>
                </a:solidFill>
                <a:latin typeface="Calibri" pitchFamily="34" charset="0"/>
                <a:cs typeface="Calibri" pitchFamily="34" charset="0"/>
              </a:rPr>
              <a:t>to be as full as I am </a:t>
            </a:r>
          </a:p>
          <a:p>
            <a:pPr algn="ctr"/>
            <a:r>
              <a:rPr lang="en-CA" sz="2400" b="1" dirty="0" smtClean="0">
                <a:solidFill>
                  <a:srgbClr val="0000FF"/>
                </a:solidFill>
                <a:latin typeface="Calibri" pitchFamily="34" charset="0"/>
                <a:cs typeface="Calibri" pitchFamily="34" charset="0"/>
              </a:rPr>
              <a:t>and as spiritual as I am.”</a:t>
            </a:r>
            <a:endParaRPr lang="en-CA"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lstStyle/>
          <a:p>
            <a:r>
              <a:rPr lang="en-US" sz="3200" b="1" dirty="0" smtClean="0">
                <a:solidFill>
                  <a:schemeClr val="tx1"/>
                </a:solidFill>
                <a:latin typeface="Calibri" pitchFamily="34" charset="0"/>
                <a:cs typeface="Calibri" pitchFamily="34" charset="0"/>
              </a:rPr>
              <a:t>“If we do not rely on Christ for wholeness,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all our relationships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are an attempt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to complete ourselves.”</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717032"/>
            <a:ext cx="8640959"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Christ as my spiritual wholeness and fullness, Jesus in whom the whole fullness of God dwells.</a:t>
            </a:r>
          </a:p>
          <a:p>
            <a:pPr algn="ctr"/>
            <a:r>
              <a:rPr lang="en-CA" sz="2800" b="1" dirty="0" smtClean="0">
                <a:solidFill>
                  <a:schemeClr val="bg1"/>
                </a:solidFill>
                <a:latin typeface="Calibri" pitchFamily="34" charset="0"/>
              </a:rPr>
              <a:t>I am filled in him who is the fullness of God.</a:t>
            </a:r>
          </a:p>
          <a:p>
            <a:pPr algn="ctr"/>
            <a:r>
              <a:rPr lang="en-CA" sz="2800" b="1" dirty="0" smtClean="0">
                <a:solidFill>
                  <a:schemeClr val="bg1"/>
                </a:solidFill>
                <a:latin typeface="Calibri" pitchFamily="34" charset="0"/>
              </a:rPr>
              <a:t>I am filled with the riches of the grace of God in Christ.</a:t>
            </a:r>
          </a:p>
          <a:p>
            <a:pPr algn="ct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apart from tongues, dreams, visions, miracles, “words” </a:t>
            </a:r>
          </a:p>
          <a:p>
            <a:pPr algn="ctr"/>
            <a:r>
              <a:rPr lang="en-CA" sz="2800" b="1" dirty="0" smtClean="0">
                <a:solidFill>
                  <a:schemeClr val="bg1"/>
                </a:solidFill>
                <a:latin typeface="Calibri" pitchFamily="34" charset="0"/>
              </a:rPr>
              <a:t>or anything else!</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90056"/>
            <a:ext cx="8640960" cy="1143000"/>
          </a:xfrm>
        </p:spPr>
        <p:txBody>
          <a:bodyPr/>
          <a:lstStyle/>
          <a:p>
            <a:r>
              <a:rPr lang="en-US" sz="2800" b="1" dirty="0" smtClean="0">
                <a:solidFill>
                  <a:srgbClr val="0000FF"/>
                </a:solidFill>
                <a:latin typeface="Calibri" pitchFamily="34" charset="0"/>
                <a:cs typeface="Calibri" pitchFamily="34" charset="0"/>
              </a:rPr>
              <a:t>You can’t DO anything to make yourself more righteous; </a:t>
            </a:r>
            <a:r>
              <a:rPr lang="en-US" sz="2800" b="1" dirty="0" smtClean="0">
                <a:solidFill>
                  <a:srgbClr val="FF0000"/>
                </a:solidFill>
                <a:latin typeface="Calibri" pitchFamily="34" charset="0"/>
                <a:cs typeface="Calibri" pitchFamily="34" charset="0"/>
              </a:rPr>
              <a:t>I am your righteousness.</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forgiven;</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forgiveness from God. </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reconciled to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reconciliation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You can’t DO anything to be more accepted;</a:t>
            </a:r>
            <a:br>
              <a:rPr lang="en-US" sz="2800" b="1" dirty="0" smtClean="0">
                <a:solidFill>
                  <a:srgbClr val="0000FF"/>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acceptance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 You can’t DO anything to be more spiritual;</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If I, in whom the fullness of God dwells, am in you;</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spiritual fullness in God;</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nothing can add to my spiritual fullness.</a:t>
            </a:r>
            <a:endParaRPr lang="en-US" sz="2800" b="1"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34178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400" b="1" dirty="0">
              <a:solidFill>
                <a:srgbClr val="00206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9" name="TextBox 18"/>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
        <p:nvSpPr>
          <p:cNvPr id="14"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116632"/>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304110"/>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486726"/>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558734"/>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204864"/>
            <a:ext cx="8496944" cy="3539430"/>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fullness in God? </a:t>
            </a:r>
          </a:p>
          <a:p>
            <a:pPr algn="ctr"/>
            <a:r>
              <a:rPr lang="en-CA" sz="3200" dirty="0" smtClean="0">
                <a:latin typeface="Calibri" pitchFamily="34" charset="0"/>
                <a:cs typeface="Calibri" pitchFamily="34" charset="0"/>
              </a:rPr>
              <a:t>Is anyone else the one in whom God’s fullness dwells, the head of all rule and authority, </a:t>
            </a:r>
          </a:p>
          <a:p>
            <a:pPr algn="ctr"/>
            <a:r>
              <a:rPr lang="en-CA" sz="3200" dirty="0" smtClean="0">
                <a:latin typeface="Calibri" pitchFamily="34" charset="0"/>
                <a:cs typeface="Calibri" pitchFamily="34" charset="0"/>
              </a:rPr>
              <a:t>who fills all in him with spiritual fullness in God?</a:t>
            </a:r>
          </a:p>
          <a:p>
            <a:pPr algn="ctr"/>
            <a:r>
              <a:rPr lang="en-CA" sz="3200" dirty="0" smtClean="0">
                <a:latin typeface="Calibri" pitchFamily="34" charset="0"/>
                <a:cs typeface="Calibri" pitchFamily="34" charset="0"/>
              </a:rPr>
              <a:t>Has anyone else died for our sins to become </a:t>
            </a:r>
          </a:p>
          <a:p>
            <a:pPr algn="ctr"/>
            <a:r>
              <a:rPr lang="en-CA" sz="3200" dirty="0" smtClean="0">
                <a:latin typeface="Calibri" pitchFamily="34" charset="0"/>
                <a:cs typeface="Calibri" pitchFamily="34" charset="0"/>
              </a:rPr>
              <a:t>for us the fullness of God’s blessing?  </a:t>
            </a:r>
          </a:p>
          <a:p>
            <a:pPr algn="ctr"/>
            <a:endParaRPr lang="en-CA" sz="3200" dirty="0" smtClean="0">
              <a:latin typeface="Calibri" pitchFamily="34" charset="0"/>
              <a:cs typeface="Calibri" pitchFamily="34" charset="0"/>
            </a:endParaRPr>
          </a:p>
        </p:txBody>
      </p:sp>
      <p:sp>
        <p:nvSpPr>
          <p:cNvPr id="17" name="Rectangle 16"/>
          <p:cNvSpPr/>
          <p:nvPr/>
        </p:nvSpPr>
        <p:spPr>
          <a:xfrm>
            <a:off x="4089648" y="119675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rot="16200000">
            <a:off x="3912488" y="1457360"/>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236296" y="0"/>
            <a:ext cx="1944216"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Enjoy opening the gifts of God’s 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 which God has given us to bring us into fullest joy and satisfaction in God!</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CA" sz="2800" b="1" dirty="0" smtClean="0">
                <a:solidFill>
                  <a:srgbClr val="FFFF00"/>
                </a:solidFill>
                <a:latin typeface="Calibri" pitchFamily="34" charset="0"/>
              </a:rPr>
              <a:t>Lord, thank you that all these gifts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p>
          <a:p>
            <a:pPr lvl="0" algn="ctr" fontAlgn="auto">
              <a:lnSpc>
                <a:spcPts val="2700"/>
              </a:lnSpc>
              <a:spcAft>
                <a:spcPts val="0"/>
              </a:spcAft>
              <a:defRPr/>
            </a:pPr>
            <a:r>
              <a:rPr lang="en-CA" sz="2800" b="1" dirty="0" smtClean="0">
                <a:solidFill>
                  <a:srgbClr val="FFFF00"/>
                </a:solidFill>
                <a:latin typeface="Calibri" pitchFamily="34" charset="0"/>
              </a:rPr>
              <a:t>are provided </a:t>
            </a:r>
          </a:p>
          <a:p>
            <a:pPr lvl="0" algn="ctr" fontAlgn="auto">
              <a:lnSpc>
                <a:spcPts val="2700"/>
              </a:lnSpc>
              <a:spcAft>
                <a:spcPts val="0"/>
              </a:spcAft>
              <a:defRPr/>
            </a:pPr>
            <a:r>
              <a:rPr lang="en-CA" sz="2800" b="1" dirty="0" smtClean="0">
                <a:solidFill>
                  <a:srgbClr val="FFFF00"/>
                </a:solidFill>
                <a:latin typeface="Calibri" pitchFamily="34" charset="0"/>
              </a:rPr>
              <a:t>for us by Christ’s death and </a:t>
            </a:r>
            <a:r>
              <a:rPr lang="en-CA" sz="2800" b="1" spc="-30" dirty="0" smtClean="0">
                <a:solidFill>
                  <a:srgbClr val="FFFF00"/>
                </a:solidFill>
                <a:latin typeface="Calibri" pitchFamily="34" charset="0"/>
              </a:rPr>
              <a:t>resurrection!</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It is finished.</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You give all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moment we open our hearts to receive Christ.</a:t>
            </a:r>
            <a:endParaRPr kumimoji="0" lang="en-CA" sz="28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bwMode="auto">
          <a:xfrm>
            <a:off x="7236296" y="0"/>
            <a:ext cx="1944216"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Lord, thank you that Jesus died to give us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all your amazing</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 riches of the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lstStyle/>
          <a:p>
            <a:r>
              <a:rPr lang="en-US" altLang="ko-KR" sz="2800" dirty="0" smtClean="0">
                <a:solidFill>
                  <a:schemeClr val="tx1"/>
                </a:solidFill>
                <a:latin typeface="Calibri" pitchFamily="34" charset="0"/>
                <a:cs typeface="Calibri" pitchFamily="34" charset="0"/>
              </a:rPr>
              <a:t>From the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“The Grace of God in Christ:</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Sixty days of enjoying Jesus Christ and God’s riches of grace in Christ”  by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free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 was a Pastor in Canada from 1979-2008.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From 2009-2016, John was an ESL teacher and Pastor in South Korea, mainly training Korean missionaries at MTI,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Missionary Training Institute.  Now retired, he serves with Engage Today (</a:t>
            </a:r>
            <a:r>
              <a:rPr lang="en-US" altLang="ko-KR" sz="2800" dirty="0" smtClean="0">
                <a:solidFill>
                  <a:schemeClr val="tx1"/>
                </a:solidFill>
                <a:latin typeface="Calibri" pitchFamily="34" charset="0"/>
                <a:cs typeface="Calibri" pitchFamily="34" charset="0"/>
                <a:hlinkClick r:id="rId4"/>
              </a:rPr>
              <a:t>www.engage.today</a:t>
            </a:r>
            <a:r>
              <a:rPr lang="en-US" altLang="ko-KR" sz="2800" dirty="0" smtClean="0">
                <a:solidFill>
                  <a:schemeClr val="tx1"/>
                </a:solidFill>
                <a:latin typeface="Calibri" pitchFamily="34" charset="0"/>
                <a:cs typeface="Calibri" pitchFamily="34" charset="0"/>
              </a:rPr>
              <a:t>), with the privilege of encouraging indigenous leaders in India, Bangladesh, Myanmar, Nepal and Indonesia.</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John’s Doctor of Ministry is from Trinity Evangelical Divinity School in Deerfield, Illinois (Chicago).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Contact John at: johncrozieris@gmail.com</a:t>
            </a: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a:t>
            </a:r>
            <a:br>
              <a:rPr lang="en-US" sz="3200" dirty="0" smtClean="0">
                <a:solidFill>
                  <a:schemeClr val="tx1"/>
                </a:solidFill>
              </a:rPr>
            </a:br>
            <a:r>
              <a:rPr lang="en-US" sz="3200" dirty="0" smtClean="0">
                <a:solidFill>
                  <a:schemeClr val="tx1"/>
                </a:solidFill>
              </a:rPr>
              <a:t>former Director of SIM Korea</a:t>
            </a:r>
            <a:endParaRPr lang="en-CA" sz="3600" dirty="0">
              <a:solidFill>
                <a:schemeClr val="tx1"/>
              </a:solidFill>
            </a:endParaRP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934072"/>
            <a:ext cx="9144000" cy="1143000"/>
          </a:xfrm>
        </p:spPr>
        <p:txBody>
          <a:bodyPr/>
          <a:lstStyle/>
          <a:p>
            <a:pPr>
              <a:lnSpc>
                <a:spcPts val="2000"/>
              </a:lnSpc>
            </a:pPr>
            <a:r>
              <a:rPr lang="en-CA" sz="2800" b="1" dirty="0" smtClean="0">
                <a:solidFill>
                  <a:schemeClr val="bg1"/>
                </a:solidFill>
                <a:latin typeface="Calibri" pitchFamily="34" charset="0"/>
              </a:rPr>
              <a:t>This PPT is “The Grace of God in Christ”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shorter version of “God’s Gifts of Delight in Christ”</a:t>
            </a: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in English, Korean, Nepali, and Chinese</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There are other free PPT’s at  </a:t>
            </a:r>
            <a:r>
              <a:rPr lang="en-CA" sz="2800" b="1" dirty="0" smtClean="0">
                <a:solidFill>
                  <a:srgbClr val="FF0000"/>
                </a:solidFill>
                <a:latin typeface="Calibri" pitchFamily="34" charset="0"/>
              </a:rPr>
              <a:t>www.GraceGodChrist.com</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spc="-30" dirty="0" smtClean="0">
                <a:solidFill>
                  <a:schemeClr val="bg1"/>
                </a:solidFill>
                <a:latin typeface="Calibri" pitchFamily="34" charset="0"/>
              </a:rPr>
              <a:t>“100 Easter Gifts” and “100 Thanksgiving Gifts”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are all based on “God’s Gifts of Delight in Christ”</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“Finding true Joy” </a:t>
            </a:r>
            <a:r>
              <a:rPr lang="en-CA" sz="1800" b="1" dirty="0" smtClean="0">
                <a:solidFill>
                  <a:schemeClr val="bg1"/>
                </a:solidFill>
                <a:latin typeface="Calibri" pitchFamily="34" charset="0"/>
              </a:rPr>
              <a:t>for sharing Christ with friends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br>
              <a:rPr lang="en-CA" sz="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a:t>
            </a:r>
            <a:r>
              <a:rPr lang="en-CA" sz="2800" b="1" dirty="0" err="1" smtClean="0">
                <a:solidFill>
                  <a:schemeClr val="bg1"/>
                </a:solidFill>
                <a:latin typeface="Calibri" pitchFamily="34" charset="0"/>
              </a:rPr>
              <a:t>Nos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Richesses</a:t>
            </a:r>
            <a:r>
              <a:rPr lang="en-CA" sz="2800" b="1" dirty="0" smtClean="0">
                <a:solidFill>
                  <a:schemeClr val="bg1"/>
                </a:solidFill>
                <a:latin typeface="Calibri" pitchFamily="34" charset="0"/>
              </a:rPr>
              <a:t>” </a:t>
            </a:r>
            <a:r>
              <a:rPr lang="en-CA" sz="1600" b="1" dirty="0" smtClean="0">
                <a:solidFill>
                  <a:schemeClr val="bg1"/>
                </a:solidFill>
                <a:latin typeface="Calibri" pitchFamily="34" charset="0"/>
              </a:rPr>
              <a:t>The Grace of God in Christ in French</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“How Easter Opens the Door to Deepest Joy”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good for sharing the gospel briefly</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Romans”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Colossians”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2800" b="1" dirty="0" smtClean="0">
                <a:solidFill>
                  <a:schemeClr val="bg1"/>
                </a:solidFill>
                <a:latin typeface="Calibri" pitchFamily="34" charset="0"/>
              </a:rPr>
              <a:t>“Nike in the New Testament” </a:t>
            </a:r>
            <a:r>
              <a:rPr lang="en-CA" sz="1600" b="1" dirty="0" smtClean="0">
                <a:solidFill>
                  <a:schemeClr val="bg1"/>
                </a:solidFill>
                <a:latin typeface="Calibri" pitchFamily="34" charset="0"/>
              </a:rPr>
              <a:t> in English, Korean and English/Korean</a:t>
            </a:r>
            <a:endParaRPr lang="en-CA" sz="1600" b="1" dirty="0">
              <a:solidFill>
                <a:schemeClr val="bg1"/>
              </a:solidFill>
              <a:latin typeface="Calibri" pitchFamily="34" charset="0"/>
            </a:endParaRP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18048"/>
            <a:ext cx="8640960" cy="1143000"/>
          </a:xfrm>
        </p:spPr>
        <p:txBody>
          <a:bodyPr/>
          <a:lstStyle/>
          <a:p>
            <a:r>
              <a:rPr lang="en-CA" b="1" dirty="0" smtClean="0">
                <a:solidFill>
                  <a:schemeClr val="tx1"/>
                </a:solidFill>
                <a:latin typeface="Calibri" pitchFamily="34" charset="0"/>
              </a:rPr>
              <a:t>Sharing with a friend</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rgbClr val="002060"/>
                </a:solidFill>
                <a:latin typeface="Calibri" pitchFamily="34" charset="0"/>
              </a:rPr>
              <a:t>When you share this on your smart-phone,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the slides are set up so you can ask simple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who, what, when, where, why, how questions so there can be friendly discussion back and forth.</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instance, #1 justified: What do you see?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What’s the difference between the two?</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 does the Bible say?</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How did the one change?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Which one do you want to be?</a:t>
            </a:r>
            <a:endParaRPr lang="en-CA" sz="2800" b="1" dirty="0">
              <a:latin typeface="Calibri" pitchFamily="34" charset="0"/>
            </a:endParaRP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lstStyle/>
          <a:p>
            <a:r>
              <a:rPr lang="en-CA" sz="3200" b="1" dirty="0" smtClean="0">
                <a:solidFill>
                  <a:schemeClr val="tx1"/>
                </a:solidFill>
                <a:latin typeface="Calibri" pitchFamily="34" charset="0"/>
              </a:rPr>
              <a:t>Please spread this PPT to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as many as possible without charge.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Please send it to missionaries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their encouragement and use!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 would gladly help missionaries translate the PPT as much as I can if they contact me.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Other resources are available at </a:t>
            </a:r>
            <a:r>
              <a:rPr lang="en-US" altLang="ko-KR" sz="3200" b="1" dirty="0" smtClean="0">
                <a:solidFill>
                  <a:schemeClr val="bg1"/>
                </a:solidFill>
                <a:latin typeface="Calibri" pitchFamily="34" charset="0"/>
              </a:rPr>
              <a:t> www.GraceGodChrist.com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Contact John at johncrozieris@gmail.com</a:t>
            </a:r>
            <a:r>
              <a:rPr lang="en-CA" sz="2800" b="1" dirty="0" smtClean="0">
                <a:latin typeface="Calibri" pitchFamily="34" charset="0"/>
              </a:rPr>
              <a:t/>
            </a:r>
            <a:br>
              <a:rPr lang="en-CA" sz="2800" b="1" dirty="0" smtClean="0">
                <a:latin typeface="Calibri" pitchFamily="34" charset="0"/>
              </a:rPr>
            </a:br>
            <a:endParaRPr lang="en-CA" sz="2800" b="1" dirty="0">
              <a:latin typeface="Calibri" pitchFamily="34" charset="0"/>
            </a:endParaRP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1709936"/>
            <a:ext cx="8445624" cy="1143000"/>
          </a:xfrm>
        </p:spPr>
        <p:txBody>
          <a:bodyPr/>
          <a:lstStyle/>
          <a:p>
            <a:r>
              <a:rPr lang="en-US" altLang="ko-KR" sz="2800" dirty="0" smtClean="0">
                <a:solidFill>
                  <a:schemeClr val="tx1"/>
                </a:solidFill>
              </a:rPr>
              <a:t>John’s book on the powers and perfections of God </a:t>
            </a:r>
            <a:br>
              <a:rPr lang="en-US" altLang="ko-KR" sz="2800" dirty="0" smtClean="0">
                <a:solidFill>
                  <a:schemeClr val="tx1"/>
                </a:solidFill>
              </a:rPr>
            </a:br>
            <a:r>
              <a:rPr lang="en-US" altLang="ko-KR" sz="2800" dirty="0" smtClean="0">
                <a:solidFill>
                  <a:schemeClr val="tx1"/>
                </a:solidFill>
              </a:rPr>
              <a:t>the Father, Son and Spirit is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“Know Your God:</a:t>
            </a:r>
            <a:br>
              <a:rPr lang="en-US" altLang="ko-KR" sz="2800" dirty="0" smtClean="0">
                <a:solidFill>
                  <a:schemeClr val="tx1"/>
                </a:solidFill>
              </a:rPr>
            </a:br>
            <a:r>
              <a:rPr lang="en-US" altLang="ko-KR" sz="2800" dirty="0" smtClean="0">
                <a:solidFill>
                  <a:schemeClr val="tx1"/>
                </a:solidFill>
              </a:rPr>
              <a:t>Thirty days of enjoying the Lord and His Character”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by John </a:t>
            </a:r>
            <a:r>
              <a:rPr lang="en-US" altLang="ko-KR" sz="2800" dirty="0" err="1" smtClean="0">
                <a:solidFill>
                  <a:schemeClr val="tx1"/>
                </a:solidFill>
              </a:rPr>
              <a:t>Crozier</a:t>
            </a:r>
            <a:r>
              <a:rPr lang="en-US" altLang="ko-KR" sz="2800" dirty="0" smtClean="0">
                <a:solidFill>
                  <a:schemeClr val="tx1"/>
                </a:solidFill>
              </a:rP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free </a:t>
            </a:r>
            <a:r>
              <a:rPr lang="en-US" altLang="ko-KR" sz="2800" i="1" dirty="0" smtClean="0">
                <a:solidFill>
                  <a:schemeClr val="tx1"/>
                </a:solidFill>
              </a:rPr>
              <a:t>e</a:t>
            </a:r>
            <a:r>
              <a:rPr lang="en-US" altLang="ko-KR" sz="2800" dirty="0" smtClean="0">
                <a:solidFill>
                  <a:schemeClr val="tx1"/>
                </a:solidFill>
              </a:rPr>
              <a:t>Book at</a:t>
            </a:r>
            <a:r>
              <a:rPr lang="en-US" altLang="ko-KR" sz="2800" dirty="0" smtClean="0">
                <a:solidFill>
                  <a:schemeClr val="bg1"/>
                </a:solidFill>
              </a:rPr>
              <a:t> </a:t>
            </a:r>
            <a:r>
              <a:rPr lang="en-US" altLang="ko-KR" sz="2800" dirty="0" smtClean="0">
                <a:solidFill>
                  <a:schemeClr val="bg1"/>
                </a:solidFill>
                <a:hlinkClick r:id="rId3"/>
              </a:rPr>
              <a:t>www.GraceGodChrist.com</a:t>
            </a:r>
            <a:r>
              <a:rPr lang="en-US" altLang="ko-KR" sz="2800" dirty="0" smtClean="0">
                <a:solidFill>
                  <a:schemeClr val="bg1"/>
                </a:solidFill>
              </a:rPr>
              <a:t>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endParaRPr lang="ko-KR" altLang="en-US" sz="2800" dirty="0">
              <a:solidFill>
                <a:schemeClr val="tx1"/>
              </a:solidFill>
            </a:endParaRPr>
          </a:p>
        </p:txBody>
      </p:sp>
      <p:sp>
        <p:nvSpPr>
          <p:cNvPr id="3" name="TextBox 2"/>
          <p:cNvSpPr txBox="1"/>
          <p:nvPr/>
        </p:nvSpPr>
        <p:spPr>
          <a:xfrm>
            <a:off x="107504" y="4005064"/>
            <a:ext cx="8820472" cy="2308324"/>
          </a:xfrm>
          <a:prstGeom prst="rect">
            <a:avLst/>
          </a:prstGeom>
          <a:noFill/>
        </p:spPr>
        <p:txBody>
          <a:bodyPr wrap="square" rtlCol="0">
            <a:spAutoFit/>
          </a:bodyPr>
          <a:lstStyle/>
          <a:p>
            <a:pPr algn="ctr"/>
            <a:r>
              <a:rPr lang="en-US" sz="2400" dirty="0" smtClean="0">
                <a:solidFill>
                  <a:srgbClr val="00FF00"/>
                </a:solidFill>
              </a:rPr>
              <a:t>In this life, two key fountains to constantly drink from are God’s character </a:t>
            </a:r>
            <a:r>
              <a:rPr lang="en-US" sz="2400" u="sng" dirty="0" smtClean="0">
                <a:solidFill>
                  <a:srgbClr val="00FF00"/>
                </a:solidFill>
              </a:rPr>
              <a:t>and</a:t>
            </a:r>
            <a:r>
              <a:rPr lang="en-US" sz="2400" dirty="0" smtClean="0">
                <a:solidFill>
                  <a:srgbClr val="00FF00"/>
                </a:solidFill>
              </a:rPr>
              <a:t> his riches in Christ.  They are really one fountain, the fountain of God in Christ.  All God’s grace in Christ is that we may know God as he is, rejoicing in him forever.  </a:t>
            </a:r>
          </a:p>
          <a:p>
            <a:pPr algn="ctr"/>
            <a:r>
              <a:rPr lang="en-US" sz="2400" dirty="0" smtClean="0">
                <a:solidFill>
                  <a:srgbClr val="00FF00"/>
                </a:solidFill>
              </a:rPr>
              <a:t>“Know Your God” focuses on God’s character. “The Grace of God in Christ” focuses on all God provides in Christ</a:t>
            </a:r>
            <a:r>
              <a:rPr lang="en-US" sz="2400" b="1" dirty="0" smtClean="0">
                <a:solidFill>
                  <a:srgbClr val="00FF00"/>
                </a:solidFill>
              </a:rPr>
              <a:t>.</a:t>
            </a:r>
            <a:endParaRPr lang="en-CA" sz="2400" dirty="0">
              <a:solidFill>
                <a:srgbClr val="00FF00"/>
              </a:solidFill>
            </a:endParaRPr>
          </a:p>
        </p:txBody>
      </p:sp>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0016"/>
            <a:ext cx="8229600" cy="1143000"/>
          </a:xfrm>
        </p:spPr>
        <p:txBody>
          <a:bodyPr/>
          <a:lstStyle/>
          <a:p>
            <a:r>
              <a:rPr lang="en-CA" sz="3600" dirty="0" smtClean="0"/>
              <a:t>To get this PPT to play properly so the </a:t>
            </a:r>
            <a:r>
              <a:rPr lang="en-CA" sz="3600" dirty="0" err="1" smtClean="0"/>
              <a:t>smileys</a:t>
            </a:r>
            <a:r>
              <a:rPr lang="en-CA" sz="3600" dirty="0" smtClean="0"/>
              <a:t> dance on your smart-phone or other device, you must download a free copy of Microsoft Office </a:t>
            </a:r>
            <a:r>
              <a:rPr lang="en-CA" sz="3600" dirty="0" err="1" smtClean="0"/>
              <a:t>Powerpoint</a:t>
            </a:r>
            <a:r>
              <a:rPr lang="en-CA" sz="3600" dirty="0" smtClean="0"/>
              <a:t> onto your phone, and when you go to this PPT, you must press the “play as a PPT” tab.  Otherwise the </a:t>
            </a:r>
            <a:r>
              <a:rPr lang="en-CA" sz="3600" dirty="0" err="1" smtClean="0"/>
              <a:t>smileys</a:t>
            </a:r>
            <a:r>
              <a:rPr lang="en-CA" sz="3600" dirty="0" smtClean="0"/>
              <a:t> stand still and the heart doesn’t jump for joy!</a:t>
            </a:r>
            <a:endParaRPr lang="en-CA" sz="3600" dirty="0"/>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smtClean="0">
                <a:solidFill>
                  <a:schemeClr val="tx1"/>
                </a:solidFill>
              </a:rPr>
              <a:t> 2023 </a:t>
            </a:r>
            <a:r>
              <a:rPr lang="en-CA" sz="2800" dirty="0" smtClean="0">
                <a:solidFill>
                  <a:schemeClr val="tx1"/>
                </a:solidFill>
              </a:rPr>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73832</TotalTime>
  <Words>31369</Words>
  <Application>Microsoft Office PowerPoint</Application>
  <PresentationFormat>On-screen Show (4:3)</PresentationFormat>
  <Paragraphs>6071</Paragraphs>
  <Slides>362</Slides>
  <Notes>103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362</vt:i4>
      </vt:variant>
    </vt:vector>
  </HeadingPairs>
  <TitlesOfParts>
    <vt:vector size="365" baseType="lpstr">
      <vt:lpstr>Default Design</vt:lpstr>
      <vt:lpstr>Slide</vt:lpstr>
      <vt:lpstr>Unknown</vt:lpstr>
      <vt:lpstr>Slide 1</vt:lpstr>
      <vt:lpstr>Slide 2</vt:lpstr>
      <vt:lpstr>Slide 3</vt:lpstr>
      <vt:lpstr>Slide 4</vt:lpstr>
      <vt:lpstr>Slide 5</vt:lpstr>
      <vt:lpstr>Slide 6</vt:lpstr>
      <vt:lpstr>Slide 7</vt:lpstr>
      <vt:lpstr>Slide 8</vt:lpstr>
      <vt:lpstr>Slide 9</vt:lpstr>
      <vt:lpstr>Slide 10</vt:lpstr>
      <vt:lpstr>When we receive God’s gift of  his Son Jesus Christ</vt:lpstr>
      <vt:lpstr>we receive all  Jesus is as our crucified and reigning Savior.</vt:lpstr>
      <vt:lpstr>Slide 13</vt:lpstr>
      <vt:lpstr>Slide 14</vt:lpstr>
      <vt:lpstr>Slide 15</vt:lpstr>
      <vt:lpstr>Slide 16</vt:lpstr>
      <vt:lpstr>Slide 17</vt:lpstr>
      <vt:lpstr>Slide 18</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21</vt:lpstr>
      <vt:lpstr>Slide 22</vt:lpstr>
      <vt:lpstr>Slide 23</vt:lpstr>
      <vt:lpstr>Slide 24</vt:lpstr>
      <vt:lpstr>Have you received Jesus Christ, the Righteous One, crucified and risen, as God’s robe of infinite righteousness? Has God justified you in Christ the righteousness of God? </vt:lpstr>
      <vt:lpstr>Slide 26</vt:lpstr>
      <vt:lpstr>Slide 27</vt:lpstr>
      <vt:lpstr>Slide 28</vt:lpstr>
      <vt:lpstr>Slide 29</vt:lpstr>
      <vt:lpstr>Slide 30</vt:lpstr>
      <vt:lpstr>Slide 31</vt:lpstr>
      <vt:lpstr>Slide 32</vt:lpstr>
      <vt:lpstr>Slide 33</vt:lpstr>
      <vt:lpstr>Lord, thank you that when you forgive us  you “lift off / nasa” our sins from us.  Praise you that all can join your NASA (lift off) program of forgiveness!</vt:lpstr>
      <vt:lpstr>Slide 35</vt:lpstr>
      <vt:lpstr>This can make your time with God more wonderful.  1. For each of the riches,  look at the diagrams and praise the Lord  for the truths you see.  2. Look at the Bible verses and praise  the Lord for what he says  he gives us through the death  and resurrection of Christ!  As you learn to do this, you will be thrilled as the Lord gives you fresh insights over and over.</vt:lpstr>
      <vt:lpstr>Lord, without Jesus Christ . . .   but I praise you that through Christ’s death . . . </vt:lpstr>
      <vt:lpstr>Lord, without Jesus Christ I am in chains, chains, chains,  a slave, slave, slave to sin, Satan, death and hell . . .   but I praise you that through Christ’s death I am free, free, free, since Christ’s ransom payment redeems me . . .  </vt:lpstr>
      <vt:lpstr>Slide 39</vt:lpstr>
      <vt:lpstr>Slide 40</vt:lpstr>
      <vt:lpstr>Jesus Christ believed in eternal life and eternal fire.  “I give them eternal life, and they will never perish”   John 10:28  </vt:lpstr>
      <vt:lpstr>Slide 42</vt:lpstr>
      <vt:lpstr>Slide 43</vt:lpstr>
      <vt:lpstr>Slide 44</vt:lpstr>
      <vt:lpstr>Slide 45</vt:lpstr>
      <vt:lpstr>Slide 46</vt:lpstr>
      <vt:lpstr>Slide 47</vt:lpstr>
      <vt:lpstr>Slide 48</vt:lpstr>
      <vt:lpstr>Slide 49</vt:lpstr>
      <vt:lpstr>Slide 50</vt:lpstr>
      <vt:lpstr>Slide 51</vt:lpstr>
      <vt:lpstr>Slide 52</vt:lpstr>
      <vt:lpstr>“If we do not rely on Christ for wholeness,  all our relationships  are an attempt  to complete ourselves.”  adapted from Drs. Les and Leslie Parrott</vt:lpstr>
      <vt:lpstr>You can’t DO anything to make yourself more righteous; I am your righteousness.   You can’t DO anything to be more forgiven; I am your forgiveness from God.    You can’t DO anything to be more reconciled to God; I am your reconciliation with God.  You can’t DO anything to be more accepted; I am your acceptance with God.   You can’t DO anything to be more spiritual; If I, in whom the fullness of God dwells, am in you, I am your spiritual fullness in God; nothing can add to my spiritual fullness.</vt:lpstr>
      <vt:lpstr>Slide 55</vt:lpstr>
      <vt:lpstr>Slide 56</vt:lpstr>
      <vt:lpstr>Slide 57</vt:lpstr>
      <vt:lpstr>Slide 58</vt:lpstr>
      <vt:lpstr>Slide 59</vt:lpstr>
      <vt:lpstr>Slide 60</vt:lpstr>
      <vt:lpstr>Slide 61</vt:lpstr>
      <vt:lpstr>Slide 62</vt:lpstr>
      <vt:lpstr>Slide 63</vt:lpstr>
      <vt:lpstr>Slide 64</vt:lpstr>
      <vt:lpstr>Buddhism  says: Do Do Do Do Do Do  Do Do. You Do.   8-fold path</vt:lpstr>
      <vt:lpstr>Slide 66</vt:lpstr>
      <vt:lpstr>Slide 67</vt:lpstr>
      <vt:lpstr>Slide 68</vt:lpstr>
      <vt:lpstr>Slide 69</vt:lpstr>
      <vt:lpstr>What is SIN?</vt:lpstr>
      <vt:lpstr>What is sin?  It’s more than we think!</vt:lpstr>
      <vt:lpstr>What is sin?  </vt:lpstr>
      <vt:lpstr>Slide 73</vt:lpstr>
      <vt:lpstr>Slide 74</vt:lpstr>
      <vt:lpstr>Slide 75</vt:lpstr>
      <vt:lpstr>Slide 76</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78</vt:lpstr>
      <vt:lpstr>Slide 79</vt:lpstr>
      <vt:lpstr>Slide 80</vt:lpstr>
      <vt:lpstr>Abba</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Jesus died to provide full fellowship with God the Father, Son and Spirit.  It’s as if we are at the table in their home to share in the personal relationships of love, communion, cooperation and  delight they enjoy with each other and want to share with us.</vt:lpstr>
      <vt:lpstr>Slide 96</vt:lpstr>
      <vt:lpstr>Slide 97</vt:lpstr>
      <vt:lpstr>Slide 98</vt:lpstr>
      <vt:lpstr>Buddhism  says: Do Do Do Do Do Do  Do Do. You Do.   8-fold path</vt:lpstr>
      <vt:lpstr>Slide 100</vt:lpstr>
      <vt:lpstr>Slide 101</vt:lpstr>
      <vt:lpstr>Slide 102</vt:lpstr>
      <vt:lpstr>Slide 103</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Buddhism  says: Do Do Do Do Do Do  Do Do. You Do.   8-fold path</vt:lpstr>
      <vt:lpstr>Slide 124</vt:lpstr>
      <vt:lpstr>Slide 125</vt:lpstr>
      <vt:lpstr>Slide 126</vt:lpstr>
      <vt:lpstr>Slide 127</vt:lpstr>
      <vt:lpstr>Why did Jesus have the greatest joy of anyone?    Jesus had and sought none of the joys of the world  like a nice home and money, but he was the happiest person ever on earth because more than all others,  he had the greatest joy in God.   When we stop seeking joy in earthly, temporary things, to seek joy in the eternal God who’s better than all else, we will find joy and satisfaction in Christ  that is different and better than joy in anything else.   Jesus died “that my joy may be in you,  and that your joy may be full. . . . that they may have my joy fulfilled in themselves” (John 15:11; 17:13).    From “Know Your God,” John’s eBook on God’s attributes, page 52, and “The Grace of God in Christ,” page 129, both at www.GraceGodChrist.com</vt:lpstr>
      <vt:lpstr>Slide 129</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131</vt:lpstr>
      <vt:lpstr> The gifts  of grace  in Christ God provides to overcome temptation.  </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me</vt:lpstr>
      <vt:lpstr>Slide 158</vt:lpstr>
      <vt:lpstr>Slide 159</vt:lpstr>
      <vt:lpstr>Slide 160</vt:lpstr>
      <vt:lpstr>Slide 161</vt:lpstr>
      <vt:lpstr>To overcome temptation, note how principles from Romans 6-8 (Gifts 32-48) work together with life in the Spirit (Gifts 48-71). We die with Christ in order to live with Christ  in the Spirit, freed from sin.    Note in particular how the following gifts of life in the Spirit contribute to being set free from sin.  62. The Holy Spirit is constantly teaching us God’s   word as part of setting us free from sin. 63-64. The Holy Spirit is always leading us and   sanctifying us to walk with Christ and not sin. 66.  The Spirit fills us to do the Lord’s will, not sin. 67.  We are circumcised by Christ to live in the   Spirit and not live in the flesh and sin. 70-71.  The Lord leads us in victory over sin.</vt:lpstr>
      <vt:lpstr>Slide 163</vt:lpstr>
      <vt:lpstr>Slide 164</vt:lpstr>
      <vt:lpstr>Buddhism  says: Do Do Do Do Do Do  Do Do. You Do.   8-fold path</vt:lpstr>
      <vt:lpstr>Slide 166</vt:lpstr>
      <vt:lpstr>Slide 167</vt:lpstr>
      <vt:lpstr>Slide 168</vt:lpstr>
      <vt:lpstr>Slide 169</vt:lpstr>
      <vt:lpstr>Slide 170</vt:lpstr>
      <vt:lpstr>Slide 171</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the law of the Spirit sets free the Spirit and God’s love is poured in born of the Spirit, born of God  given, receive, have the gift of the Spirit   rivers of life in the Spirit satisfy thirsty hearts immersed in the Spirit the Spirit comes on us, falls on us power of the Spirit to be ambassadors of Christ  anointed and sealed with the Spirit of guarantee the Spirit of truth helps and teaches us God’s word  the Spirit leads and sanctifies, producing holy fruit the Spirit gifts us for service to others  the Spirit fills us to do the Lord’s will  circumcised, set apart in the Spirit immeasurably great power of the Spirit God’s workmanship led in triumph and nike victory </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At Pentecost, with his new grasp of what God was doing,  what did Peter say God would do from then on?   And Peter said to them, “Repent and be baptized (immersed) every one of you in the name of Jesus Christ for the forgiveness of your sins, and you will receive the gift of the Holy Spirit” (Acts 2:38).  Have you repented and been forgiven through Christ? What does Peter say goes together with forgiveness? Peter says God also gives the gift of the Holy Spirit! Does Peter think God’s gift of the Spirit includes the baptism of the Spirit (1:5), receiving power when the Spirit comes upon us (1:8), the filling of the Spirit (2:4), and the pouring out of the Spirit (2:16-18)?  Yes!  To Peter, it’s not possible to be forgiven and not also receive the Holy Spirit in all his New Covenant ministry.</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me</vt:lpstr>
      <vt:lpstr>Slide 214</vt:lpstr>
      <vt:lpstr>Slide 215</vt:lpstr>
      <vt:lpstr>Slide 216</vt:lpstr>
      <vt:lpstr>“For we are his workmanship, created in Christ Jesus for good works, which God prepared beforehand, that we should walk in them” Eph 2:10  “For it is God who works in you, both to will and to work  for his good pleasure”  Phil 2:13   </vt:lpstr>
      <vt:lpstr>Slide 218</vt:lpstr>
      <vt:lpstr>Jesus Christ has niked and gives us nike victory!</vt:lpstr>
      <vt:lpstr>the law of the Spirit sets free the Spirit and God’s love is poured in born of the Spirit, born of God  given, receive, have the gift of the Spirit   rivers of life in the Spirit satisfy thirsty hearts immersed in the Spirit the Spirit comes on us, falls on us power of the Spirit to be ambassadors of Christ  anointed and sealed with the Spirit of guarantee the Spirit of truth helps and teaches us God’s word  the Spirit leads and sanctifies, producing holy fruit the Spirit gifts us for service to others  the Spirit fills us to do the Lord’s will  circumcised, set apart in the Spirit immeasurably great power of the Spirit God’s workmanship led in triumph and nike victory </vt:lpstr>
      <vt:lpstr>That’s not all!  Holy Spirit riches also include:  8 adopted as sons with the Spirit of God’s Son in heart   17, 18 in the Spirit and the Spirit in us,  19 temples of the Holy Spirit   22 immersed in the Father, Son and Spirit  23 fellowship with the Spirit  24 access to the Father through Christ  in one Spirit (Eph 2:18)  28, 29 the Spirit prays for us  and helps us pray in the Spirit  Wonderful, Lord!  Amazing!  Thank you! </vt:lpstr>
      <vt:lpstr>in the Spirit and the Spirit in us immersed in the Father, Son and Spirit Father, Son and Spirit fellowship with us   adopted as sons with the Spirit of the Son in us  released from the Law to marry Christ in the Spirit law of Spirit of life in Christ sets free from law of sin     the Spirit and God’s love is poured into heart      born of the Spirit, born of God  given, receive, have the gift of the Spirit   rivers of living water of the Spirit satisfy thirsty hearts the Spirit comes on us, falls on us power of the Spirit to be ambassadors of Christ  anointed and sealed with the Spirit of guarantee  the Spirit of truth helps and teaches us God’s word  the Spirit prays for us and helps us pray with God’s Word the Spirit leads and sanctifies us, producing holy fruit the Spirit gifts us for service to others  the Spirit fills us to do the Lord’s will  circumcised, set apart in the Spirit immeasurably great power of the Spirit God’s workmanship led in triumph and nike victory conformed to Christ and  his resurrection body </vt:lpstr>
      <vt:lpstr>Slide 223</vt:lpstr>
      <vt:lpstr>Buddhism  says: Do Do Do Do Do Do  Do Do. You Do.   8-fold path</vt:lpstr>
      <vt:lpstr>Slide 225</vt:lpstr>
      <vt:lpstr>Slide 226</vt:lpstr>
      <vt:lpstr>Slide 227</vt:lpstr>
      <vt:lpstr>Slide 228</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in Christ</vt:lpstr>
      <vt:lpstr>Slide 231</vt:lpstr>
      <vt:lpstr>Slide 232</vt:lpstr>
      <vt:lpstr>Slide 233</vt:lpstr>
      <vt:lpstr>Slide 234</vt:lpstr>
      <vt:lpstr>“But you are  a chosen race,  a royal priesthood,  a holy nation,  a people for  his own possession . . .  Once you were not  a people, but now  you are God's people”   1 Pet 2:9-10  </vt:lpstr>
      <vt:lpstr>Slide 236</vt:lpstr>
      <vt:lpstr>Slide 237</vt:lpstr>
      <vt:lpstr>in Christ</vt:lpstr>
      <vt:lpstr>Slide 239</vt:lpstr>
      <vt:lpstr>Buddhism  says: Do Do Do Do Do Do  Do Do. You Do.  8-fold path</vt:lpstr>
      <vt:lpstr>Slide 241</vt:lpstr>
      <vt:lpstr>Slide 242</vt:lpstr>
      <vt:lpstr>Slide 243</vt:lpstr>
      <vt:lpstr>Slide 244</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in Christ</vt:lpstr>
      <vt:lpstr>“Their end is destruction, . . . But our citizenship is  in heaven, and from it we await a Savior,  the Lord Jesus Christ”  Phil 3:19-20    “the assembly of the firstborn who are enrolled in heaven”  Heb 12:23</vt:lpstr>
      <vt:lpstr>Slide 248</vt:lpstr>
      <vt:lpstr>Slide 249</vt:lpstr>
      <vt:lpstr>Slide 250</vt:lpstr>
      <vt:lpstr>Slide 251</vt:lpstr>
      <vt:lpstr>Slide 252</vt:lpstr>
      <vt:lpstr>Slide 253</vt:lpstr>
      <vt:lpstr>Slide 254</vt:lpstr>
      <vt:lpstr>Slide 255</vt:lpstr>
      <vt:lpstr>“The most satisfying and joy-filled love, communion, and cooperation in the universe flow between the Father, Son, and Spirit.”   “Like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  Thank you, Lord, that we can rejoice in and serve you now, eager for entering your eternal joy in the future, the eternal joy of the triune Lord!   From “Know Your God,” John’s discipleship eBook on God’s attributes, page 59,  available free at www.GraceGodChrist.com</vt:lpstr>
      <vt:lpstr>Slide 257</vt:lpstr>
      <vt:lpstr>Slide 258</vt:lpstr>
      <vt:lpstr>Slide 259</vt:lpstr>
      <vt:lpstr>Slide 260</vt:lpstr>
      <vt:lpstr>Slide 261</vt:lpstr>
      <vt:lpstr>Slide 262</vt:lpstr>
      <vt:lpstr>Slide 263</vt:lpstr>
      <vt:lpstr>“They will  see his  face”   Rev 22:4</vt:lpstr>
      <vt:lpstr>“They will reign forever and ever”  Rev 22:5 </vt:lpstr>
      <vt:lpstr>Hallelujah! For the Lord our God  the Almighty reigns (Rev 19:6),  and because of all Christ’s death does for us,  we will reign with you forever (Rev 22:5)!  Thanks be to God! Praise be to God! Glory be to God!  In the coming ages you will show the immeasurable riches of your grace  in kindness toward us in Christ Jesus (Eph 2:7)! For all eternity, all we receive from you flows from the finished work of the Lord Jesus Christ!</vt:lpstr>
      <vt:lpstr>in Christ</vt:lpstr>
      <vt:lpstr>Slide 268</vt:lpstr>
      <vt:lpstr>Buddhism  says: Do Do Do Do Do Do  Do Do. You Do.   8-fold path</vt:lpstr>
      <vt:lpstr>Slide 270</vt:lpstr>
      <vt:lpstr>Slide 271</vt:lpstr>
      <vt:lpstr>Slide 272</vt:lpstr>
      <vt:lpstr>“Many pursue sexual pleasure far more than they pursue joy in God.  Some may agree that temporary sexual pleasures in this life can’t be greater than the pleasures of God in eternity, but what blindness that since God is different and better than all else,  joy in God in this life is different and better than  all else now, including sexual pleasure!   Jesus had supreme joy without sex!”      From “Know Your God,” John’s discipleship eBook on God’s attributes, page 65,  available free at www.GraceGodChrist.com   </vt:lpstr>
      <vt:lpstr>“The joy Jesus had in God was a joy that was different and better than joy in anything else. Jesus had none of the joys of the world like a nice home and money, but he was the happiest person ever on earth because he, more than all others, had the greatest joy in God.”    “More than anyone else, Jesus sought joy in God, not in the things of the world, and more than all others, Jesus walked in God’s righteous ways, so that his fullness of joy in God was made complete by his always walking in harmony with God’s will.”   “Jesus has shown us the way to deepest,  all-satisfying joy in God!  When earthly things tempt us, we can turn away to drink joy in God instead!”  From “Know Your God,” John’s eBook on God’s attributes, page 65, at www.GraceGodChrist.com</vt:lpstr>
      <vt:lpstr>There is such great benefit in reflecting on each Scripture  and praising the Lord for each of his gifts!   Personally applying God’s Word with praise  moves God’s truth from the head to the heart.  Praise changes Bible study into fellowship with God.    Faith-filled praise based on God’s promises in Christ  is like drinking God’s grace.  Praise completes our joy in God.1  To be thankful and say so completes our joy vs. being thankful but not saying so!     Since God is different and better than all else, enjoying God with praise, love and doing his will gives different and better joy than all else. </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Now let’s enjoy three concluding riches of grace in Christ!  They are put last because  they involve all the others.</vt:lpstr>
      <vt:lpstr>in Christ</vt:lpstr>
      <vt:lpstr>Slide 279</vt:lpstr>
      <vt:lpstr>Slide 280</vt:lpstr>
      <vt:lpstr>Slide 281</vt:lpstr>
      <vt:lpstr> Since the LORD is full of joy and satisfaction in himself because all his infinitely holy qualities make him supremely enjoyable and satisfying,  there’s nothing more loving than the LORD saving us from hell by the death of God the Son in order to share himself with us so we also are  full of joy and satisfaction in him in his presence,  face to face in an eternal covenant of love relationship, in Christ in God in the Spirit,  and God the Father, Son and Holy Spirit in us!    </vt:lpstr>
      <vt:lpstr>Slide 283</vt:lpstr>
      <vt:lpstr>Slide 284</vt:lpstr>
      <vt:lpstr>Lord, if Christ had not shed his precious blood . . .   but all thanks and praise to you that in Christ . . . </vt:lpstr>
      <vt:lpstr>Slide 286</vt:lpstr>
      <vt:lpstr>Lord, without Christ’s blood of the New Covenant . . .   but all joy and delight in you that in Christ . . . </vt:lpstr>
      <vt:lpstr>Slide 288</vt:lpstr>
      <vt:lpstr>Slide 289</vt:lpstr>
      <vt:lpstr>Slide 290</vt:lpstr>
      <vt:lpstr>Buddhism  says: Do Do Do Do Do Do  Do Do. You Do.   8-fold path</vt:lpstr>
      <vt:lpstr>Slide 292</vt:lpstr>
      <vt:lpstr>in Christ</vt:lpstr>
      <vt:lpstr>Slide 294</vt:lpstr>
      <vt:lpstr>Slide 295</vt:lpstr>
      <vt:lpstr>Slide 296</vt:lpstr>
      <vt:lpstr>Slide 297</vt:lpstr>
      <vt:lpstr>Slide 298</vt:lpstr>
      <vt:lpstr>Slide 299</vt:lpstr>
      <vt:lpstr>Slide 300</vt:lpstr>
      <vt:lpstr>Slide 301</vt:lpstr>
      <vt:lpstr>“But you will receive power when the Holy Spirit has come upon you, and you will be my witnesses . . .  to the end of the earth”  Acts 1:8   Like a former beggar now a billionaire in Christ, will you reach out to people who are bankrupt in sin to speak of the Lord who died for them to make them rich in Christ?  Like someone who knows a Doctor who cured you of terminal cancer, will you tell lost people about Christ and his riches that cure us of the cancer of sin?  </vt:lpstr>
      <vt:lpstr>When we deeply value and enjoy something  we receive, thanks and expressions of delight  are spontaneous and freely given.   “What a great gift!  I love it!  Thank you very much!”  Worship is an automatic response to deeply valuing and enjoying God in Christ.  The more we truly enjoy God and his grace in Christ, the more we eagerly praise Him. If we aren’t praising, we must not be properly believing the grace of God given us in Christ.  C.S. Lewis said, “I had never noticed that all enjoyment spontaneously overflows into praise . . .  The world rings with praise — lovers praising their mistresses, readers their favourite poet, walkers praising the countryside, . . . ”  For discussion of this insight from C. S. Lewis, download the free mp3 at desiringGod.org – topic – Christian biography – “How Lewis changed the way I worship” by Sam Storms, 20130927-DGNC13-SMALL_TALKS-SAM_STORMS.mp3   http://www.desiringGod.org/conference-messages/how-lewis-changed-the-way-i-worship # Storms quotes Lewis from Reflections on the Psalms in the chapter “A Word About Praising” 90-98. </vt:lpstr>
      <vt:lpstr>Slide 304</vt:lpstr>
      <vt:lpstr>The End  but I hope it is just the beginning  of using God’s truth in these PPTs  to rejoice in God’s greatest gift of the Lord Jesus Christ in whom are many, many gifts, all the gifts we need in God! Get this on your Smartphone from www.GraceGodChrist.com</vt:lpstr>
      <vt:lpstr>Endnote 1 from slide 275.  Praise completes our joy in God.1  To be thankful and say so completes our joy, vs. being thankful but not saying so!  C.S. Lewis said, “I think we delight to praise what we enjoy because the praise not merely expresses but completes the enjoyment; it is its appointed consummation. It is not out of compliment that lovers keep on telling one another how beautiful they are;  the delight is incomplete till it is expressed.” C. S. Lewis, Reflections on the Psalms (New York: Harcourt, Brace and World, 1958), 95.  For more discussion, see John Piper “God Is Most Glorified in Us When We Are Most Satisfied in Him” October 13, 2012 at DesiringGod.org and  Sam Storms, “Praise: The Consummation of Joy” November 17, 2013  at DesiringGod.org</vt:lpstr>
      <vt:lpstr>Appendices 1  More on justification, gift #1</vt:lpstr>
      <vt:lpstr>Slide 308</vt:lpstr>
      <vt:lpstr>Slide 309</vt:lpstr>
      <vt:lpstr>Slide 310</vt:lpstr>
      <vt:lpstr>Slide 311</vt:lpstr>
      <vt:lpstr>Slide 312</vt:lpstr>
      <vt:lpstr>Slide 313</vt:lpstr>
      <vt:lpstr>Thank you, Lord, for the two ways you are just to justify guilty sinners who deserve your just judgment.  1.  Thank you for your infinitely righteous Son  being your truly just sacrifice of atonement / propitiation  so you justly count our sins as fully punished   in Christ our substitute punishment. 2  2.  Thank you for your infinitely righteous Son  obeying all your commands in the law on our behalf so you justly count us as fully righteous  in Christ our substitute righteousness. 2  You are just and the justifier of those who trust Jesus as their wrath-bearer and righteousness-provider! 2</vt:lpstr>
      <vt:lpstr>Slide 315</vt:lpstr>
      <vt:lpstr>Slide 316</vt:lpstr>
      <vt:lpstr>Slide 317</vt:lpstr>
      <vt:lpstr>Slide 318</vt:lpstr>
      <vt:lpstr>Slide 319</vt:lpstr>
      <vt:lpstr>Endnote 2 from slide 314 regarding Christ our substitute punishment and Christ our substitute righteousness  John Piper uses the terms “righteousness-provider” and “sin-bearer” in a sermon on Romans 13:8-10.  “Love Is a Fulfilling of the Law, Part 3”  August 7, 2005 at DesiringGod.org  John Piper uses the helpful terms Christ our “substitute perfection” and our “substitute pardon” in: John Piper and Justin Taylor, “What God Requires, Christ Provides” January 1, 2004 at DesiringGod.org. Of his daughter he says, “Jesus' punishment and Jesus' righteousness  . . . Jesus is her righteousness and Jesus is her punishment.”   Piper also uses “substitute punishment” and “substitute perfection” and “substitute sacrifice and substitute righteousness” in: John Piper, “When Does God Become 100% For Us? Answering a Good Question” October 3, 2007 at DesiringGod.org  Also see John Piper’s book, Counted Righteous in Christ: Should We Abandon the Imputation of Christ's Righteousness? at DesiringGod.org</vt:lpstr>
      <vt:lpstr>Appendices 2  More on fullness, gift #10</vt:lpstr>
      <vt:lpstr>Slide 322</vt:lpstr>
      <vt:lpstr>Slide 323</vt:lpstr>
      <vt:lpstr>Slide 324</vt:lpstr>
      <vt:lpstr>Slide 325</vt:lpstr>
      <vt:lpstr>Slide 326</vt:lpstr>
      <vt:lpstr>Roman gods had some power as heads of some things. All the powers of all gods made up “the fullness of deity.” But Jesus has “the whole fullness of deity” and is head of all.  All in Christ the fullness of God are “filled” in him by faith;  nothing else makes us more spiritual or “full” in God’s sight.</vt:lpstr>
      <vt:lpstr>The fullness of God’s grace in Christ crucified is like gifts attached  to Christ’s cross.  This diagram shows  the gifts of God’s grace  in Christ in Colossians.  (For a free diagram for each NT book,  go to www.GraceGodChrist.com then to “The Grace of God in Christ eBook” then click on  “The Grace of God in Christ in each NT book”)</vt:lpstr>
      <vt:lpstr>Slide 329</vt:lpstr>
      <vt:lpstr>Slide 330</vt:lpstr>
      <vt:lpstr>Slide 331</vt:lpstr>
      <vt:lpstr>Slide 332</vt:lpstr>
      <vt:lpstr>Receive Christ the Lord by faith (2:6),  for God’s wisdom (2:3) and fullness (2:9-10)  are by faith in Christ.  Then keep on walking in Christ. Keep on being rooted in Christ.   Keep on being built up in Christ, established in faith in Christ, the same kind of faith  the apostles taught when you received Christ. Keep on overflowing with thanksgiving because of Christ.   </vt:lpstr>
      <vt:lpstr>Slide 334</vt:lpstr>
      <vt:lpstr>Fullness is not through  other gods, meditation similar to Buddha,  honoring ancestors,  pleasing the spirits,  going to witchdoctors, making pilgrimages,  bathing in the Ganges, observing special holy days,  speaking in tongues,  asceticism, worship of angels, visions (Col 2:18)  or being a very religious Christian.</vt:lpstr>
      <vt:lpstr>Fullness is  by faith in Christ  the fullness of God!</vt:lpstr>
      <vt:lpstr>Stop doing something to be more whole and complete.   Stop searching for fullness  in other ways.   Enjoy God’s fullness in Christ by faith in his Word  with prayers of thanks.  </vt:lpstr>
      <vt:lpstr>Slide 338</vt:lpstr>
      <vt:lpstr>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 </vt:lpstr>
      <vt:lpstr>Slide 340</vt:lpstr>
      <vt:lpstr>“If we do not rely on Christ for wholeness,  all our relationships  are an attempt  to complete ourselves.”  adapted from Drs. Les and Leslie Parrott</vt:lpstr>
      <vt:lpstr>You can’t DO anything to make yourself more righteous; I am your righteousness.   You can’t DO anything to be more forgiven; I am your forgiveness from God.    You can’t DO anything to be more reconciled to God; I am your reconciliation with God.  You can’t DO anything to be more accepted; I am your acceptance with God.   You can’t DO anything to be more spiritual; If I, in whom the fullness of God dwells, am in you; I am your spiritual fullness in God; nothing can add to my spiritual fullness.</vt:lpstr>
      <vt:lpstr>Slide 343</vt:lpstr>
      <vt:lpstr>Slide 344</vt:lpstr>
      <vt:lpstr>Buddhism  says: Do Do Do Do Do Do  Do Do. You Do.   8-fold path</vt:lpstr>
      <vt:lpstr>Slide 346</vt:lpstr>
      <vt:lpstr>Slide 347</vt:lpstr>
      <vt:lpstr>Slide 348</vt:lpstr>
      <vt:lpstr>Slide 349</vt:lpstr>
      <vt:lpstr>Slide 350</vt:lpstr>
      <vt:lpstr>From the eBook, “The Grace of God in Christ: Sixty days of enjoying Jesus Christ and God’s riches of grace in Christ”  by John Crozier  free eBook at www.GraceGodChrist.com   John was a Pastor in Canada from 1979-2008.  From 2009-2016, John was an ESL teacher and Pastor in South Korea, mainly training Korean missionaries at MTI,  the Missionary Training Institute.  Now retired, he serves with Engage Today (www.engage.today), with the privilege of encouraging indigenous leaders in India, Bangladesh, Myanmar, Nepal and Indonesia. John’s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former Director of SIM Benin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former Director of SIM Korea</vt:lpstr>
      <vt:lpstr>This PPT is “The Grace of God in Christ”   a shorter version of “God’s Gifts of Delight in Christ” in English, Korean, Nepali, and Chinese   There are other free PPT’s at  www.GraceGodChrist.com  “100 Easter Gifts” and “100 Thanksgiving Gifts”  are all based on “God’s Gifts of Delight in Christ”   “Finding true Joy” for sharing Christ with friends     “Nos Richesses” The Grace of God in Christ in French   “How Easter Opens the Door to Deepest Joy”  good for sharing the gospel briefly   “The Grace of God in Christ in Romans”   in English  “The Grace of God in Christ in Colossians”   in English  “Nike in the New Testament”  in English, Korean and English/Korean</vt:lpstr>
      <vt:lpstr>Sharing with a friend  When you share this on your smart-phone, the slides are set up so you can ask simple who, what, when, where, why, how questions so there can be friendly discussion back and forth.  For instance, #1 justified: What do you see? What’s the difference between the two? What does the Bible say? How did the one change? Which one do you want to be?</vt:lpstr>
      <vt:lpstr>Please spread this PPT to  as many as possible without charge. Please send it to missionaries  for their encouragement and use! I would gladly help missionaries translate the PPT as much as I can if they contact me.   Other resources are available at  www.GraceGodChrist.com  Contact John at johncrozieris@gmail.com </vt:lpstr>
      <vt:lpstr>John’s book on the powers and perfections of God  the Father, Son and Spirit is    “Know Your God: Thirty days of enjoying the Lord and His Character”   by John Crozier  free eBook at www.GraceGodChrist.com   </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PPT © copyright by John Crozier 2023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4879</cp:revision>
  <dcterms:created xsi:type="dcterms:W3CDTF">2006-01-11T13:24:15Z</dcterms:created>
  <dcterms:modified xsi:type="dcterms:W3CDTF">2023-05-18T18:04:25Z</dcterms:modified>
</cp:coreProperties>
</file>